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charts/chart1.xml" ContentType="application/vnd.openxmlformats-officedocument.drawingml.chart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charts/chart2.xml" ContentType="application/vnd.openxmlformats-officedocument.drawingml.chart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charts/chart4.xml" ContentType="application/vnd.openxmlformats-officedocument.drawingml.chart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charts/chart5.xml" ContentType="application/vnd.openxmlformats-officedocument.drawingml.chart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charts/chart6.xml" ContentType="application/vnd.openxmlformats-officedocument.drawingml.chart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59"/>
  </p:notesMasterIdLst>
  <p:handoutMasterIdLst>
    <p:handoutMasterId r:id="rId160"/>
  </p:handoutMasterIdLst>
  <p:sldIdLst>
    <p:sldId id="257" r:id="rId3"/>
    <p:sldId id="556" r:id="rId4"/>
    <p:sldId id="557" r:id="rId5"/>
    <p:sldId id="577" r:id="rId6"/>
    <p:sldId id="581" r:id="rId7"/>
    <p:sldId id="580" r:id="rId8"/>
    <p:sldId id="586" r:id="rId9"/>
    <p:sldId id="354" r:id="rId10"/>
    <p:sldId id="355" r:id="rId11"/>
    <p:sldId id="532" r:id="rId12"/>
    <p:sldId id="561" r:id="rId13"/>
    <p:sldId id="499" r:id="rId14"/>
    <p:sldId id="531" r:id="rId15"/>
    <p:sldId id="500" r:id="rId16"/>
    <p:sldId id="507" r:id="rId17"/>
    <p:sldId id="357" r:id="rId18"/>
    <p:sldId id="518" r:id="rId19"/>
    <p:sldId id="513" r:id="rId20"/>
    <p:sldId id="517" r:id="rId21"/>
    <p:sldId id="527" r:id="rId22"/>
    <p:sldId id="514" r:id="rId23"/>
    <p:sldId id="515" r:id="rId24"/>
    <p:sldId id="520" r:id="rId25"/>
    <p:sldId id="550" r:id="rId26"/>
    <p:sldId id="551" r:id="rId27"/>
    <p:sldId id="519" r:id="rId28"/>
    <p:sldId id="516" r:id="rId29"/>
    <p:sldId id="549" r:id="rId30"/>
    <p:sldId id="508" r:id="rId31"/>
    <p:sldId id="358" r:id="rId32"/>
    <p:sldId id="464" r:id="rId33"/>
    <p:sldId id="472" r:id="rId34"/>
    <p:sldId id="473" r:id="rId35"/>
    <p:sldId id="467" r:id="rId36"/>
    <p:sldId id="474" r:id="rId37"/>
    <p:sldId id="475" r:id="rId38"/>
    <p:sldId id="469" r:id="rId39"/>
    <p:sldId id="503" r:id="rId40"/>
    <p:sldId id="496" r:id="rId41"/>
    <p:sldId id="471" r:id="rId42"/>
    <p:sldId id="476" r:id="rId43"/>
    <p:sldId id="480" r:id="rId44"/>
    <p:sldId id="477" r:id="rId45"/>
    <p:sldId id="478" r:id="rId46"/>
    <p:sldId id="504" r:id="rId47"/>
    <p:sldId id="479" r:id="rId48"/>
    <p:sldId id="359" r:id="rId49"/>
    <p:sldId id="497" r:id="rId50"/>
    <p:sldId id="492" r:id="rId51"/>
    <p:sldId id="494" r:id="rId52"/>
    <p:sldId id="361" r:id="rId53"/>
    <p:sldId id="362" r:id="rId54"/>
    <p:sldId id="363" r:id="rId55"/>
    <p:sldId id="364" r:id="rId56"/>
    <p:sldId id="394" r:id="rId57"/>
    <p:sldId id="395" r:id="rId58"/>
    <p:sldId id="396" r:id="rId59"/>
    <p:sldId id="397" r:id="rId60"/>
    <p:sldId id="552" r:id="rId61"/>
    <p:sldId id="591" r:id="rId62"/>
    <p:sldId id="398" r:id="rId63"/>
    <p:sldId id="535" r:id="rId64"/>
    <p:sldId id="399" r:id="rId65"/>
    <p:sldId id="548" r:id="rId66"/>
    <p:sldId id="546" r:id="rId67"/>
    <p:sldId id="547" r:id="rId68"/>
    <p:sldId id="572" r:id="rId69"/>
    <p:sldId id="558" r:id="rId70"/>
    <p:sldId id="400" r:id="rId71"/>
    <p:sldId id="521" r:id="rId72"/>
    <p:sldId id="559" r:id="rId73"/>
    <p:sldId id="401" r:id="rId74"/>
    <p:sldId id="402" r:id="rId75"/>
    <p:sldId id="365" r:id="rId76"/>
    <p:sldId id="426" r:id="rId77"/>
    <p:sldId id="367" r:id="rId78"/>
    <p:sldId id="368" r:id="rId79"/>
    <p:sldId id="534" r:id="rId80"/>
    <p:sldId id="589" r:id="rId81"/>
    <p:sldId id="501" r:id="rId82"/>
    <p:sldId id="482" r:id="rId83"/>
    <p:sldId id="369" r:id="rId84"/>
    <p:sldId id="502" r:id="rId85"/>
    <p:sldId id="538" r:id="rId86"/>
    <p:sldId id="370" r:id="rId87"/>
    <p:sldId id="371" r:id="rId88"/>
    <p:sldId id="539" r:id="rId89"/>
    <p:sldId id="372" r:id="rId90"/>
    <p:sldId id="373" r:id="rId91"/>
    <p:sldId id="540" r:id="rId92"/>
    <p:sldId id="536" r:id="rId93"/>
    <p:sldId id="541" r:id="rId94"/>
    <p:sldId id="374" r:id="rId95"/>
    <p:sldId id="427" r:id="rId96"/>
    <p:sldId id="542" r:id="rId97"/>
    <p:sldId id="375" r:id="rId98"/>
    <p:sldId id="498" r:id="rId99"/>
    <p:sldId id="562" r:id="rId100"/>
    <p:sldId id="563" r:id="rId101"/>
    <p:sldId id="564" r:id="rId102"/>
    <p:sldId id="565" r:id="rId103"/>
    <p:sldId id="573" r:id="rId104"/>
    <p:sldId id="574" r:id="rId105"/>
    <p:sldId id="566" r:id="rId106"/>
    <p:sldId id="567" r:id="rId107"/>
    <p:sldId id="568" r:id="rId108"/>
    <p:sldId id="569" r:id="rId109"/>
    <p:sldId id="570" r:id="rId110"/>
    <p:sldId id="582" r:id="rId111"/>
    <p:sldId id="588" r:id="rId112"/>
    <p:sldId id="583" r:id="rId113"/>
    <p:sldId id="584" r:id="rId114"/>
    <p:sldId id="590" r:id="rId115"/>
    <p:sldId id="587" r:id="rId116"/>
    <p:sldId id="376" r:id="rId117"/>
    <p:sldId id="377" r:id="rId118"/>
    <p:sldId id="378" r:id="rId119"/>
    <p:sldId id="379" r:id="rId120"/>
    <p:sldId id="380" r:id="rId121"/>
    <p:sldId id="381" r:id="rId122"/>
    <p:sldId id="382" r:id="rId123"/>
    <p:sldId id="383" r:id="rId124"/>
    <p:sldId id="528" r:id="rId125"/>
    <p:sldId id="543" r:id="rId126"/>
    <p:sldId id="530" r:id="rId127"/>
    <p:sldId id="384" r:id="rId128"/>
    <p:sldId id="424" r:id="rId129"/>
    <p:sldId id="522" r:id="rId130"/>
    <p:sldId id="385" r:id="rId131"/>
    <p:sldId id="585" r:id="rId132"/>
    <p:sldId id="425" r:id="rId133"/>
    <p:sldId id="555" r:id="rId134"/>
    <p:sldId id="387" r:id="rId135"/>
    <p:sldId id="388" r:id="rId136"/>
    <p:sldId id="495" r:id="rId137"/>
    <p:sldId id="389" r:id="rId138"/>
    <p:sldId id="486" r:id="rId139"/>
    <p:sldId id="390" r:id="rId140"/>
    <p:sldId id="391" r:id="rId141"/>
    <p:sldId id="554" r:id="rId142"/>
    <p:sldId id="505" r:id="rId143"/>
    <p:sldId id="404" r:id="rId144"/>
    <p:sldId id="405" r:id="rId145"/>
    <p:sldId id="506" r:id="rId146"/>
    <p:sldId id="487" r:id="rId147"/>
    <p:sldId id="406" r:id="rId148"/>
    <p:sldId id="489" r:id="rId149"/>
    <p:sldId id="488" r:id="rId150"/>
    <p:sldId id="407" r:id="rId151"/>
    <p:sldId id="414" r:id="rId152"/>
    <p:sldId id="444" r:id="rId153"/>
    <p:sldId id="415" r:id="rId154"/>
    <p:sldId id="575" r:id="rId155"/>
    <p:sldId id="576" r:id="rId156"/>
    <p:sldId id="571" r:id="rId157"/>
    <p:sldId id="411" r:id="rId158"/>
  </p:sldIdLst>
  <p:sldSz cx="9144000" cy="6858000" type="screen4x3"/>
  <p:notesSz cx="6858000" cy="9144000"/>
  <p:defaultTextStyle>
    <a:defPPr>
      <a:defRPr lang="it-IT"/>
    </a:defPPr>
    <a:lvl1pPr algn="l" rtl="0" fontAlgn="base">
      <a:spcBef>
        <a:spcPct val="0"/>
      </a:spcBef>
      <a:spcAft>
        <a:spcPct val="0"/>
      </a:spcAft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572" userDrawn="1">
          <p15:clr>
            <a:srgbClr val="A4A3A4"/>
          </p15:clr>
        </p15:guide>
        <p15:guide id="2" orient="horz" pos="3667">
          <p15:clr>
            <a:srgbClr val="A4A3A4"/>
          </p15:clr>
        </p15:guide>
        <p15:guide id="3" pos="113" userDrawn="1">
          <p15:clr>
            <a:srgbClr val="A4A3A4"/>
          </p15:clr>
        </p15:guide>
        <p15:guide id="4" pos="2880" userDrawn="1">
          <p15:clr>
            <a:srgbClr val="A4A3A4"/>
          </p15:clr>
        </p15:guide>
        <p15:guide id="5" orient="horz">
          <p15:clr>
            <a:srgbClr val="A4A3A4"/>
          </p15:clr>
        </p15:guide>
        <p15:guide id="6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FF00"/>
    <a:srgbClr val="CC99FF"/>
    <a:srgbClr val="F2F2F2"/>
    <a:srgbClr val="C6C7CC"/>
    <a:srgbClr val="FF6600"/>
    <a:srgbClr val="0066FF"/>
    <a:srgbClr val="008000"/>
    <a:srgbClr val="FF99CC"/>
    <a:srgbClr val="CC3300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238" autoAdjust="0"/>
    <p:restoredTop sz="99846" autoAdjust="0"/>
  </p:normalViewPr>
  <p:slideViewPr>
    <p:cSldViewPr snapToGrid="0" showGuides="1">
      <p:cViewPr>
        <p:scale>
          <a:sx n="75" d="100"/>
          <a:sy n="75" d="100"/>
        </p:scale>
        <p:origin x="1860" y="366"/>
      </p:cViewPr>
      <p:guideLst>
        <p:guide orient="horz" pos="572"/>
        <p:guide orient="horz" pos="3667"/>
        <p:guide pos="113"/>
        <p:guide pos="2880"/>
        <p:guide orient="horz"/>
        <p:guide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843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38" Type="http://schemas.openxmlformats.org/officeDocument/2006/relationships/slide" Target="slides/slide136.xml"/><Relationship Id="rId154" Type="http://schemas.openxmlformats.org/officeDocument/2006/relationships/slide" Target="slides/slide152.xml"/><Relationship Id="rId159" Type="http://schemas.openxmlformats.org/officeDocument/2006/relationships/notesMaster" Target="notesMasters/notesMaster1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144" Type="http://schemas.openxmlformats.org/officeDocument/2006/relationships/slide" Target="slides/slide142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60" Type="http://schemas.openxmlformats.org/officeDocument/2006/relationships/handoutMaster" Target="handoutMasters/handoutMaster1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55" Type="http://schemas.openxmlformats.org/officeDocument/2006/relationships/slide" Target="slides/slide15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6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64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theme" Target="theme/theme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103350547515725"/>
          <c:y val="5.1400554097404488E-2"/>
          <c:w val="0.81435440270714288"/>
          <c:h val="0.79822506561679785"/>
        </c:manualLayout>
      </c:layout>
      <c:scatterChart>
        <c:scatterStyle val="lineMarker"/>
        <c:varyColors val="0"/>
        <c:ser>
          <c:idx val="7"/>
          <c:order val="0"/>
          <c:tx>
            <c:strRef>
              <c:f>'Rock Series #6'!$O$1</c:f>
              <c:strCache>
                <c:ptCount val="1"/>
                <c:pt idx="0">
                  <c:v>K2O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6"/>
            <c:spPr>
              <a:solidFill>
                <a:srgbClr val="FF0000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'Rock Series #6'!$G$2:$G$1262</c:f>
              <c:numCache>
                <c:formatCode>0.00</c:formatCode>
                <c:ptCount val="1261"/>
                <c:pt idx="1">
                  <c:v>47.47</c:v>
                </c:pt>
                <c:pt idx="2">
                  <c:v>47.91</c:v>
                </c:pt>
                <c:pt idx="3">
                  <c:v>48.54</c:v>
                </c:pt>
                <c:pt idx="4">
                  <c:v>57.8</c:v>
                </c:pt>
                <c:pt idx="5">
                  <c:v>72.95</c:v>
                </c:pt>
                <c:pt idx="6">
                  <c:v>73.900000000000006</c:v>
                </c:pt>
                <c:pt idx="7">
                  <c:v>69.940000000000026</c:v>
                </c:pt>
                <c:pt idx="8">
                  <c:v>48.64</c:v>
                </c:pt>
                <c:pt idx="9">
                  <c:v>45.59</c:v>
                </c:pt>
                <c:pt idx="10">
                  <c:v>47.43</c:v>
                </c:pt>
                <c:pt idx="11">
                  <c:v>47.31</c:v>
                </c:pt>
                <c:pt idx="12">
                  <c:v>47.21</c:v>
                </c:pt>
                <c:pt idx="13">
                  <c:v>47.93</c:v>
                </c:pt>
                <c:pt idx="14">
                  <c:v>49.13</c:v>
                </c:pt>
                <c:pt idx="15">
                  <c:v>48.4</c:v>
                </c:pt>
                <c:pt idx="16">
                  <c:v>50.2</c:v>
                </c:pt>
                <c:pt idx="17">
                  <c:v>51.89</c:v>
                </c:pt>
                <c:pt idx="18">
                  <c:v>52.21</c:v>
                </c:pt>
                <c:pt idx="19">
                  <c:v>54.92</c:v>
                </c:pt>
                <c:pt idx="20">
                  <c:v>63.82</c:v>
                </c:pt>
                <c:pt idx="21">
                  <c:v>70.11999999999999</c:v>
                </c:pt>
                <c:pt idx="22">
                  <c:v>73.69</c:v>
                </c:pt>
                <c:pt idx="23">
                  <c:v>72.63</c:v>
                </c:pt>
                <c:pt idx="24">
                  <c:v>49.32</c:v>
                </c:pt>
                <c:pt idx="25">
                  <c:v>47.77</c:v>
                </c:pt>
                <c:pt idx="26">
                  <c:v>45.63</c:v>
                </c:pt>
                <c:pt idx="27">
                  <c:v>48.59</c:v>
                </c:pt>
                <c:pt idx="28">
                  <c:v>48.96</c:v>
                </c:pt>
                <c:pt idx="29">
                  <c:v>48.620000000000012</c:v>
                </c:pt>
                <c:pt idx="30">
                  <c:v>48.96</c:v>
                </c:pt>
                <c:pt idx="31">
                  <c:v>49.44</c:v>
                </c:pt>
                <c:pt idx="32">
                  <c:v>48.8</c:v>
                </c:pt>
                <c:pt idx="33">
                  <c:v>49.760000000000012</c:v>
                </c:pt>
                <c:pt idx="34">
                  <c:v>49.08</c:v>
                </c:pt>
                <c:pt idx="35">
                  <c:v>49.34</c:v>
                </c:pt>
                <c:pt idx="36">
                  <c:v>49.11</c:v>
                </c:pt>
                <c:pt idx="37">
                  <c:v>48.88</c:v>
                </c:pt>
                <c:pt idx="38">
                  <c:v>48.67</c:v>
                </c:pt>
                <c:pt idx="39">
                  <c:v>48.78</c:v>
                </c:pt>
                <c:pt idx="40">
                  <c:v>48.720000000000013</c:v>
                </c:pt>
                <c:pt idx="41">
                  <c:v>48.61</c:v>
                </c:pt>
                <c:pt idx="42">
                  <c:v>48.74</c:v>
                </c:pt>
                <c:pt idx="43">
                  <c:v>49.14</c:v>
                </c:pt>
                <c:pt idx="44">
                  <c:v>49.57</c:v>
                </c:pt>
                <c:pt idx="45">
                  <c:v>48.37</c:v>
                </c:pt>
                <c:pt idx="46">
                  <c:v>49.56</c:v>
                </c:pt>
                <c:pt idx="47">
                  <c:v>49.54</c:v>
                </c:pt>
                <c:pt idx="48">
                  <c:v>48.730000000000011</c:v>
                </c:pt>
                <c:pt idx="49">
                  <c:v>49.36</c:v>
                </c:pt>
                <c:pt idx="50">
                  <c:v>47.95</c:v>
                </c:pt>
                <c:pt idx="51">
                  <c:v>48.5</c:v>
                </c:pt>
                <c:pt idx="52">
                  <c:v>48.760000000000012</c:v>
                </c:pt>
                <c:pt idx="53">
                  <c:v>49.34</c:v>
                </c:pt>
                <c:pt idx="54">
                  <c:v>48.71</c:v>
                </c:pt>
                <c:pt idx="55">
                  <c:v>48.220000000000013</c:v>
                </c:pt>
                <c:pt idx="56">
                  <c:v>49.57</c:v>
                </c:pt>
                <c:pt idx="57">
                  <c:v>48.95</c:v>
                </c:pt>
                <c:pt idx="58">
                  <c:v>48.620000000000012</c:v>
                </c:pt>
                <c:pt idx="59">
                  <c:v>48.64</c:v>
                </c:pt>
                <c:pt idx="60">
                  <c:v>48.64</c:v>
                </c:pt>
                <c:pt idx="61">
                  <c:v>48.98</c:v>
                </c:pt>
                <c:pt idx="62">
                  <c:v>48.760000000000012</c:v>
                </c:pt>
                <c:pt idx="63">
                  <c:v>48.34</c:v>
                </c:pt>
                <c:pt idx="64">
                  <c:v>49.27</c:v>
                </c:pt>
                <c:pt idx="65">
                  <c:v>48.04</c:v>
                </c:pt>
                <c:pt idx="66">
                  <c:v>48.27</c:v>
                </c:pt>
                <c:pt idx="67">
                  <c:v>48.33</c:v>
                </c:pt>
                <c:pt idx="68">
                  <c:v>48.56</c:v>
                </c:pt>
                <c:pt idx="69">
                  <c:v>47.45</c:v>
                </c:pt>
                <c:pt idx="70">
                  <c:v>48.47</c:v>
                </c:pt>
                <c:pt idx="71">
                  <c:v>48.7</c:v>
                </c:pt>
                <c:pt idx="72">
                  <c:v>48.54</c:v>
                </c:pt>
                <c:pt idx="73">
                  <c:v>48.45</c:v>
                </c:pt>
                <c:pt idx="74">
                  <c:v>48.5</c:v>
                </c:pt>
                <c:pt idx="75">
                  <c:v>49.21</c:v>
                </c:pt>
                <c:pt idx="76">
                  <c:v>49.68</c:v>
                </c:pt>
                <c:pt idx="77">
                  <c:v>48.31</c:v>
                </c:pt>
                <c:pt idx="78">
                  <c:v>48.31</c:v>
                </c:pt>
                <c:pt idx="79">
                  <c:v>50</c:v>
                </c:pt>
                <c:pt idx="80">
                  <c:v>49.33</c:v>
                </c:pt>
                <c:pt idx="81">
                  <c:v>48.660000000000011</c:v>
                </c:pt>
                <c:pt idx="82">
                  <c:v>49.35</c:v>
                </c:pt>
                <c:pt idx="83">
                  <c:v>48.120000000000012</c:v>
                </c:pt>
                <c:pt idx="84">
                  <c:v>48.55</c:v>
                </c:pt>
                <c:pt idx="85">
                  <c:v>49.13</c:v>
                </c:pt>
                <c:pt idx="86">
                  <c:v>49.17</c:v>
                </c:pt>
                <c:pt idx="87">
                  <c:v>49.3</c:v>
                </c:pt>
                <c:pt idx="88">
                  <c:v>49.35</c:v>
                </c:pt>
                <c:pt idx="89">
                  <c:v>49.57</c:v>
                </c:pt>
                <c:pt idx="90">
                  <c:v>48.95</c:v>
                </c:pt>
                <c:pt idx="91">
                  <c:v>49.37</c:v>
                </c:pt>
                <c:pt idx="92">
                  <c:v>48.97</c:v>
                </c:pt>
                <c:pt idx="93">
                  <c:v>48.94</c:v>
                </c:pt>
                <c:pt idx="94">
                  <c:v>48.03</c:v>
                </c:pt>
                <c:pt idx="95">
                  <c:v>48.27</c:v>
                </c:pt>
                <c:pt idx="96">
                  <c:v>49.260000000000012</c:v>
                </c:pt>
                <c:pt idx="97">
                  <c:v>49.56</c:v>
                </c:pt>
                <c:pt idx="98">
                  <c:v>48.65</c:v>
                </c:pt>
                <c:pt idx="99">
                  <c:v>48.13</c:v>
                </c:pt>
                <c:pt idx="100">
                  <c:v>46.8</c:v>
                </c:pt>
                <c:pt idx="101">
                  <c:v>46.03</c:v>
                </c:pt>
                <c:pt idx="102">
                  <c:v>47.65</c:v>
                </c:pt>
                <c:pt idx="103">
                  <c:v>48.08</c:v>
                </c:pt>
                <c:pt idx="104">
                  <c:v>47.47</c:v>
                </c:pt>
                <c:pt idx="105">
                  <c:v>48.56</c:v>
                </c:pt>
                <c:pt idx="106">
                  <c:v>48.28</c:v>
                </c:pt>
                <c:pt idx="107">
                  <c:v>51.3</c:v>
                </c:pt>
                <c:pt idx="108">
                  <c:v>50.88</c:v>
                </c:pt>
                <c:pt idx="109">
                  <c:v>46.51</c:v>
                </c:pt>
                <c:pt idx="110">
                  <c:v>50.7</c:v>
                </c:pt>
                <c:pt idx="111">
                  <c:v>46.36</c:v>
                </c:pt>
                <c:pt idx="112">
                  <c:v>45.1</c:v>
                </c:pt>
                <c:pt idx="113">
                  <c:v>46.78</c:v>
                </c:pt>
                <c:pt idx="114">
                  <c:v>44.96</c:v>
                </c:pt>
                <c:pt idx="115">
                  <c:v>48.260000000000012</c:v>
                </c:pt>
                <c:pt idx="116">
                  <c:v>47.99</c:v>
                </c:pt>
                <c:pt idx="117">
                  <c:v>48.13</c:v>
                </c:pt>
                <c:pt idx="118">
                  <c:v>47.87</c:v>
                </c:pt>
                <c:pt idx="119">
                  <c:v>47.92</c:v>
                </c:pt>
                <c:pt idx="120">
                  <c:v>45.220000000000013</c:v>
                </c:pt>
                <c:pt idx="121">
                  <c:v>46.18</c:v>
                </c:pt>
                <c:pt idx="122">
                  <c:v>47.720000000000013</c:v>
                </c:pt>
                <c:pt idx="123">
                  <c:v>48.1</c:v>
                </c:pt>
                <c:pt idx="124">
                  <c:v>48.220000000000013</c:v>
                </c:pt>
                <c:pt idx="125">
                  <c:v>48.52</c:v>
                </c:pt>
                <c:pt idx="126">
                  <c:v>48.8</c:v>
                </c:pt>
                <c:pt idx="127">
                  <c:v>48.47</c:v>
                </c:pt>
                <c:pt idx="128">
                  <c:v>47.98</c:v>
                </c:pt>
                <c:pt idx="129">
                  <c:v>48.51</c:v>
                </c:pt>
                <c:pt idx="130">
                  <c:v>48.64</c:v>
                </c:pt>
                <c:pt idx="131">
                  <c:v>48.47</c:v>
                </c:pt>
                <c:pt idx="132">
                  <c:v>48.230000000000011</c:v>
                </c:pt>
                <c:pt idx="133">
                  <c:v>48.15</c:v>
                </c:pt>
                <c:pt idx="134">
                  <c:v>48.34</c:v>
                </c:pt>
                <c:pt idx="135">
                  <c:v>48.24</c:v>
                </c:pt>
                <c:pt idx="136">
                  <c:v>48.31</c:v>
                </c:pt>
                <c:pt idx="137">
                  <c:v>48.39</c:v>
                </c:pt>
                <c:pt idx="138">
                  <c:v>48.690000000000012</c:v>
                </c:pt>
                <c:pt idx="139">
                  <c:v>48.34</c:v>
                </c:pt>
                <c:pt idx="140">
                  <c:v>48.230000000000011</c:v>
                </c:pt>
                <c:pt idx="141">
                  <c:v>48.42</c:v>
                </c:pt>
                <c:pt idx="142">
                  <c:v>48.95</c:v>
                </c:pt>
                <c:pt idx="143">
                  <c:v>48.75</c:v>
                </c:pt>
                <c:pt idx="144">
                  <c:v>48.690000000000012</c:v>
                </c:pt>
                <c:pt idx="145">
                  <c:v>47.93</c:v>
                </c:pt>
                <c:pt idx="146">
                  <c:v>48.43</c:v>
                </c:pt>
                <c:pt idx="147">
                  <c:v>48.64</c:v>
                </c:pt>
                <c:pt idx="148">
                  <c:v>48.78</c:v>
                </c:pt>
                <c:pt idx="149">
                  <c:v>48.57</c:v>
                </c:pt>
                <c:pt idx="150">
                  <c:v>48.27</c:v>
                </c:pt>
                <c:pt idx="151">
                  <c:v>48.64</c:v>
                </c:pt>
                <c:pt idx="152">
                  <c:v>48.36</c:v>
                </c:pt>
                <c:pt idx="153">
                  <c:v>48.8</c:v>
                </c:pt>
                <c:pt idx="154">
                  <c:v>48.260000000000012</c:v>
                </c:pt>
                <c:pt idx="155">
                  <c:v>48.620000000000012</c:v>
                </c:pt>
                <c:pt idx="156">
                  <c:v>48.52</c:v>
                </c:pt>
                <c:pt idx="157">
                  <c:v>48.54</c:v>
                </c:pt>
                <c:pt idx="158">
                  <c:v>48.49</c:v>
                </c:pt>
                <c:pt idx="159">
                  <c:v>48.34</c:v>
                </c:pt>
                <c:pt idx="160">
                  <c:v>48.690000000000012</c:v>
                </c:pt>
                <c:pt idx="161">
                  <c:v>48.53</c:v>
                </c:pt>
                <c:pt idx="162">
                  <c:v>48.32</c:v>
                </c:pt>
                <c:pt idx="163">
                  <c:v>48.230000000000011</c:v>
                </c:pt>
                <c:pt idx="164">
                  <c:v>48.14</c:v>
                </c:pt>
                <c:pt idx="165">
                  <c:v>48.97</c:v>
                </c:pt>
                <c:pt idx="166">
                  <c:v>48.720000000000013</c:v>
                </c:pt>
                <c:pt idx="167">
                  <c:v>48.85</c:v>
                </c:pt>
                <c:pt idx="168">
                  <c:v>48.45</c:v>
                </c:pt>
                <c:pt idx="169">
                  <c:v>48.42</c:v>
                </c:pt>
                <c:pt idx="170">
                  <c:v>48.43</c:v>
                </c:pt>
                <c:pt idx="171">
                  <c:v>48.4</c:v>
                </c:pt>
                <c:pt idx="172">
                  <c:v>48.21</c:v>
                </c:pt>
                <c:pt idx="173">
                  <c:v>48.2</c:v>
                </c:pt>
                <c:pt idx="174">
                  <c:v>48.160000000000011</c:v>
                </c:pt>
                <c:pt idx="175">
                  <c:v>48.33</c:v>
                </c:pt>
                <c:pt idx="176">
                  <c:v>48.27</c:v>
                </c:pt>
                <c:pt idx="177">
                  <c:v>48.21</c:v>
                </c:pt>
                <c:pt idx="178">
                  <c:v>48</c:v>
                </c:pt>
                <c:pt idx="179">
                  <c:v>48.15</c:v>
                </c:pt>
                <c:pt idx="180">
                  <c:v>48.36</c:v>
                </c:pt>
                <c:pt idx="181">
                  <c:v>48.21</c:v>
                </c:pt>
                <c:pt idx="182">
                  <c:v>48.24</c:v>
                </c:pt>
                <c:pt idx="183">
                  <c:v>48.47</c:v>
                </c:pt>
                <c:pt idx="184">
                  <c:v>48.230000000000011</c:v>
                </c:pt>
                <c:pt idx="185">
                  <c:v>48.290000000000013</c:v>
                </c:pt>
                <c:pt idx="186">
                  <c:v>48.33</c:v>
                </c:pt>
                <c:pt idx="187">
                  <c:v>48.120000000000012</c:v>
                </c:pt>
                <c:pt idx="188">
                  <c:v>49.03</c:v>
                </c:pt>
                <c:pt idx="189">
                  <c:v>48.18</c:v>
                </c:pt>
                <c:pt idx="190">
                  <c:v>48.54</c:v>
                </c:pt>
                <c:pt idx="191">
                  <c:v>48.04</c:v>
                </c:pt>
                <c:pt idx="192">
                  <c:v>48.41</c:v>
                </c:pt>
                <c:pt idx="193">
                  <c:v>48.32</c:v>
                </c:pt>
                <c:pt idx="194">
                  <c:v>48.91</c:v>
                </c:pt>
                <c:pt idx="195">
                  <c:v>48.7</c:v>
                </c:pt>
                <c:pt idx="196">
                  <c:v>48.95</c:v>
                </c:pt>
                <c:pt idx="197">
                  <c:v>47.67</c:v>
                </c:pt>
                <c:pt idx="198">
                  <c:v>48.190000000000012</c:v>
                </c:pt>
                <c:pt idx="199">
                  <c:v>48.18</c:v>
                </c:pt>
                <c:pt idx="200">
                  <c:v>48.39</c:v>
                </c:pt>
                <c:pt idx="201">
                  <c:v>48.1</c:v>
                </c:pt>
                <c:pt idx="202">
                  <c:v>47.83</c:v>
                </c:pt>
                <c:pt idx="203">
                  <c:v>48.42</c:v>
                </c:pt>
                <c:pt idx="204">
                  <c:v>48.48</c:v>
                </c:pt>
                <c:pt idx="205">
                  <c:v>48.02</c:v>
                </c:pt>
                <c:pt idx="206">
                  <c:v>48.220000000000013</c:v>
                </c:pt>
                <c:pt idx="207">
                  <c:v>48.04</c:v>
                </c:pt>
                <c:pt idx="208">
                  <c:v>48.45</c:v>
                </c:pt>
                <c:pt idx="209">
                  <c:v>47.94</c:v>
                </c:pt>
                <c:pt idx="210">
                  <c:v>48.06</c:v>
                </c:pt>
                <c:pt idx="211">
                  <c:v>47.790000000000013</c:v>
                </c:pt>
                <c:pt idx="212">
                  <c:v>47.67</c:v>
                </c:pt>
                <c:pt idx="213">
                  <c:v>48.18</c:v>
                </c:pt>
                <c:pt idx="214">
                  <c:v>48.290000000000013</c:v>
                </c:pt>
                <c:pt idx="215">
                  <c:v>48.13</c:v>
                </c:pt>
                <c:pt idx="216">
                  <c:v>48.17</c:v>
                </c:pt>
                <c:pt idx="217">
                  <c:v>48.25</c:v>
                </c:pt>
                <c:pt idx="218">
                  <c:v>48.28</c:v>
                </c:pt>
                <c:pt idx="219">
                  <c:v>48.230000000000011</c:v>
                </c:pt>
                <c:pt idx="220">
                  <c:v>47.11</c:v>
                </c:pt>
                <c:pt idx="221">
                  <c:v>47.89</c:v>
                </c:pt>
                <c:pt idx="222">
                  <c:v>47.730000000000011</c:v>
                </c:pt>
                <c:pt idx="223">
                  <c:v>47.48</c:v>
                </c:pt>
                <c:pt idx="224">
                  <c:v>47.87</c:v>
                </c:pt>
                <c:pt idx="225">
                  <c:v>46.99</c:v>
                </c:pt>
                <c:pt idx="226">
                  <c:v>48.74</c:v>
                </c:pt>
                <c:pt idx="227">
                  <c:v>49.25</c:v>
                </c:pt>
                <c:pt idx="228">
                  <c:v>48.190000000000012</c:v>
                </c:pt>
                <c:pt idx="229">
                  <c:v>48.190000000000012</c:v>
                </c:pt>
                <c:pt idx="230">
                  <c:v>48.41</c:v>
                </c:pt>
                <c:pt idx="231">
                  <c:v>49.64</c:v>
                </c:pt>
                <c:pt idx="232">
                  <c:v>48.58</c:v>
                </c:pt>
                <c:pt idx="233">
                  <c:v>49.03</c:v>
                </c:pt>
                <c:pt idx="234">
                  <c:v>48.59</c:v>
                </c:pt>
                <c:pt idx="235">
                  <c:v>49.02</c:v>
                </c:pt>
                <c:pt idx="236">
                  <c:v>48.52</c:v>
                </c:pt>
                <c:pt idx="237">
                  <c:v>49.1</c:v>
                </c:pt>
                <c:pt idx="238">
                  <c:v>49.21</c:v>
                </c:pt>
                <c:pt idx="239">
                  <c:v>48.5</c:v>
                </c:pt>
                <c:pt idx="240">
                  <c:v>49.1</c:v>
                </c:pt>
                <c:pt idx="241">
                  <c:v>48.9</c:v>
                </c:pt>
                <c:pt idx="242">
                  <c:v>49.04</c:v>
                </c:pt>
                <c:pt idx="243">
                  <c:v>48.87</c:v>
                </c:pt>
                <c:pt idx="244">
                  <c:v>49.05</c:v>
                </c:pt>
                <c:pt idx="245">
                  <c:v>49.25</c:v>
                </c:pt>
                <c:pt idx="246">
                  <c:v>49.160000000000011</c:v>
                </c:pt>
                <c:pt idx="247">
                  <c:v>49.25</c:v>
                </c:pt>
                <c:pt idx="248">
                  <c:v>48.68</c:v>
                </c:pt>
                <c:pt idx="249">
                  <c:v>48.44</c:v>
                </c:pt>
                <c:pt idx="250">
                  <c:v>48.08</c:v>
                </c:pt>
                <c:pt idx="251">
                  <c:v>48.35</c:v>
                </c:pt>
                <c:pt idx="252">
                  <c:v>47.06</c:v>
                </c:pt>
                <c:pt idx="253">
                  <c:v>47.9</c:v>
                </c:pt>
                <c:pt idx="254">
                  <c:v>47.87</c:v>
                </c:pt>
                <c:pt idx="255">
                  <c:v>47.71</c:v>
                </c:pt>
                <c:pt idx="256">
                  <c:v>48</c:v>
                </c:pt>
                <c:pt idx="257">
                  <c:v>48.1</c:v>
                </c:pt>
                <c:pt idx="258">
                  <c:v>48.5</c:v>
                </c:pt>
                <c:pt idx="259">
                  <c:v>48.1</c:v>
                </c:pt>
                <c:pt idx="260">
                  <c:v>48.790000000000013</c:v>
                </c:pt>
                <c:pt idx="261">
                  <c:v>48.04</c:v>
                </c:pt>
                <c:pt idx="262">
                  <c:v>48.61</c:v>
                </c:pt>
                <c:pt idx="263">
                  <c:v>48.230000000000011</c:v>
                </c:pt>
                <c:pt idx="264">
                  <c:v>47.68</c:v>
                </c:pt>
                <c:pt idx="265">
                  <c:v>48.01</c:v>
                </c:pt>
                <c:pt idx="266">
                  <c:v>47.730000000000011</c:v>
                </c:pt>
                <c:pt idx="267">
                  <c:v>48.17</c:v>
                </c:pt>
                <c:pt idx="268">
                  <c:v>48.27</c:v>
                </c:pt>
                <c:pt idx="269">
                  <c:v>47.54</c:v>
                </c:pt>
                <c:pt idx="270">
                  <c:v>48.48</c:v>
                </c:pt>
                <c:pt idx="271">
                  <c:v>48.87</c:v>
                </c:pt>
                <c:pt idx="272">
                  <c:v>46.660000000000011</c:v>
                </c:pt>
                <c:pt idx="273">
                  <c:v>46.51</c:v>
                </c:pt>
                <c:pt idx="274">
                  <c:v>47.96</c:v>
                </c:pt>
                <c:pt idx="275">
                  <c:v>46.95</c:v>
                </c:pt>
                <c:pt idx="276">
                  <c:v>47.3</c:v>
                </c:pt>
                <c:pt idx="277">
                  <c:v>47.86</c:v>
                </c:pt>
                <c:pt idx="278">
                  <c:v>50.5</c:v>
                </c:pt>
                <c:pt idx="279">
                  <c:v>49.08</c:v>
                </c:pt>
                <c:pt idx="280">
                  <c:v>48.34</c:v>
                </c:pt>
                <c:pt idx="281">
                  <c:v>47.81</c:v>
                </c:pt>
                <c:pt idx="282">
                  <c:v>47.77</c:v>
                </c:pt>
                <c:pt idx="283">
                  <c:v>48.45</c:v>
                </c:pt>
                <c:pt idx="284">
                  <c:v>49.58</c:v>
                </c:pt>
                <c:pt idx="285">
                  <c:v>48.34</c:v>
                </c:pt>
                <c:pt idx="286">
                  <c:v>48.43</c:v>
                </c:pt>
                <c:pt idx="287">
                  <c:v>48.42</c:v>
                </c:pt>
                <c:pt idx="288">
                  <c:v>48.15</c:v>
                </c:pt>
                <c:pt idx="289">
                  <c:v>48.38</c:v>
                </c:pt>
                <c:pt idx="290">
                  <c:v>47.7</c:v>
                </c:pt>
                <c:pt idx="291">
                  <c:v>47.9</c:v>
                </c:pt>
                <c:pt idx="292">
                  <c:v>48.98</c:v>
                </c:pt>
                <c:pt idx="293">
                  <c:v>48.47</c:v>
                </c:pt>
                <c:pt idx="294">
                  <c:v>74.25</c:v>
                </c:pt>
                <c:pt idx="295">
                  <c:v>48.61</c:v>
                </c:pt>
                <c:pt idx="296">
                  <c:v>49.83</c:v>
                </c:pt>
                <c:pt idx="297">
                  <c:v>46.4</c:v>
                </c:pt>
                <c:pt idx="298">
                  <c:v>47.15</c:v>
                </c:pt>
                <c:pt idx="299">
                  <c:v>46.82</c:v>
                </c:pt>
                <c:pt idx="300">
                  <c:v>47.6</c:v>
                </c:pt>
                <c:pt idx="301">
                  <c:v>47.44</c:v>
                </c:pt>
                <c:pt idx="302">
                  <c:v>47.1</c:v>
                </c:pt>
                <c:pt idx="303">
                  <c:v>46.09</c:v>
                </c:pt>
                <c:pt idx="304">
                  <c:v>46.15</c:v>
                </c:pt>
                <c:pt idx="305">
                  <c:v>47.760000000000012</c:v>
                </c:pt>
                <c:pt idx="306">
                  <c:v>46.81</c:v>
                </c:pt>
                <c:pt idx="307">
                  <c:v>55</c:v>
                </c:pt>
                <c:pt idx="308">
                  <c:v>49.07</c:v>
                </c:pt>
                <c:pt idx="309">
                  <c:v>51.6</c:v>
                </c:pt>
                <c:pt idx="310">
                  <c:v>56.8</c:v>
                </c:pt>
                <c:pt idx="311">
                  <c:v>59.57</c:v>
                </c:pt>
                <c:pt idx="312">
                  <c:v>59.93</c:v>
                </c:pt>
                <c:pt idx="313">
                  <c:v>65.7</c:v>
                </c:pt>
                <c:pt idx="314">
                  <c:v>47.91</c:v>
                </c:pt>
                <c:pt idx="315">
                  <c:v>47.89</c:v>
                </c:pt>
                <c:pt idx="316">
                  <c:v>50.3</c:v>
                </c:pt>
                <c:pt idx="317">
                  <c:v>49.75</c:v>
                </c:pt>
                <c:pt idx="318">
                  <c:v>49.99</c:v>
                </c:pt>
                <c:pt idx="319">
                  <c:v>49.32</c:v>
                </c:pt>
                <c:pt idx="320">
                  <c:v>48.81</c:v>
                </c:pt>
                <c:pt idx="321">
                  <c:v>50.07</c:v>
                </c:pt>
                <c:pt idx="322">
                  <c:v>49.260000000000012</c:v>
                </c:pt>
                <c:pt idx="323">
                  <c:v>49.58</c:v>
                </c:pt>
                <c:pt idx="324">
                  <c:v>49.05</c:v>
                </c:pt>
                <c:pt idx="325">
                  <c:v>48.83</c:v>
                </c:pt>
                <c:pt idx="326">
                  <c:v>48.84</c:v>
                </c:pt>
                <c:pt idx="327">
                  <c:v>47.9</c:v>
                </c:pt>
                <c:pt idx="328">
                  <c:v>47.03</c:v>
                </c:pt>
                <c:pt idx="329">
                  <c:v>47.98</c:v>
                </c:pt>
                <c:pt idx="330">
                  <c:v>54.290000000000013</c:v>
                </c:pt>
                <c:pt idx="331">
                  <c:v>47.43</c:v>
                </c:pt>
                <c:pt idx="332">
                  <c:v>53.98</c:v>
                </c:pt>
                <c:pt idx="333">
                  <c:v>46.290000000000013</c:v>
                </c:pt>
                <c:pt idx="334">
                  <c:v>50.81</c:v>
                </c:pt>
                <c:pt idx="335">
                  <c:v>53.74</c:v>
                </c:pt>
                <c:pt idx="336">
                  <c:v>48.290000000000013</c:v>
                </c:pt>
                <c:pt idx="337">
                  <c:v>48.75</c:v>
                </c:pt>
                <c:pt idx="338">
                  <c:v>48.94</c:v>
                </c:pt>
                <c:pt idx="339">
                  <c:v>48.39</c:v>
                </c:pt>
                <c:pt idx="340">
                  <c:v>46.03</c:v>
                </c:pt>
                <c:pt idx="341">
                  <c:v>45.55</c:v>
                </c:pt>
                <c:pt idx="342">
                  <c:v>47.54</c:v>
                </c:pt>
                <c:pt idx="343">
                  <c:v>47.59</c:v>
                </c:pt>
                <c:pt idx="344">
                  <c:v>47.78</c:v>
                </c:pt>
                <c:pt idx="345">
                  <c:v>48.07</c:v>
                </c:pt>
                <c:pt idx="346">
                  <c:v>47.58</c:v>
                </c:pt>
                <c:pt idx="347">
                  <c:v>46.82</c:v>
                </c:pt>
                <c:pt idx="348">
                  <c:v>50.3</c:v>
                </c:pt>
                <c:pt idx="349">
                  <c:v>46.34</c:v>
                </c:pt>
                <c:pt idx="350">
                  <c:v>49.220000000000013</c:v>
                </c:pt>
                <c:pt idx="351">
                  <c:v>47.4</c:v>
                </c:pt>
                <c:pt idx="352">
                  <c:v>47.8</c:v>
                </c:pt>
                <c:pt idx="353">
                  <c:v>56.86</c:v>
                </c:pt>
                <c:pt idx="354">
                  <c:v>65.33</c:v>
                </c:pt>
                <c:pt idx="355">
                  <c:v>58.04</c:v>
                </c:pt>
                <c:pt idx="356">
                  <c:v>51.63</c:v>
                </c:pt>
                <c:pt idx="357">
                  <c:v>52.03</c:v>
                </c:pt>
                <c:pt idx="358">
                  <c:v>74.25</c:v>
                </c:pt>
                <c:pt idx="359">
                  <c:v>73.8</c:v>
                </c:pt>
                <c:pt idx="360">
                  <c:v>73.239999999999995</c:v>
                </c:pt>
                <c:pt idx="361">
                  <c:v>73.06</c:v>
                </c:pt>
                <c:pt idx="362">
                  <c:v>73.3</c:v>
                </c:pt>
                <c:pt idx="363">
                  <c:v>48.21</c:v>
                </c:pt>
                <c:pt idx="364">
                  <c:v>47.690000000000012</c:v>
                </c:pt>
                <c:pt idx="365">
                  <c:v>48.95</c:v>
                </c:pt>
                <c:pt idx="366">
                  <c:v>47.54</c:v>
                </c:pt>
                <c:pt idx="367">
                  <c:v>49.08</c:v>
                </c:pt>
                <c:pt idx="368">
                  <c:v>48.96</c:v>
                </c:pt>
                <c:pt idx="369">
                  <c:v>48.68</c:v>
                </c:pt>
                <c:pt idx="370">
                  <c:v>45.84</c:v>
                </c:pt>
                <c:pt idx="371">
                  <c:v>47.13</c:v>
                </c:pt>
                <c:pt idx="372">
                  <c:v>50.34</c:v>
                </c:pt>
                <c:pt idx="373">
                  <c:v>49.48</c:v>
                </c:pt>
                <c:pt idx="374">
                  <c:v>50.25</c:v>
                </c:pt>
                <c:pt idx="375">
                  <c:v>47.53</c:v>
                </c:pt>
                <c:pt idx="376">
                  <c:v>49.81</c:v>
                </c:pt>
                <c:pt idx="377">
                  <c:v>53.81</c:v>
                </c:pt>
                <c:pt idx="378">
                  <c:v>48</c:v>
                </c:pt>
                <c:pt idx="379">
                  <c:v>48.28</c:v>
                </c:pt>
                <c:pt idx="380">
                  <c:v>50.03</c:v>
                </c:pt>
                <c:pt idx="381">
                  <c:v>53.46</c:v>
                </c:pt>
                <c:pt idx="382">
                  <c:v>47.84</c:v>
                </c:pt>
                <c:pt idx="383">
                  <c:v>48.99</c:v>
                </c:pt>
                <c:pt idx="384">
                  <c:v>53.32</c:v>
                </c:pt>
                <c:pt idx="385">
                  <c:v>68.069999999999993</c:v>
                </c:pt>
                <c:pt idx="386">
                  <c:v>71.36999999999999</c:v>
                </c:pt>
                <c:pt idx="387">
                  <c:v>72.88</c:v>
                </c:pt>
                <c:pt idx="388">
                  <c:v>75.5</c:v>
                </c:pt>
                <c:pt idx="389">
                  <c:v>64.099999999999994</c:v>
                </c:pt>
                <c:pt idx="390">
                  <c:v>67.88</c:v>
                </c:pt>
                <c:pt idx="391">
                  <c:v>68.19</c:v>
                </c:pt>
                <c:pt idx="392">
                  <c:v>69.010000000000005</c:v>
                </c:pt>
                <c:pt idx="393">
                  <c:v>70.930000000000007</c:v>
                </c:pt>
                <c:pt idx="394">
                  <c:v>71.2</c:v>
                </c:pt>
                <c:pt idx="395">
                  <c:v>72.440000000000026</c:v>
                </c:pt>
                <c:pt idx="396">
                  <c:v>73.319999999999993</c:v>
                </c:pt>
                <c:pt idx="397">
                  <c:v>75.16</c:v>
                </c:pt>
                <c:pt idx="398">
                  <c:v>48.54</c:v>
                </c:pt>
                <c:pt idx="399">
                  <c:v>48.44</c:v>
                </c:pt>
                <c:pt idx="400">
                  <c:v>47.32</c:v>
                </c:pt>
                <c:pt idx="401">
                  <c:v>48.68</c:v>
                </c:pt>
                <c:pt idx="402">
                  <c:v>49.45</c:v>
                </c:pt>
                <c:pt idx="403">
                  <c:v>51.33</c:v>
                </c:pt>
                <c:pt idx="404">
                  <c:v>50.04</c:v>
                </c:pt>
                <c:pt idx="405">
                  <c:v>46.04</c:v>
                </c:pt>
                <c:pt idx="406">
                  <c:v>48.21</c:v>
                </c:pt>
                <c:pt idx="407">
                  <c:v>54.790000000000013</c:v>
                </c:pt>
                <c:pt idx="408">
                  <c:v>53.42</c:v>
                </c:pt>
                <c:pt idx="409">
                  <c:v>58.32</c:v>
                </c:pt>
                <c:pt idx="410">
                  <c:v>73.27</c:v>
                </c:pt>
                <c:pt idx="411">
                  <c:v>71.260000000000005</c:v>
                </c:pt>
                <c:pt idx="412">
                  <c:v>73.28</c:v>
                </c:pt>
                <c:pt idx="413">
                  <c:v>73.38</c:v>
                </c:pt>
                <c:pt idx="414">
                  <c:v>73.48</c:v>
                </c:pt>
                <c:pt idx="415">
                  <c:v>71.61999999999999</c:v>
                </c:pt>
                <c:pt idx="416">
                  <c:v>71.260000000000005</c:v>
                </c:pt>
                <c:pt idx="417">
                  <c:v>69.72</c:v>
                </c:pt>
                <c:pt idx="418">
                  <c:v>71.02</c:v>
                </c:pt>
                <c:pt idx="419">
                  <c:v>71.78</c:v>
                </c:pt>
                <c:pt idx="420">
                  <c:v>71.52</c:v>
                </c:pt>
                <c:pt idx="421">
                  <c:v>69.959999999999994</c:v>
                </c:pt>
                <c:pt idx="422">
                  <c:v>70.45</c:v>
                </c:pt>
                <c:pt idx="423">
                  <c:v>70.45</c:v>
                </c:pt>
                <c:pt idx="424">
                  <c:v>68.940000000000026</c:v>
                </c:pt>
                <c:pt idx="425">
                  <c:v>74.010000000000005</c:v>
                </c:pt>
                <c:pt idx="426">
                  <c:v>69.849999999999994</c:v>
                </c:pt>
                <c:pt idx="427">
                  <c:v>70.45</c:v>
                </c:pt>
                <c:pt idx="428">
                  <c:v>65.64</c:v>
                </c:pt>
                <c:pt idx="429">
                  <c:v>48.74</c:v>
                </c:pt>
                <c:pt idx="430">
                  <c:v>50.38</c:v>
                </c:pt>
                <c:pt idx="431">
                  <c:v>50.04</c:v>
                </c:pt>
                <c:pt idx="432">
                  <c:v>69.400000000000006</c:v>
                </c:pt>
                <c:pt idx="433">
                  <c:v>69.5</c:v>
                </c:pt>
                <c:pt idx="434">
                  <c:v>69.5</c:v>
                </c:pt>
                <c:pt idx="435">
                  <c:v>69.7</c:v>
                </c:pt>
                <c:pt idx="436">
                  <c:v>69.5</c:v>
                </c:pt>
                <c:pt idx="437">
                  <c:v>69.3</c:v>
                </c:pt>
                <c:pt idx="438">
                  <c:v>69.2</c:v>
                </c:pt>
                <c:pt idx="439">
                  <c:v>69.099999999999994</c:v>
                </c:pt>
                <c:pt idx="440">
                  <c:v>69.099999999999994</c:v>
                </c:pt>
                <c:pt idx="441">
                  <c:v>69.099999999999994</c:v>
                </c:pt>
                <c:pt idx="442">
                  <c:v>69.5</c:v>
                </c:pt>
                <c:pt idx="443">
                  <c:v>70</c:v>
                </c:pt>
                <c:pt idx="444">
                  <c:v>68.900000000000006</c:v>
                </c:pt>
                <c:pt idx="445">
                  <c:v>65.8</c:v>
                </c:pt>
                <c:pt idx="446">
                  <c:v>70.3</c:v>
                </c:pt>
                <c:pt idx="447">
                  <c:v>70.400000000000006</c:v>
                </c:pt>
                <c:pt idx="448">
                  <c:v>70</c:v>
                </c:pt>
                <c:pt idx="449">
                  <c:v>70</c:v>
                </c:pt>
                <c:pt idx="450">
                  <c:v>70.3</c:v>
                </c:pt>
                <c:pt idx="451">
                  <c:v>69.900000000000006</c:v>
                </c:pt>
                <c:pt idx="452">
                  <c:v>47.94</c:v>
                </c:pt>
                <c:pt idx="453">
                  <c:v>49.190000000000012</c:v>
                </c:pt>
                <c:pt idx="454">
                  <c:v>49.290000000000013</c:v>
                </c:pt>
                <c:pt idx="455">
                  <c:v>49.58</c:v>
                </c:pt>
                <c:pt idx="456">
                  <c:v>47.13</c:v>
                </c:pt>
                <c:pt idx="457">
                  <c:v>49.68</c:v>
                </c:pt>
                <c:pt idx="458">
                  <c:v>50.67</c:v>
                </c:pt>
                <c:pt idx="459">
                  <c:v>49</c:v>
                </c:pt>
                <c:pt idx="460">
                  <c:v>49.32</c:v>
                </c:pt>
                <c:pt idx="461">
                  <c:v>49.760000000000012</c:v>
                </c:pt>
                <c:pt idx="462">
                  <c:v>49.9</c:v>
                </c:pt>
                <c:pt idx="463">
                  <c:v>49.2</c:v>
                </c:pt>
                <c:pt idx="464">
                  <c:v>49.95</c:v>
                </c:pt>
                <c:pt idx="465">
                  <c:v>47.3</c:v>
                </c:pt>
                <c:pt idx="466">
                  <c:v>49.45</c:v>
                </c:pt>
                <c:pt idx="467">
                  <c:v>47.59</c:v>
                </c:pt>
                <c:pt idx="468">
                  <c:v>49.15</c:v>
                </c:pt>
                <c:pt idx="469">
                  <c:v>49.720000000000013</c:v>
                </c:pt>
                <c:pt idx="470">
                  <c:v>47.190000000000012</c:v>
                </c:pt>
                <c:pt idx="471">
                  <c:v>46.03</c:v>
                </c:pt>
                <c:pt idx="472">
                  <c:v>48.71</c:v>
                </c:pt>
                <c:pt idx="473">
                  <c:v>47.47</c:v>
                </c:pt>
                <c:pt idx="474">
                  <c:v>48.42</c:v>
                </c:pt>
                <c:pt idx="475">
                  <c:v>47.52</c:v>
                </c:pt>
                <c:pt idx="476">
                  <c:v>48.99</c:v>
                </c:pt>
                <c:pt idx="477">
                  <c:v>48</c:v>
                </c:pt>
                <c:pt idx="478">
                  <c:v>48.8</c:v>
                </c:pt>
                <c:pt idx="479">
                  <c:v>46.65</c:v>
                </c:pt>
                <c:pt idx="480">
                  <c:v>46.660000000000011</c:v>
                </c:pt>
                <c:pt idx="481">
                  <c:v>45.44</c:v>
                </c:pt>
                <c:pt idx="482">
                  <c:v>45.98</c:v>
                </c:pt>
                <c:pt idx="483">
                  <c:v>46.38</c:v>
                </c:pt>
                <c:pt idx="484">
                  <c:v>49.51</c:v>
                </c:pt>
                <c:pt idx="485">
                  <c:v>50.67</c:v>
                </c:pt>
                <c:pt idx="486">
                  <c:v>47.78</c:v>
                </c:pt>
                <c:pt idx="487">
                  <c:v>47.33</c:v>
                </c:pt>
                <c:pt idx="488">
                  <c:v>49.63</c:v>
                </c:pt>
                <c:pt idx="489">
                  <c:v>49.89</c:v>
                </c:pt>
                <c:pt idx="490">
                  <c:v>47.87</c:v>
                </c:pt>
                <c:pt idx="491">
                  <c:v>48.65</c:v>
                </c:pt>
                <c:pt idx="492">
                  <c:v>49.4</c:v>
                </c:pt>
                <c:pt idx="493">
                  <c:v>46.92</c:v>
                </c:pt>
                <c:pt idx="494">
                  <c:v>46.1</c:v>
                </c:pt>
                <c:pt idx="495">
                  <c:v>47.5</c:v>
                </c:pt>
                <c:pt idx="496">
                  <c:v>46.06</c:v>
                </c:pt>
                <c:pt idx="497">
                  <c:v>48.86</c:v>
                </c:pt>
                <c:pt idx="498">
                  <c:v>48.68</c:v>
                </c:pt>
                <c:pt idx="499">
                  <c:v>70.2</c:v>
                </c:pt>
                <c:pt idx="500">
                  <c:v>72.099999999999994</c:v>
                </c:pt>
                <c:pt idx="501">
                  <c:v>71.400000000000006</c:v>
                </c:pt>
                <c:pt idx="502">
                  <c:v>70.900000000000006</c:v>
                </c:pt>
                <c:pt idx="503">
                  <c:v>68.5</c:v>
                </c:pt>
                <c:pt idx="504">
                  <c:v>70</c:v>
                </c:pt>
                <c:pt idx="505">
                  <c:v>71.599999999999994</c:v>
                </c:pt>
                <c:pt idx="506">
                  <c:v>71.5</c:v>
                </c:pt>
                <c:pt idx="507">
                  <c:v>71.3</c:v>
                </c:pt>
                <c:pt idx="508">
                  <c:v>54.9</c:v>
                </c:pt>
                <c:pt idx="509">
                  <c:v>53</c:v>
                </c:pt>
                <c:pt idx="510">
                  <c:v>65.599999999999994</c:v>
                </c:pt>
                <c:pt idx="511">
                  <c:v>47.43</c:v>
                </c:pt>
                <c:pt idx="512">
                  <c:v>47.77</c:v>
                </c:pt>
                <c:pt idx="513">
                  <c:v>47.08</c:v>
                </c:pt>
                <c:pt idx="514">
                  <c:v>47.07</c:v>
                </c:pt>
                <c:pt idx="515">
                  <c:v>73</c:v>
                </c:pt>
                <c:pt idx="516">
                  <c:v>72.5</c:v>
                </c:pt>
                <c:pt idx="517">
                  <c:v>73.900000000000006</c:v>
                </c:pt>
                <c:pt idx="518">
                  <c:v>72.5</c:v>
                </c:pt>
                <c:pt idx="519">
                  <c:v>72.5</c:v>
                </c:pt>
                <c:pt idx="520">
                  <c:v>71.599999999999994</c:v>
                </c:pt>
                <c:pt idx="521">
                  <c:v>69.8</c:v>
                </c:pt>
                <c:pt idx="522">
                  <c:v>68.900000000000006</c:v>
                </c:pt>
                <c:pt idx="523">
                  <c:v>71.599999999999994</c:v>
                </c:pt>
                <c:pt idx="524">
                  <c:v>65.2</c:v>
                </c:pt>
                <c:pt idx="525">
                  <c:v>66.2</c:v>
                </c:pt>
                <c:pt idx="526">
                  <c:v>66.2</c:v>
                </c:pt>
                <c:pt idx="527">
                  <c:v>63</c:v>
                </c:pt>
                <c:pt idx="528">
                  <c:v>60.7</c:v>
                </c:pt>
                <c:pt idx="529">
                  <c:v>60.3</c:v>
                </c:pt>
                <c:pt idx="530">
                  <c:v>58.9</c:v>
                </c:pt>
                <c:pt idx="531">
                  <c:v>58</c:v>
                </c:pt>
                <c:pt idx="532">
                  <c:v>57.1</c:v>
                </c:pt>
                <c:pt idx="533">
                  <c:v>56.2</c:v>
                </c:pt>
                <c:pt idx="534">
                  <c:v>59.4</c:v>
                </c:pt>
                <c:pt idx="535">
                  <c:v>53.9</c:v>
                </c:pt>
                <c:pt idx="536">
                  <c:v>72.36</c:v>
                </c:pt>
                <c:pt idx="537">
                  <c:v>72.14</c:v>
                </c:pt>
                <c:pt idx="538">
                  <c:v>71.739999999999995</c:v>
                </c:pt>
                <c:pt idx="539">
                  <c:v>71.34</c:v>
                </c:pt>
                <c:pt idx="540">
                  <c:v>65.25</c:v>
                </c:pt>
                <c:pt idx="541">
                  <c:v>64.09</c:v>
                </c:pt>
                <c:pt idx="542">
                  <c:v>62.87</c:v>
                </c:pt>
                <c:pt idx="543">
                  <c:v>61.61</c:v>
                </c:pt>
                <c:pt idx="544">
                  <c:v>57.82</c:v>
                </c:pt>
                <c:pt idx="545">
                  <c:v>56.99</c:v>
                </c:pt>
                <c:pt idx="546">
                  <c:v>67.819999999999993</c:v>
                </c:pt>
                <c:pt idx="547">
                  <c:v>68.459999999999994</c:v>
                </c:pt>
                <c:pt idx="548">
                  <c:v>69.31</c:v>
                </c:pt>
                <c:pt idx="549">
                  <c:v>68.69</c:v>
                </c:pt>
                <c:pt idx="550">
                  <c:v>66.959999999999994</c:v>
                </c:pt>
                <c:pt idx="551">
                  <c:v>67.679999999999978</c:v>
                </c:pt>
                <c:pt idx="552">
                  <c:v>66.48</c:v>
                </c:pt>
                <c:pt idx="553">
                  <c:v>66.260000000000005</c:v>
                </c:pt>
                <c:pt idx="554">
                  <c:v>65.099999999999994</c:v>
                </c:pt>
                <c:pt idx="555">
                  <c:v>63.55</c:v>
                </c:pt>
                <c:pt idx="556">
                  <c:v>62.49</c:v>
                </c:pt>
                <c:pt idx="557">
                  <c:v>62.71</c:v>
                </c:pt>
                <c:pt idx="558">
                  <c:v>56.15</c:v>
                </c:pt>
                <c:pt idx="559">
                  <c:v>58.99</c:v>
                </c:pt>
                <c:pt idx="560">
                  <c:v>54.35</c:v>
                </c:pt>
                <c:pt idx="561">
                  <c:v>59.7</c:v>
                </c:pt>
                <c:pt idx="562">
                  <c:v>54.8</c:v>
                </c:pt>
                <c:pt idx="563">
                  <c:v>61.55</c:v>
                </c:pt>
                <c:pt idx="564">
                  <c:v>56.13</c:v>
                </c:pt>
                <c:pt idx="565">
                  <c:v>54.9</c:v>
                </c:pt>
                <c:pt idx="566">
                  <c:v>54.36</c:v>
                </c:pt>
                <c:pt idx="567">
                  <c:v>73.16</c:v>
                </c:pt>
                <c:pt idx="568">
                  <c:v>72.34</c:v>
                </c:pt>
                <c:pt idx="569">
                  <c:v>73.16</c:v>
                </c:pt>
                <c:pt idx="570">
                  <c:v>70.14</c:v>
                </c:pt>
                <c:pt idx="571">
                  <c:v>72.63</c:v>
                </c:pt>
                <c:pt idx="572">
                  <c:v>68.86999999999999</c:v>
                </c:pt>
                <c:pt idx="573">
                  <c:v>65.040000000000006</c:v>
                </c:pt>
                <c:pt idx="574">
                  <c:v>58.25</c:v>
                </c:pt>
                <c:pt idx="575">
                  <c:v>50.1</c:v>
                </c:pt>
                <c:pt idx="576">
                  <c:v>50.2</c:v>
                </c:pt>
                <c:pt idx="577">
                  <c:v>50</c:v>
                </c:pt>
                <c:pt idx="578">
                  <c:v>71.19</c:v>
                </c:pt>
                <c:pt idx="579">
                  <c:v>81</c:v>
                </c:pt>
                <c:pt idx="580">
                  <c:v>81.2</c:v>
                </c:pt>
                <c:pt idx="581">
                  <c:v>54.690000000000012</c:v>
                </c:pt>
                <c:pt idx="582">
                  <c:v>60.18</c:v>
                </c:pt>
                <c:pt idx="583">
                  <c:v>63.65</c:v>
                </c:pt>
                <c:pt idx="584">
                  <c:v>69.959999999999994</c:v>
                </c:pt>
                <c:pt idx="585">
                  <c:v>65.569999999999993</c:v>
                </c:pt>
                <c:pt idx="586">
                  <c:v>73.849999999999994</c:v>
                </c:pt>
                <c:pt idx="587">
                  <c:v>70.510000000000005</c:v>
                </c:pt>
                <c:pt idx="588">
                  <c:v>71.23</c:v>
                </c:pt>
                <c:pt idx="589">
                  <c:v>71.39</c:v>
                </c:pt>
                <c:pt idx="590">
                  <c:v>72.09</c:v>
                </c:pt>
                <c:pt idx="591">
                  <c:v>68.349999999999994</c:v>
                </c:pt>
                <c:pt idx="592">
                  <c:v>74.319999999999993</c:v>
                </c:pt>
                <c:pt idx="593">
                  <c:v>65.05</c:v>
                </c:pt>
                <c:pt idx="594">
                  <c:v>67.89</c:v>
                </c:pt>
                <c:pt idx="595">
                  <c:v>74.34</c:v>
                </c:pt>
                <c:pt idx="596">
                  <c:v>70.28</c:v>
                </c:pt>
                <c:pt idx="597">
                  <c:v>62</c:v>
                </c:pt>
                <c:pt idx="598">
                  <c:v>66.989999999999995</c:v>
                </c:pt>
                <c:pt idx="599">
                  <c:v>49.15</c:v>
                </c:pt>
                <c:pt idx="600">
                  <c:v>52.61</c:v>
                </c:pt>
                <c:pt idx="601">
                  <c:v>54.68</c:v>
                </c:pt>
                <c:pt idx="602">
                  <c:v>47.47</c:v>
                </c:pt>
                <c:pt idx="603">
                  <c:v>49.260000000000012</c:v>
                </c:pt>
                <c:pt idx="604">
                  <c:v>49.65</c:v>
                </c:pt>
                <c:pt idx="605">
                  <c:v>69.239999999999995</c:v>
                </c:pt>
                <c:pt idx="606">
                  <c:v>48.47</c:v>
                </c:pt>
                <c:pt idx="607">
                  <c:v>49.4</c:v>
                </c:pt>
                <c:pt idx="608">
                  <c:v>49.05</c:v>
                </c:pt>
                <c:pt idx="609">
                  <c:v>70.5</c:v>
                </c:pt>
                <c:pt idx="610">
                  <c:v>70.260000000000005</c:v>
                </c:pt>
                <c:pt idx="611">
                  <c:v>71.065000000000012</c:v>
                </c:pt>
                <c:pt idx="612">
                  <c:v>70.239999999999995</c:v>
                </c:pt>
                <c:pt idx="613">
                  <c:v>47.7</c:v>
                </c:pt>
                <c:pt idx="614">
                  <c:v>49.59</c:v>
                </c:pt>
                <c:pt idx="615">
                  <c:v>49.84</c:v>
                </c:pt>
                <c:pt idx="616">
                  <c:v>47.8</c:v>
                </c:pt>
                <c:pt idx="617">
                  <c:v>47.220000000000013</c:v>
                </c:pt>
                <c:pt idx="618">
                  <c:v>47.85</c:v>
                </c:pt>
                <c:pt idx="619">
                  <c:v>47.3</c:v>
                </c:pt>
                <c:pt idx="620">
                  <c:v>46.13</c:v>
                </c:pt>
                <c:pt idx="621">
                  <c:v>47.71</c:v>
                </c:pt>
                <c:pt idx="622">
                  <c:v>46.18</c:v>
                </c:pt>
                <c:pt idx="623">
                  <c:v>47.46</c:v>
                </c:pt>
                <c:pt idx="624">
                  <c:v>48.06</c:v>
                </c:pt>
                <c:pt idx="625">
                  <c:v>47.36</c:v>
                </c:pt>
                <c:pt idx="626">
                  <c:v>47.25</c:v>
                </c:pt>
                <c:pt idx="627">
                  <c:v>46.690000000000012</c:v>
                </c:pt>
                <c:pt idx="628">
                  <c:v>46.36</c:v>
                </c:pt>
                <c:pt idx="629">
                  <c:v>49.13</c:v>
                </c:pt>
                <c:pt idx="630">
                  <c:v>47.44</c:v>
                </c:pt>
                <c:pt idx="631">
                  <c:v>47.86</c:v>
                </c:pt>
                <c:pt idx="632">
                  <c:v>44.9</c:v>
                </c:pt>
                <c:pt idx="633">
                  <c:v>45</c:v>
                </c:pt>
                <c:pt idx="634">
                  <c:v>47.34</c:v>
                </c:pt>
                <c:pt idx="635">
                  <c:v>46.31</c:v>
                </c:pt>
                <c:pt idx="636">
                  <c:v>47.11</c:v>
                </c:pt>
                <c:pt idx="637">
                  <c:v>47.63</c:v>
                </c:pt>
                <c:pt idx="638">
                  <c:v>48.27</c:v>
                </c:pt>
                <c:pt idx="639">
                  <c:v>47.71</c:v>
                </c:pt>
                <c:pt idx="640">
                  <c:v>48.99</c:v>
                </c:pt>
                <c:pt idx="641">
                  <c:v>48</c:v>
                </c:pt>
                <c:pt idx="642">
                  <c:v>47.46</c:v>
                </c:pt>
                <c:pt idx="643">
                  <c:v>49.86</c:v>
                </c:pt>
                <c:pt idx="644">
                  <c:v>48.88</c:v>
                </c:pt>
                <c:pt idx="645">
                  <c:v>46.33</c:v>
                </c:pt>
                <c:pt idx="646">
                  <c:v>54.6</c:v>
                </c:pt>
                <c:pt idx="647">
                  <c:v>47.54</c:v>
                </c:pt>
                <c:pt idx="648">
                  <c:v>48.17</c:v>
                </c:pt>
                <c:pt idx="649">
                  <c:v>49.39</c:v>
                </c:pt>
                <c:pt idx="650">
                  <c:v>48.33</c:v>
                </c:pt>
                <c:pt idx="651">
                  <c:v>48.21</c:v>
                </c:pt>
                <c:pt idx="652">
                  <c:v>49.82</c:v>
                </c:pt>
                <c:pt idx="653">
                  <c:v>44.77</c:v>
                </c:pt>
                <c:pt idx="654">
                  <c:v>47.87</c:v>
                </c:pt>
                <c:pt idx="655">
                  <c:v>48.81</c:v>
                </c:pt>
                <c:pt idx="656">
                  <c:v>48.63</c:v>
                </c:pt>
                <c:pt idx="657">
                  <c:v>45.9</c:v>
                </c:pt>
                <c:pt idx="658">
                  <c:v>48.09</c:v>
                </c:pt>
                <c:pt idx="659">
                  <c:v>50.56</c:v>
                </c:pt>
                <c:pt idx="660">
                  <c:v>45.42</c:v>
                </c:pt>
                <c:pt idx="661">
                  <c:v>45.790000000000013</c:v>
                </c:pt>
                <c:pt idx="662">
                  <c:v>47.63</c:v>
                </c:pt>
                <c:pt idx="663">
                  <c:v>47.83</c:v>
                </c:pt>
                <c:pt idx="664">
                  <c:v>45.730000000000011</c:v>
                </c:pt>
                <c:pt idx="665">
                  <c:v>45.52</c:v>
                </c:pt>
                <c:pt idx="666">
                  <c:v>48.290000000000013</c:v>
                </c:pt>
                <c:pt idx="667">
                  <c:v>47.08</c:v>
                </c:pt>
                <c:pt idx="668">
                  <c:v>45.85</c:v>
                </c:pt>
                <c:pt idx="669">
                  <c:v>48.57</c:v>
                </c:pt>
                <c:pt idx="670">
                  <c:v>47.59</c:v>
                </c:pt>
                <c:pt idx="671">
                  <c:v>44.95</c:v>
                </c:pt>
                <c:pt idx="672">
                  <c:v>50.260000000000012</c:v>
                </c:pt>
                <c:pt idx="673">
                  <c:v>47.93</c:v>
                </c:pt>
                <c:pt idx="674">
                  <c:v>48.01</c:v>
                </c:pt>
                <c:pt idx="675">
                  <c:v>48.82</c:v>
                </c:pt>
                <c:pt idx="676">
                  <c:v>47.9</c:v>
                </c:pt>
                <c:pt idx="677">
                  <c:v>49.48</c:v>
                </c:pt>
                <c:pt idx="678">
                  <c:v>50.59</c:v>
                </c:pt>
                <c:pt idx="679">
                  <c:v>52.36</c:v>
                </c:pt>
                <c:pt idx="680">
                  <c:v>48.34</c:v>
                </c:pt>
                <c:pt idx="681">
                  <c:v>49.260000000000012</c:v>
                </c:pt>
                <c:pt idx="682">
                  <c:v>47.84</c:v>
                </c:pt>
                <c:pt idx="683">
                  <c:v>48.48</c:v>
                </c:pt>
                <c:pt idx="684">
                  <c:v>48.54</c:v>
                </c:pt>
                <c:pt idx="685">
                  <c:v>47.71</c:v>
                </c:pt>
                <c:pt idx="686">
                  <c:v>48.09</c:v>
                </c:pt>
                <c:pt idx="687">
                  <c:v>48.88</c:v>
                </c:pt>
                <c:pt idx="688">
                  <c:v>48.01</c:v>
                </c:pt>
                <c:pt idx="689">
                  <c:v>50.120000000000012</c:v>
                </c:pt>
                <c:pt idx="690">
                  <c:v>49.48</c:v>
                </c:pt>
                <c:pt idx="691">
                  <c:v>52.15</c:v>
                </c:pt>
                <c:pt idx="692">
                  <c:v>46.44</c:v>
                </c:pt>
                <c:pt idx="693">
                  <c:v>52.36</c:v>
                </c:pt>
                <c:pt idx="694">
                  <c:v>48.3</c:v>
                </c:pt>
                <c:pt idx="695">
                  <c:v>47.74</c:v>
                </c:pt>
                <c:pt idx="696">
                  <c:v>48.760000000000012</c:v>
                </c:pt>
                <c:pt idx="697">
                  <c:v>47.8</c:v>
                </c:pt>
                <c:pt idx="698">
                  <c:v>48.730000000000011</c:v>
                </c:pt>
                <c:pt idx="699">
                  <c:v>48.4</c:v>
                </c:pt>
                <c:pt idx="700">
                  <c:v>48.93</c:v>
                </c:pt>
                <c:pt idx="701">
                  <c:v>49.730000000000011</c:v>
                </c:pt>
                <c:pt idx="702">
                  <c:v>49.260000000000012</c:v>
                </c:pt>
                <c:pt idx="703">
                  <c:v>47</c:v>
                </c:pt>
                <c:pt idx="704">
                  <c:v>48.8</c:v>
                </c:pt>
                <c:pt idx="705">
                  <c:v>47.44</c:v>
                </c:pt>
                <c:pt idx="706">
                  <c:v>49.04</c:v>
                </c:pt>
                <c:pt idx="707">
                  <c:v>47.74</c:v>
                </c:pt>
                <c:pt idx="708">
                  <c:v>48.620000000000012</c:v>
                </c:pt>
                <c:pt idx="709">
                  <c:v>48.55</c:v>
                </c:pt>
                <c:pt idx="710">
                  <c:v>49.260000000000012</c:v>
                </c:pt>
                <c:pt idx="711">
                  <c:v>48.93</c:v>
                </c:pt>
                <c:pt idx="712">
                  <c:v>47.790000000000013</c:v>
                </c:pt>
                <c:pt idx="713">
                  <c:v>48.07</c:v>
                </c:pt>
                <c:pt idx="714">
                  <c:v>47.8</c:v>
                </c:pt>
                <c:pt idx="715">
                  <c:v>48.21</c:v>
                </c:pt>
                <c:pt idx="716">
                  <c:v>49.230000000000011</c:v>
                </c:pt>
                <c:pt idx="717">
                  <c:v>46.81</c:v>
                </c:pt>
                <c:pt idx="718">
                  <c:v>48.690000000000012</c:v>
                </c:pt>
                <c:pt idx="719">
                  <c:v>49.15</c:v>
                </c:pt>
                <c:pt idx="720">
                  <c:v>48.87</c:v>
                </c:pt>
                <c:pt idx="721">
                  <c:v>48.790000000000013</c:v>
                </c:pt>
                <c:pt idx="722">
                  <c:v>46.290000000000013</c:v>
                </c:pt>
                <c:pt idx="723">
                  <c:v>46.36</c:v>
                </c:pt>
                <c:pt idx="724">
                  <c:v>56.389240000000001</c:v>
                </c:pt>
                <c:pt idx="725">
                  <c:v>56.615470000000002</c:v>
                </c:pt>
                <c:pt idx="726">
                  <c:v>46.38</c:v>
                </c:pt>
                <c:pt idx="727">
                  <c:v>68.72</c:v>
                </c:pt>
                <c:pt idx="728">
                  <c:v>69.940000000000026</c:v>
                </c:pt>
                <c:pt idx="729">
                  <c:v>47.35</c:v>
                </c:pt>
                <c:pt idx="730">
                  <c:v>67.760000000000005</c:v>
                </c:pt>
                <c:pt idx="731">
                  <c:v>68.19</c:v>
                </c:pt>
                <c:pt idx="732">
                  <c:v>47.8</c:v>
                </c:pt>
                <c:pt idx="733">
                  <c:v>48.07</c:v>
                </c:pt>
                <c:pt idx="734">
                  <c:v>69.099999999999994</c:v>
                </c:pt>
                <c:pt idx="735">
                  <c:v>69.59</c:v>
                </c:pt>
                <c:pt idx="736">
                  <c:v>70.77</c:v>
                </c:pt>
                <c:pt idx="737">
                  <c:v>70.36</c:v>
                </c:pt>
                <c:pt idx="738">
                  <c:v>55.9</c:v>
                </c:pt>
                <c:pt idx="739">
                  <c:v>59.85</c:v>
                </c:pt>
                <c:pt idx="740">
                  <c:v>66.88</c:v>
                </c:pt>
                <c:pt idx="741">
                  <c:v>47.55</c:v>
                </c:pt>
                <c:pt idx="742">
                  <c:v>69.75</c:v>
                </c:pt>
                <c:pt idx="743">
                  <c:v>47.760000000000012</c:v>
                </c:pt>
                <c:pt idx="744">
                  <c:v>47.86</c:v>
                </c:pt>
                <c:pt idx="745">
                  <c:v>48.51</c:v>
                </c:pt>
                <c:pt idx="746">
                  <c:v>51.34</c:v>
                </c:pt>
                <c:pt idx="747">
                  <c:v>68</c:v>
                </c:pt>
                <c:pt idx="748">
                  <c:v>68.209999999999994</c:v>
                </c:pt>
                <c:pt idx="749">
                  <c:v>70.11</c:v>
                </c:pt>
                <c:pt idx="750">
                  <c:v>50.88</c:v>
                </c:pt>
                <c:pt idx="751">
                  <c:v>65.319999999999993</c:v>
                </c:pt>
                <c:pt idx="752">
                  <c:v>65.489999999999995</c:v>
                </c:pt>
                <c:pt idx="753">
                  <c:v>69.59</c:v>
                </c:pt>
                <c:pt idx="754">
                  <c:v>68.56</c:v>
                </c:pt>
                <c:pt idx="755">
                  <c:v>70.400000000000006</c:v>
                </c:pt>
                <c:pt idx="756">
                  <c:v>70.930000000000007</c:v>
                </c:pt>
                <c:pt idx="757">
                  <c:v>48.620000000000012</c:v>
                </c:pt>
                <c:pt idx="758">
                  <c:v>70.040000000000006</c:v>
                </c:pt>
                <c:pt idx="759">
                  <c:v>68.7</c:v>
                </c:pt>
                <c:pt idx="760">
                  <c:v>70.540000000000006</c:v>
                </c:pt>
                <c:pt idx="761">
                  <c:v>71.239999999999995</c:v>
                </c:pt>
                <c:pt idx="762">
                  <c:v>47.160000000000011</c:v>
                </c:pt>
                <c:pt idx="763">
                  <c:v>70.13</c:v>
                </c:pt>
                <c:pt idx="764">
                  <c:v>74.31</c:v>
                </c:pt>
                <c:pt idx="765">
                  <c:v>74.400000000000006</c:v>
                </c:pt>
                <c:pt idx="766">
                  <c:v>76.27</c:v>
                </c:pt>
                <c:pt idx="767">
                  <c:v>74.400000000000006</c:v>
                </c:pt>
                <c:pt idx="768">
                  <c:v>73.040000000000006</c:v>
                </c:pt>
                <c:pt idx="769">
                  <c:v>76.459999999999994</c:v>
                </c:pt>
                <c:pt idx="770">
                  <c:v>66.790000000000006</c:v>
                </c:pt>
                <c:pt idx="771">
                  <c:v>66.75</c:v>
                </c:pt>
                <c:pt idx="772">
                  <c:v>68.81</c:v>
                </c:pt>
                <c:pt idx="773">
                  <c:v>68.410000000000025</c:v>
                </c:pt>
                <c:pt idx="774">
                  <c:v>72.39</c:v>
                </c:pt>
                <c:pt idx="775">
                  <c:v>70.2</c:v>
                </c:pt>
                <c:pt idx="776">
                  <c:v>68.89</c:v>
                </c:pt>
                <c:pt idx="777">
                  <c:v>70.13</c:v>
                </c:pt>
                <c:pt idx="778">
                  <c:v>72.28</c:v>
                </c:pt>
                <c:pt idx="779">
                  <c:v>72.819999999999993</c:v>
                </c:pt>
                <c:pt idx="780">
                  <c:v>46.04</c:v>
                </c:pt>
                <c:pt idx="781">
                  <c:v>47.31</c:v>
                </c:pt>
                <c:pt idx="782">
                  <c:v>47.07</c:v>
                </c:pt>
                <c:pt idx="783">
                  <c:v>48.08</c:v>
                </c:pt>
                <c:pt idx="784">
                  <c:v>48.64</c:v>
                </c:pt>
                <c:pt idx="785">
                  <c:v>48</c:v>
                </c:pt>
                <c:pt idx="786">
                  <c:v>48.2</c:v>
                </c:pt>
                <c:pt idx="787">
                  <c:v>52.08</c:v>
                </c:pt>
                <c:pt idx="788">
                  <c:v>52.89</c:v>
                </c:pt>
                <c:pt idx="789">
                  <c:v>60.53</c:v>
                </c:pt>
                <c:pt idx="790">
                  <c:v>62.45</c:v>
                </c:pt>
                <c:pt idx="791">
                  <c:v>61.75</c:v>
                </c:pt>
                <c:pt idx="792">
                  <c:v>68.010000000000005</c:v>
                </c:pt>
                <c:pt idx="793">
                  <c:v>47.08</c:v>
                </c:pt>
                <c:pt idx="794">
                  <c:v>55.52</c:v>
                </c:pt>
                <c:pt idx="795">
                  <c:v>67.98</c:v>
                </c:pt>
                <c:pt idx="796">
                  <c:v>47.27</c:v>
                </c:pt>
                <c:pt idx="797">
                  <c:v>46.61</c:v>
                </c:pt>
                <c:pt idx="798">
                  <c:v>47.1</c:v>
                </c:pt>
                <c:pt idx="799">
                  <c:v>47.660000000000011</c:v>
                </c:pt>
                <c:pt idx="800">
                  <c:v>47.56</c:v>
                </c:pt>
                <c:pt idx="801">
                  <c:v>47.1</c:v>
                </c:pt>
                <c:pt idx="802">
                  <c:v>47.54</c:v>
                </c:pt>
                <c:pt idx="803">
                  <c:v>46.91</c:v>
                </c:pt>
                <c:pt idx="804">
                  <c:v>47.56</c:v>
                </c:pt>
                <c:pt idx="805">
                  <c:v>46.730000000000011</c:v>
                </c:pt>
                <c:pt idx="806">
                  <c:v>47.53</c:v>
                </c:pt>
                <c:pt idx="807">
                  <c:v>47.620000000000012</c:v>
                </c:pt>
                <c:pt idx="808">
                  <c:v>47.14</c:v>
                </c:pt>
                <c:pt idx="809">
                  <c:v>46.84</c:v>
                </c:pt>
                <c:pt idx="810">
                  <c:v>47.730000000000011</c:v>
                </c:pt>
                <c:pt idx="811">
                  <c:v>47.8</c:v>
                </c:pt>
                <c:pt idx="812">
                  <c:v>47.78</c:v>
                </c:pt>
                <c:pt idx="813">
                  <c:v>47.78</c:v>
                </c:pt>
                <c:pt idx="814">
                  <c:v>47.89</c:v>
                </c:pt>
                <c:pt idx="815">
                  <c:v>48.160000000000011</c:v>
                </c:pt>
                <c:pt idx="816">
                  <c:v>47.71</c:v>
                </c:pt>
                <c:pt idx="817">
                  <c:v>47.36</c:v>
                </c:pt>
                <c:pt idx="818">
                  <c:v>47.85</c:v>
                </c:pt>
                <c:pt idx="819">
                  <c:v>47.760000000000012</c:v>
                </c:pt>
                <c:pt idx="820">
                  <c:v>47.55</c:v>
                </c:pt>
                <c:pt idx="821">
                  <c:v>48.21</c:v>
                </c:pt>
                <c:pt idx="822">
                  <c:v>47.61</c:v>
                </c:pt>
                <c:pt idx="823">
                  <c:v>47.93</c:v>
                </c:pt>
                <c:pt idx="824">
                  <c:v>50.120000000000012</c:v>
                </c:pt>
                <c:pt idx="825">
                  <c:v>50.09</c:v>
                </c:pt>
                <c:pt idx="826">
                  <c:v>50.11</c:v>
                </c:pt>
                <c:pt idx="827">
                  <c:v>50.18</c:v>
                </c:pt>
                <c:pt idx="828">
                  <c:v>49.24</c:v>
                </c:pt>
                <c:pt idx="829">
                  <c:v>49.38</c:v>
                </c:pt>
                <c:pt idx="830">
                  <c:v>49.44</c:v>
                </c:pt>
                <c:pt idx="831">
                  <c:v>49.07</c:v>
                </c:pt>
                <c:pt idx="832">
                  <c:v>48.97</c:v>
                </c:pt>
                <c:pt idx="833">
                  <c:v>49.05</c:v>
                </c:pt>
                <c:pt idx="834">
                  <c:v>48.97</c:v>
                </c:pt>
                <c:pt idx="835">
                  <c:v>49.28</c:v>
                </c:pt>
                <c:pt idx="836">
                  <c:v>48.96</c:v>
                </c:pt>
                <c:pt idx="837">
                  <c:v>49.09</c:v>
                </c:pt>
                <c:pt idx="838">
                  <c:v>48.81</c:v>
                </c:pt>
                <c:pt idx="839">
                  <c:v>49.03</c:v>
                </c:pt>
                <c:pt idx="840">
                  <c:v>48.99</c:v>
                </c:pt>
                <c:pt idx="841">
                  <c:v>49.18</c:v>
                </c:pt>
                <c:pt idx="842">
                  <c:v>48.83</c:v>
                </c:pt>
                <c:pt idx="843">
                  <c:v>48.52</c:v>
                </c:pt>
                <c:pt idx="844">
                  <c:v>49.35</c:v>
                </c:pt>
                <c:pt idx="845">
                  <c:v>49.74</c:v>
                </c:pt>
                <c:pt idx="846">
                  <c:v>66.2</c:v>
                </c:pt>
                <c:pt idx="847">
                  <c:v>66.900000000000006</c:v>
                </c:pt>
                <c:pt idx="848">
                  <c:v>67.8</c:v>
                </c:pt>
                <c:pt idx="849">
                  <c:v>70.8</c:v>
                </c:pt>
                <c:pt idx="850">
                  <c:v>70.5</c:v>
                </c:pt>
                <c:pt idx="851">
                  <c:v>69.400000000000006</c:v>
                </c:pt>
                <c:pt idx="852">
                  <c:v>68.5</c:v>
                </c:pt>
                <c:pt idx="853">
                  <c:v>68.400000000000006</c:v>
                </c:pt>
                <c:pt idx="854">
                  <c:v>68</c:v>
                </c:pt>
                <c:pt idx="855">
                  <c:v>67.5</c:v>
                </c:pt>
                <c:pt idx="856">
                  <c:v>67.8</c:v>
                </c:pt>
                <c:pt idx="857">
                  <c:v>68.400000000000006</c:v>
                </c:pt>
                <c:pt idx="858">
                  <c:v>47.01</c:v>
                </c:pt>
                <c:pt idx="859">
                  <c:v>46.91</c:v>
                </c:pt>
                <c:pt idx="860">
                  <c:v>47.65</c:v>
                </c:pt>
                <c:pt idx="861">
                  <c:v>46.04</c:v>
                </c:pt>
                <c:pt idx="862">
                  <c:v>45.690000000000012</c:v>
                </c:pt>
                <c:pt idx="863">
                  <c:v>46.230000000000011</c:v>
                </c:pt>
                <c:pt idx="864">
                  <c:v>45.63</c:v>
                </c:pt>
                <c:pt idx="865">
                  <c:v>46.52</c:v>
                </c:pt>
                <c:pt idx="866">
                  <c:v>46.160000000000011</c:v>
                </c:pt>
                <c:pt idx="867">
                  <c:v>49.08</c:v>
                </c:pt>
                <c:pt idx="868">
                  <c:v>47.87</c:v>
                </c:pt>
                <c:pt idx="869">
                  <c:v>48.9</c:v>
                </c:pt>
                <c:pt idx="870">
                  <c:v>48.77</c:v>
                </c:pt>
                <c:pt idx="871">
                  <c:v>48.690000000000012</c:v>
                </c:pt>
                <c:pt idx="872">
                  <c:v>47.68</c:v>
                </c:pt>
                <c:pt idx="873">
                  <c:v>48.14</c:v>
                </c:pt>
                <c:pt idx="874">
                  <c:v>51.14</c:v>
                </c:pt>
                <c:pt idx="875">
                  <c:v>72.22</c:v>
                </c:pt>
                <c:pt idx="876">
                  <c:v>72.58</c:v>
                </c:pt>
                <c:pt idx="877">
                  <c:v>74.459999999999994</c:v>
                </c:pt>
                <c:pt idx="878">
                  <c:v>74.13</c:v>
                </c:pt>
                <c:pt idx="879">
                  <c:v>73.23</c:v>
                </c:pt>
                <c:pt idx="880">
                  <c:v>66.849999999999994</c:v>
                </c:pt>
                <c:pt idx="881">
                  <c:v>75.8</c:v>
                </c:pt>
                <c:pt idx="882">
                  <c:v>69</c:v>
                </c:pt>
                <c:pt idx="883">
                  <c:v>67</c:v>
                </c:pt>
                <c:pt idx="884">
                  <c:v>74.5</c:v>
                </c:pt>
                <c:pt idx="885">
                  <c:v>65.599999999999994</c:v>
                </c:pt>
                <c:pt idx="886">
                  <c:v>75.2</c:v>
                </c:pt>
                <c:pt idx="887">
                  <c:v>74.2</c:v>
                </c:pt>
                <c:pt idx="888">
                  <c:v>70.099999999999994</c:v>
                </c:pt>
                <c:pt idx="889">
                  <c:v>71</c:v>
                </c:pt>
                <c:pt idx="890">
                  <c:v>71.8</c:v>
                </c:pt>
                <c:pt idx="891">
                  <c:v>65.099999999999994</c:v>
                </c:pt>
                <c:pt idx="892">
                  <c:v>74</c:v>
                </c:pt>
                <c:pt idx="893">
                  <c:v>64.8</c:v>
                </c:pt>
                <c:pt idx="894">
                  <c:v>77.099999999999994</c:v>
                </c:pt>
                <c:pt idx="895">
                  <c:v>74.400000000000006</c:v>
                </c:pt>
                <c:pt idx="896">
                  <c:v>73.5</c:v>
                </c:pt>
                <c:pt idx="897">
                  <c:v>76.900000000000006</c:v>
                </c:pt>
                <c:pt idx="898">
                  <c:v>73.5</c:v>
                </c:pt>
                <c:pt idx="899">
                  <c:v>71.5</c:v>
                </c:pt>
                <c:pt idx="900">
                  <c:v>65.7</c:v>
                </c:pt>
                <c:pt idx="901">
                  <c:v>49.2</c:v>
                </c:pt>
                <c:pt idx="902">
                  <c:v>49.1</c:v>
                </c:pt>
                <c:pt idx="903">
                  <c:v>52.7</c:v>
                </c:pt>
                <c:pt idx="904">
                  <c:v>53.6</c:v>
                </c:pt>
                <c:pt idx="905">
                  <c:v>46.7</c:v>
                </c:pt>
                <c:pt idx="906">
                  <c:v>49.2</c:v>
                </c:pt>
                <c:pt idx="907">
                  <c:v>51.7</c:v>
                </c:pt>
                <c:pt idx="908">
                  <c:v>44.7</c:v>
                </c:pt>
                <c:pt idx="909">
                  <c:v>49</c:v>
                </c:pt>
                <c:pt idx="910">
                  <c:v>48.7</c:v>
                </c:pt>
                <c:pt idx="911">
                  <c:v>48.08</c:v>
                </c:pt>
                <c:pt idx="912">
                  <c:v>47.47</c:v>
                </c:pt>
                <c:pt idx="913">
                  <c:v>47.290000000000013</c:v>
                </c:pt>
                <c:pt idx="914">
                  <c:v>46.65</c:v>
                </c:pt>
                <c:pt idx="915">
                  <c:v>45.790000000000013</c:v>
                </c:pt>
                <c:pt idx="916">
                  <c:v>47.27</c:v>
                </c:pt>
                <c:pt idx="917">
                  <c:v>46.45</c:v>
                </c:pt>
                <c:pt idx="918">
                  <c:v>46.27</c:v>
                </c:pt>
                <c:pt idx="919">
                  <c:v>47.25</c:v>
                </c:pt>
                <c:pt idx="920">
                  <c:v>47.54</c:v>
                </c:pt>
                <c:pt idx="921">
                  <c:v>46.64</c:v>
                </c:pt>
                <c:pt idx="922">
                  <c:v>46.42</c:v>
                </c:pt>
                <c:pt idx="923">
                  <c:v>46.42</c:v>
                </c:pt>
                <c:pt idx="924">
                  <c:v>46.84</c:v>
                </c:pt>
                <c:pt idx="925">
                  <c:v>49.44</c:v>
                </c:pt>
                <c:pt idx="926">
                  <c:v>49.97</c:v>
                </c:pt>
                <c:pt idx="927">
                  <c:v>49.52</c:v>
                </c:pt>
                <c:pt idx="928">
                  <c:v>51.06</c:v>
                </c:pt>
                <c:pt idx="929">
                  <c:v>48.14</c:v>
                </c:pt>
                <c:pt idx="930">
                  <c:v>71.61</c:v>
                </c:pt>
                <c:pt idx="931">
                  <c:v>70.64</c:v>
                </c:pt>
                <c:pt idx="932">
                  <c:v>70.959999999999994</c:v>
                </c:pt>
                <c:pt idx="933">
                  <c:v>50.53</c:v>
                </c:pt>
                <c:pt idx="934">
                  <c:v>51.87</c:v>
                </c:pt>
                <c:pt idx="935">
                  <c:v>50.44</c:v>
                </c:pt>
                <c:pt idx="936">
                  <c:v>51.97</c:v>
                </c:pt>
                <c:pt idx="937">
                  <c:v>50.57</c:v>
                </c:pt>
                <c:pt idx="938">
                  <c:v>58.03</c:v>
                </c:pt>
                <c:pt idx="939">
                  <c:v>50.82</c:v>
                </c:pt>
                <c:pt idx="940">
                  <c:v>50.78</c:v>
                </c:pt>
                <c:pt idx="941">
                  <c:v>57.690000000000012</c:v>
                </c:pt>
                <c:pt idx="942">
                  <c:v>50.95</c:v>
                </c:pt>
                <c:pt idx="943">
                  <c:v>50.55</c:v>
                </c:pt>
                <c:pt idx="944">
                  <c:v>50.32</c:v>
                </c:pt>
                <c:pt idx="945">
                  <c:v>50.93</c:v>
                </c:pt>
                <c:pt idx="946">
                  <c:v>50.52</c:v>
                </c:pt>
                <c:pt idx="947">
                  <c:v>58.78</c:v>
                </c:pt>
                <c:pt idx="948">
                  <c:v>57.260000000000012</c:v>
                </c:pt>
                <c:pt idx="949">
                  <c:v>56.9</c:v>
                </c:pt>
                <c:pt idx="950">
                  <c:v>57</c:v>
                </c:pt>
                <c:pt idx="951">
                  <c:v>56.37</c:v>
                </c:pt>
                <c:pt idx="952">
                  <c:v>54.5</c:v>
                </c:pt>
                <c:pt idx="953">
                  <c:v>46.51</c:v>
                </c:pt>
                <c:pt idx="954">
                  <c:v>44.97</c:v>
                </c:pt>
                <c:pt idx="955">
                  <c:v>46.71</c:v>
                </c:pt>
                <c:pt idx="956">
                  <c:v>46.34</c:v>
                </c:pt>
                <c:pt idx="957">
                  <c:v>47.18</c:v>
                </c:pt>
                <c:pt idx="958">
                  <c:v>46.190000000000012</c:v>
                </c:pt>
                <c:pt idx="959">
                  <c:v>46.41</c:v>
                </c:pt>
                <c:pt idx="960">
                  <c:v>46.21</c:v>
                </c:pt>
                <c:pt idx="961">
                  <c:v>57.89</c:v>
                </c:pt>
                <c:pt idx="962">
                  <c:v>58.1</c:v>
                </c:pt>
                <c:pt idx="963">
                  <c:v>52.760000000000012</c:v>
                </c:pt>
                <c:pt idx="964">
                  <c:v>55.7</c:v>
                </c:pt>
                <c:pt idx="965">
                  <c:v>54.3</c:v>
                </c:pt>
                <c:pt idx="966">
                  <c:v>52.77</c:v>
                </c:pt>
                <c:pt idx="967">
                  <c:v>54.93</c:v>
                </c:pt>
                <c:pt idx="968">
                  <c:v>54.57</c:v>
                </c:pt>
                <c:pt idx="969">
                  <c:v>55.48</c:v>
                </c:pt>
                <c:pt idx="970">
                  <c:v>54.21</c:v>
                </c:pt>
                <c:pt idx="971">
                  <c:v>54.230000000000011</c:v>
                </c:pt>
                <c:pt idx="972">
                  <c:v>55.37</c:v>
                </c:pt>
                <c:pt idx="973">
                  <c:v>54.3</c:v>
                </c:pt>
                <c:pt idx="974">
                  <c:v>61.39</c:v>
                </c:pt>
                <c:pt idx="975">
                  <c:v>54.83</c:v>
                </c:pt>
                <c:pt idx="976">
                  <c:v>54.720000000000013</c:v>
                </c:pt>
                <c:pt idx="977">
                  <c:v>56.52</c:v>
                </c:pt>
                <c:pt idx="978">
                  <c:v>54.1</c:v>
                </c:pt>
                <c:pt idx="979">
                  <c:v>54.43</c:v>
                </c:pt>
                <c:pt idx="980">
                  <c:v>54.06</c:v>
                </c:pt>
                <c:pt idx="981">
                  <c:v>55.07</c:v>
                </c:pt>
                <c:pt idx="982">
                  <c:v>53.7</c:v>
                </c:pt>
                <c:pt idx="983">
                  <c:v>53.720000000000013</c:v>
                </c:pt>
                <c:pt idx="984">
                  <c:v>54.160000000000011</c:v>
                </c:pt>
                <c:pt idx="985">
                  <c:v>54.03</c:v>
                </c:pt>
                <c:pt idx="986">
                  <c:v>53.8</c:v>
                </c:pt>
                <c:pt idx="987">
                  <c:v>53.88</c:v>
                </c:pt>
                <c:pt idx="988">
                  <c:v>54.51</c:v>
                </c:pt>
                <c:pt idx="989">
                  <c:v>54.33</c:v>
                </c:pt>
                <c:pt idx="990">
                  <c:v>54.83</c:v>
                </c:pt>
                <c:pt idx="991">
                  <c:v>54.75</c:v>
                </c:pt>
                <c:pt idx="992">
                  <c:v>53.54</c:v>
                </c:pt>
                <c:pt idx="993">
                  <c:v>53.53</c:v>
                </c:pt>
                <c:pt idx="994">
                  <c:v>69.099999999999994</c:v>
                </c:pt>
                <c:pt idx="995">
                  <c:v>68.64</c:v>
                </c:pt>
                <c:pt idx="996">
                  <c:v>66.959999999999994</c:v>
                </c:pt>
                <c:pt idx="997">
                  <c:v>53.790000000000013</c:v>
                </c:pt>
                <c:pt idx="998">
                  <c:v>48.760000000000012</c:v>
                </c:pt>
                <c:pt idx="999">
                  <c:v>74.38</c:v>
                </c:pt>
                <c:pt idx="1000">
                  <c:v>49.33</c:v>
                </c:pt>
                <c:pt idx="1001">
                  <c:v>48.35</c:v>
                </c:pt>
                <c:pt idx="1002">
                  <c:v>48.47</c:v>
                </c:pt>
                <c:pt idx="1003">
                  <c:v>49.65</c:v>
                </c:pt>
                <c:pt idx="1004">
                  <c:v>67.489999999999995</c:v>
                </c:pt>
                <c:pt idx="1005">
                  <c:v>74.92</c:v>
                </c:pt>
                <c:pt idx="1006">
                  <c:v>47.2</c:v>
                </c:pt>
                <c:pt idx="1007">
                  <c:v>47.84</c:v>
                </c:pt>
                <c:pt idx="1008">
                  <c:v>48.47</c:v>
                </c:pt>
                <c:pt idx="1009">
                  <c:v>49.56</c:v>
                </c:pt>
                <c:pt idx="1010">
                  <c:v>75.28</c:v>
                </c:pt>
                <c:pt idx="1011">
                  <c:v>48.6</c:v>
                </c:pt>
                <c:pt idx="1012">
                  <c:v>49.82</c:v>
                </c:pt>
                <c:pt idx="1013">
                  <c:v>49.75</c:v>
                </c:pt>
                <c:pt idx="1014">
                  <c:v>46.65</c:v>
                </c:pt>
                <c:pt idx="1015">
                  <c:v>47.34</c:v>
                </c:pt>
                <c:pt idx="1016">
                  <c:v>45.6</c:v>
                </c:pt>
                <c:pt idx="1017">
                  <c:v>48.7</c:v>
                </c:pt>
                <c:pt idx="1018">
                  <c:v>48.04</c:v>
                </c:pt>
                <c:pt idx="1019">
                  <c:v>47.25</c:v>
                </c:pt>
                <c:pt idx="1020">
                  <c:v>48.01</c:v>
                </c:pt>
                <c:pt idx="1021">
                  <c:v>47.74</c:v>
                </c:pt>
                <c:pt idx="1022">
                  <c:v>48.08</c:v>
                </c:pt>
                <c:pt idx="1023">
                  <c:v>46.86</c:v>
                </c:pt>
                <c:pt idx="1024">
                  <c:v>46.61</c:v>
                </c:pt>
                <c:pt idx="1025">
                  <c:v>45.94</c:v>
                </c:pt>
                <c:pt idx="1026">
                  <c:v>45.59</c:v>
                </c:pt>
                <c:pt idx="1027">
                  <c:v>44.36</c:v>
                </c:pt>
                <c:pt idx="1028">
                  <c:v>44.56</c:v>
                </c:pt>
                <c:pt idx="1029">
                  <c:v>45.54</c:v>
                </c:pt>
                <c:pt idx="1030">
                  <c:v>44.720000000000013</c:v>
                </c:pt>
                <c:pt idx="1031">
                  <c:v>47.38</c:v>
                </c:pt>
                <c:pt idx="1032">
                  <c:v>46.48</c:v>
                </c:pt>
                <c:pt idx="1033">
                  <c:v>46.5</c:v>
                </c:pt>
                <c:pt idx="1034">
                  <c:v>47.68</c:v>
                </c:pt>
                <c:pt idx="1035">
                  <c:v>47.3</c:v>
                </c:pt>
                <c:pt idx="1036">
                  <c:v>46.220000000000013</c:v>
                </c:pt>
                <c:pt idx="1037">
                  <c:v>44.07</c:v>
                </c:pt>
                <c:pt idx="1038">
                  <c:v>46.720000000000013</c:v>
                </c:pt>
                <c:pt idx="1039">
                  <c:v>44.59</c:v>
                </c:pt>
                <c:pt idx="1040">
                  <c:v>46.99</c:v>
                </c:pt>
                <c:pt idx="1041">
                  <c:v>47.93</c:v>
                </c:pt>
                <c:pt idx="1042">
                  <c:v>46.98</c:v>
                </c:pt>
                <c:pt idx="1043">
                  <c:v>72.599999999999994</c:v>
                </c:pt>
                <c:pt idx="1044">
                  <c:v>73.69</c:v>
                </c:pt>
                <c:pt idx="1045">
                  <c:v>71.16</c:v>
                </c:pt>
                <c:pt idx="1046">
                  <c:v>54.46</c:v>
                </c:pt>
                <c:pt idx="1047">
                  <c:v>48.75</c:v>
                </c:pt>
                <c:pt idx="1048">
                  <c:v>48.99</c:v>
                </c:pt>
                <c:pt idx="1049">
                  <c:v>51.56</c:v>
                </c:pt>
                <c:pt idx="1050">
                  <c:v>72.25</c:v>
                </c:pt>
                <c:pt idx="1051">
                  <c:v>71.900000000000006</c:v>
                </c:pt>
                <c:pt idx="1052">
                  <c:v>72.400000000000006</c:v>
                </c:pt>
                <c:pt idx="1053">
                  <c:v>68.7</c:v>
                </c:pt>
                <c:pt idx="1054">
                  <c:v>66.900000000000006</c:v>
                </c:pt>
                <c:pt idx="1055">
                  <c:v>48.160000000000011</c:v>
                </c:pt>
                <c:pt idx="1056">
                  <c:v>47.9</c:v>
                </c:pt>
                <c:pt idx="1057">
                  <c:v>48.5</c:v>
                </c:pt>
                <c:pt idx="1058">
                  <c:v>67.760000000000005</c:v>
                </c:pt>
                <c:pt idx="1059">
                  <c:v>51.09</c:v>
                </c:pt>
                <c:pt idx="1060">
                  <c:v>48.85</c:v>
                </c:pt>
                <c:pt idx="1061">
                  <c:v>51.14</c:v>
                </c:pt>
                <c:pt idx="1062">
                  <c:v>48.38</c:v>
                </c:pt>
                <c:pt idx="1063">
                  <c:v>49.58</c:v>
                </c:pt>
                <c:pt idx="1064">
                  <c:v>73.75</c:v>
                </c:pt>
                <c:pt idx="1065">
                  <c:v>50.98</c:v>
                </c:pt>
                <c:pt idx="1066">
                  <c:v>46.75</c:v>
                </c:pt>
                <c:pt idx="1067">
                  <c:v>46.95</c:v>
                </c:pt>
                <c:pt idx="1068">
                  <c:v>49.220000000000013</c:v>
                </c:pt>
                <c:pt idx="1069">
                  <c:v>50.34</c:v>
                </c:pt>
                <c:pt idx="1070">
                  <c:v>46.95</c:v>
                </c:pt>
                <c:pt idx="1071">
                  <c:v>47.45</c:v>
                </c:pt>
                <c:pt idx="1072">
                  <c:v>46.95</c:v>
                </c:pt>
                <c:pt idx="1073">
                  <c:v>47.690000000000012</c:v>
                </c:pt>
                <c:pt idx="1074">
                  <c:v>70.149999999999991</c:v>
                </c:pt>
                <c:pt idx="1075">
                  <c:v>69.900000000000006</c:v>
                </c:pt>
                <c:pt idx="1076">
                  <c:v>69.19</c:v>
                </c:pt>
                <c:pt idx="1077">
                  <c:v>70.510000000000005</c:v>
                </c:pt>
                <c:pt idx="1078">
                  <c:v>61.89</c:v>
                </c:pt>
                <c:pt idx="1079">
                  <c:v>49.17</c:v>
                </c:pt>
                <c:pt idx="1080">
                  <c:v>48.93</c:v>
                </c:pt>
                <c:pt idx="1081">
                  <c:v>48.94</c:v>
                </c:pt>
                <c:pt idx="1082">
                  <c:v>49.01</c:v>
                </c:pt>
                <c:pt idx="1083">
                  <c:v>49.01</c:v>
                </c:pt>
                <c:pt idx="1084">
                  <c:v>48.87</c:v>
                </c:pt>
                <c:pt idx="1085">
                  <c:v>49</c:v>
                </c:pt>
                <c:pt idx="1086">
                  <c:v>49.14</c:v>
                </c:pt>
                <c:pt idx="1087">
                  <c:v>48.58</c:v>
                </c:pt>
                <c:pt idx="1088">
                  <c:v>49.15</c:v>
                </c:pt>
                <c:pt idx="1089">
                  <c:v>49.32</c:v>
                </c:pt>
                <c:pt idx="1090">
                  <c:v>49.41</c:v>
                </c:pt>
                <c:pt idx="1091">
                  <c:v>49.230000000000011</c:v>
                </c:pt>
                <c:pt idx="1092">
                  <c:v>49.160000000000011</c:v>
                </c:pt>
                <c:pt idx="1093">
                  <c:v>49.36</c:v>
                </c:pt>
                <c:pt idx="1094">
                  <c:v>49.290000000000013</c:v>
                </c:pt>
                <c:pt idx="1095">
                  <c:v>49.1</c:v>
                </c:pt>
                <c:pt idx="1096">
                  <c:v>49.45</c:v>
                </c:pt>
                <c:pt idx="1097">
                  <c:v>49.290000000000013</c:v>
                </c:pt>
                <c:pt idx="1098">
                  <c:v>48.9</c:v>
                </c:pt>
                <c:pt idx="1099">
                  <c:v>49.54</c:v>
                </c:pt>
                <c:pt idx="1100">
                  <c:v>49.57</c:v>
                </c:pt>
                <c:pt idx="1101">
                  <c:v>48.57</c:v>
                </c:pt>
                <c:pt idx="1102">
                  <c:v>48.6</c:v>
                </c:pt>
                <c:pt idx="1103">
                  <c:v>49.07</c:v>
                </c:pt>
                <c:pt idx="1104">
                  <c:v>49.21</c:v>
                </c:pt>
                <c:pt idx="1105">
                  <c:v>49.34</c:v>
                </c:pt>
                <c:pt idx="1106">
                  <c:v>50.230681592526196</c:v>
                </c:pt>
                <c:pt idx="1107">
                  <c:v>50.131716763448594</c:v>
                </c:pt>
                <c:pt idx="1108">
                  <c:v>49.993272611818099</c:v>
                </c:pt>
                <c:pt idx="1109">
                  <c:v>50.138586743901413</c:v>
                </c:pt>
                <c:pt idx="1110">
                  <c:v>50.243921673791995</c:v>
                </c:pt>
                <c:pt idx="1111">
                  <c:v>50.222950248208434</c:v>
                </c:pt>
                <c:pt idx="1112">
                  <c:v>50.342373731763495</c:v>
                </c:pt>
                <c:pt idx="1113">
                  <c:v>50.187606519889897</c:v>
                </c:pt>
                <c:pt idx="1114">
                  <c:v>50.154551789206103</c:v>
                </c:pt>
                <c:pt idx="1115">
                  <c:v>50.19364745737365</c:v>
                </c:pt>
                <c:pt idx="1116">
                  <c:v>50.335976637957813</c:v>
                </c:pt>
                <c:pt idx="1117">
                  <c:v>50.201329105158813</c:v>
                </c:pt>
                <c:pt idx="1118">
                  <c:v>50.301590373766473</c:v>
                </c:pt>
                <c:pt idx="1119">
                  <c:v>50.234993862655301</c:v>
                </c:pt>
                <c:pt idx="1120">
                  <c:v>50.266943226813403</c:v>
                </c:pt>
                <c:pt idx="1121">
                  <c:v>50.26279225130601</c:v>
                </c:pt>
                <c:pt idx="1122">
                  <c:v>50.139611791218194</c:v>
                </c:pt>
                <c:pt idx="1123">
                  <c:v>50.205904600445002</c:v>
                </c:pt>
                <c:pt idx="1124">
                  <c:v>50.189354266094597</c:v>
                </c:pt>
                <c:pt idx="1125">
                  <c:v>50.201676323921511</c:v>
                </c:pt>
                <c:pt idx="1126">
                  <c:v>50.315918473947995</c:v>
                </c:pt>
                <c:pt idx="1127">
                  <c:v>50.376619463693338</c:v>
                </c:pt>
                <c:pt idx="1128">
                  <c:v>50.358552896624012</c:v>
                </c:pt>
                <c:pt idx="1129">
                  <c:v>50.299642443471058</c:v>
                </c:pt>
                <c:pt idx="1130">
                  <c:v>50.333272921323399</c:v>
                </c:pt>
                <c:pt idx="1131">
                  <c:v>50.366797306803299</c:v>
                </c:pt>
                <c:pt idx="1132">
                  <c:v>50.335166378998913</c:v>
                </c:pt>
                <c:pt idx="1133">
                  <c:v>50.373888439773317</c:v>
                </c:pt>
                <c:pt idx="1134">
                  <c:v>50.375295954863702</c:v>
                </c:pt>
                <c:pt idx="1135">
                  <c:v>74.3</c:v>
                </c:pt>
                <c:pt idx="1136">
                  <c:v>76.73</c:v>
                </c:pt>
                <c:pt idx="1137">
                  <c:v>76.940000000000026</c:v>
                </c:pt>
                <c:pt idx="1138">
                  <c:v>73.2</c:v>
                </c:pt>
                <c:pt idx="1139">
                  <c:v>70</c:v>
                </c:pt>
                <c:pt idx="1140">
                  <c:v>69.5</c:v>
                </c:pt>
                <c:pt idx="1141">
                  <c:v>70.099999999999994</c:v>
                </c:pt>
                <c:pt idx="1142">
                  <c:v>74.900000000000006</c:v>
                </c:pt>
                <c:pt idx="1143">
                  <c:v>72.099999999999994</c:v>
                </c:pt>
                <c:pt idx="1144">
                  <c:v>73.2</c:v>
                </c:pt>
                <c:pt idx="1145">
                  <c:v>73.2</c:v>
                </c:pt>
                <c:pt idx="1146">
                  <c:v>67.3</c:v>
                </c:pt>
                <c:pt idx="1147">
                  <c:v>72.900000000000006</c:v>
                </c:pt>
                <c:pt idx="1148">
                  <c:v>72.099999999999994</c:v>
                </c:pt>
                <c:pt idx="1149">
                  <c:v>69.5</c:v>
                </c:pt>
                <c:pt idx="1150">
                  <c:v>71.3</c:v>
                </c:pt>
                <c:pt idx="1151">
                  <c:v>72.7</c:v>
                </c:pt>
                <c:pt idx="1152">
                  <c:v>49.13</c:v>
                </c:pt>
                <c:pt idx="1153">
                  <c:v>49.34</c:v>
                </c:pt>
                <c:pt idx="1154">
                  <c:v>49.27</c:v>
                </c:pt>
                <c:pt idx="1155">
                  <c:v>49.24</c:v>
                </c:pt>
                <c:pt idx="1156">
                  <c:v>48.43</c:v>
                </c:pt>
                <c:pt idx="1157">
                  <c:v>46.04</c:v>
                </c:pt>
                <c:pt idx="1158">
                  <c:v>47.47</c:v>
                </c:pt>
                <c:pt idx="1159">
                  <c:v>49.21</c:v>
                </c:pt>
                <c:pt idx="1160">
                  <c:v>49.59</c:v>
                </c:pt>
                <c:pt idx="1161">
                  <c:v>47.15</c:v>
                </c:pt>
                <c:pt idx="1162">
                  <c:v>48.35</c:v>
                </c:pt>
                <c:pt idx="1163">
                  <c:v>48.71</c:v>
                </c:pt>
                <c:pt idx="1164">
                  <c:v>51.3</c:v>
                </c:pt>
                <c:pt idx="1165">
                  <c:v>49.4</c:v>
                </c:pt>
                <c:pt idx="1166">
                  <c:v>46.87</c:v>
                </c:pt>
                <c:pt idx="1167">
                  <c:v>47.95</c:v>
                </c:pt>
                <c:pt idx="1168">
                  <c:v>49.260000000000012</c:v>
                </c:pt>
                <c:pt idx="1169">
                  <c:v>49.13</c:v>
                </c:pt>
                <c:pt idx="1170">
                  <c:v>48.790000000000013</c:v>
                </c:pt>
                <c:pt idx="1171">
                  <c:v>48.83</c:v>
                </c:pt>
                <c:pt idx="1172">
                  <c:v>48.42</c:v>
                </c:pt>
                <c:pt idx="1173">
                  <c:v>46.03</c:v>
                </c:pt>
                <c:pt idx="1174">
                  <c:v>48.11</c:v>
                </c:pt>
                <c:pt idx="1175">
                  <c:v>47.95</c:v>
                </c:pt>
                <c:pt idx="1176">
                  <c:v>75.86999999999999</c:v>
                </c:pt>
                <c:pt idx="1177">
                  <c:v>48.41</c:v>
                </c:pt>
                <c:pt idx="1178">
                  <c:v>47.99</c:v>
                </c:pt>
                <c:pt idx="1179">
                  <c:v>51.96</c:v>
                </c:pt>
                <c:pt idx="1180">
                  <c:v>52.48</c:v>
                </c:pt>
                <c:pt idx="1181">
                  <c:v>47.47</c:v>
                </c:pt>
                <c:pt idx="1182">
                  <c:v>47.87</c:v>
                </c:pt>
                <c:pt idx="1183">
                  <c:v>48.6</c:v>
                </c:pt>
                <c:pt idx="1184">
                  <c:v>48.52</c:v>
                </c:pt>
                <c:pt idx="1185">
                  <c:v>47.82</c:v>
                </c:pt>
                <c:pt idx="1186">
                  <c:v>49.02</c:v>
                </c:pt>
                <c:pt idx="1187">
                  <c:v>48.89</c:v>
                </c:pt>
                <c:pt idx="1188">
                  <c:v>48.190000000000012</c:v>
                </c:pt>
                <c:pt idx="1189">
                  <c:v>48.32</c:v>
                </c:pt>
                <c:pt idx="1190">
                  <c:v>51.42</c:v>
                </c:pt>
                <c:pt idx="1191">
                  <c:v>50.11</c:v>
                </c:pt>
                <c:pt idx="1192">
                  <c:v>48.67</c:v>
                </c:pt>
                <c:pt idx="1193">
                  <c:v>47.660000000000011</c:v>
                </c:pt>
                <c:pt idx="1194">
                  <c:v>49.216918035630009</c:v>
                </c:pt>
                <c:pt idx="1195">
                  <c:v>48.272298717216096</c:v>
                </c:pt>
                <c:pt idx="1196">
                  <c:v>49.477148100020202</c:v>
                </c:pt>
                <c:pt idx="1197">
                  <c:v>49.875862897696088</c:v>
                </c:pt>
                <c:pt idx="1198">
                  <c:v>49.68</c:v>
                </c:pt>
                <c:pt idx="1199">
                  <c:v>50.57</c:v>
                </c:pt>
                <c:pt idx="1200">
                  <c:v>49.18</c:v>
                </c:pt>
                <c:pt idx="1201">
                  <c:v>49.65</c:v>
                </c:pt>
                <c:pt idx="1202">
                  <c:v>50.14</c:v>
                </c:pt>
                <c:pt idx="1203">
                  <c:v>49.690000000000012</c:v>
                </c:pt>
                <c:pt idx="1204">
                  <c:v>52.55</c:v>
                </c:pt>
                <c:pt idx="1205">
                  <c:v>49.4</c:v>
                </c:pt>
                <c:pt idx="1206">
                  <c:v>49.13</c:v>
                </c:pt>
                <c:pt idx="1207">
                  <c:v>49.38</c:v>
                </c:pt>
                <c:pt idx="1208">
                  <c:v>49.87</c:v>
                </c:pt>
                <c:pt idx="1209">
                  <c:v>54.120000000000012</c:v>
                </c:pt>
                <c:pt idx="1210">
                  <c:v>49.3</c:v>
                </c:pt>
                <c:pt idx="1211">
                  <c:v>49.25</c:v>
                </c:pt>
                <c:pt idx="1212">
                  <c:v>49.86</c:v>
                </c:pt>
                <c:pt idx="1213">
                  <c:v>49.56</c:v>
                </c:pt>
                <c:pt idx="1214">
                  <c:v>50.18</c:v>
                </c:pt>
                <c:pt idx="1215">
                  <c:v>47.57</c:v>
                </c:pt>
                <c:pt idx="1216">
                  <c:v>48.51</c:v>
                </c:pt>
                <c:pt idx="1217">
                  <c:v>48.74</c:v>
                </c:pt>
                <c:pt idx="1218">
                  <c:v>49.34</c:v>
                </c:pt>
                <c:pt idx="1219">
                  <c:v>48.25</c:v>
                </c:pt>
                <c:pt idx="1220">
                  <c:v>48.8</c:v>
                </c:pt>
                <c:pt idx="1221">
                  <c:v>47.21</c:v>
                </c:pt>
                <c:pt idx="1222">
                  <c:v>48.260000000000012</c:v>
                </c:pt>
                <c:pt idx="1223">
                  <c:v>47.96</c:v>
                </c:pt>
                <c:pt idx="1224">
                  <c:v>47.54</c:v>
                </c:pt>
                <c:pt idx="1225">
                  <c:v>48.52</c:v>
                </c:pt>
                <c:pt idx="1226">
                  <c:v>49.660000000000011</c:v>
                </c:pt>
                <c:pt idx="1227">
                  <c:v>48.34</c:v>
                </c:pt>
                <c:pt idx="1228">
                  <c:v>47.94</c:v>
                </c:pt>
                <c:pt idx="1229">
                  <c:v>50.32</c:v>
                </c:pt>
                <c:pt idx="1230">
                  <c:v>49.230000000000011</c:v>
                </c:pt>
                <c:pt idx="1231">
                  <c:v>71.489999999999995</c:v>
                </c:pt>
                <c:pt idx="1232">
                  <c:v>73.7</c:v>
                </c:pt>
                <c:pt idx="1233">
                  <c:v>45.88</c:v>
                </c:pt>
                <c:pt idx="1234">
                  <c:v>46.93</c:v>
                </c:pt>
                <c:pt idx="1235">
                  <c:v>53.64</c:v>
                </c:pt>
                <c:pt idx="1236">
                  <c:v>52.17</c:v>
                </c:pt>
                <c:pt idx="1237">
                  <c:v>53.35</c:v>
                </c:pt>
                <c:pt idx="1238">
                  <c:v>47.04</c:v>
                </c:pt>
                <c:pt idx="1239">
                  <c:v>48.86</c:v>
                </c:pt>
                <c:pt idx="1240">
                  <c:v>49.96</c:v>
                </c:pt>
                <c:pt idx="1241">
                  <c:v>47.08</c:v>
                </c:pt>
                <c:pt idx="1242">
                  <c:v>73.11</c:v>
                </c:pt>
                <c:pt idx="1243">
                  <c:v>69.569999999999993</c:v>
                </c:pt>
                <c:pt idx="1244">
                  <c:v>66.649999999999991</c:v>
                </c:pt>
                <c:pt idx="1245">
                  <c:v>61.32</c:v>
                </c:pt>
                <c:pt idx="1246">
                  <c:v>58.03</c:v>
                </c:pt>
                <c:pt idx="1247">
                  <c:v>57.730000000000011</c:v>
                </c:pt>
                <c:pt idx="1248">
                  <c:v>50.268563805500413</c:v>
                </c:pt>
                <c:pt idx="1249">
                  <c:v>50.2771421680903</c:v>
                </c:pt>
                <c:pt idx="1250">
                  <c:v>50.043175507863701</c:v>
                </c:pt>
                <c:pt idx="1251">
                  <c:v>50.191507920103611</c:v>
                </c:pt>
                <c:pt idx="1252">
                  <c:v>50.312778233651102</c:v>
                </c:pt>
                <c:pt idx="1253">
                  <c:v>50.219071713587297</c:v>
                </c:pt>
                <c:pt idx="1254">
                  <c:v>50.168867464802894</c:v>
                </c:pt>
                <c:pt idx="1255">
                  <c:v>50.231347834213899</c:v>
                </c:pt>
                <c:pt idx="1256">
                  <c:v>50.200286757538798</c:v>
                </c:pt>
                <c:pt idx="1257">
                  <c:v>50.357610557065975</c:v>
                </c:pt>
                <c:pt idx="1258">
                  <c:v>50.452716297786701</c:v>
                </c:pt>
                <c:pt idx="1259">
                  <c:v>50.401804596080233</c:v>
                </c:pt>
                <c:pt idx="1260">
                  <c:v>50.372813451635018</c:v>
                </c:pt>
              </c:numCache>
            </c:numRef>
          </c:xVal>
          <c:yVal>
            <c:numRef>
              <c:f>'Rock Series #6'!$O$2:$O$1262</c:f>
              <c:numCache>
                <c:formatCode>0.00</c:formatCode>
                <c:ptCount val="1261"/>
                <c:pt idx="1">
                  <c:v>1.0999999999999999E-2</c:v>
                </c:pt>
                <c:pt idx="2">
                  <c:v>8.0000000000000224E-2</c:v>
                </c:pt>
                <c:pt idx="3">
                  <c:v>8.0000000000000224E-2</c:v>
                </c:pt>
                <c:pt idx="4">
                  <c:v>1.53</c:v>
                </c:pt>
                <c:pt idx="5">
                  <c:v>3.9299999999999997</c:v>
                </c:pt>
                <c:pt idx="6">
                  <c:v>4.0999999999999996</c:v>
                </c:pt>
                <c:pt idx="7">
                  <c:v>4.25</c:v>
                </c:pt>
                <c:pt idx="8">
                  <c:v>0.25</c:v>
                </c:pt>
                <c:pt idx="9">
                  <c:v>0.2</c:v>
                </c:pt>
                <c:pt idx="10">
                  <c:v>0.43000000000000038</c:v>
                </c:pt>
                <c:pt idx="11">
                  <c:v>0.66000000000000458</c:v>
                </c:pt>
                <c:pt idx="12">
                  <c:v>0.56999999999999995</c:v>
                </c:pt>
                <c:pt idx="13">
                  <c:v>0.8</c:v>
                </c:pt>
                <c:pt idx="14">
                  <c:v>0.93</c:v>
                </c:pt>
                <c:pt idx="15">
                  <c:v>1.1299999999999919</c:v>
                </c:pt>
                <c:pt idx="16">
                  <c:v>1.34</c:v>
                </c:pt>
                <c:pt idx="17">
                  <c:v>1.34</c:v>
                </c:pt>
                <c:pt idx="18">
                  <c:v>1.33</c:v>
                </c:pt>
                <c:pt idx="19">
                  <c:v>1.62</c:v>
                </c:pt>
                <c:pt idx="20">
                  <c:v>2.58</c:v>
                </c:pt>
                <c:pt idx="21">
                  <c:v>3.9299999999999997</c:v>
                </c:pt>
                <c:pt idx="22">
                  <c:v>4.22</c:v>
                </c:pt>
                <c:pt idx="23">
                  <c:v>4.3599999999999985</c:v>
                </c:pt>
                <c:pt idx="24">
                  <c:v>0.11000000000000019</c:v>
                </c:pt>
                <c:pt idx="25">
                  <c:v>1.8000000000000127E-2</c:v>
                </c:pt>
                <c:pt idx="26">
                  <c:v>0.69000000000000505</c:v>
                </c:pt>
                <c:pt idx="27">
                  <c:v>9.0000000000000066E-2</c:v>
                </c:pt>
                <c:pt idx="28">
                  <c:v>9.7000000000000045E-2</c:v>
                </c:pt>
                <c:pt idx="29">
                  <c:v>5.6000000000000022E-2</c:v>
                </c:pt>
                <c:pt idx="30">
                  <c:v>5.5000000000000132E-2</c:v>
                </c:pt>
                <c:pt idx="31">
                  <c:v>0.12100000000000002</c:v>
                </c:pt>
                <c:pt idx="32">
                  <c:v>4.40000000000004E-2</c:v>
                </c:pt>
                <c:pt idx="33">
                  <c:v>6.8000000000000033E-2</c:v>
                </c:pt>
                <c:pt idx="34">
                  <c:v>5.0000000000000114E-2</c:v>
                </c:pt>
                <c:pt idx="35">
                  <c:v>6.8000000000000033E-2</c:v>
                </c:pt>
                <c:pt idx="36">
                  <c:v>6.3000000000000014E-2</c:v>
                </c:pt>
                <c:pt idx="37">
                  <c:v>5.4000000000000457E-2</c:v>
                </c:pt>
                <c:pt idx="38">
                  <c:v>4.9000000000000432E-2</c:v>
                </c:pt>
                <c:pt idx="39">
                  <c:v>5.4000000000000457E-2</c:v>
                </c:pt>
                <c:pt idx="40">
                  <c:v>5.5000000000000132E-2</c:v>
                </c:pt>
                <c:pt idx="41">
                  <c:v>5.4000000000000457E-2</c:v>
                </c:pt>
                <c:pt idx="42">
                  <c:v>5.4000000000000457E-2</c:v>
                </c:pt>
                <c:pt idx="43">
                  <c:v>6.1000000000000033E-2</c:v>
                </c:pt>
                <c:pt idx="44">
                  <c:v>0.127</c:v>
                </c:pt>
                <c:pt idx="45">
                  <c:v>0.53</c:v>
                </c:pt>
                <c:pt idx="46">
                  <c:v>0.15000000000000024</c:v>
                </c:pt>
                <c:pt idx="47">
                  <c:v>0.14000000000000001</c:v>
                </c:pt>
                <c:pt idx="48">
                  <c:v>0.15000000000000024</c:v>
                </c:pt>
                <c:pt idx="49">
                  <c:v>0.15000000000000024</c:v>
                </c:pt>
                <c:pt idx="50">
                  <c:v>9.0000000000000066E-2</c:v>
                </c:pt>
                <c:pt idx="51">
                  <c:v>7.0000000000000034E-2</c:v>
                </c:pt>
                <c:pt idx="52">
                  <c:v>9.2000000000000026E-2</c:v>
                </c:pt>
                <c:pt idx="53">
                  <c:v>4.6000000000000013E-2</c:v>
                </c:pt>
                <c:pt idx="54">
                  <c:v>9.0000000000000066E-2</c:v>
                </c:pt>
                <c:pt idx="55">
                  <c:v>0.11600000000000062</c:v>
                </c:pt>
                <c:pt idx="56">
                  <c:v>0.11500000000000055</c:v>
                </c:pt>
                <c:pt idx="57">
                  <c:v>4.7000000000000132E-2</c:v>
                </c:pt>
                <c:pt idx="58">
                  <c:v>3.9000000000000243E-2</c:v>
                </c:pt>
                <c:pt idx="59">
                  <c:v>6.4000000000000529E-2</c:v>
                </c:pt>
                <c:pt idx="60">
                  <c:v>6.4000000000000529E-2</c:v>
                </c:pt>
                <c:pt idx="61">
                  <c:v>6.2000000000000464E-2</c:v>
                </c:pt>
                <c:pt idx="62">
                  <c:v>6.5000000000000113E-2</c:v>
                </c:pt>
                <c:pt idx="63">
                  <c:v>5.9000000000000476E-2</c:v>
                </c:pt>
                <c:pt idx="64">
                  <c:v>6.6000000000000003E-2</c:v>
                </c:pt>
                <c:pt idx="65">
                  <c:v>5.7000000000000134E-2</c:v>
                </c:pt>
                <c:pt idx="66">
                  <c:v>5.3000000000000033E-2</c:v>
                </c:pt>
                <c:pt idx="67">
                  <c:v>5.2000000000000414E-2</c:v>
                </c:pt>
                <c:pt idx="68">
                  <c:v>5.4000000000000457E-2</c:v>
                </c:pt>
                <c:pt idx="69">
                  <c:v>4.9000000000000432E-2</c:v>
                </c:pt>
                <c:pt idx="70">
                  <c:v>4.7000000000000132E-2</c:v>
                </c:pt>
                <c:pt idx="71">
                  <c:v>5.1000000000000004E-2</c:v>
                </c:pt>
                <c:pt idx="72">
                  <c:v>4.9000000000000432E-2</c:v>
                </c:pt>
                <c:pt idx="73">
                  <c:v>4.5000000000000033E-2</c:v>
                </c:pt>
                <c:pt idx="74">
                  <c:v>3.5000000000000253E-2</c:v>
                </c:pt>
                <c:pt idx="75">
                  <c:v>5.2000000000000414E-2</c:v>
                </c:pt>
                <c:pt idx="76">
                  <c:v>0.13200000000000001</c:v>
                </c:pt>
                <c:pt idx="77">
                  <c:v>4.9000000000000432E-2</c:v>
                </c:pt>
                <c:pt idx="78">
                  <c:v>3.3000000000000002E-2</c:v>
                </c:pt>
                <c:pt idx="79">
                  <c:v>7.2000000000000133E-2</c:v>
                </c:pt>
                <c:pt idx="80">
                  <c:v>7.5000000000000497E-2</c:v>
                </c:pt>
                <c:pt idx="81">
                  <c:v>5.3000000000000033E-2</c:v>
                </c:pt>
                <c:pt idx="82">
                  <c:v>0.13700000000000001</c:v>
                </c:pt>
                <c:pt idx="83">
                  <c:v>4.8000000000000084E-2</c:v>
                </c:pt>
                <c:pt idx="84">
                  <c:v>4.9000000000000432E-2</c:v>
                </c:pt>
                <c:pt idx="85">
                  <c:v>7.3000000000000134E-2</c:v>
                </c:pt>
                <c:pt idx="86">
                  <c:v>7.4000000000000551E-2</c:v>
                </c:pt>
                <c:pt idx="87">
                  <c:v>0.10500000000000002</c:v>
                </c:pt>
                <c:pt idx="88">
                  <c:v>0.13700000000000001</c:v>
                </c:pt>
                <c:pt idx="89">
                  <c:v>0.11799999999999999</c:v>
                </c:pt>
                <c:pt idx="90">
                  <c:v>8.0000000000000224E-2</c:v>
                </c:pt>
                <c:pt idx="91">
                  <c:v>7.7000000000000526E-2</c:v>
                </c:pt>
                <c:pt idx="92">
                  <c:v>7.6000000000000123E-2</c:v>
                </c:pt>
                <c:pt idx="93">
                  <c:v>7.7000000000000526E-2</c:v>
                </c:pt>
                <c:pt idx="94">
                  <c:v>3.4000000000000002E-2</c:v>
                </c:pt>
                <c:pt idx="95">
                  <c:v>3.8000000000000082E-2</c:v>
                </c:pt>
                <c:pt idx="96">
                  <c:v>7.7000000000000526E-2</c:v>
                </c:pt>
                <c:pt idx="97">
                  <c:v>7.4000000000000551E-2</c:v>
                </c:pt>
                <c:pt idx="98">
                  <c:v>5.1000000000000004E-2</c:v>
                </c:pt>
                <c:pt idx="99">
                  <c:v>4.1000000000000002E-2</c:v>
                </c:pt>
                <c:pt idx="100">
                  <c:v>1.2000000000000021E-2</c:v>
                </c:pt>
                <c:pt idx="101">
                  <c:v>1.0000000000000075E-2</c:v>
                </c:pt>
                <c:pt idx="102">
                  <c:v>3.100000000000025E-2</c:v>
                </c:pt>
                <c:pt idx="103">
                  <c:v>6.8000000000000033E-2</c:v>
                </c:pt>
                <c:pt idx="104">
                  <c:v>4.1000000000000002E-2</c:v>
                </c:pt>
                <c:pt idx="105">
                  <c:v>5.1000000000000004E-2</c:v>
                </c:pt>
                <c:pt idx="106">
                  <c:v>4.0000000000000112E-2</c:v>
                </c:pt>
                <c:pt idx="107">
                  <c:v>0.40800000000000008</c:v>
                </c:pt>
                <c:pt idx="108">
                  <c:v>0.41700000000000031</c:v>
                </c:pt>
                <c:pt idx="109">
                  <c:v>1.0999999999999999E-2</c:v>
                </c:pt>
                <c:pt idx="110">
                  <c:v>0.42000000000000032</c:v>
                </c:pt>
                <c:pt idx="111">
                  <c:v>1.4000000000000005E-2</c:v>
                </c:pt>
                <c:pt idx="112">
                  <c:v>1.2999999999999998E-2</c:v>
                </c:pt>
                <c:pt idx="113">
                  <c:v>3.7000000000000297E-2</c:v>
                </c:pt>
                <c:pt idx="114">
                  <c:v>1.2999999999999998E-2</c:v>
                </c:pt>
                <c:pt idx="115">
                  <c:v>7.0000000000000034E-2</c:v>
                </c:pt>
                <c:pt idx="116">
                  <c:v>7.0000000000000034E-2</c:v>
                </c:pt>
                <c:pt idx="117">
                  <c:v>8.0000000000000224E-2</c:v>
                </c:pt>
                <c:pt idx="118">
                  <c:v>7.0000000000000034E-2</c:v>
                </c:pt>
                <c:pt idx="119">
                  <c:v>8.0000000000000224E-2</c:v>
                </c:pt>
                <c:pt idx="120">
                  <c:v>1.6000000000000136E-2</c:v>
                </c:pt>
                <c:pt idx="121">
                  <c:v>1.4999999999999998E-2</c:v>
                </c:pt>
                <c:pt idx="122">
                  <c:v>3.5000000000000253E-2</c:v>
                </c:pt>
                <c:pt idx="123">
                  <c:v>4.2000000000000114E-2</c:v>
                </c:pt>
                <c:pt idx="124">
                  <c:v>4.6000000000000013E-2</c:v>
                </c:pt>
                <c:pt idx="125">
                  <c:v>0.18000000000000024</c:v>
                </c:pt>
                <c:pt idx="126">
                  <c:v>0.19000000000000095</c:v>
                </c:pt>
                <c:pt idx="127">
                  <c:v>5.0000000000000114E-2</c:v>
                </c:pt>
                <c:pt idx="128">
                  <c:v>5.0000000000000114E-2</c:v>
                </c:pt>
                <c:pt idx="129">
                  <c:v>5.0000000000000114E-2</c:v>
                </c:pt>
                <c:pt idx="130">
                  <c:v>7.0000000000000034E-2</c:v>
                </c:pt>
                <c:pt idx="131">
                  <c:v>5.0000000000000114E-2</c:v>
                </c:pt>
                <c:pt idx="132">
                  <c:v>5.0000000000000114E-2</c:v>
                </c:pt>
                <c:pt idx="133">
                  <c:v>5.0000000000000114E-2</c:v>
                </c:pt>
                <c:pt idx="134">
                  <c:v>5.0000000000000114E-2</c:v>
                </c:pt>
                <c:pt idx="135">
                  <c:v>5.0000000000000114E-2</c:v>
                </c:pt>
                <c:pt idx="136">
                  <c:v>5.0000000000000114E-2</c:v>
                </c:pt>
                <c:pt idx="137">
                  <c:v>5.0000000000000114E-2</c:v>
                </c:pt>
                <c:pt idx="138">
                  <c:v>5.0000000000000114E-2</c:v>
                </c:pt>
                <c:pt idx="139">
                  <c:v>5.0000000000000114E-2</c:v>
                </c:pt>
                <c:pt idx="140">
                  <c:v>4.0000000000000112E-2</c:v>
                </c:pt>
                <c:pt idx="141">
                  <c:v>6.00000000000004E-2</c:v>
                </c:pt>
                <c:pt idx="142">
                  <c:v>5.0000000000000114E-2</c:v>
                </c:pt>
                <c:pt idx="143">
                  <c:v>6.00000000000004E-2</c:v>
                </c:pt>
                <c:pt idx="144">
                  <c:v>5.0000000000000114E-2</c:v>
                </c:pt>
                <c:pt idx="145">
                  <c:v>4.0000000000000112E-2</c:v>
                </c:pt>
                <c:pt idx="146">
                  <c:v>5.0000000000000114E-2</c:v>
                </c:pt>
                <c:pt idx="147">
                  <c:v>6.00000000000004E-2</c:v>
                </c:pt>
                <c:pt idx="148">
                  <c:v>5.0000000000000114E-2</c:v>
                </c:pt>
                <c:pt idx="149">
                  <c:v>6.00000000000004E-2</c:v>
                </c:pt>
                <c:pt idx="150">
                  <c:v>5.0000000000000114E-2</c:v>
                </c:pt>
                <c:pt idx="151">
                  <c:v>5.0000000000000114E-2</c:v>
                </c:pt>
                <c:pt idx="152">
                  <c:v>5.0000000000000114E-2</c:v>
                </c:pt>
                <c:pt idx="153">
                  <c:v>5.0000000000000114E-2</c:v>
                </c:pt>
                <c:pt idx="154">
                  <c:v>5.0000000000000114E-2</c:v>
                </c:pt>
                <c:pt idx="155">
                  <c:v>5.0000000000000114E-2</c:v>
                </c:pt>
                <c:pt idx="156">
                  <c:v>5.0000000000000114E-2</c:v>
                </c:pt>
                <c:pt idx="157">
                  <c:v>5.0000000000000114E-2</c:v>
                </c:pt>
                <c:pt idx="158">
                  <c:v>5.0000000000000114E-2</c:v>
                </c:pt>
                <c:pt idx="159">
                  <c:v>5.0000000000000114E-2</c:v>
                </c:pt>
                <c:pt idx="160">
                  <c:v>5.0000000000000114E-2</c:v>
                </c:pt>
                <c:pt idx="161">
                  <c:v>5.0000000000000114E-2</c:v>
                </c:pt>
                <c:pt idx="162">
                  <c:v>6.00000000000004E-2</c:v>
                </c:pt>
                <c:pt idx="163">
                  <c:v>5.0000000000000114E-2</c:v>
                </c:pt>
                <c:pt idx="164">
                  <c:v>5.0000000000000114E-2</c:v>
                </c:pt>
                <c:pt idx="165">
                  <c:v>5.0000000000000114E-2</c:v>
                </c:pt>
                <c:pt idx="166">
                  <c:v>5.0000000000000114E-2</c:v>
                </c:pt>
                <c:pt idx="167">
                  <c:v>5.0000000000000114E-2</c:v>
                </c:pt>
                <c:pt idx="168">
                  <c:v>5.0000000000000114E-2</c:v>
                </c:pt>
                <c:pt idx="169">
                  <c:v>5.0000000000000114E-2</c:v>
                </c:pt>
                <c:pt idx="170">
                  <c:v>5.0000000000000114E-2</c:v>
                </c:pt>
                <c:pt idx="171">
                  <c:v>5.0000000000000114E-2</c:v>
                </c:pt>
                <c:pt idx="172">
                  <c:v>5.0000000000000114E-2</c:v>
                </c:pt>
                <c:pt idx="173">
                  <c:v>5.0000000000000114E-2</c:v>
                </c:pt>
                <c:pt idx="174">
                  <c:v>6.00000000000004E-2</c:v>
                </c:pt>
                <c:pt idx="175">
                  <c:v>6.00000000000004E-2</c:v>
                </c:pt>
                <c:pt idx="176">
                  <c:v>6.00000000000004E-2</c:v>
                </c:pt>
                <c:pt idx="177">
                  <c:v>6.00000000000004E-2</c:v>
                </c:pt>
                <c:pt idx="178">
                  <c:v>5.0000000000000114E-2</c:v>
                </c:pt>
                <c:pt idx="179">
                  <c:v>6.00000000000004E-2</c:v>
                </c:pt>
                <c:pt idx="180">
                  <c:v>6.00000000000004E-2</c:v>
                </c:pt>
                <c:pt idx="181">
                  <c:v>6.00000000000004E-2</c:v>
                </c:pt>
                <c:pt idx="182">
                  <c:v>5.0000000000000114E-2</c:v>
                </c:pt>
                <c:pt idx="183">
                  <c:v>5.0000000000000114E-2</c:v>
                </c:pt>
                <c:pt idx="184">
                  <c:v>5.0000000000000114E-2</c:v>
                </c:pt>
                <c:pt idx="185">
                  <c:v>6.00000000000004E-2</c:v>
                </c:pt>
                <c:pt idx="186">
                  <c:v>5.0000000000000114E-2</c:v>
                </c:pt>
                <c:pt idx="187">
                  <c:v>5.0000000000000114E-2</c:v>
                </c:pt>
                <c:pt idx="188">
                  <c:v>5.0000000000000114E-2</c:v>
                </c:pt>
                <c:pt idx="189">
                  <c:v>5.0000000000000114E-2</c:v>
                </c:pt>
                <c:pt idx="190">
                  <c:v>6.00000000000004E-2</c:v>
                </c:pt>
                <c:pt idx="191">
                  <c:v>5.0000000000000114E-2</c:v>
                </c:pt>
                <c:pt idx="192">
                  <c:v>5.0000000000000114E-2</c:v>
                </c:pt>
                <c:pt idx="193">
                  <c:v>5.0000000000000114E-2</c:v>
                </c:pt>
                <c:pt idx="194">
                  <c:v>5.0000000000000114E-2</c:v>
                </c:pt>
                <c:pt idx="195">
                  <c:v>5.0000000000000114E-2</c:v>
                </c:pt>
                <c:pt idx="196">
                  <c:v>0.2</c:v>
                </c:pt>
                <c:pt idx="197">
                  <c:v>0.32000000000000201</c:v>
                </c:pt>
                <c:pt idx="198">
                  <c:v>0.37000000000000038</c:v>
                </c:pt>
                <c:pt idx="199">
                  <c:v>0.34000000000000236</c:v>
                </c:pt>
                <c:pt idx="200">
                  <c:v>0.29000000000000031</c:v>
                </c:pt>
                <c:pt idx="201">
                  <c:v>0.28000000000000008</c:v>
                </c:pt>
                <c:pt idx="202">
                  <c:v>0.29000000000000031</c:v>
                </c:pt>
                <c:pt idx="203">
                  <c:v>0.18000000000000024</c:v>
                </c:pt>
                <c:pt idx="204">
                  <c:v>0.19000000000000095</c:v>
                </c:pt>
                <c:pt idx="205">
                  <c:v>0.17</c:v>
                </c:pt>
                <c:pt idx="206">
                  <c:v>0.18000000000000024</c:v>
                </c:pt>
                <c:pt idx="207">
                  <c:v>0.19000000000000095</c:v>
                </c:pt>
                <c:pt idx="208">
                  <c:v>0.33000000000000224</c:v>
                </c:pt>
                <c:pt idx="209">
                  <c:v>0.30000000000000032</c:v>
                </c:pt>
                <c:pt idx="210">
                  <c:v>0.30000000000000032</c:v>
                </c:pt>
                <c:pt idx="211">
                  <c:v>0.30000000000000032</c:v>
                </c:pt>
                <c:pt idx="212">
                  <c:v>0.24000000000000021</c:v>
                </c:pt>
                <c:pt idx="213">
                  <c:v>0.16000000000000095</c:v>
                </c:pt>
                <c:pt idx="214">
                  <c:v>0.18000000000000024</c:v>
                </c:pt>
                <c:pt idx="215">
                  <c:v>0.18000000000000024</c:v>
                </c:pt>
                <c:pt idx="216">
                  <c:v>7.0000000000000034E-2</c:v>
                </c:pt>
                <c:pt idx="217">
                  <c:v>0.15000000000000024</c:v>
                </c:pt>
                <c:pt idx="218">
                  <c:v>0.16000000000000095</c:v>
                </c:pt>
                <c:pt idx="219">
                  <c:v>0.16000000000000095</c:v>
                </c:pt>
                <c:pt idx="220">
                  <c:v>0.24000000000000021</c:v>
                </c:pt>
                <c:pt idx="221">
                  <c:v>0.30000000000000032</c:v>
                </c:pt>
                <c:pt idx="222">
                  <c:v>7.0000000000000034E-2</c:v>
                </c:pt>
                <c:pt idx="223">
                  <c:v>0.17</c:v>
                </c:pt>
                <c:pt idx="224">
                  <c:v>0.26</c:v>
                </c:pt>
                <c:pt idx="225">
                  <c:v>0.41000000000000031</c:v>
                </c:pt>
                <c:pt idx="226">
                  <c:v>0.29000000000000031</c:v>
                </c:pt>
                <c:pt idx="227">
                  <c:v>0.34000000000000236</c:v>
                </c:pt>
                <c:pt idx="228">
                  <c:v>0.30000000000000032</c:v>
                </c:pt>
                <c:pt idx="229">
                  <c:v>0.30000000000000032</c:v>
                </c:pt>
                <c:pt idx="230">
                  <c:v>0.30000000000000032</c:v>
                </c:pt>
                <c:pt idx="231">
                  <c:v>0.26</c:v>
                </c:pt>
                <c:pt idx="232">
                  <c:v>0.32000000000000201</c:v>
                </c:pt>
                <c:pt idx="233">
                  <c:v>0.39000000000000201</c:v>
                </c:pt>
                <c:pt idx="234">
                  <c:v>0.35000000000000031</c:v>
                </c:pt>
                <c:pt idx="235">
                  <c:v>0.35000000000000031</c:v>
                </c:pt>
                <c:pt idx="236">
                  <c:v>0.37000000000000038</c:v>
                </c:pt>
                <c:pt idx="237">
                  <c:v>0.33000000000000224</c:v>
                </c:pt>
                <c:pt idx="238">
                  <c:v>0.35000000000000031</c:v>
                </c:pt>
                <c:pt idx="239">
                  <c:v>0.29000000000000031</c:v>
                </c:pt>
                <c:pt idx="240">
                  <c:v>0.32000000000000201</c:v>
                </c:pt>
                <c:pt idx="241">
                  <c:v>0.45</c:v>
                </c:pt>
                <c:pt idx="242">
                  <c:v>0.32000000000000201</c:v>
                </c:pt>
                <c:pt idx="243">
                  <c:v>0.25</c:v>
                </c:pt>
                <c:pt idx="244">
                  <c:v>0.34000000000000236</c:v>
                </c:pt>
                <c:pt idx="245">
                  <c:v>0.30000000000000032</c:v>
                </c:pt>
                <c:pt idx="246">
                  <c:v>0.29000000000000031</c:v>
                </c:pt>
                <c:pt idx="247">
                  <c:v>0.33000000000000224</c:v>
                </c:pt>
                <c:pt idx="248">
                  <c:v>0.33000000000000224</c:v>
                </c:pt>
                <c:pt idx="249">
                  <c:v>0.31000000000000177</c:v>
                </c:pt>
                <c:pt idx="250">
                  <c:v>0.27</c:v>
                </c:pt>
                <c:pt idx="251">
                  <c:v>0.27</c:v>
                </c:pt>
                <c:pt idx="252">
                  <c:v>0.29000000000000031</c:v>
                </c:pt>
                <c:pt idx="253">
                  <c:v>0.34000000000000236</c:v>
                </c:pt>
                <c:pt idx="254">
                  <c:v>0.26</c:v>
                </c:pt>
                <c:pt idx="255">
                  <c:v>0.27</c:v>
                </c:pt>
                <c:pt idx="256">
                  <c:v>0.25</c:v>
                </c:pt>
                <c:pt idx="257">
                  <c:v>0.22000000000000094</c:v>
                </c:pt>
                <c:pt idx="258">
                  <c:v>0.31000000000000177</c:v>
                </c:pt>
                <c:pt idx="259">
                  <c:v>0.36000000000000032</c:v>
                </c:pt>
                <c:pt idx="260">
                  <c:v>0.22000000000000094</c:v>
                </c:pt>
                <c:pt idx="261">
                  <c:v>0.33000000000000224</c:v>
                </c:pt>
                <c:pt idx="262">
                  <c:v>0.16000000000000095</c:v>
                </c:pt>
                <c:pt idx="263">
                  <c:v>0.14000000000000001</c:v>
                </c:pt>
                <c:pt idx="264">
                  <c:v>0.33000000000000224</c:v>
                </c:pt>
                <c:pt idx="265">
                  <c:v>0.30000000000000032</c:v>
                </c:pt>
                <c:pt idx="266">
                  <c:v>4.1000000000000002E-2</c:v>
                </c:pt>
                <c:pt idx="267">
                  <c:v>4.6000000000000013E-2</c:v>
                </c:pt>
                <c:pt idx="268">
                  <c:v>4.1000000000000002E-2</c:v>
                </c:pt>
                <c:pt idx="269">
                  <c:v>0.12200000000000009</c:v>
                </c:pt>
                <c:pt idx="270">
                  <c:v>5.9000000000000476E-2</c:v>
                </c:pt>
                <c:pt idx="271">
                  <c:v>0.15900000000000095</c:v>
                </c:pt>
                <c:pt idx="272">
                  <c:v>0.16700000000000109</c:v>
                </c:pt>
                <c:pt idx="273">
                  <c:v>0.2</c:v>
                </c:pt>
                <c:pt idx="274">
                  <c:v>0.19300000000000106</c:v>
                </c:pt>
                <c:pt idx="275">
                  <c:v>0.14500000000000021</c:v>
                </c:pt>
                <c:pt idx="276">
                  <c:v>0.16700000000000109</c:v>
                </c:pt>
                <c:pt idx="277">
                  <c:v>0.47000000000000008</c:v>
                </c:pt>
                <c:pt idx="278">
                  <c:v>0.66000000000000458</c:v>
                </c:pt>
                <c:pt idx="279">
                  <c:v>2.4000000000000042E-2</c:v>
                </c:pt>
                <c:pt idx="280">
                  <c:v>2.6000000000000217E-2</c:v>
                </c:pt>
                <c:pt idx="281">
                  <c:v>1.7000000000000189E-2</c:v>
                </c:pt>
                <c:pt idx="282">
                  <c:v>2.300000000000001E-2</c:v>
                </c:pt>
                <c:pt idx="283">
                  <c:v>5.0000000000000114E-2</c:v>
                </c:pt>
                <c:pt idx="284">
                  <c:v>8.0000000000000224E-2</c:v>
                </c:pt>
                <c:pt idx="285">
                  <c:v>8.0000000000000224E-2</c:v>
                </c:pt>
                <c:pt idx="286">
                  <c:v>8.0000000000000224E-2</c:v>
                </c:pt>
                <c:pt idx="287">
                  <c:v>9.0000000000000066E-2</c:v>
                </c:pt>
                <c:pt idx="288">
                  <c:v>8.0000000000000224E-2</c:v>
                </c:pt>
                <c:pt idx="289">
                  <c:v>7.0000000000000034E-2</c:v>
                </c:pt>
                <c:pt idx="290">
                  <c:v>6.00000000000004E-2</c:v>
                </c:pt>
                <c:pt idx="291">
                  <c:v>6.00000000000004E-2</c:v>
                </c:pt>
                <c:pt idx="292">
                  <c:v>6.00000000000004E-2</c:v>
                </c:pt>
                <c:pt idx="293">
                  <c:v>7.1000000000000021E-2</c:v>
                </c:pt>
                <c:pt idx="294">
                  <c:v>2.84</c:v>
                </c:pt>
                <c:pt idx="295">
                  <c:v>0.10600000000000002</c:v>
                </c:pt>
                <c:pt idx="296">
                  <c:v>0.32000000000000201</c:v>
                </c:pt>
                <c:pt idx="297">
                  <c:v>0.4</c:v>
                </c:pt>
                <c:pt idx="298">
                  <c:v>0.60000000000000064</c:v>
                </c:pt>
                <c:pt idx="299">
                  <c:v>0.52</c:v>
                </c:pt>
                <c:pt idx="300">
                  <c:v>0.66000000000000458</c:v>
                </c:pt>
                <c:pt idx="301">
                  <c:v>0.73000000000000065</c:v>
                </c:pt>
                <c:pt idx="302">
                  <c:v>0.9</c:v>
                </c:pt>
                <c:pt idx="303">
                  <c:v>0.29000000000000031</c:v>
                </c:pt>
                <c:pt idx="304">
                  <c:v>0.62000000000000355</c:v>
                </c:pt>
                <c:pt idx="305">
                  <c:v>0.71000000000000063</c:v>
                </c:pt>
                <c:pt idx="306">
                  <c:v>0.94000000000000061</c:v>
                </c:pt>
                <c:pt idx="307">
                  <c:v>1.23</c:v>
                </c:pt>
                <c:pt idx="308">
                  <c:v>0.1</c:v>
                </c:pt>
                <c:pt idx="309">
                  <c:v>0.39000000000000201</c:v>
                </c:pt>
                <c:pt idx="310">
                  <c:v>0.75000000000000366</c:v>
                </c:pt>
                <c:pt idx="311">
                  <c:v>0.96000000000000063</c:v>
                </c:pt>
                <c:pt idx="312">
                  <c:v>0.98</c:v>
                </c:pt>
                <c:pt idx="313">
                  <c:v>0.37000000000000038</c:v>
                </c:pt>
                <c:pt idx="314">
                  <c:v>0.35000000000000031</c:v>
                </c:pt>
                <c:pt idx="315">
                  <c:v>0.35000000000000031</c:v>
                </c:pt>
                <c:pt idx="316">
                  <c:v>0.41000000000000031</c:v>
                </c:pt>
                <c:pt idx="317">
                  <c:v>0.25</c:v>
                </c:pt>
                <c:pt idx="318">
                  <c:v>0.24000000000000021</c:v>
                </c:pt>
                <c:pt idx="319">
                  <c:v>0.13</c:v>
                </c:pt>
                <c:pt idx="320">
                  <c:v>6.00000000000004E-2</c:v>
                </c:pt>
                <c:pt idx="321">
                  <c:v>0.28000000000000008</c:v>
                </c:pt>
                <c:pt idx="322">
                  <c:v>0.15000000000000024</c:v>
                </c:pt>
                <c:pt idx="323">
                  <c:v>0.14000000000000001</c:v>
                </c:pt>
                <c:pt idx="324">
                  <c:v>9.0000000000000066E-2</c:v>
                </c:pt>
                <c:pt idx="325">
                  <c:v>8.0000000000000224E-2</c:v>
                </c:pt>
                <c:pt idx="326">
                  <c:v>7.0000000000000034E-2</c:v>
                </c:pt>
                <c:pt idx="327">
                  <c:v>0.11000000000000019</c:v>
                </c:pt>
                <c:pt idx="328">
                  <c:v>0.15000000000000024</c:v>
                </c:pt>
                <c:pt idx="329">
                  <c:v>3.0000000000000217E-2</c:v>
                </c:pt>
                <c:pt idx="330">
                  <c:v>1.24</c:v>
                </c:pt>
                <c:pt idx="331">
                  <c:v>0.74000000000000354</c:v>
                </c:pt>
                <c:pt idx="332">
                  <c:v>1.07</c:v>
                </c:pt>
                <c:pt idx="333">
                  <c:v>0.62000000000000355</c:v>
                </c:pt>
                <c:pt idx="334">
                  <c:v>0.73000000000000065</c:v>
                </c:pt>
                <c:pt idx="335">
                  <c:v>1.58</c:v>
                </c:pt>
                <c:pt idx="336">
                  <c:v>0.26</c:v>
                </c:pt>
                <c:pt idx="337">
                  <c:v>0.11000000000000019</c:v>
                </c:pt>
                <c:pt idx="338">
                  <c:v>0.23</c:v>
                </c:pt>
                <c:pt idx="339">
                  <c:v>1.0000000000000075E-2</c:v>
                </c:pt>
                <c:pt idx="340">
                  <c:v>1.0000000000000075E-2</c:v>
                </c:pt>
                <c:pt idx="341">
                  <c:v>1.0000000000000075E-2</c:v>
                </c:pt>
                <c:pt idx="342">
                  <c:v>0.32000000000000201</c:v>
                </c:pt>
                <c:pt idx="343">
                  <c:v>0.51</c:v>
                </c:pt>
                <c:pt idx="344">
                  <c:v>0.33000000000000224</c:v>
                </c:pt>
                <c:pt idx="345">
                  <c:v>0.56999999999999995</c:v>
                </c:pt>
                <c:pt idx="346">
                  <c:v>0.37000000000000038</c:v>
                </c:pt>
                <c:pt idx="347">
                  <c:v>0.64000000000000401</c:v>
                </c:pt>
                <c:pt idx="348">
                  <c:v>3.5000000000000253E-2</c:v>
                </c:pt>
                <c:pt idx="349">
                  <c:v>0.12000000000000002</c:v>
                </c:pt>
                <c:pt idx="350">
                  <c:v>2.0000000000000052E-2</c:v>
                </c:pt>
                <c:pt idx="351">
                  <c:v>0.15000000000000024</c:v>
                </c:pt>
                <c:pt idx="352">
                  <c:v>5.0000000000000114E-2</c:v>
                </c:pt>
                <c:pt idx="353">
                  <c:v>2.57</c:v>
                </c:pt>
                <c:pt idx="354">
                  <c:v>3.71</c:v>
                </c:pt>
                <c:pt idx="355">
                  <c:v>1.92</c:v>
                </c:pt>
                <c:pt idx="356">
                  <c:v>0.86000000000000065</c:v>
                </c:pt>
                <c:pt idx="357">
                  <c:v>0.73000000000000065</c:v>
                </c:pt>
                <c:pt idx="358">
                  <c:v>4.1199999999999966</c:v>
                </c:pt>
                <c:pt idx="359">
                  <c:v>4.22</c:v>
                </c:pt>
                <c:pt idx="360">
                  <c:v>4.05</c:v>
                </c:pt>
                <c:pt idx="361">
                  <c:v>4.04</c:v>
                </c:pt>
                <c:pt idx="362">
                  <c:v>4.08</c:v>
                </c:pt>
                <c:pt idx="363">
                  <c:v>0.23</c:v>
                </c:pt>
                <c:pt idx="364">
                  <c:v>0.16000000000000095</c:v>
                </c:pt>
                <c:pt idx="365">
                  <c:v>0.13900000000000001</c:v>
                </c:pt>
                <c:pt idx="366">
                  <c:v>0.14700000000000021</c:v>
                </c:pt>
                <c:pt idx="367">
                  <c:v>9.0000000000000066E-2</c:v>
                </c:pt>
                <c:pt idx="368">
                  <c:v>0.15000000000000024</c:v>
                </c:pt>
                <c:pt idx="369">
                  <c:v>0.26</c:v>
                </c:pt>
                <c:pt idx="370">
                  <c:v>0.55000000000000004</c:v>
                </c:pt>
                <c:pt idx="371">
                  <c:v>0.56000000000000005</c:v>
                </c:pt>
                <c:pt idx="372">
                  <c:v>0.95000000000000062</c:v>
                </c:pt>
                <c:pt idx="373">
                  <c:v>7.0000000000000034E-2</c:v>
                </c:pt>
                <c:pt idx="374">
                  <c:v>0.51</c:v>
                </c:pt>
                <c:pt idx="375">
                  <c:v>0.95000000000000062</c:v>
                </c:pt>
                <c:pt idx="376">
                  <c:v>2.66</c:v>
                </c:pt>
                <c:pt idx="377">
                  <c:v>1.99</c:v>
                </c:pt>
                <c:pt idx="378">
                  <c:v>0.68000000000000471</c:v>
                </c:pt>
                <c:pt idx="379">
                  <c:v>1.1000000000000001</c:v>
                </c:pt>
                <c:pt idx="380">
                  <c:v>0.87000000000000355</c:v>
                </c:pt>
                <c:pt idx="381">
                  <c:v>1.55</c:v>
                </c:pt>
                <c:pt idx="382">
                  <c:v>0.6700000000000047</c:v>
                </c:pt>
                <c:pt idx="383">
                  <c:v>0.75000000000000366</c:v>
                </c:pt>
                <c:pt idx="384">
                  <c:v>0.54</c:v>
                </c:pt>
                <c:pt idx="385">
                  <c:v>4.46</c:v>
                </c:pt>
                <c:pt idx="386">
                  <c:v>4.24</c:v>
                </c:pt>
                <c:pt idx="387">
                  <c:v>3.62</c:v>
                </c:pt>
                <c:pt idx="388">
                  <c:v>4.68</c:v>
                </c:pt>
                <c:pt idx="389">
                  <c:v>3.05</c:v>
                </c:pt>
                <c:pt idx="390">
                  <c:v>3.24</c:v>
                </c:pt>
                <c:pt idx="391">
                  <c:v>2.7</c:v>
                </c:pt>
                <c:pt idx="392">
                  <c:v>3.3</c:v>
                </c:pt>
                <c:pt idx="393">
                  <c:v>3.2</c:v>
                </c:pt>
                <c:pt idx="394">
                  <c:v>3.66</c:v>
                </c:pt>
                <c:pt idx="395">
                  <c:v>3.8499999999999988</c:v>
                </c:pt>
                <c:pt idx="396">
                  <c:v>4.4300000000000024</c:v>
                </c:pt>
                <c:pt idx="397">
                  <c:v>3.9899999999999998</c:v>
                </c:pt>
                <c:pt idx="398">
                  <c:v>0.85000000000000064</c:v>
                </c:pt>
                <c:pt idx="399">
                  <c:v>0.56999999999999995</c:v>
                </c:pt>
                <c:pt idx="400">
                  <c:v>0.42000000000000032</c:v>
                </c:pt>
                <c:pt idx="401">
                  <c:v>0.43000000000000038</c:v>
                </c:pt>
                <c:pt idx="402">
                  <c:v>0.17</c:v>
                </c:pt>
                <c:pt idx="403">
                  <c:v>0.45</c:v>
                </c:pt>
                <c:pt idx="404">
                  <c:v>0.30000000000000032</c:v>
                </c:pt>
                <c:pt idx="405">
                  <c:v>0.56999999999999995</c:v>
                </c:pt>
                <c:pt idx="406">
                  <c:v>0.87000000000000355</c:v>
                </c:pt>
                <c:pt idx="407">
                  <c:v>1.680000000000007</c:v>
                </c:pt>
                <c:pt idx="408">
                  <c:v>1.7100000000000071</c:v>
                </c:pt>
                <c:pt idx="409">
                  <c:v>2.4699999999999998</c:v>
                </c:pt>
                <c:pt idx="410">
                  <c:v>4.4400000000000004</c:v>
                </c:pt>
                <c:pt idx="411">
                  <c:v>4.1899999999999995</c:v>
                </c:pt>
                <c:pt idx="412">
                  <c:v>4.26</c:v>
                </c:pt>
                <c:pt idx="413">
                  <c:v>4.24</c:v>
                </c:pt>
                <c:pt idx="414">
                  <c:v>4.1599999999999975</c:v>
                </c:pt>
                <c:pt idx="415">
                  <c:v>4.21</c:v>
                </c:pt>
                <c:pt idx="416">
                  <c:v>4.2</c:v>
                </c:pt>
                <c:pt idx="417">
                  <c:v>3.96</c:v>
                </c:pt>
                <c:pt idx="418">
                  <c:v>4.2699999999999996</c:v>
                </c:pt>
                <c:pt idx="419">
                  <c:v>4.4300000000000024</c:v>
                </c:pt>
                <c:pt idx="420">
                  <c:v>4.18</c:v>
                </c:pt>
                <c:pt idx="421">
                  <c:v>4.1099999999999985</c:v>
                </c:pt>
                <c:pt idx="422">
                  <c:v>4.6199999999999966</c:v>
                </c:pt>
                <c:pt idx="423">
                  <c:v>4.45</c:v>
                </c:pt>
                <c:pt idx="424">
                  <c:v>3.8899999999999997</c:v>
                </c:pt>
                <c:pt idx="425">
                  <c:v>4.3199999999999985</c:v>
                </c:pt>
                <c:pt idx="426">
                  <c:v>4.4700000000000024</c:v>
                </c:pt>
                <c:pt idx="427">
                  <c:v>4.45</c:v>
                </c:pt>
                <c:pt idx="428">
                  <c:v>3.67</c:v>
                </c:pt>
                <c:pt idx="429">
                  <c:v>0.87000000000000355</c:v>
                </c:pt>
                <c:pt idx="430">
                  <c:v>0.5</c:v>
                </c:pt>
                <c:pt idx="431">
                  <c:v>0.30000000000000032</c:v>
                </c:pt>
                <c:pt idx="432">
                  <c:v>3.16</c:v>
                </c:pt>
                <c:pt idx="433">
                  <c:v>3.2800000000000002</c:v>
                </c:pt>
                <c:pt idx="434">
                  <c:v>3.32</c:v>
                </c:pt>
                <c:pt idx="435">
                  <c:v>3.2800000000000002</c:v>
                </c:pt>
                <c:pt idx="436">
                  <c:v>3.25</c:v>
                </c:pt>
                <c:pt idx="437">
                  <c:v>3.29</c:v>
                </c:pt>
                <c:pt idx="438">
                  <c:v>3.32</c:v>
                </c:pt>
                <c:pt idx="439">
                  <c:v>3.29</c:v>
                </c:pt>
                <c:pt idx="440">
                  <c:v>3.25</c:v>
                </c:pt>
                <c:pt idx="441">
                  <c:v>3.3</c:v>
                </c:pt>
                <c:pt idx="442">
                  <c:v>3.29</c:v>
                </c:pt>
                <c:pt idx="443">
                  <c:v>3.34</c:v>
                </c:pt>
                <c:pt idx="444">
                  <c:v>3.24</c:v>
                </c:pt>
                <c:pt idx="445">
                  <c:v>2.9</c:v>
                </c:pt>
                <c:pt idx="446">
                  <c:v>3.2800000000000002</c:v>
                </c:pt>
                <c:pt idx="447">
                  <c:v>3.3099999999999987</c:v>
                </c:pt>
                <c:pt idx="448">
                  <c:v>3.2800000000000002</c:v>
                </c:pt>
                <c:pt idx="449">
                  <c:v>3.23</c:v>
                </c:pt>
                <c:pt idx="450">
                  <c:v>3.3</c:v>
                </c:pt>
                <c:pt idx="451">
                  <c:v>3.25</c:v>
                </c:pt>
                <c:pt idx="452">
                  <c:v>0.14000000000000001</c:v>
                </c:pt>
                <c:pt idx="453">
                  <c:v>4.0000000000000112E-2</c:v>
                </c:pt>
                <c:pt idx="454">
                  <c:v>4.0000000000000112E-2</c:v>
                </c:pt>
                <c:pt idx="455">
                  <c:v>0.28000000000000008</c:v>
                </c:pt>
                <c:pt idx="456">
                  <c:v>0.37000000000000038</c:v>
                </c:pt>
                <c:pt idx="457">
                  <c:v>0.33000000000000224</c:v>
                </c:pt>
                <c:pt idx="458">
                  <c:v>0.53</c:v>
                </c:pt>
                <c:pt idx="459">
                  <c:v>7.0000000000000034E-2</c:v>
                </c:pt>
                <c:pt idx="460">
                  <c:v>0.16000000000000095</c:v>
                </c:pt>
                <c:pt idx="461">
                  <c:v>0.24000000000000021</c:v>
                </c:pt>
                <c:pt idx="462">
                  <c:v>0.13</c:v>
                </c:pt>
                <c:pt idx="463">
                  <c:v>8.0000000000000224E-2</c:v>
                </c:pt>
                <c:pt idx="464">
                  <c:v>0.14000000000000001</c:v>
                </c:pt>
                <c:pt idx="465">
                  <c:v>0.2</c:v>
                </c:pt>
                <c:pt idx="466">
                  <c:v>0.11000000000000019</c:v>
                </c:pt>
                <c:pt idx="467">
                  <c:v>0.1</c:v>
                </c:pt>
                <c:pt idx="468">
                  <c:v>8.0000000000000224E-2</c:v>
                </c:pt>
                <c:pt idx="469">
                  <c:v>0.51</c:v>
                </c:pt>
                <c:pt idx="470">
                  <c:v>0.77</c:v>
                </c:pt>
                <c:pt idx="471">
                  <c:v>0.47000000000000008</c:v>
                </c:pt>
                <c:pt idx="472">
                  <c:v>0.12000000000000002</c:v>
                </c:pt>
                <c:pt idx="473">
                  <c:v>0.29000000000000031</c:v>
                </c:pt>
                <c:pt idx="474">
                  <c:v>0.15000000000000024</c:v>
                </c:pt>
                <c:pt idx="475">
                  <c:v>2.0000000000000052E-2</c:v>
                </c:pt>
                <c:pt idx="476">
                  <c:v>0.22000000000000094</c:v>
                </c:pt>
                <c:pt idx="477">
                  <c:v>0</c:v>
                </c:pt>
                <c:pt idx="478">
                  <c:v>0.46</c:v>
                </c:pt>
                <c:pt idx="479">
                  <c:v>0.68000000000000471</c:v>
                </c:pt>
                <c:pt idx="480">
                  <c:v>0.5</c:v>
                </c:pt>
                <c:pt idx="481">
                  <c:v>0.89000000000000401</c:v>
                </c:pt>
                <c:pt idx="482">
                  <c:v>1.1000000000000001</c:v>
                </c:pt>
                <c:pt idx="483">
                  <c:v>1.24</c:v>
                </c:pt>
                <c:pt idx="484">
                  <c:v>0.14000000000000001</c:v>
                </c:pt>
                <c:pt idx="485">
                  <c:v>0.56000000000000005</c:v>
                </c:pt>
                <c:pt idx="486">
                  <c:v>0.34000000000000236</c:v>
                </c:pt>
                <c:pt idx="487">
                  <c:v>8.0000000000000224E-2</c:v>
                </c:pt>
                <c:pt idx="488">
                  <c:v>0.19000000000000095</c:v>
                </c:pt>
                <c:pt idx="489">
                  <c:v>0.42000000000000032</c:v>
                </c:pt>
                <c:pt idx="490">
                  <c:v>0.17</c:v>
                </c:pt>
                <c:pt idx="491">
                  <c:v>0.2</c:v>
                </c:pt>
                <c:pt idx="492">
                  <c:v>0.18000000000000024</c:v>
                </c:pt>
                <c:pt idx="493">
                  <c:v>0.99</c:v>
                </c:pt>
                <c:pt idx="494">
                  <c:v>0.29000000000000031</c:v>
                </c:pt>
                <c:pt idx="495">
                  <c:v>0.47000000000000008</c:v>
                </c:pt>
                <c:pt idx="496">
                  <c:v>0.78</c:v>
                </c:pt>
                <c:pt idx="497">
                  <c:v>3.0000000000000217E-2</c:v>
                </c:pt>
                <c:pt idx="498">
                  <c:v>3.0000000000000217E-2</c:v>
                </c:pt>
                <c:pt idx="499">
                  <c:v>4.5199999999999996</c:v>
                </c:pt>
                <c:pt idx="500">
                  <c:v>3.66</c:v>
                </c:pt>
                <c:pt idx="501">
                  <c:v>4.29</c:v>
                </c:pt>
                <c:pt idx="502">
                  <c:v>4.51</c:v>
                </c:pt>
                <c:pt idx="503">
                  <c:v>4.3099999999999996</c:v>
                </c:pt>
                <c:pt idx="504">
                  <c:v>4.8599999999999985</c:v>
                </c:pt>
                <c:pt idx="505">
                  <c:v>4.74</c:v>
                </c:pt>
                <c:pt idx="506">
                  <c:v>4.5999999999999996</c:v>
                </c:pt>
                <c:pt idx="507">
                  <c:v>4.58</c:v>
                </c:pt>
                <c:pt idx="508">
                  <c:v>2.66</c:v>
                </c:pt>
                <c:pt idx="509">
                  <c:v>2.2000000000000002</c:v>
                </c:pt>
                <c:pt idx="510">
                  <c:v>4.4000000000000004</c:v>
                </c:pt>
                <c:pt idx="511">
                  <c:v>0.43000000000000038</c:v>
                </c:pt>
                <c:pt idx="512">
                  <c:v>0.66000000000000458</c:v>
                </c:pt>
                <c:pt idx="513">
                  <c:v>0.59000000000000064</c:v>
                </c:pt>
                <c:pt idx="514">
                  <c:v>0.62000000000000355</c:v>
                </c:pt>
                <c:pt idx="515">
                  <c:v>3.7</c:v>
                </c:pt>
                <c:pt idx="516">
                  <c:v>4.1199999999999966</c:v>
                </c:pt>
                <c:pt idx="517">
                  <c:v>3.56</c:v>
                </c:pt>
                <c:pt idx="518">
                  <c:v>3.9899999999999998</c:v>
                </c:pt>
                <c:pt idx="519">
                  <c:v>3.9699999999999998</c:v>
                </c:pt>
                <c:pt idx="520">
                  <c:v>3.48</c:v>
                </c:pt>
                <c:pt idx="521">
                  <c:v>3.98</c:v>
                </c:pt>
                <c:pt idx="522">
                  <c:v>3.61</c:v>
                </c:pt>
                <c:pt idx="523">
                  <c:v>3.04</c:v>
                </c:pt>
                <c:pt idx="524">
                  <c:v>3.34</c:v>
                </c:pt>
                <c:pt idx="525">
                  <c:v>2.3699999999999997</c:v>
                </c:pt>
                <c:pt idx="526">
                  <c:v>3.07</c:v>
                </c:pt>
                <c:pt idx="527">
                  <c:v>1.8900000000000001</c:v>
                </c:pt>
                <c:pt idx="528">
                  <c:v>1.7500000000000078</c:v>
                </c:pt>
                <c:pt idx="529">
                  <c:v>2.08</c:v>
                </c:pt>
                <c:pt idx="530">
                  <c:v>2</c:v>
                </c:pt>
                <c:pt idx="531">
                  <c:v>1.7400000000000078</c:v>
                </c:pt>
                <c:pt idx="532">
                  <c:v>1.6700000000000021</c:v>
                </c:pt>
                <c:pt idx="533">
                  <c:v>2.1</c:v>
                </c:pt>
                <c:pt idx="534">
                  <c:v>1.53</c:v>
                </c:pt>
                <c:pt idx="535">
                  <c:v>1.29</c:v>
                </c:pt>
                <c:pt idx="536">
                  <c:v>2.8099999999999987</c:v>
                </c:pt>
                <c:pt idx="537">
                  <c:v>2.77</c:v>
                </c:pt>
                <c:pt idx="538">
                  <c:v>2.8</c:v>
                </c:pt>
                <c:pt idx="539">
                  <c:v>2.69</c:v>
                </c:pt>
                <c:pt idx="540">
                  <c:v>2.0099999999999998</c:v>
                </c:pt>
                <c:pt idx="541">
                  <c:v>1.91</c:v>
                </c:pt>
                <c:pt idx="542">
                  <c:v>1.7400000000000078</c:v>
                </c:pt>
                <c:pt idx="543">
                  <c:v>1.6600000000000001</c:v>
                </c:pt>
                <c:pt idx="544">
                  <c:v>1.3900000000000001</c:v>
                </c:pt>
                <c:pt idx="545">
                  <c:v>1.31</c:v>
                </c:pt>
                <c:pt idx="546">
                  <c:v>2.2799999999999998</c:v>
                </c:pt>
                <c:pt idx="547">
                  <c:v>2.3099999999999987</c:v>
                </c:pt>
                <c:pt idx="548">
                  <c:v>2.3499999999999988</c:v>
                </c:pt>
                <c:pt idx="549">
                  <c:v>2.2999999999999998</c:v>
                </c:pt>
                <c:pt idx="550">
                  <c:v>2.09</c:v>
                </c:pt>
                <c:pt idx="551">
                  <c:v>2.13</c:v>
                </c:pt>
                <c:pt idx="552">
                  <c:v>2.0699999999999998</c:v>
                </c:pt>
                <c:pt idx="553">
                  <c:v>2.0499999999999998</c:v>
                </c:pt>
                <c:pt idx="554">
                  <c:v>1.99</c:v>
                </c:pt>
                <c:pt idx="555">
                  <c:v>1.7500000000000078</c:v>
                </c:pt>
                <c:pt idx="556">
                  <c:v>1.7400000000000078</c:v>
                </c:pt>
                <c:pt idx="557">
                  <c:v>1.7500000000000078</c:v>
                </c:pt>
                <c:pt idx="558">
                  <c:v>1.27</c:v>
                </c:pt>
                <c:pt idx="559">
                  <c:v>1.54</c:v>
                </c:pt>
                <c:pt idx="560">
                  <c:v>1.26</c:v>
                </c:pt>
                <c:pt idx="561">
                  <c:v>1.6</c:v>
                </c:pt>
                <c:pt idx="562">
                  <c:v>1.31</c:v>
                </c:pt>
                <c:pt idx="563">
                  <c:v>1.7200000000000071</c:v>
                </c:pt>
                <c:pt idx="564">
                  <c:v>1.31</c:v>
                </c:pt>
                <c:pt idx="565">
                  <c:v>1.28</c:v>
                </c:pt>
                <c:pt idx="566">
                  <c:v>1.23</c:v>
                </c:pt>
                <c:pt idx="567">
                  <c:v>2.2000000000000002</c:v>
                </c:pt>
                <c:pt idx="568">
                  <c:v>2.2000000000000002</c:v>
                </c:pt>
                <c:pt idx="569">
                  <c:v>2.17</c:v>
                </c:pt>
                <c:pt idx="570">
                  <c:v>2.0299999999999998</c:v>
                </c:pt>
                <c:pt idx="571">
                  <c:v>2.1</c:v>
                </c:pt>
                <c:pt idx="572">
                  <c:v>1.95</c:v>
                </c:pt>
                <c:pt idx="573">
                  <c:v>1.62</c:v>
                </c:pt>
                <c:pt idx="574">
                  <c:v>1.1299999999999919</c:v>
                </c:pt>
                <c:pt idx="575">
                  <c:v>0.52</c:v>
                </c:pt>
                <c:pt idx="576">
                  <c:v>0.52</c:v>
                </c:pt>
                <c:pt idx="577">
                  <c:v>0.53</c:v>
                </c:pt>
                <c:pt idx="578">
                  <c:v>2.2799999999999998</c:v>
                </c:pt>
                <c:pt idx="579">
                  <c:v>2.15</c:v>
                </c:pt>
                <c:pt idx="580">
                  <c:v>2</c:v>
                </c:pt>
                <c:pt idx="581">
                  <c:v>2.52</c:v>
                </c:pt>
                <c:pt idx="582">
                  <c:v>3.82</c:v>
                </c:pt>
                <c:pt idx="583">
                  <c:v>4.63</c:v>
                </c:pt>
                <c:pt idx="584">
                  <c:v>4.9000000000000004</c:v>
                </c:pt>
                <c:pt idx="585">
                  <c:v>5.4300000000000024</c:v>
                </c:pt>
                <c:pt idx="586">
                  <c:v>4.57</c:v>
                </c:pt>
                <c:pt idx="587">
                  <c:v>4.9300000000000024</c:v>
                </c:pt>
                <c:pt idx="588">
                  <c:v>4.7</c:v>
                </c:pt>
                <c:pt idx="589">
                  <c:v>4.74</c:v>
                </c:pt>
                <c:pt idx="590">
                  <c:v>4.54</c:v>
                </c:pt>
                <c:pt idx="591">
                  <c:v>4.53</c:v>
                </c:pt>
                <c:pt idx="592">
                  <c:v>4.46</c:v>
                </c:pt>
                <c:pt idx="593">
                  <c:v>5.1599999999999975</c:v>
                </c:pt>
                <c:pt idx="594">
                  <c:v>5.22</c:v>
                </c:pt>
                <c:pt idx="595">
                  <c:v>4.54</c:v>
                </c:pt>
                <c:pt idx="596">
                  <c:v>5.1899999999999995</c:v>
                </c:pt>
                <c:pt idx="597">
                  <c:v>3.8</c:v>
                </c:pt>
                <c:pt idx="598">
                  <c:v>4.5</c:v>
                </c:pt>
                <c:pt idx="599">
                  <c:v>1.6400000000000001</c:v>
                </c:pt>
                <c:pt idx="600">
                  <c:v>2.2599999999999998</c:v>
                </c:pt>
                <c:pt idx="601">
                  <c:v>2.48</c:v>
                </c:pt>
                <c:pt idx="602">
                  <c:v>1.0999999999999999E-2</c:v>
                </c:pt>
                <c:pt idx="603">
                  <c:v>0.19000000000000095</c:v>
                </c:pt>
                <c:pt idx="604">
                  <c:v>0.16500000000000106</c:v>
                </c:pt>
                <c:pt idx="605">
                  <c:v>4.13</c:v>
                </c:pt>
                <c:pt idx="606">
                  <c:v>0.17500000000000004</c:v>
                </c:pt>
                <c:pt idx="607">
                  <c:v>0.16000000000000095</c:v>
                </c:pt>
                <c:pt idx="608">
                  <c:v>0.24000000000000021</c:v>
                </c:pt>
                <c:pt idx="609">
                  <c:v>4.53</c:v>
                </c:pt>
                <c:pt idx="610">
                  <c:v>4.5199999999999996</c:v>
                </c:pt>
                <c:pt idx="611">
                  <c:v>4.6049999999999756</c:v>
                </c:pt>
                <c:pt idx="612">
                  <c:v>4.4400000000000004</c:v>
                </c:pt>
                <c:pt idx="613">
                  <c:v>0.5</c:v>
                </c:pt>
                <c:pt idx="614">
                  <c:v>0.83000000000000063</c:v>
                </c:pt>
                <c:pt idx="615">
                  <c:v>0.83000000000000063</c:v>
                </c:pt>
                <c:pt idx="616">
                  <c:v>0.49000000000000032</c:v>
                </c:pt>
                <c:pt idx="617">
                  <c:v>0.58000000000000063</c:v>
                </c:pt>
                <c:pt idx="618">
                  <c:v>0.49000000000000032</c:v>
                </c:pt>
                <c:pt idx="619">
                  <c:v>0.43000000000000038</c:v>
                </c:pt>
                <c:pt idx="620">
                  <c:v>0.54</c:v>
                </c:pt>
                <c:pt idx="621">
                  <c:v>0.72000000000000064</c:v>
                </c:pt>
                <c:pt idx="622">
                  <c:v>0.46</c:v>
                </c:pt>
                <c:pt idx="623">
                  <c:v>0.5</c:v>
                </c:pt>
                <c:pt idx="624">
                  <c:v>0.39000000000000201</c:v>
                </c:pt>
                <c:pt idx="625">
                  <c:v>0.5</c:v>
                </c:pt>
                <c:pt idx="626">
                  <c:v>0.69000000000000505</c:v>
                </c:pt>
                <c:pt idx="627">
                  <c:v>0.35000000000000031</c:v>
                </c:pt>
                <c:pt idx="628">
                  <c:v>0.22000000000000094</c:v>
                </c:pt>
                <c:pt idx="629">
                  <c:v>0.47000000000000008</c:v>
                </c:pt>
                <c:pt idx="630">
                  <c:v>0.66000000000000458</c:v>
                </c:pt>
                <c:pt idx="631">
                  <c:v>0.21000000000000021</c:v>
                </c:pt>
                <c:pt idx="632">
                  <c:v>0.53</c:v>
                </c:pt>
                <c:pt idx="633">
                  <c:v>0.43000000000000038</c:v>
                </c:pt>
                <c:pt idx="634">
                  <c:v>0.29000000000000031</c:v>
                </c:pt>
                <c:pt idx="635">
                  <c:v>0.51</c:v>
                </c:pt>
                <c:pt idx="636">
                  <c:v>0.35000000000000031</c:v>
                </c:pt>
                <c:pt idx="637">
                  <c:v>0.69000000000000505</c:v>
                </c:pt>
                <c:pt idx="638">
                  <c:v>0.61000000000000065</c:v>
                </c:pt>
                <c:pt idx="639">
                  <c:v>0.60000000000000064</c:v>
                </c:pt>
                <c:pt idx="640">
                  <c:v>0.86000000000000065</c:v>
                </c:pt>
                <c:pt idx="641">
                  <c:v>0.79</c:v>
                </c:pt>
                <c:pt idx="642">
                  <c:v>0.76000000000000401</c:v>
                </c:pt>
                <c:pt idx="643">
                  <c:v>1.1100000000000001</c:v>
                </c:pt>
                <c:pt idx="644">
                  <c:v>0.77</c:v>
                </c:pt>
                <c:pt idx="645">
                  <c:v>0.36000000000000032</c:v>
                </c:pt>
                <c:pt idx="646">
                  <c:v>1.51</c:v>
                </c:pt>
                <c:pt idx="647">
                  <c:v>0.49000000000000032</c:v>
                </c:pt>
                <c:pt idx="648">
                  <c:v>0.39000000000000201</c:v>
                </c:pt>
                <c:pt idx="649">
                  <c:v>0.46</c:v>
                </c:pt>
                <c:pt idx="650">
                  <c:v>0.22000000000000094</c:v>
                </c:pt>
                <c:pt idx="651">
                  <c:v>0.26</c:v>
                </c:pt>
                <c:pt idx="652">
                  <c:v>0.8</c:v>
                </c:pt>
                <c:pt idx="653">
                  <c:v>0.9</c:v>
                </c:pt>
                <c:pt idx="654">
                  <c:v>0.18000000000000024</c:v>
                </c:pt>
                <c:pt idx="655">
                  <c:v>0.25</c:v>
                </c:pt>
                <c:pt idx="656">
                  <c:v>0.24000000000000021</c:v>
                </c:pt>
                <c:pt idx="657">
                  <c:v>0.31000000000000177</c:v>
                </c:pt>
                <c:pt idx="658">
                  <c:v>0.53</c:v>
                </c:pt>
                <c:pt idx="659">
                  <c:v>0.49000000000000032</c:v>
                </c:pt>
                <c:pt idx="660">
                  <c:v>0.31000000000000177</c:v>
                </c:pt>
                <c:pt idx="661">
                  <c:v>0.34000000000000236</c:v>
                </c:pt>
                <c:pt idx="662">
                  <c:v>0.24000000000000021</c:v>
                </c:pt>
                <c:pt idx="663">
                  <c:v>0.29000000000000031</c:v>
                </c:pt>
                <c:pt idx="664">
                  <c:v>0.36000000000000032</c:v>
                </c:pt>
                <c:pt idx="665">
                  <c:v>0.36000000000000032</c:v>
                </c:pt>
                <c:pt idx="666">
                  <c:v>0.380000000000002</c:v>
                </c:pt>
                <c:pt idx="667">
                  <c:v>0.47000000000000008</c:v>
                </c:pt>
                <c:pt idx="668">
                  <c:v>0.44000000000000178</c:v>
                </c:pt>
                <c:pt idx="669">
                  <c:v>0.31000000000000177</c:v>
                </c:pt>
                <c:pt idx="670">
                  <c:v>0.37000000000000038</c:v>
                </c:pt>
                <c:pt idx="671">
                  <c:v>0.74000000000000354</c:v>
                </c:pt>
                <c:pt idx="672">
                  <c:v>0.86000000000000065</c:v>
                </c:pt>
                <c:pt idx="673">
                  <c:v>0.59000000000000064</c:v>
                </c:pt>
                <c:pt idx="674">
                  <c:v>0.49000000000000032</c:v>
                </c:pt>
                <c:pt idx="675">
                  <c:v>0.43000000000000038</c:v>
                </c:pt>
                <c:pt idx="676">
                  <c:v>0.23</c:v>
                </c:pt>
                <c:pt idx="677">
                  <c:v>0.52</c:v>
                </c:pt>
                <c:pt idx="678">
                  <c:v>0.71000000000000063</c:v>
                </c:pt>
                <c:pt idx="679">
                  <c:v>1.2</c:v>
                </c:pt>
                <c:pt idx="680">
                  <c:v>0.51</c:v>
                </c:pt>
                <c:pt idx="681">
                  <c:v>0.4</c:v>
                </c:pt>
                <c:pt idx="682">
                  <c:v>0.52</c:v>
                </c:pt>
                <c:pt idx="683">
                  <c:v>0.35000000000000031</c:v>
                </c:pt>
                <c:pt idx="684">
                  <c:v>0.34000000000000236</c:v>
                </c:pt>
                <c:pt idx="685">
                  <c:v>0.2</c:v>
                </c:pt>
                <c:pt idx="686">
                  <c:v>0.51</c:v>
                </c:pt>
                <c:pt idx="687">
                  <c:v>0.85000000000000064</c:v>
                </c:pt>
                <c:pt idx="688">
                  <c:v>0.28000000000000008</c:v>
                </c:pt>
                <c:pt idx="689">
                  <c:v>1.03</c:v>
                </c:pt>
                <c:pt idx="690">
                  <c:v>0.34000000000000236</c:v>
                </c:pt>
                <c:pt idx="691">
                  <c:v>1.01</c:v>
                </c:pt>
                <c:pt idx="692">
                  <c:v>0.17</c:v>
                </c:pt>
                <c:pt idx="693">
                  <c:v>1.61</c:v>
                </c:pt>
                <c:pt idx="694">
                  <c:v>0.45</c:v>
                </c:pt>
                <c:pt idx="695">
                  <c:v>0.30000000000000032</c:v>
                </c:pt>
                <c:pt idx="696">
                  <c:v>0.5</c:v>
                </c:pt>
                <c:pt idx="697">
                  <c:v>0.19000000000000095</c:v>
                </c:pt>
                <c:pt idx="698">
                  <c:v>0.4</c:v>
                </c:pt>
                <c:pt idx="699">
                  <c:v>0.43000000000000038</c:v>
                </c:pt>
                <c:pt idx="700">
                  <c:v>0.380000000000002</c:v>
                </c:pt>
                <c:pt idx="701">
                  <c:v>0.82000000000000062</c:v>
                </c:pt>
                <c:pt idx="702">
                  <c:v>0.53</c:v>
                </c:pt>
                <c:pt idx="703">
                  <c:v>0.25</c:v>
                </c:pt>
                <c:pt idx="704">
                  <c:v>0.55000000000000004</c:v>
                </c:pt>
                <c:pt idx="705">
                  <c:v>0.56999999999999995</c:v>
                </c:pt>
                <c:pt idx="706">
                  <c:v>0.62000000000000355</c:v>
                </c:pt>
                <c:pt idx="707">
                  <c:v>0.29000000000000031</c:v>
                </c:pt>
                <c:pt idx="708">
                  <c:v>0.15000000000000024</c:v>
                </c:pt>
                <c:pt idx="709">
                  <c:v>0.34000000000000236</c:v>
                </c:pt>
                <c:pt idx="710">
                  <c:v>0.2</c:v>
                </c:pt>
                <c:pt idx="711">
                  <c:v>0.31000000000000177</c:v>
                </c:pt>
                <c:pt idx="712">
                  <c:v>0.23</c:v>
                </c:pt>
                <c:pt idx="713">
                  <c:v>0.19000000000000095</c:v>
                </c:pt>
                <c:pt idx="714">
                  <c:v>0.17</c:v>
                </c:pt>
                <c:pt idx="715">
                  <c:v>0.15000000000000024</c:v>
                </c:pt>
                <c:pt idx="716">
                  <c:v>0.27</c:v>
                </c:pt>
                <c:pt idx="717">
                  <c:v>0.41000000000000031</c:v>
                </c:pt>
                <c:pt idx="718">
                  <c:v>0.19000000000000095</c:v>
                </c:pt>
                <c:pt idx="719">
                  <c:v>0.28000000000000008</c:v>
                </c:pt>
                <c:pt idx="720">
                  <c:v>0.21000000000000021</c:v>
                </c:pt>
                <c:pt idx="721">
                  <c:v>0.34000000000000236</c:v>
                </c:pt>
                <c:pt idx="722">
                  <c:v>0.24000000000000021</c:v>
                </c:pt>
                <c:pt idx="723">
                  <c:v>0.69000000000000505</c:v>
                </c:pt>
                <c:pt idx="724">
                  <c:v>1.3902099999999999</c:v>
                </c:pt>
                <c:pt idx="725">
                  <c:v>1.3616199999999998</c:v>
                </c:pt>
                <c:pt idx="726">
                  <c:v>0.55000000000000004</c:v>
                </c:pt>
                <c:pt idx="727">
                  <c:v>3.3899999999999997</c:v>
                </c:pt>
                <c:pt idx="728">
                  <c:v>3.4299999999999997</c:v>
                </c:pt>
                <c:pt idx="729">
                  <c:v>0.77</c:v>
                </c:pt>
                <c:pt idx="730">
                  <c:v>3.3099999999999987</c:v>
                </c:pt>
                <c:pt idx="731">
                  <c:v>3.27</c:v>
                </c:pt>
                <c:pt idx="732">
                  <c:v>0.81</c:v>
                </c:pt>
                <c:pt idx="733">
                  <c:v>0.83000000000000063</c:v>
                </c:pt>
                <c:pt idx="734">
                  <c:v>3.4</c:v>
                </c:pt>
                <c:pt idx="735">
                  <c:v>3.3699999999999997</c:v>
                </c:pt>
                <c:pt idx="736">
                  <c:v>3.04</c:v>
                </c:pt>
                <c:pt idx="737">
                  <c:v>3.42</c:v>
                </c:pt>
                <c:pt idx="738">
                  <c:v>1.7900000000000089</c:v>
                </c:pt>
                <c:pt idx="739">
                  <c:v>2.2200000000000002</c:v>
                </c:pt>
                <c:pt idx="740">
                  <c:v>3.24</c:v>
                </c:pt>
                <c:pt idx="741">
                  <c:v>0.79</c:v>
                </c:pt>
                <c:pt idx="742">
                  <c:v>3.3099999999999987</c:v>
                </c:pt>
                <c:pt idx="743">
                  <c:v>0.75000000000000366</c:v>
                </c:pt>
                <c:pt idx="744">
                  <c:v>0.82000000000000062</c:v>
                </c:pt>
                <c:pt idx="745">
                  <c:v>0.86000000000000065</c:v>
                </c:pt>
                <c:pt idx="746">
                  <c:v>1.24</c:v>
                </c:pt>
                <c:pt idx="747">
                  <c:v>3.27</c:v>
                </c:pt>
                <c:pt idx="748">
                  <c:v>3.52</c:v>
                </c:pt>
                <c:pt idx="749">
                  <c:v>3.48</c:v>
                </c:pt>
                <c:pt idx="750">
                  <c:v>1.1100000000000001</c:v>
                </c:pt>
                <c:pt idx="751">
                  <c:v>2.74</c:v>
                </c:pt>
                <c:pt idx="752">
                  <c:v>2.7800000000000002</c:v>
                </c:pt>
                <c:pt idx="753">
                  <c:v>3.3099999999999987</c:v>
                </c:pt>
                <c:pt idx="754">
                  <c:v>3.3</c:v>
                </c:pt>
                <c:pt idx="755">
                  <c:v>3.4699999999999998</c:v>
                </c:pt>
                <c:pt idx="756">
                  <c:v>3.51</c:v>
                </c:pt>
                <c:pt idx="757">
                  <c:v>0.98</c:v>
                </c:pt>
                <c:pt idx="758">
                  <c:v>3.57</c:v>
                </c:pt>
                <c:pt idx="759">
                  <c:v>3.3899999999999997</c:v>
                </c:pt>
                <c:pt idx="760">
                  <c:v>3.4899999999999998</c:v>
                </c:pt>
                <c:pt idx="761">
                  <c:v>3.74</c:v>
                </c:pt>
                <c:pt idx="762">
                  <c:v>0.76000000000000401</c:v>
                </c:pt>
                <c:pt idx="763">
                  <c:v>3.48</c:v>
                </c:pt>
                <c:pt idx="764">
                  <c:v>2.69</c:v>
                </c:pt>
                <c:pt idx="765">
                  <c:v>2.9899999999999998</c:v>
                </c:pt>
                <c:pt idx="766">
                  <c:v>2.5</c:v>
                </c:pt>
                <c:pt idx="767">
                  <c:v>3.8899999999999997</c:v>
                </c:pt>
                <c:pt idx="768">
                  <c:v>3.63</c:v>
                </c:pt>
                <c:pt idx="769">
                  <c:v>3.25</c:v>
                </c:pt>
                <c:pt idx="770">
                  <c:v>5.22</c:v>
                </c:pt>
                <c:pt idx="771">
                  <c:v>5.35</c:v>
                </c:pt>
                <c:pt idx="772">
                  <c:v>2.3199999999999967</c:v>
                </c:pt>
                <c:pt idx="773">
                  <c:v>4.1099999999999985</c:v>
                </c:pt>
                <c:pt idx="774">
                  <c:v>4.4300000000000024</c:v>
                </c:pt>
                <c:pt idx="775">
                  <c:v>4.49</c:v>
                </c:pt>
                <c:pt idx="776">
                  <c:v>3.48</c:v>
                </c:pt>
                <c:pt idx="777">
                  <c:v>3.44</c:v>
                </c:pt>
                <c:pt idx="778">
                  <c:v>4.17</c:v>
                </c:pt>
                <c:pt idx="779">
                  <c:v>4.18</c:v>
                </c:pt>
                <c:pt idx="780">
                  <c:v>0.89000000000000401</c:v>
                </c:pt>
                <c:pt idx="781">
                  <c:v>0.89000000000000401</c:v>
                </c:pt>
                <c:pt idx="782">
                  <c:v>1.32</c:v>
                </c:pt>
                <c:pt idx="783">
                  <c:v>1.52</c:v>
                </c:pt>
                <c:pt idx="784">
                  <c:v>1.59</c:v>
                </c:pt>
                <c:pt idx="785">
                  <c:v>1.52</c:v>
                </c:pt>
                <c:pt idx="786">
                  <c:v>1.62</c:v>
                </c:pt>
                <c:pt idx="787">
                  <c:v>2.04</c:v>
                </c:pt>
                <c:pt idx="788">
                  <c:v>2.14</c:v>
                </c:pt>
                <c:pt idx="789">
                  <c:v>2.9099999999999997</c:v>
                </c:pt>
                <c:pt idx="790">
                  <c:v>3.32</c:v>
                </c:pt>
                <c:pt idx="791">
                  <c:v>3.3299999999999987</c:v>
                </c:pt>
                <c:pt idx="792">
                  <c:v>4.25</c:v>
                </c:pt>
                <c:pt idx="793">
                  <c:v>0.87000000000000355</c:v>
                </c:pt>
                <c:pt idx="794">
                  <c:v>2.52</c:v>
                </c:pt>
                <c:pt idx="795">
                  <c:v>5.25</c:v>
                </c:pt>
                <c:pt idx="796">
                  <c:v>0.27</c:v>
                </c:pt>
                <c:pt idx="797">
                  <c:v>0.15700000000000044</c:v>
                </c:pt>
                <c:pt idx="798">
                  <c:v>0.18500000000000041</c:v>
                </c:pt>
                <c:pt idx="799">
                  <c:v>0.19400000000000106</c:v>
                </c:pt>
                <c:pt idx="800">
                  <c:v>0.18300000000000041</c:v>
                </c:pt>
                <c:pt idx="801">
                  <c:v>0.15700000000000044</c:v>
                </c:pt>
                <c:pt idx="802">
                  <c:v>0.19100000000000095</c:v>
                </c:pt>
                <c:pt idx="803">
                  <c:v>0.17600000000000021</c:v>
                </c:pt>
                <c:pt idx="804">
                  <c:v>0.18500000000000041</c:v>
                </c:pt>
                <c:pt idx="805">
                  <c:v>0.14900000000000024</c:v>
                </c:pt>
                <c:pt idx="806">
                  <c:v>0.17900000000000021</c:v>
                </c:pt>
                <c:pt idx="807">
                  <c:v>0.20600000000000004</c:v>
                </c:pt>
                <c:pt idx="808">
                  <c:v>0.17700000000000021</c:v>
                </c:pt>
                <c:pt idx="809">
                  <c:v>0.17</c:v>
                </c:pt>
                <c:pt idx="810">
                  <c:v>0.22600000000000106</c:v>
                </c:pt>
                <c:pt idx="811">
                  <c:v>0.18000000000000024</c:v>
                </c:pt>
                <c:pt idx="812">
                  <c:v>0.24700000000000041</c:v>
                </c:pt>
                <c:pt idx="813">
                  <c:v>0.16700000000000109</c:v>
                </c:pt>
                <c:pt idx="814">
                  <c:v>0.18800000000000044</c:v>
                </c:pt>
                <c:pt idx="815">
                  <c:v>0.17100000000000001</c:v>
                </c:pt>
                <c:pt idx="816">
                  <c:v>0.17200000000000001</c:v>
                </c:pt>
                <c:pt idx="817">
                  <c:v>0.16600000000000106</c:v>
                </c:pt>
                <c:pt idx="818">
                  <c:v>0.18400000000000041</c:v>
                </c:pt>
                <c:pt idx="819">
                  <c:v>0.17300000000000001</c:v>
                </c:pt>
                <c:pt idx="820">
                  <c:v>0.19200000000000098</c:v>
                </c:pt>
                <c:pt idx="821">
                  <c:v>0.20300000000000001</c:v>
                </c:pt>
                <c:pt idx="822">
                  <c:v>0.17300000000000001</c:v>
                </c:pt>
                <c:pt idx="823">
                  <c:v>0.18400000000000041</c:v>
                </c:pt>
                <c:pt idx="824">
                  <c:v>0.33400000000000235</c:v>
                </c:pt>
                <c:pt idx="825">
                  <c:v>0.33400000000000235</c:v>
                </c:pt>
                <c:pt idx="826">
                  <c:v>0.33300000000000235</c:v>
                </c:pt>
                <c:pt idx="827">
                  <c:v>0.33200000000000235</c:v>
                </c:pt>
                <c:pt idx="828">
                  <c:v>0.23800000000000004</c:v>
                </c:pt>
                <c:pt idx="829">
                  <c:v>0.26300000000000001</c:v>
                </c:pt>
                <c:pt idx="830">
                  <c:v>0.25900000000000001</c:v>
                </c:pt>
                <c:pt idx="831">
                  <c:v>0.21500000000000041</c:v>
                </c:pt>
                <c:pt idx="832">
                  <c:v>0.21600000000000041</c:v>
                </c:pt>
                <c:pt idx="833">
                  <c:v>0.21600000000000041</c:v>
                </c:pt>
                <c:pt idx="834">
                  <c:v>0.21600000000000041</c:v>
                </c:pt>
                <c:pt idx="835">
                  <c:v>0.22600000000000106</c:v>
                </c:pt>
                <c:pt idx="836">
                  <c:v>0.21800000000000044</c:v>
                </c:pt>
                <c:pt idx="837">
                  <c:v>0.22000000000000094</c:v>
                </c:pt>
                <c:pt idx="838">
                  <c:v>0.21700000000000041</c:v>
                </c:pt>
                <c:pt idx="839">
                  <c:v>0.21300000000000024</c:v>
                </c:pt>
                <c:pt idx="840">
                  <c:v>0.21600000000000041</c:v>
                </c:pt>
                <c:pt idx="841">
                  <c:v>0.21500000000000041</c:v>
                </c:pt>
                <c:pt idx="842">
                  <c:v>0.23</c:v>
                </c:pt>
                <c:pt idx="843">
                  <c:v>0.22000000000000094</c:v>
                </c:pt>
                <c:pt idx="844">
                  <c:v>0.24700000000000041</c:v>
                </c:pt>
                <c:pt idx="845">
                  <c:v>0.24700000000000041</c:v>
                </c:pt>
                <c:pt idx="846">
                  <c:v>1.3</c:v>
                </c:pt>
                <c:pt idx="847">
                  <c:v>1.32</c:v>
                </c:pt>
                <c:pt idx="848">
                  <c:v>1.49</c:v>
                </c:pt>
                <c:pt idx="849">
                  <c:v>1.7000000000000071</c:v>
                </c:pt>
                <c:pt idx="850">
                  <c:v>1.7700000000000082</c:v>
                </c:pt>
                <c:pt idx="851">
                  <c:v>1.7000000000000071</c:v>
                </c:pt>
                <c:pt idx="852">
                  <c:v>1.6700000000000021</c:v>
                </c:pt>
                <c:pt idx="853">
                  <c:v>1.6900000000000071</c:v>
                </c:pt>
                <c:pt idx="854">
                  <c:v>1.680000000000007</c:v>
                </c:pt>
                <c:pt idx="855">
                  <c:v>1.7200000000000071</c:v>
                </c:pt>
                <c:pt idx="856">
                  <c:v>1.7300000000000078</c:v>
                </c:pt>
                <c:pt idx="857">
                  <c:v>1.8</c:v>
                </c:pt>
                <c:pt idx="858">
                  <c:v>0.5</c:v>
                </c:pt>
                <c:pt idx="859">
                  <c:v>0.65000000000000413</c:v>
                </c:pt>
                <c:pt idx="860">
                  <c:v>0.89000000000000401</c:v>
                </c:pt>
                <c:pt idx="861">
                  <c:v>0.880000000000004</c:v>
                </c:pt>
                <c:pt idx="862">
                  <c:v>0.71000000000000063</c:v>
                </c:pt>
                <c:pt idx="863">
                  <c:v>0.70000000000000062</c:v>
                </c:pt>
                <c:pt idx="864">
                  <c:v>0.76000000000000401</c:v>
                </c:pt>
                <c:pt idx="865">
                  <c:v>0.44000000000000178</c:v>
                </c:pt>
                <c:pt idx="866">
                  <c:v>0.21000000000000021</c:v>
                </c:pt>
                <c:pt idx="867">
                  <c:v>0.74000000000000354</c:v>
                </c:pt>
                <c:pt idx="868">
                  <c:v>0.46</c:v>
                </c:pt>
                <c:pt idx="869">
                  <c:v>0.61000000000000065</c:v>
                </c:pt>
                <c:pt idx="870">
                  <c:v>0.41000000000000031</c:v>
                </c:pt>
                <c:pt idx="871">
                  <c:v>0.72000000000000064</c:v>
                </c:pt>
                <c:pt idx="872">
                  <c:v>0.51</c:v>
                </c:pt>
                <c:pt idx="873">
                  <c:v>8.0000000000000224E-2</c:v>
                </c:pt>
                <c:pt idx="874">
                  <c:v>0.36000000000000032</c:v>
                </c:pt>
                <c:pt idx="875">
                  <c:v>2.72</c:v>
                </c:pt>
                <c:pt idx="876">
                  <c:v>2.5099999999999998</c:v>
                </c:pt>
                <c:pt idx="877">
                  <c:v>2.86</c:v>
                </c:pt>
                <c:pt idx="878">
                  <c:v>2.92</c:v>
                </c:pt>
                <c:pt idx="879">
                  <c:v>3.05</c:v>
                </c:pt>
                <c:pt idx="880">
                  <c:v>1.98</c:v>
                </c:pt>
                <c:pt idx="881">
                  <c:v>4.5</c:v>
                </c:pt>
                <c:pt idx="882">
                  <c:v>3.59</c:v>
                </c:pt>
                <c:pt idx="883">
                  <c:v>4.37</c:v>
                </c:pt>
                <c:pt idx="884">
                  <c:v>2.16</c:v>
                </c:pt>
                <c:pt idx="885">
                  <c:v>1.8</c:v>
                </c:pt>
                <c:pt idx="886">
                  <c:v>3</c:v>
                </c:pt>
                <c:pt idx="887">
                  <c:v>3.61</c:v>
                </c:pt>
                <c:pt idx="888">
                  <c:v>2.15</c:v>
                </c:pt>
                <c:pt idx="889">
                  <c:v>3.29</c:v>
                </c:pt>
                <c:pt idx="890">
                  <c:v>2.5</c:v>
                </c:pt>
                <c:pt idx="891">
                  <c:v>2.9</c:v>
                </c:pt>
                <c:pt idx="892">
                  <c:v>4.9800000000000004</c:v>
                </c:pt>
                <c:pt idx="893">
                  <c:v>3.18</c:v>
                </c:pt>
                <c:pt idx="894">
                  <c:v>3.62</c:v>
                </c:pt>
                <c:pt idx="895">
                  <c:v>4.4000000000000004</c:v>
                </c:pt>
                <c:pt idx="896">
                  <c:v>3.9099999999999997</c:v>
                </c:pt>
                <c:pt idx="897">
                  <c:v>5.22</c:v>
                </c:pt>
                <c:pt idx="898">
                  <c:v>5.55</c:v>
                </c:pt>
                <c:pt idx="899">
                  <c:v>3.2800000000000002</c:v>
                </c:pt>
                <c:pt idx="900">
                  <c:v>2</c:v>
                </c:pt>
                <c:pt idx="901">
                  <c:v>0.56999999999999995</c:v>
                </c:pt>
                <c:pt idx="902">
                  <c:v>0.78</c:v>
                </c:pt>
                <c:pt idx="903">
                  <c:v>1.53</c:v>
                </c:pt>
                <c:pt idx="904">
                  <c:v>1.7900000000000089</c:v>
                </c:pt>
                <c:pt idx="905">
                  <c:v>0.77</c:v>
                </c:pt>
                <c:pt idx="906">
                  <c:v>0.4</c:v>
                </c:pt>
                <c:pt idx="907">
                  <c:v>0.79</c:v>
                </c:pt>
                <c:pt idx="908">
                  <c:v>0.27</c:v>
                </c:pt>
                <c:pt idx="909">
                  <c:v>0.37000000000000038</c:v>
                </c:pt>
                <c:pt idx="910">
                  <c:v>0.45</c:v>
                </c:pt>
                <c:pt idx="911">
                  <c:v>0.73000000000000065</c:v>
                </c:pt>
                <c:pt idx="912">
                  <c:v>0.64000000000000401</c:v>
                </c:pt>
                <c:pt idx="913">
                  <c:v>0.64000000000000401</c:v>
                </c:pt>
                <c:pt idx="914">
                  <c:v>0.5</c:v>
                </c:pt>
                <c:pt idx="915">
                  <c:v>0.94000000000000061</c:v>
                </c:pt>
                <c:pt idx="916">
                  <c:v>0.79</c:v>
                </c:pt>
                <c:pt idx="917">
                  <c:v>0.91</c:v>
                </c:pt>
                <c:pt idx="918">
                  <c:v>0.60000000000000064</c:v>
                </c:pt>
                <c:pt idx="919">
                  <c:v>0.69000000000000505</c:v>
                </c:pt>
                <c:pt idx="920">
                  <c:v>0.51</c:v>
                </c:pt>
                <c:pt idx="921">
                  <c:v>0.46</c:v>
                </c:pt>
                <c:pt idx="922">
                  <c:v>0.31000000000000177</c:v>
                </c:pt>
                <c:pt idx="923">
                  <c:v>0.41000000000000031</c:v>
                </c:pt>
                <c:pt idx="924">
                  <c:v>0.5</c:v>
                </c:pt>
                <c:pt idx="925">
                  <c:v>0.26</c:v>
                </c:pt>
                <c:pt idx="926">
                  <c:v>0.34000000000000236</c:v>
                </c:pt>
                <c:pt idx="927">
                  <c:v>0.36000000000000032</c:v>
                </c:pt>
                <c:pt idx="928">
                  <c:v>0.55000000000000004</c:v>
                </c:pt>
                <c:pt idx="929">
                  <c:v>8.0000000000000224E-2</c:v>
                </c:pt>
                <c:pt idx="930">
                  <c:v>2.0699999999999998</c:v>
                </c:pt>
                <c:pt idx="931">
                  <c:v>2.1800000000000002</c:v>
                </c:pt>
                <c:pt idx="932">
                  <c:v>2.14</c:v>
                </c:pt>
                <c:pt idx="933">
                  <c:v>0.54</c:v>
                </c:pt>
                <c:pt idx="934">
                  <c:v>0.69000000000000505</c:v>
                </c:pt>
                <c:pt idx="935">
                  <c:v>0.54</c:v>
                </c:pt>
                <c:pt idx="936">
                  <c:v>0.68000000000000471</c:v>
                </c:pt>
                <c:pt idx="937">
                  <c:v>0.55000000000000004</c:v>
                </c:pt>
                <c:pt idx="938">
                  <c:v>1.1299999999999919</c:v>
                </c:pt>
                <c:pt idx="939">
                  <c:v>0.58000000000000063</c:v>
                </c:pt>
                <c:pt idx="940">
                  <c:v>0.59000000000000064</c:v>
                </c:pt>
                <c:pt idx="941">
                  <c:v>1.1200000000000001</c:v>
                </c:pt>
                <c:pt idx="942">
                  <c:v>0.60000000000000064</c:v>
                </c:pt>
                <c:pt idx="943">
                  <c:v>0.53</c:v>
                </c:pt>
                <c:pt idx="944">
                  <c:v>0.53</c:v>
                </c:pt>
                <c:pt idx="945">
                  <c:v>0.56999999999999995</c:v>
                </c:pt>
                <c:pt idx="946">
                  <c:v>0.55000000000000004</c:v>
                </c:pt>
                <c:pt idx="947">
                  <c:v>1.53</c:v>
                </c:pt>
                <c:pt idx="948">
                  <c:v>1.41</c:v>
                </c:pt>
                <c:pt idx="949">
                  <c:v>1.41</c:v>
                </c:pt>
                <c:pt idx="950">
                  <c:v>1.41</c:v>
                </c:pt>
                <c:pt idx="951">
                  <c:v>1.3800000000000001</c:v>
                </c:pt>
                <c:pt idx="952">
                  <c:v>1.26</c:v>
                </c:pt>
                <c:pt idx="953">
                  <c:v>0.6700000000000047</c:v>
                </c:pt>
                <c:pt idx="954">
                  <c:v>0.87000000000000355</c:v>
                </c:pt>
                <c:pt idx="955">
                  <c:v>0.630000000000004</c:v>
                </c:pt>
                <c:pt idx="956">
                  <c:v>0.65000000000000413</c:v>
                </c:pt>
                <c:pt idx="957">
                  <c:v>0.71000000000000063</c:v>
                </c:pt>
                <c:pt idx="958">
                  <c:v>0.630000000000004</c:v>
                </c:pt>
                <c:pt idx="959">
                  <c:v>0.66000000000000458</c:v>
                </c:pt>
                <c:pt idx="960">
                  <c:v>0.68000000000000471</c:v>
                </c:pt>
                <c:pt idx="961">
                  <c:v>1.44</c:v>
                </c:pt>
                <c:pt idx="962">
                  <c:v>1.46</c:v>
                </c:pt>
                <c:pt idx="963">
                  <c:v>1.1499999999999921</c:v>
                </c:pt>
                <c:pt idx="964">
                  <c:v>1.31</c:v>
                </c:pt>
                <c:pt idx="965">
                  <c:v>1.25</c:v>
                </c:pt>
                <c:pt idx="966">
                  <c:v>1.1599999999999921</c:v>
                </c:pt>
                <c:pt idx="967">
                  <c:v>1.27</c:v>
                </c:pt>
                <c:pt idx="968">
                  <c:v>1.26</c:v>
                </c:pt>
                <c:pt idx="969">
                  <c:v>1.3</c:v>
                </c:pt>
                <c:pt idx="970">
                  <c:v>1.23</c:v>
                </c:pt>
                <c:pt idx="971">
                  <c:v>1.21</c:v>
                </c:pt>
                <c:pt idx="972">
                  <c:v>1.28</c:v>
                </c:pt>
                <c:pt idx="973">
                  <c:v>1.2</c:v>
                </c:pt>
                <c:pt idx="974">
                  <c:v>1.7100000000000071</c:v>
                </c:pt>
                <c:pt idx="975">
                  <c:v>1.26</c:v>
                </c:pt>
                <c:pt idx="976">
                  <c:v>1.26</c:v>
                </c:pt>
                <c:pt idx="977">
                  <c:v>1.36</c:v>
                </c:pt>
                <c:pt idx="978">
                  <c:v>1.22</c:v>
                </c:pt>
                <c:pt idx="979">
                  <c:v>1.24</c:v>
                </c:pt>
                <c:pt idx="980">
                  <c:v>1.21</c:v>
                </c:pt>
                <c:pt idx="981">
                  <c:v>1.25</c:v>
                </c:pt>
                <c:pt idx="982">
                  <c:v>1.2</c:v>
                </c:pt>
                <c:pt idx="983">
                  <c:v>1.2</c:v>
                </c:pt>
                <c:pt idx="984">
                  <c:v>1.22</c:v>
                </c:pt>
                <c:pt idx="985">
                  <c:v>1.21</c:v>
                </c:pt>
                <c:pt idx="986">
                  <c:v>1.1900000000000071</c:v>
                </c:pt>
                <c:pt idx="987">
                  <c:v>1.2</c:v>
                </c:pt>
                <c:pt idx="988">
                  <c:v>1.23</c:v>
                </c:pt>
                <c:pt idx="989">
                  <c:v>1.24</c:v>
                </c:pt>
                <c:pt idx="990">
                  <c:v>1.26</c:v>
                </c:pt>
                <c:pt idx="991">
                  <c:v>1.23</c:v>
                </c:pt>
                <c:pt idx="992">
                  <c:v>1.1900000000000071</c:v>
                </c:pt>
                <c:pt idx="993">
                  <c:v>1.1900000000000071</c:v>
                </c:pt>
                <c:pt idx="994">
                  <c:v>3.13</c:v>
                </c:pt>
                <c:pt idx="995">
                  <c:v>3.16</c:v>
                </c:pt>
                <c:pt idx="996">
                  <c:v>3.3299999999999987</c:v>
                </c:pt>
                <c:pt idx="997">
                  <c:v>1.1900000000000071</c:v>
                </c:pt>
                <c:pt idx="998">
                  <c:v>0.2</c:v>
                </c:pt>
                <c:pt idx="999">
                  <c:v>2.96</c:v>
                </c:pt>
                <c:pt idx="1000">
                  <c:v>0.10100000000000002</c:v>
                </c:pt>
                <c:pt idx="1001">
                  <c:v>7.8000000000000194E-2</c:v>
                </c:pt>
                <c:pt idx="1002">
                  <c:v>0.12300000000000012</c:v>
                </c:pt>
                <c:pt idx="1003">
                  <c:v>0.13500000000000001</c:v>
                </c:pt>
                <c:pt idx="1004">
                  <c:v>2.0499999999999998</c:v>
                </c:pt>
                <c:pt idx="1005">
                  <c:v>2.86</c:v>
                </c:pt>
                <c:pt idx="1006">
                  <c:v>0.20300000000000001</c:v>
                </c:pt>
                <c:pt idx="1007">
                  <c:v>4.0000000000000112E-2</c:v>
                </c:pt>
                <c:pt idx="1008">
                  <c:v>7.5000000000000497E-2</c:v>
                </c:pt>
                <c:pt idx="1009">
                  <c:v>5.3000000000000033E-2</c:v>
                </c:pt>
                <c:pt idx="1010">
                  <c:v>2.8299999999999987</c:v>
                </c:pt>
                <c:pt idx="1011">
                  <c:v>0.19200000000000098</c:v>
                </c:pt>
                <c:pt idx="1012">
                  <c:v>0.2</c:v>
                </c:pt>
                <c:pt idx="1013">
                  <c:v>0.47000000000000008</c:v>
                </c:pt>
                <c:pt idx="1014">
                  <c:v>0.48000000000000032</c:v>
                </c:pt>
                <c:pt idx="1015">
                  <c:v>1.02</c:v>
                </c:pt>
                <c:pt idx="1016">
                  <c:v>4.2000000000000114E-2</c:v>
                </c:pt>
                <c:pt idx="1017">
                  <c:v>3.0000000000000217E-2</c:v>
                </c:pt>
                <c:pt idx="1018">
                  <c:v>3.0000000000000217E-2</c:v>
                </c:pt>
                <c:pt idx="1019">
                  <c:v>0.82000000000000062</c:v>
                </c:pt>
                <c:pt idx="1020">
                  <c:v>1.56</c:v>
                </c:pt>
                <c:pt idx="1021">
                  <c:v>0.96000000000000063</c:v>
                </c:pt>
                <c:pt idx="1022">
                  <c:v>0.96000000000000063</c:v>
                </c:pt>
                <c:pt idx="1023">
                  <c:v>0.64000000000000401</c:v>
                </c:pt>
                <c:pt idx="1024">
                  <c:v>3.0000000000000217E-2</c:v>
                </c:pt>
                <c:pt idx="1025">
                  <c:v>1.0000000000000075E-2</c:v>
                </c:pt>
                <c:pt idx="1026">
                  <c:v>0.19000000000000095</c:v>
                </c:pt>
                <c:pt idx="1027">
                  <c:v>2.0000000000000052E-2</c:v>
                </c:pt>
                <c:pt idx="1028">
                  <c:v>2.0000000000000052E-2</c:v>
                </c:pt>
                <c:pt idx="1029">
                  <c:v>2.0000000000000052E-2</c:v>
                </c:pt>
                <c:pt idx="1030">
                  <c:v>2.0000000000000052E-2</c:v>
                </c:pt>
                <c:pt idx="1031">
                  <c:v>5.0000000000000114E-2</c:v>
                </c:pt>
                <c:pt idx="1032">
                  <c:v>0.380000000000002</c:v>
                </c:pt>
                <c:pt idx="1033">
                  <c:v>0.24000000000000021</c:v>
                </c:pt>
                <c:pt idx="1034">
                  <c:v>0.44000000000000178</c:v>
                </c:pt>
                <c:pt idx="1035">
                  <c:v>6.00000000000004E-2</c:v>
                </c:pt>
                <c:pt idx="1036">
                  <c:v>2.0000000000000052E-2</c:v>
                </c:pt>
                <c:pt idx="1037">
                  <c:v>1.0000000000000075E-2</c:v>
                </c:pt>
                <c:pt idx="1038">
                  <c:v>4.0000000000000112E-2</c:v>
                </c:pt>
                <c:pt idx="1039">
                  <c:v>1.0000000000000075E-2</c:v>
                </c:pt>
                <c:pt idx="1040">
                  <c:v>0.16000000000000095</c:v>
                </c:pt>
                <c:pt idx="1041">
                  <c:v>0.18000000000000024</c:v>
                </c:pt>
                <c:pt idx="1042">
                  <c:v>0.14000000000000001</c:v>
                </c:pt>
                <c:pt idx="1043">
                  <c:v>4.4400000000000004</c:v>
                </c:pt>
                <c:pt idx="1044">
                  <c:v>4.4800000000000004</c:v>
                </c:pt>
                <c:pt idx="1045">
                  <c:v>4.5</c:v>
                </c:pt>
                <c:pt idx="1046">
                  <c:v>1.82</c:v>
                </c:pt>
                <c:pt idx="1047">
                  <c:v>2.0499999999999998</c:v>
                </c:pt>
                <c:pt idx="1048">
                  <c:v>7.0000000000000034E-2</c:v>
                </c:pt>
                <c:pt idx="1049">
                  <c:v>0.56999999999999995</c:v>
                </c:pt>
                <c:pt idx="1050">
                  <c:v>4.28</c:v>
                </c:pt>
                <c:pt idx="1051">
                  <c:v>2.2799999999999998</c:v>
                </c:pt>
                <c:pt idx="1052">
                  <c:v>3.4</c:v>
                </c:pt>
                <c:pt idx="1053">
                  <c:v>2.3699999999999997</c:v>
                </c:pt>
                <c:pt idx="1054">
                  <c:v>3.86</c:v>
                </c:pt>
                <c:pt idx="1055">
                  <c:v>0.36000000000000032</c:v>
                </c:pt>
                <c:pt idx="1056">
                  <c:v>0.42000000000000032</c:v>
                </c:pt>
                <c:pt idx="1057">
                  <c:v>1.05</c:v>
                </c:pt>
                <c:pt idx="1058">
                  <c:v>3.3</c:v>
                </c:pt>
                <c:pt idx="1059">
                  <c:v>1.1399999999999921</c:v>
                </c:pt>
                <c:pt idx="1060">
                  <c:v>0.5</c:v>
                </c:pt>
                <c:pt idx="1061">
                  <c:v>1.42</c:v>
                </c:pt>
                <c:pt idx="1062">
                  <c:v>0.56999999999999995</c:v>
                </c:pt>
                <c:pt idx="1063">
                  <c:v>0.74000000000000354</c:v>
                </c:pt>
                <c:pt idx="1064">
                  <c:v>3.63</c:v>
                </c:pt>
                <c:pt idx="1065">
                  <c:v>0.72000000000000064</c:v>
                </c:pt>
                <c:pt idx="1066">
                  <c:v>0.72000000000000064</c:v>
                </c:pt>
                <c:pt idx="1067">
                  <c:v>6.00000000000004E-2</c:v>
                </c:pt>
                <c:pt idx="1068">
                  <c:v>8.0000000000000224E-2</c:v>
                </c:pt>
                <c:pt idx="1069">
                  <c:v>0.4</c:v>
                </c:pt>
                <c:pt idx="1070">
                  <c:v>6.00000000000004E-2</c:v>
                </c:pt>
                <c:pt idx="1071">
                  <c:v>6.00000000000004E-2</c:v>
                </c:pt>
                <c:pt idx="1072">
                  <c:v>7.0000000000000034E-2</c:v>
                </c:pt>
                <c:pt idx="1073">
                  <c:v>0.26</c:v>
                </c:pt>
                <c:pt idx="1074">
                  <c:v>4.3469999999999995</c:v>
                </c:pt>
                <c:pt idx="1075">
                  <c:v>4.3339999999999996</c:v>
                </c:pt>
                <c:pt idx="1076">
                  <c:v>4.2030000000000003</c:v>
                </c:pt>
                <c:pt idx="1077">
                  <c:v>4.3789999999999996</c:v>
                </c:pt>
                <c:pt idx="1078">
                  <c:v>2.7640000000000002</c:v>
                </c:pt>
                <c:pt idx="1079">
                  <c:v>0.42000000000000032</c:v>
                </c:pt>
                <c:pt idx="1080">
                  <c:v>0.41000000000000031</c:v>
                </c:pt>
                <c:pt idx="1081">
                  <c:v>0.41000000000000031</c:v>
                </c:pt>
                <c:pt idx="1082">
                  <c:v>0.43000000000000038</c:v>
                </c:pt>
                <c:pt idx="1083">
                  <c:v>0.46</c:v>
                </c:pt>
                <c:pt idx="1084">
                  <c:v>0.42000000000000032</c:v>
                </c:pt>
                <c:pt idx="1085">
                  <c:v>0.43000000000000038</c:v>
                </c:pt>
                <c:pt idx="1086">
                  <c:v>0.44000000000000178</c:v>
                </c:pt>
                <c:pt idx="1087">
                  <c:v>0.42000000000000032</c:v>
                </c:pt>
                <c:pt idx="1088">
                  <c:v>0.42000000000000032</c:v>
                </c:pt>
                <c:pt idx="1089">
                  <c:v>0.42000000000000032</c:v>
                </c:pt>
                <c:pt idx="1090">
                  <c:v>0.42000000000000032</c:v>
                </c:pt>
                <c:pt idx="1091">
                  <c:v>0.43000000000000038</c:v>
                </c:pt>
                <c:pt idx="1092">
                  <c:v>0.43000000000000038</c:v>
                </c:pt>
                <c:pt idx="1093">
                  <c:v>0.42000000000000032</c:v>
                </c:pt>
                <c:pt idx="1094">
                  <c:v>0.42000000000000032</c:v>
                </c:pt>
                <c:pt idx="1095">
                  <c:v>0.42000000000000032</c:v>
                </c:pt>
                <c:pt idx="1096">
                  <c:v>0.44000000000000178</c:v>
                </c:pt>
                <c:pt idx="1097">
                  <c:v>0.44000000000000178</c:v>
                </c:pt>
                <c:pt idx="1098">
                  <c:v>0.43000000000000038</c:v>
                </c:pt>
                <c:pt idx="1099">
                  <c:v>0.44000000000000178</c:v>
                </c:pt>
                <c:pt idx="1100">
                  <c:v>0.43000000000000038</c:v>
                </c:pt>
                <c:pt idx="1101">
                  <c:v>0.41000000000000031</c:v>
                </c:pt>
                <c:pt idx="1102">
                  <c:v>0.42000000000000032</c:v>
                </c:pt>
                <c:pt idx="1103">
                  <c:v>0.44000000000000178</c:v>
                </c:pt>
                <c:pt idx="1104">
                  <c:v>0.44000000000000178</c:v>
                </c:pt>
                <c:pt idx="1105">
                  <c:v>0.45</c:v>
                </c:pt>
                <c:pt idx="1106">
                  <c:v>0.41439809403526001</c:v>
                </c:pt>
                <c:pt idx="1107">
                  <c:v>0.41750972726008501</c:v>
                </c:pt>
                <c:pt idx="1108">
                  <c:v>0.426275564191123</c:v>
                </c:pt>
                <c:pt idx="1109">
                  <c:v>0.41866224343499098</c:v>
                </c:pt>
                <c:pt idx="1110">
                  <c:v>0.42240465123985133</c:v>
                </c:pt>
                <c:pt idx="1111">
                  <c:v>0.41683834613742332</c:v>
                </c:pt>
                <c:pt idx="1112">
                  <c:v>0.41767019488877932</c:v>
                </c:pt>
                <c:pt idx="1113">
                  <c:v>0.42404934728441235</c:v>
                </c:pt>
                <c:pt idx="1114">
                  <c:v>0.41931159369223264</c:v>
                </c:pt>
                <c:pt idx="1115">
                  <c:v>0.41382255092546727</c:v>
                </c:pt>
                <c:pt idx="1116">
                  <c:v>0.41710423119144635</c:v>
                </c:pt>
                <c:pt idx="1117">
                  <c:v>0.42203765840813373</c:v>
                </c:pt>
                <c:pt idx="1118">
                  <c:v>0.42178665549116401</c:v>
                </c:pt>
                <c:pt idx="1119">
                  <c:v>0.41887667762807801</c:v>
                </c:pt>
                <c:pt idx="1120">
                  <c:v>0.42124262768259901</c:v>
                </c:pt>
                <c:pt idx="1121">
                  <c:v>0.41885660209421727</c:v>
                </c:pt>
                <c:pt idx="1122">
                  <c:v>0.42221765179600101</c:v>
                </c:pt>
                <c:pt idx="1123">
                  <c:v>0.42218832249414301</c:v>
                </c:pt>
                <c:pt idx="1124">
                  <c:v>0.41933927965430501</c:v>
                </c:pt>
                <c:pt idx="1125">
                  <c:v>0.41272683562879098</c:v>
                </c:pt>
                <c:pt idx="1126">
                  <c:v>0.42390332593344415</c:v>
                </c:pt>
                <c:pt idx="1127">
                  <c:v>0.42281811790700402</c:v>
                </c:pt>
                <c:pt idx="1128">
                  <c:v>0.42200467327371227</c:v>
                </c:pt>
                <c:pt idx="1129">
                  <c:v>0.41395981266052301</c:v>
                </c:pt>
                <c:pt idx="1130">
                  <c:v>0.42691153668015902</c:v>
                </c:pt>
                <c:pt idx="1131">
                  <c:v>0.42407798211235392</c:v>
                </c:pt>
                <c:pt idx="1132">
                  <c:v>0.43049813350459598</c:v>
                </c:pt>
                <c:pt idx="1133">
                  <c:v>0.42340339531123738</c:v>
                </c:pt>
                <c:pt idx="1134">
                  <c:v>0.41609994458717375</c:v>
                </c:pt>
                <c:pt idx="1135">
                  <c:v>4.58</c:v>
                </c:pt>
                <c:pt idx="1136">
                  <c:v>3.32</c:v>
                </c:pt>
                <c:pt idx="1137">
                  <c:v>3.4499999999999997</c:v>
                </c:pt>
                <c:pt idx="1138">
                  <c:v>3.7800000000000002</c:v>
                </c:pt>
                <c:pt idx="1139">
                  <c:v>4.4300000000000024</c:v>
                </c:pt>
                <c:pt idx="1140">
                  <c:v>4.21</c:v>
                </c:pt>
                <c:pt idx="1141">
                  <c:v>4.38</c:v>
                </c:pt>
                <c:pt idx="1142">
                  <c:v>2.7</c:v>
                </c:pt>
                <c:pt idx="1143">
                  <c:v>2.2999999999999998</c:v>
                </c:pt>
                <c:pt idx="1144">
                  <c:v>4.1099999999999985</c:v>
                </c:pt>
                <c:pt idx="1145">
                  <c:v>3.84</c:v>
                </c:pt>
                <c:pt idx="1146">
                  <c:v>1.7400000000000078</c:v>
                </c:pt>
                <c:pt idx="1147">
                  <c:v>3.03</c:v>
                </c:pt>
                <c:pt idx="1148">
                  <c:v>3.64</c:v>
                </c:pt>
                <c:pt idx="1149">
                  <c:v>1.41</c:v>
                </c:pt>
                <c:pt idx="1150">
                  <c:v>3.94</c:v>
                </c:pt>
                <c:pt idx="1151">
                  <c:v>3.38</c:v>
                </c:pt>
                <c:pt idx="1152">
                  <c:v>0.52500000000000002</c:v>
                </c:pt>
                <c:pt idx="1153">
                  <c:v>0.44900000000000201</c:v>
                </c:pt>
                <c:pt idx="1154">
                  <c:v>0.36900000000000038</c:v>
                </c:pt>
                <c:pt idx="1155">
                  <c:v>0.51800000000000002</c:v>
                </c:pt>
                <c:pt idx="1156">
                  <c:v>0.55400000000000005</c:v>
                </c:pt>
                <c:pt idx="1157">
                  <c:v>0.29800000000000032</c:v>
                </c:pt>
                <c:pt idx="1158">
                  <c:v>0.47900000000000031</c:v>
                </c:pt>
                <c:pt idx="1159">
                  <c:v>0.62400000000000355</c:v>
                </c:pt>
                <c:pt idx="1160">
                  <c:v>0.49800000000000177</c:v>
                </c:pt>
                <c:pt idx="1161">
                  <c:v>0.2</c:v>
                </c:pt>
                <c:pt idx="1162">
                  <c:v>0.70300000000000062</c:v>
                </c:pt>
                <c:pt idx="1163">
                  <c:v>0.24900000000000044</c:v>
                </c:pt>
                <c:pt idx="1164">
                  <c:v>0.62000000000000355</c:v>
                </c:pt>
                <c:pt idx="1165">
                  <c:v>0.23100000000000001</c:v>
                </c:pt>
                <c:pt idx="1166">
                  <c:v>0.12400000000000012</c:v>
                </c:pt>
                <c:pt idx="1167">
                  <c:v>0.36500000000000032</c:v>
                </c:pt>
                <c:pt idx="1168">
                  <c:v>0.45700000000000002</c:v>
                </c:pt>
                <c:pt idx="1169">
                  <c:v>0.46600000000000008</c:v>
                </c:pt>
                <c:pt idx="1170">
                  <c:v>0.38700000000000201</c:v>
                </c:pt>
                <c:pt idx="1171">
                  <c:v>0.40800000000000008</c:v>
                </c:pt>
                <c:pt idx="1172">
                  <c:v>0.251</c:v>
                </c:pt>
                <c:pt idx="1173">
                  <c:v>0.26600000000000001</c:v>
                </c:pt>
                <c:pt idx="1174">
                  <c:v>0.57099999999999995</c:v>
                </c:pt>
                <c:pt idx="1175">
                  <c:v>0.62600000000000378</c:v>
                </c:pt>
                <c:pt idx="1176">
                  <c:v>3.2130000000000001</c:v>
                </c:pt>
                <c:pt idx="1177">
                  <c:v>8.2000000000000003E-2</c:v>
                </c:pt>
                <c:pt idx="1178">
                  <c:v>0.28100000000000008</c:v>
                </c:pt>
                <c:pt idx="1179">
                  <c:v>1.0589999999999928</c:v>
                </c:pt>
                <c:pt idx="1180">
                  <c:v>1.125</c:v>
                </c:pt>
                <c:pt idx="1181">
                  <c:v>0.30800000000000038</c:v>
                </c:pt>
                <c:pt idx="1182">
                  <c:v>0.54400000000000004</c:v>
                </c:pt>
                <c:pt idx="1183">
                  <c:v>0.24400000000000024</c:v>
                </c:pt>
                <c:pt idx="1184">
                  <c:v>0.27700000000000002</c:v>
                </c:pt>
                <c:pt idx="1185">
                  <c:v>0.40500000000000008</c:v>
                </c:pt>
                <c:pt idx="1186">
                  <c:v>0.36900000000000038</c:v>
                </c:pt>
                <c:pt idx="1187">
                  <c:v>0.39000000000000201</c:v>
                </c:pt>
                <c:pt idx="1188">
                  <c:v>0.47100000000000031</c:v>
                </c:pt>
                <c:pt idx="1189">
                  <c:v>0.49800000000000177</c:v>
                </c:pt>
                <c:pt idx="1190">
                  <c:v>0.61100000000000065</c:v>
                </c:pt>
                <c:pt idx="1191">
                  <c:v>0.61500000000000354</c:v>
                </c:pt>
                <c:pt idx="1192">
                  <c:v>0.49200000000000038</c:v>
                </c:pt>
                <c:pt idx="1193">
                  <c:v>0.10700000000000012</c:v>
                </c:pt>
                <c:pt idx="1194">
                  <c:v>0.30722425065647402</c:v>
                </c:pt>
                <c:pt idx="1195">
                  <c:v>0.20826579113365301</c:v>
                </c:pt>
                <c:pt idx="1196">
                  <c:v>0.28252403438202495</c:v>
                </c:pt>
                <c:pt idx="1197">
                  <c:v>0.2102164028920161</c:v>
                </c:pt>
                <c:pt idx="1198">
                  <c:v>0.36000000000000032</c:v>
                </c:pt>
                <c:pt idx="1199">
                  <c:v>0.39000000000000201</c:v>
                </c:pt>
                <c:pt idx="1200">
                  <c:v>0.31000000000000177</c:v>
                </c:pt>
                <c:pt idx="1201">
                  <c:v>0.26</c:v>
                </c:pt>
                <c:pt idx="1202">
                  <c:v>0.30000000000000032</c:v>
                </c:pt>
                <c:pt idx="1203">
                  <c:v>0.27</c:v>
                </c:pt>
                <c:pt idx="1204">
                  <c:v>0.30000000000000032</c:v>
                </c:pt>
                <c:pt idx="1205">
                  <c:v>0.26</c:v>
                </c:pt>
                <c:pt idx="1206">
                  <c:v>0.31000000000000177</c:v>
                </c:pt>
                <c:pt idx="1207">
                  <c:v>0.31000000000000177</c:v>
                </c:pt>
                <c:pt idx="1208">
                  <c:v>0.30000000000000032</c:v>
                </c:pt>
                <c:pt idx="1209">
                  <c:v>0.17</c:v>
                </c:pt>
                <c:pt idx="1210">
                  <c:v>0.34000000000000236</c:v>
                </c:pt>
                <c:pt idx="1211">
                  <c:v>0.32000000000000201</c:v>
                </c:pt>
                <c:pt idx="1212">
                  <c:v>0.21000000000000021</c:v>
                </c:pt>
                <c:pt idx="1213">
                  <c:v>0.24000000000000021</c:v>
                </c:pt>
                <c:pt idx="1214">
                  <c:v>0.52</c:v>
                </c:pt>
                <c:pt idx="1215">
                  <c:v>0.27</c:v>
                </c:pt>
                <c:pt idx="1216">
                  <c:v>0.25</c:v>
                </c:pt>
                <c:pt idx="1217">
                  <c:v>0.11000000000000019</c:v>
                </c:pt>
                <c:pt idx="1218">
                  <c:v>0.19000000000000095</c:v>
                </c:pt>
                <c:pt idx="1219">
                  <c:v>0.2</c:v>
                </c:pt>
                <c:pt idx="1220">
                  <c:v>0.22000000000000094</c:v>
                </c:pt>
                <c:pt idx="1221">
                  <c:v>0.29000000000000031</c:v>
                </c:pt>
                <c:pt idx="1222">
                  <c:v>0.18000000000000024</c:v>
                </c:pt>
                <c:pt idx="1223">
                  <c:v>0.18000000000000024</c:v>
                </c:pt>
                <c:pt idx="1224">
                  <c:v>0.17</c:v>
                </c:pt>
                <c:pt idx="1225">
                  <c:v>0.54</c:v>
                </c:pt>
                <c:pt idx="1226">
                  <c:v>0.18000000000000024</c:v>
                </c:pt>
                <c:pt idx="1227">
                  <c:v>0.2</c:v>
                </c:pt>
                <c:pt idx="1228">
                  <c:v>0.1</c:v>
                </c:pt>
                <c:pt idx="1229">
                  <c:v>0.11000000000000019</c:v>
                </c:pt>
                <c:pt idx="1230">
                  <c:v>5.0000000000000114E-2</c:v>
                </c:pt>
                <c:pt idx="1231">
                  <c:v>2.9499999999999997</c:v>
                </c:pt>
                <c:pt idx="1232">
                  <c:v>4.67</c:v>
                </c:pt>
                <c:pt idx="1233">
                  <c:v>0.41000000000000031</c:v>
                </c:pt>
                <c:pt idx="1234">
                  <c:v>1.45</c:v>
                </c:pt>
                <c:pt idx="1235">
                  <c:v>1.53</c:v>
                </c:pt>
                <c:pt idx="1236">
                  <c:v>1.58</c:v>
                </c:pt>
                <c:pt idx="1237">
                  <c:v>1.44</c:v>
                </c:pt>
                <c:pt idx="1238">
                  <c:v>1.6400000000000001</c:v>
                </c:pt>
                <c:pt idx="1239">
                  <c:v>1.1299999999999919</c:v>
                </c:pt>
                <c:pt idx="1240">
                  <c:v>1.03</c:v>
                </c:pt>
                <c:pt idx="1241">
                  <c:v>0.94000000000000061</c:v>
                </c:pt>
                <c:pt idx="1242">
                  <c:v>2.3199999999999967</c:v>
                </c:pt>
                <c:pt idx="1243">
                  <c:v>3.9699999999999998</c:v>
                </c:pt>
                <c:pt idx="1244">
                  <c:v>3.61</c:v>
                </c:pt>
                <c:pt idx="1245">
                  <c:v>2.08</c:v>
                </c:pt>
                <c:pt idx="1246">
                  <c:v>2.0299999999999998</c:v>
                </c:pt>
                <c:pt idx="1247">
                  <c:v>1.760000000000008</c:v>
                </c:pt>
                <c:pt idx="1248">
                  <c:v>0.41431784621694701</c:v>
                </c:pt>
                <c:pt idx="1249">
                  <c:v>0.41316759386676538</c:v>
                </c:pt>
                <c:pt idx="1250">
                  <c:v>0.41388326046430524</c:v>
                </c:pt>
                <c:pt idx="1251">
                  <c:v>0.41557277457963915</c:v>
                </c:pt>
                <c:pt idx="1252">
                  <c:v>0.41221807487105938</c:v>
                </c:pt>
                <c:pt idx="1253">
                  <c:v>0.41824031228454395</c:v>
                </c:pt>
                <c:pt idx="1254">
                  <c:v>0.41346309460665798</c:v>
                </c:pt>
                <c:pt idx="1255">
                  <c:v>0.39648362520277708</c:v>
                </c:pt>
                <c:pt idx="1256">
                  <c:v>0.41289409360313101</c:v>
                </c:pt>
                <c:pt idx="1257">
                  <c:v>0.41100030220610501</c:v>
                </c:pt>
                <c:pt idx="1258">
                  <c:v>0.42052313883299802</c:v>
                </c:pt>
                <c:pt idx="1259">
                  <c:v>0.416910032023524</c:v>
                </c:pt>
                <c:pt idx="1260">
                  <c:v>0.40670558360227832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058152"/>
        <c:axId val="145058544"/>
      </c:scatterChart>
      <c:valAx>
        <c:axId val="145058152"/>
        <c:scaling>
          <c:orientation val="minMax"/>
          <c:max val="79"/>
          <c:min val="43"/>
        </c:scaling>
        <c:delete val="1"/>
        <c:axPos val="b"/>
        <c:numFmt formatCode="0.00" sourceLinked="1"/>
        <c:majorTickMark val="in"/>
        <c:minorTickMark val="in"/>
        <c:tickLblPos val="none"/>
        <c:crossAx val="145058544"/>
        <c:crosses val="autoZero"/>
        <c:crossBetween val="midCat"/>
        <c:majorUnit val="6"/>
      </c:valAx>
      <c:valAx>
        <c:axId val="145058544"/>
        <c:scaling>
          <c:orientation val="minMax"/>
          <c:max val="5"/>
          <c:min val="0"/>
        </c:scaling>
        <c:delete val="1"/>
        <c:axPos val="l"/>
        <c:numFmt formatCode="0.00" sourceLinked="1"/>
        <c:majorTickMark val="in"/>
        <c:minorTickMark val="in"/>
        <c:tickLblPos val="none"/>
        <c:crossAx val="145058152"/>
        <c:crosses val="autoZero"/>
        <c:crossBetween val="midCat"/>
      </c:valAx>
      <c:spPr>
        <a:ln>
          <a:solidFill>
            <a:schemeClr val="tx1"/>
          </a:solidFill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103350547515725"/>
          <c:y val="5.1400554097404488E-2"/>
          <c:w val="0.77445415333059142"/>
          <c:h val="0.79822506561679785"/>
        </c:manualLayout>
      </c:layout>
      <c:scatterChart>
        <c:scatterStyle val="lineMarker"/>
        <c:varyColors val="0"/>
        <c:ser>
          <c:idx val="0"/>
          <c:order val="0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(1931)'!$A$2:$A$3</c:f>
              <c:numCache>
                <c:formatCode>General</c:formatCode>
                <c:ptCount val="2"/>
                <c:pt idx="0">
                  <c:v>51</c:v>
                </c:pt>
                <c:pt idx="1">
                  <c:v>51</c:v>
                </c:pt>
              </c:numCache>
            </c:numRef>
          </c:xVal>
          <c:yVal>
            <c:numRef>
              <c:f>'Peacock (1931)'!$B$2:$B$3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</c:ser>
        <c:ser>
          <c:idx val="1"/>
          <c:order val="1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(1931)'!$A$4:$A$5</c:f>
              <c:numCache>
                <c:formatCode>General</c:formatCode>
                <c:ptCount val="2"/>
                <c:pt idx="0">
                  <c:v>56</c:v>
                </c:pt>
                <c:pt idx="1">
                  <c:v>56</c:v>
                </c:pt>
              </c:numCache>
            </c:numRef>
          </c:xVal>
          <c:yVal>
            <c:numRef>
              <c:f>'Peacock (1931)'!$B$4:$B$5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</c:ser>
        <c:ser>
          <c:idx val="2"/>
          <c:order val="2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(1931)'!$A$6:$A$7</c:f>
              <c:numCache>
                <c:formatCode>General</c:formatCode>
                <c:ptCount val="2"/>
                <c:pt idx="0">
                  <c:v>61</c:v>
                </c:pt>
                <c:pt idx="1">
                  <c:v>61</c:v>
                </c:pt>
              </c:numCache>
            </c:numRef>
          </c:xVal>
          <c:yVal>
            <c:numRef>
              <c:f>'Peacock (1931)'!$B$6:$B$7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</c:ser>
        <c:ser>
          <c:idx val="3"/>
          <c:order val="3"/>
          <c:tx>
            <c:strRef>
              <c:f>'Rock Series #6'!$AN$1</c:f>
              <c:strCache>
                <c:ptCount val="1"/>
                <c:pt idx="0">
                  <c:v>Na2O+K2O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5"/>
            <c:spPr>
              <a:solidFill>
                <a:srgbClr val="FF0000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'Rock Series #6'!$G$2:$G$1262</c:f>
              <c:numCache>
                <c:formatCode>0.00</c:formatCode>
                <c:ptCount val="1261"/>
                <c:pt idx="1">
                  <c:v>47.47</c:v>
                </c:pt>
                <c:pt idx="2">
                  <c:v>47.91</c:v>
                </c:pt>
                <c:pt idx="3">
                  <c:v>48.54</c:v>
                </c:pt>
                <c:pt idx="4">
                  <c:v>57.8</c:v>
                </c:pt>
                <c:pt idx="5">
                  <c:v>72.95</c:v>
                </c:pt>
                <c:pt idx="6">
                  <c:v>73.900000000000006</c:v>
                </c:pt>
                <c:pt idx="7">
                  <c:v>69.940000000000026</c:v>
                </c:pt>
                <c:pt idx="8">
                  <c:v>48.64</c:v>
                </c:pt>
                <c:pt idx="9">
                  <c:v>45.59</c:v>
                </c:pt>
                <c:pt idx="10">
                  <c:v>47.43</c:v>
                </c:pt>
                <c:pt idx="11">
                  <c:v>47.31</c:v>
                </c:pt>
                <c:pt idx="12">
                  <c:v>47.21</c:v>
                </c:pt>
                <c:pt idx="13">
                  <c:v>47.93</c:v>
                </c:pt>
                <c:pt idx="14">
                  <c:v>49.13</c:v>
                </c:pt>
                <c:pt idx="15">
                  <c:v>48.4</c:v>
                </c:pt>
                <c:pt idx="16">
                  <c:v>50.2</c:v>
                </c:pt>
                <c:pt idx="17">
                  <c:v>51.89</c:v>
                </c:pt>
                <c:pt idx="18">
                  <c:v>52.21</c:v>
                </c:pt>
                <c:pt idx="19">
                  <c:v>54.92</c:v>
                </c:pt>
                <c:pt idx="20">
                  <c:v>63.82</c:v>
                </c:pt>
                <c:pt idx="21">
                  <c:v>70.11999999999999</c:v>
                </c:pt>
                <c:pt idx="22">
                  <c:v>73.69</c:v>
                </c:pt>
                <c:pt idx="23">
                  <c:v>72.63</c:v>
                </c:pt>
                <c:pt idx="24">
                  <c:v>49.32</c:v>
                </c:pt>
                <c:pt idx="25">
                  <c:v>47.77</c:v>
                </c:pt>
                <c:pt idx="26">
                  <c:v>45.63</c:v>
                </c:pt>
                <c:pt idx="27">
                  <c:v>48.59</c:v>
                </c:pt>
                <c:pt idx="28">
                  <c:v>48.96</c:v>
                </c:pt>
                <c:pt idx="29">
                  <c:v>48.620000000000012</c:v>
                </c:pt>
                <c:pt idx="30">
                  <c:v>48.96</c:v>
                </c:pt>
                <c:pt idx="31">
                  <c:v>49.44</c:v>
                </c:pt>
                <c:pt idx="32">
                  <c:v>48.8</c:v>
                </c:pt>
                <c:pt idx="33">
                  <c:v>49.760000000000012</c:v>
                </c:pt>
                <c:pt idx="34">
                  <c:v>49.08</c:v>
                </c:pt>
                <c:pt idx="35">
                  <c:v>49.34</c:v>
                </c:pt>
                <c:pt idx="36">
                  <c:v>49.11</c:v>
                </c:pt>
                <c:pt idx="37">
                  <c:v>48.88</c:v>
                </c:pt>
                <c:pt idx="38">
                  <c:v>48.67</c:v>
                </c:pt>
                <c:pt idx="39">
                  <c:v>48.78</c:v>
                </c:pt>
                <c:pt idx="40">
                  <c:v>48.720000000000013</c:v>
                </c:pt>
                <c:pt idx="41">
                  <c:v>48.61</c:v>
                </c:pt>
                <c:pt idx="42">
                  <c:v>48.74</c:v>
                </c:pt>
                <c:pt idx="43">
                  <c:v>49.14</c:v>
                </c:pt>
                <c:pt idx="44">
                  <c:v>49.57</c:v>
                </c:pt>
                <c:pt idx="45">
                  <c:v>48.37</c:v>
                </c:pt>
                <c:pt idx="46">
                  <c:v>49.56</c:v>
                </c:pt>
                <c:pt idx="47">
                  <c:v>49.54</c:v>
                </c:pt>
                <c:pt idx="48">
                  <c:v>48.730000000000011</c:v>
                </c:pt>
                <c:pt idx="49">
                  <c:v>49.36</c:v>
                </c:pt>
                <c:pt idx="50">
                  <c:v>47.95</c:v>
                </c:pt>
                <c:pt idx="51">
                  <c:v>48.5</c:v>
                </c:pt>
                <c:pt idx="52">
                  <c:v>48.760000000000012</c:v>
                </c:pt>
                <c:pt idx="53">
                  <c:v>49.34</c:v>
                </c:pt>
                <c:pt idx="54">
                  <c:v>48.71</c:v>
                </c:pt>
                <c:pt idx="55">
                  <c:v>48.220000000000013</c:v>
                </c:pt>
                <c:pt idx="56">
                  <c:v>49.57</c:v>
                </c:pt>
                <c:pt idx="57">
                  <c:v>48.95</c:v>
                </c:pt>
                <c:pt idx="58">
                  <c:v>48.620000000000012</c:v>
                </c:pt>
                <c:pt idx="59">
                  <c:v>48.64</c:v>
                </c:pt>
                <c:pt idx="60">
                  <c:v>48.64</c:v>
                </c:pt>
                <c:pt idx="61">
                  <c:v>48.98</c:v>
                </c:pt>
                <c:pt idx="62">
                  <c:v>48.760000000000012</c:v>
                </c:pt>
                <c:pt idx="63">
                  <c:v>48.34</c:v>
                </c:pt>
                <c:pt idx="64">
                  <c:v>49.27</c:v>
                </c:pt>
                <c:pt idx="65">
                  <c:v>48.04</c:v>
                </c:pt>
                <c:pt idx="66">
                  <c:v>48.27</c:v>
                </c:pt>
                <c:pt idx="67">
                  <c:v>48.33</c:v>
                </c:pt>
                <c:pt idx="68">
                  <c:v>48.56</c:v>
                </c:pt>
                <c:pt idx="69">
                  <c:v>47.45</c:v>
                </c:pt>
                <c:pt idx="70">
                  <c:v>48.47</c:v>
                </c:pt>
                <c:pt idx="71">
                  <c:v>48.7</c:v>
                </c:pt>
                <c:pt idx="72">
                  <c:v>48.54</c:v>
                </c:pt>
                <c:pt idx="73">
                  <c:v>48.45</c:v>
                </c:pt>
                <c:pt idx="74">
                  <c:v>48.5</c:v>
                </c:pt>
                <c:pt idx="75">
                  <c:v>49.21</c:v>
                </c:pt>
                <c:pt idx="76">
                  <c:v>49.68</c:v>
                </c:pt>
                <c:pt idx="77">
                  <c:v>48.31</c:v>
                </c:pt>
                <c:pt idx="78">
                  <c:v>48.31</c:v>
                </c:pt>
                <c:pt idx="79">
                  <c:v>50</c:v>
                </c:pt>
                <c:pt idx="80">
                  <c:v>49.33</c:v>
                </c:pt>
                <c:pt idx="81">
                  <c:v>48.660000000000011</c:v>
                </c:pt>
                <c:pt idx="82">
                  <c:v>49.35</c:v>
                </c:pt>
                <c:pt idx="83">
                  <c:v>48.120000000000012</c:v>
                </c:pt>
                <c:pt idx="84">
                  <c:v>48.55</c:v>
                </c:pt>
                <c:pt idx="85">
                  <c:v>49.13</c:v>
                </c:pt>
                <c:pt idx="86">
                  <c:v>49.17</c:v>
                </c:pt>
                <c:pt idx="87">
                  <c:v>49.3</c:v>
                </c:pt>
                <c:pt idx="88">
                  <c:v>49.35</c:v>
                </c:pt>
                <c:pt idx="89">
                  <c:v>49.57</c:v>
                </c:pt>
                <c:pt idx="90">
                  <c:v>48.95</c:v>
                </c:pt>
                <c:pt idx="91">
                  <c:v>49.37</c:v>
                </c:pt>
                <c:pt idx="92">
                  <c:v>48.97</c:v>
                </c:pt>
                <c:pt idx="93">
                  <c:v>48.94</c:v>
                </c:pt>
                <c:pt idx="94">
                  <c:v>48.03</c:v>
                </c:pt>
                <c:pt idx="95">
                  <c:v>48.27</c:v>
                </c:pt>
                <c:pt idx="96">
                  <c:v>49.260000000000012</c:v>
                </c:pt>
                <c:pt idx="97">
                  <c:v>49.56</c:v>
                </c:pt>
                <c:pt idx="98">
                  <c:v>48.65</c:v>
                </c:pt>
                <c:pt idx="99">
                  <c:v>48.13</c:v>
                </c:pt>
                <c:pt idx="100">
                  <c:v>46.8</c:v>
                </c:pt>
                <c:pt idx="101">
                  <c:v>46.03</c:v>
                </c:pt>
                <c:pt idx="102">
                  <c:v>47.65</c:v>
                </c:pt>
                <c:pt idx="103">
                  <c:v>48.08</c:v>
                </c:pt>
                <c:pt idx="104">
                  <c:v>47.47</c:v>
                </c:pt>
                <c:pt idx="105">
                  <c:v>48.56</c:v>
                </c:pt>
                <c:pt idx="106">
                  <c:v>48.28</c:v>
                </c:pt>
                <c:pt idx="107">
                  <c:v>51.3</c:v>
                </c:pt>
                <c:pt idx="108">
                  <c:v>50.88</c:v>
                </c:pt>
                <c:pt idx="109">
                  <c:v>46.51</c:v>
                </c:pt>
                <c:pt idx="110">
                  <c:v>50.7</c:v>
                </c:pt>
                <c:pt idx="111">
                  <c:v>46.36</c:v>
                </c:pt>
                <c:pt idx="112">
                  <c:v>45.1</c:v>
                </c:pt>
                <c:pt idx="113">
                  <c:v>46.78</c:v>
                </c:pt>
                <c:pt idx="114">
                  <c:v>44.96</c:v>
                </c:pt>
                <c:pt idx="115">
                  <c:v>48.260000000000012</c:v>
                </c:pt>
                <c:pt idx="116">
                  <c:v>47.99</c:v>
                </c:pt>
                <c:pt idx="117">
                  <c:v>48.13</c:v>
                </c:pt>
                <c:pt idx="118">
                  <c:v>47.87</c:v>
                </c:pt>
                <c:pt idx="119">
                  <c:v>47.92</c:v>
                </c:pt>
                <c:pt idx="120">
                  <c:v>45.220000000000013</c:v>
                </c:pt>
                <c:pt idx="121">
                  <c:v>46.18</c:v>
                </c:pt>
                <c:pt idx="122">
                  <c:v>47.720000000000013</c:v>
                </c:pt>
                <c:pt idx="123">
                  <c:v>48.1</c:v>
                </c:pt>
                <c:pt idx="124">
                  <c:v>48.220000000000013</c:v>
                </c:pt>
                <c:pt idx="125">
                  <c:v>48.52</c:v>
                </c:pt>
                <c:pt idx="126">
                  <c:v>48.8</c:v>
                </c:pt>
                <c:pt idx="127">
                  <c:v>48.47</c:v>
                </c:pt>
                <c:pt idx="128">
                  <c:v>47.98</c:v>
                </c:pt>
                <c:pt idx="129">
                  <c:v>48.51</c:v>
                </c:pt>
                <c:pt idx="130">
                  <c:v>48.64</c:v>
                </c:pt>
                <c:pt idx="131">
                  <c:v>48.47</c:v>
                </c:pt>
                <c:pt idx="132">
                  <c:v>48.230000000000011</c:v>
                </c:pt>
                <c:pt idx="133">
                  <c:v>48.15</c:v>
                </c:pt>
                <c:pt idx="134">
                  <c:v>48.34</c:v>
                </c:pt>
                <c:pt idx="135">
                  <c:v>48.24</c:v>
                </c:pt>
                <c:pt idx="136">
                  <c:v>48.31</c:v>
                </c:pt>
                <c:pt idx="137">
                  <c:v>48.39</c:v>
                </c:pt>
                <c:pt idx="138">
                  <c:v>48.690000000000012</c:v>
                </c:pt>
                <c:pt idx="139">
                  <c:v>48.34</c:v>
                </c:pt>
                <c:pt idx="140">
                  <c:v>48.230000000000011</c:v>
                </c:pt>
                <c:pt idx="141">
                  <c:v>48.42</c:v>
                </c:pt>
                <c:pt idx="142">
                  <c:v>48.95</c:v>
                </c:pt>
                <c:pt idx="143">
                  <c:v>48.75</c:v>
                </c:pt>
                <c:pt idx="144">
                  <c:v>48.690000000000012</c:v>
                </c:pt>
                <c:pt idx="145">
                  <c:v>47.93</c:v>
                </c:pt>
                <c:pt idx="146">
                  <c:v>48.43</c:v>
                </c:pt>
                <c:pt idx="147">
                  <c:v>48.64</c:v>
                </c:pt>
                <c:pt idx="148">
                  <c:v>48.78</c:v>
                </c:pt>
                <c:pt idx="149">
                  <c:v>48.57</c:v>
                </c:pt>
                <c:pt idx="150">
                  <c:v>48.27</c:v>
                </c:pt>
                <c:pt idx="151">
                  <c:v>48.64</c:v>
                </c:pt>
                <c:pt idx="152">
                  <c:v>48.36</c:v>
                </c:pt>
                <c:pt idx="153">
                  <c:v>48.8</c:v>
                </c:pt>
                <c:pt idx="154">
                  <c:v>48.260000000000012</c:v>
                </c:pt>
                <c:pt idx="155">
                  <c:v>48.620000000000012</c:v>
                </c:pt>
                <c:pt idx="156">
                  <c:v>48.52</c:v>
                </c:pt>
                <c:pt idx="157">
                  <c:v>48.54</c:v>
                </c:pt>
                <c:pt idx="158">
                  <c:v>48.49</c:v>
                </c:pt>
                <c:pt idx="159">
                  <c:v>48.34</c:v>
                </c:pt>
                <c:pt idx="160">
                  <c:v>48.690000000000012</c:v>
                </c:pt>
                <c:pt idx="161">
                  <c:v>48.53</c:v>
                </c:pt>
                <c:pt idx="162">
                  <c:v>48.32</c:v>
                </c:pt>
                <c:pt idx="163">
                  <c:v>48.230000000000011</c:v>
                </c:pt>
                <c:pt idx="164">
                  <c:v>48.14</c:v>
                </c:pt>
                <c:pt idx="165">
                  <c:v>48.97</c:v>
                </c:pt>
                <c:pt idx="166">
                  <c:v>48.720000000000013</c:v>
                </c:pt>
                <c:pt idx="167">
                  <c:v>48.85</c:v>
                </c:pt>
                <c:pt idx="168">
                  <c:v>48.45</c:v>
                </c:pt>
                <c:pt idx="169">
                  <c:v>48.42</c:v>
                </c:pt>
                <c:pt idx="170">
                  <c:v>48.43</c:v>
                </c:pt>
                <c:pt idx="171">
                  <c:v>48.4</c:v>
                </c:pt>
                <c:pt idx="172">
                  <c:v>48.21</c:v>
                </c:pt>
                <c:pt idx="173">
                  <c:v>48.2</c:v>
                </c:pt>
                <c:pt idx="174">
                  <c:v>48.160000000000011</c:v>
                </c:pt>
                <c:pt idx="175">
                  <c:v>48.33</c:v>
                </c:pt>
                <c:pt idx="176">
                  <c:v>48.27</c:v>
                </c:pt>
                <c:pt idx="177">
                  <c:v>48.21</c:v>
                </c:pt>
                <c:pt idx="178">
                  <c:v>48</c:v>
                </c:pt>
                <c:pt idx="179">
                  <c:v>48.15</c:v>
                </c:pt>
                <c:pt idx="180">
                  <c:v>48.36</c:v>
                </c:pt>
                <c:pt idx="181">
                  <c:v>48.21</c:v>
                </c:pt>
                <c:pt idx="182">
                  <c:v>48.24</c:v>
                </c:pt>
                <c:pt idx="183">
                  <c:v>48.47</c:v>
                </c:pt>
                <c:pt idx="184">
                  <c:v>48.230000000000011</c:v>
                </c:pt>
                <c:pt idx="185">
                  <c:v>48.290000000000013</c:v>
                </c:pt>
                <c:pt idx="186">
                  <c:v>48.33</c:v>
                </c:pt>
                <c:pt idx="187">
                  <c:v>48.120000000000012</c:v>
                </c:pt>
                <c:pt idx="188">
                  <c:v>49.03</c:v>
                </c:pt>
                <c:pt idx="189">
                  <c:v>48.18</c:v>
                </c:pt>
                <c:pt idx="190">
                  <c:v>48.54</c:v>
                </c:pt>
                <c:pt idx="191">
                  <c:v>48.04</c:v>
                </c:pt>
                <c:pt idx="192">
                  <c:v>48.41</c:v>
                </c:pt>
                <c:pt idx="193">
                  <c:v>48.32</c:v>
                </c:pt>
                <c:pt idx="194">
                  <c:v>48.91</c:v>
                </c:pt>
                <c:pt idx="195">
                  <c:v>48.7</c:v>
                </c:pt>
                <c:pt idx="196">
                  <c:v>48.95</c:v>
                </c:pt>
                <c:pt idx="197">
                  <c:v>47.67</c:v>
                </c:pt>
                <c:pt idx="198">
                  <c:v>48.190000000000012</c:v>
                </c:pt>
                <c:pt idx="199">
                  <c:v>48.18</c:v>
                </c:pt>
                <c:pt idx="200">
                  <c:v>48.39</c:v>
                </c:pt>
                <c:pt idx="201">
                  <c:v>48.1</c:v>
                </c:pt>
                <c:pt idx="202">
                  <c:v>47.83</c:v>
                </c:pt>
                <c:pt idx="203">
                  <c:v>48.42</c:v>
                </c:pt>
                <c:pt idx="204">
                  <c:v>48.48</c:v>
                </c:pt>
                <c:pt idx="205">
                  <c:v>48.02</c:v>
                </c:pt>
                <c:pt idx="206">
                  <c:v>48.220000000000013</c:v>
                </c:pt>
                <c:pt idx="207">
                  <c:v>48.04</c:v>
                </c:pt>
                <c:pt idx="208">
                  <c:v>48.45</c:v>
                </c:pt>
                <c:pt idx="209">
                  <c:v>47.94</c:v>
                </c:pt>
                <c:pt idx="210">
                  <c:v>48.06</c:v>
                </c:pt>
                <c:pt idx="211">
                  <c:v>47.790000000000013</c:v>
                </c:pt>
                <c:pt idx="212">
                  <c:v>47.67</c:v>
                </c:pt>
                <c:pt idx="213">
                  <c:v>48.18</c:v>
                </c:pt>
                <c:pt idx="214">
                  <c:v>48.290000000000013</c:v>
                </c:pt>
                <c:pt idx="215">
                  <c:v>48.13</c:v>
                </c:pt>
                <c:pt idx="216">
                  <c:v>48.17</c:v>
                </c:pt>
                <c:pt idx="217">
                  <c:v>48.25</c:v>
                </c:pt>
                <c:pt idx="218">
                  <c:v>48.28</c:v>
                </c:pt>
                <c:pt idx="219">
                  <c:v>48.230000000000011</c:v>
                </c:pt>
                <c:pt idx="220">
                  <c:v>47.11</c:v>
                </c:pt>
                <c:pt idx="221">
                  <c:v>47.89</c:v>
                </c:pt>
                <c:pt idx="222">
                  <c:v>47.730000000000011</c:v>
                </c:pt>
                <c:pt idx="223">
                  <c:v>47.48</c:v>
                </c:pt>
                <c:pt idx="224">
                  <c:v>47.87</c:v>
                </c:pt>
                <c:pt idx="225">
                  <c:v>46.99</c:v>
                </c:pt>
                <c:pt idx="226">
                  <c:v>48.74</c:v>
                </c:pt>
                <c:pt idx="227">
                  <c:v>49.25</c:v>
                </c:pt>
                <c:pt idx="228">
                  <c:v>48.190000000000012</c:v>
                </c:pt>
                <c:pt idx="229">
                  <c:v>48.190000000000012</c:v>
                </c:pt>
                <c:pt idx="230">
                  <c:v>48.41</c:v>
                </c:pt>
                <c:pt idx="231">
                  <c:v>49.64</c:v>
                </c:pt>
                <c:pt idx="232">
                  <c:v>48.58</c:v>
                </c:pt>
                <c:pt idx="233">
                  <c:v>49.03</c:v>
                </c:pt>
                <c:pt idx="234">
                  <c:v>48.59</c:v>
                </c:pt>
                <c:pt idx="235">
                  <c:v>49.02</c:v>
                </c:pt>
                <c:pt idx="236">
                  <c:v>48.52</c:v>
                </c:pt>
                <c:pt idx="237">
                  <c:v>49.1</c:v>
                </c:pt>
                <c:pt idx="238">
                  <c:v>49.21</c:v>
                </c:pt>
                <c:pt idx="239">
                  <c:v>48.5</c:v>
                </c:pt>
                <c:pt idx="240">
                  <c:v>49.1</c:v>
                </c:pt>
                <c:pt idx="241">
                  <c:v>48.9</c:v>
                </c:pt>
                <c:pt idx="242">
                  <c:v>49.04</c:v>
                </c:pt>
                <c:pt idx="243">
                  <c:v>48.87</c:v>
                </c:pt>
                <c:pt idx="244">
                  <c:v>49.05</c:v>
                </c:pt>
                <c:pt idx="245">
                  <c:v>49.25</c:v>
                </c:pt>
                <c:pt idx="246">
                  <c:v>49.160000000000011</c:v>
                </c:pt>
                <c:pt idx="247">
                  <c:v>49.25</c:v>
                </c:pt>
                <c:pt idx="248">
                  <c:v>48.68</c:v>
                </c:pt>
                <c:pt idx="249">
                  <c:v>48.44</c:v>
                </c:pt>
                <c:pt idx="250">
                  <c:v>48.08</c:v>
                </c:pt>
                <c:pt idx="251">
                  <c:v>48.35</c:v>
                </c:pt>
                <c:pt idx="252">
                  <c:v>47.06</c:v>
                </c:pt>
                <c:pt idx="253">
                  <c:v>47.9</c:v>
                </c:pt>
                <c:pt idx="254">
                  <c:v>47.87</c:v>
                </c:pt>
                <c:pt idx="255">
                  <c:v>47.71</c:v>
                </c:pt>
                <c:pt idx="256">
                  <c:v>48</c:v>
                </c:pt>
                <c:pt idx="257">
                  <c:v>48.1</c:v>
                </c:pt>
                <c:pt idx="258">
                  <c:v>48.5</c:v>
                </c:pt>
                <c:pt idx="259">
                  <c:v>48.1</c:v>
                </c:pt>
                <c:pt idx="260">
                  <c:v>48.790000000000013</c:v>
                </c:pt>
                <c:pt idx="261">
                  <c:v>48.04</c:v>
                </c:pt>
                <c:pt idx="262">
                  <c:v>48.61</c:v>
                </c:pt>
                <c:pt idx="263">
                  <c:v>48.230000000000011</c:v>
                </c:pt>
                <c:pt idx="264">
                  <c:v>47.68</c:v>
                </c:pt>
                <c:pt idx="265">
                  <c:v>48.01</c:v>
                </c:pt>
                <c:pt idx="266">
                  <c:v>47.730000000000011</c:v>
                </c:pt>
                <c:pt idx="267">
                  <c:v>48.17</c:v>
                </c:pt>
                <c:pt idx="268">
                  <c:v>48.27</c:v>
                </c:pt>
                <c:pt idx="269">
                  <c:v>47.54</c:v>
                </c:pt>
                <c:pt idx="270">
                  <c:v>48.48</c:v>
                </c:pt>
                <c:pt idx="271">
                  <c:v>48.87</c:v>
                </c:pt>
                <c:pt idx="272">
                  <c:v>46.660000000000011</c:v>
                </c:pt>
                <c:pt idx="273">
                  <c:v>46.51</c:v>
                </c:pt>
                <c:pt idx="274">
                  <c:v>47.96</c:v>
                </c:pt>
                <c:pt idx="275">
                  <c:v>46.95</c:v>
                </c:pt>
                <c:pt idx="276">
                  <c:v>47.3</c:v>
                </c:pt>
                <c:pt idx="277">
                  <c:v>47.86</c:v>
                </c:pt>
                <c:pt idx="278">
                  <c:v>50.5</c:v>
                </c:pt>
                <c:pt idx="279">
                  <c:v>49.08</c:v>
                </c:pt>
                <c:pt idx="280">
                  <c:v>48.34</c:v>
                </c:pt>
                <c:pt idx="281">
                  <c:v>47.81</c:v>
                </c:pt>
                <c:pt idx="282">
                  <c:v>47.77</c:v>
                </c:pt>
                <c:pt idx="283">
                  <c:v>48.45</c:v>
                </c:pt>
                <c:pt idx="284">
                  <c:v>49.58</c:v>
                </c:pt>
                <c:pt idx="285">
                  <c:v>48.34</c:v>
                </c:pt>
                <c:pt idx="286">
                  <c:v>48.43</c:v>
                </c:pt>
                <c:pt idx="287">
                  <c:v>48.42</c:v>
                </c:pt>
                <c:pt idx="288">
                  <c:v>48.15</c:v>
                </c:pt>
                <c:pt idx="289">
                  <c:v>48.38</c:v>
                </c:pt>
                <c:pt idx="290">
                  <c:v>47.7</c:v>
                </c:pt>
                <c:pt idx="291">
                  <c:v>47.9</c:v>
                </c:pt>
                <c:pt idx="292">
                  <c:v>48.98</c:v>
                </c:pt>
                <c:pt idx="293">
                  <c:v>48.47</c:v>
                </c:pt>
                <c:pt idx="294">
                  <c:v>74.25</c:v>
                </c:pt>
                <c:pt idx="295">
                  <c:v>48.61</c:v>
                </c:pt>
                <c:pt idx="296">
                  <c:v>49.83</c:v>
                </c:pt>
                <c:pt idx="297">
                  <c:v>46.4</c:v>
                </c:pt>
                <c:pt idx="298">
                  <c:v>47.15</c:v>
                </c:pt>
                <c:pt idx="299">
                  <c:v>46.82</c:v>
                </c:pt>
                <c:pt idx="300">
                  <c:v>47.6</c:v>
                </c:pt>
                <c:pt idx="301">
                  <c:v>47.44</c:v>
                </c:pt>
                <c:pt idx="302">
                  <c:v>47.1</c:v>
                </c:pt>
                <c:pt idx="303">
                  <c:v>46.09</c:v>
                </c:pt>
                <c:pt idx="304">
                  <c:v>46.15</c:v>
                </c:pt>
                <c:pt idx="305">
                  <c:v>47.760000000000012</c:v>
                </c:pt>
                <c:pt idx="306">
                  <c:v>46.81</c:v>
                </c:pt>
                <c:pt idx="307">
                  <c:v>55</c:v>
                </c:pt>
                <c:pt idx="308">
                  <c:v>49.07</c:v>
                </c:pt>
                <c:pt idx="309">
                  <c:v>51.6</c:v>
                </c:pt>
                <c:pt idx="310">
                  <c:v>56.8</c:v>
                </c:pt>
                <c:pt idx="311">
                  <c:v>59.57</c:v>
                </c:pt>
                <c:pt idx="312">
                  <c:v>59.93</c:v>
                </c:pt>
                <c:pt idx="313">
                  <c:v>65.7</c:v>
                </c:pt>
                <c:pt idx="314">
                  <c:v>47.91</c:v>
                </c:pt>
                <c:pt idx="315">
                  <c:v>47.89</c:v>
                </c:pt>
                <c:pt idx="316">
                  <c:v>50.3</c:v>
                </c:pt>
                <c:pt idx="317">
                  <c:v>49.75</c:v>
                </c:pt>
                <c:pt idx="318">
                  <c:v>49.99</c:v>
                </c:pt>
                <c:pt idx="319">
                  <c:v>49.32</c:v>
                </c:pt>
                <c:pt idx="320">
                  <c:v>48.81</c:v>
                </c:pt>
                <c:pt idx="321">
                  <c:v>50.07</c:v>
                </c:pt>
                <c:pt idx="322">
                  <c:v>49.260000000000012</c:v>
                </c:pt>
                <c:pt idx="323">
                  <c:v>49.58</c:v>
                </c:pt>
                <c:pt idx="324">
                  <c:v>49.05</c:v>
                </c:pt>
                <c:pt idx="325">
                  <c:v>48.83</c:v>
                </c:pt>
                <c:pt idx="326">
                  <c:v>48.84</c:v>
                </c:pt>
                <c:pt idx="327">
                  <c:v>47.9</c:v>
                </c:pt>
                <c:pt idx="328">
                  <c:v>47.03</c:v>
                </c:pt>
                <c:pt idx="329">
                  <c:v>47.98</c:v>
                </c:pt>
                <c:pt idx="330">
                  <c:v>54.290000000000013</c:v>
                </c:pt>
                <c:pt idx="331">
                  <c:v>47.43</c:v>
                </c:pt>
                <c:pt idx="332">
                  <c:v>53.98</c:v>
                </c:pt>
                <c:pt idx="333">
                  <c:v>46.290000000000013</c:v>
                </c:pt>
                <c:pt idx="334">
                  <c:v>50.81</c:v>
                </c:pt>
                <c:pt idx="335">
                  <c:v>53.74</c:v>
                </c:pt>
                <c:pt idx="336">
                  <c:v>48.290000000000013</c:v>
                </c:pt>
                <c:pt idx="337">
                  <c:v>48.75</c:v>
                </c:pt>
                <c:pt idx="338">
                  <c:v>48.94</c:v>
                </c:pt>
                <c:pt idx="339">
                  <c:v>48.39</c:v>
                </c:pt>
                <c:pt idx="340">
                  <c:v>46.03</c:v>
                </c:pt>
                <c:pt idx="341">
                  <c:v>45.55</c:v>
                </c:pt>
                <c:pt idx="342">
                  <c:v>47.54</c:v>
                </c:pt>
                <c:pt idx="343">
                  <c:v>47.59</c:v>
                </c:pt>
                <c:pt idx="344">
                  <c:v>47.78</c:v>
                </c:pt>
                <c:pt idx="345">
                  <c:v>48.07</c:v>
                </c:pt>
                <c:pt idx="346">
                  <c:v>47.58</c:v>
                </c:pt>
                <c:pt idx="347">
                  <c:v>46.82</c:v>
                </c:pt>
                <c:pt idx="348">
                  <c:v>50.3</c:v>
                </c:pt>
                <c:pt idx="349">
                  <c:v>46.34</c:v>
                </c:pt>
                <c:pt idx="350">
                  <c:v>49.220000000000013</c:v>
                </c:pt>
                <c:pt idx="351">
                  <c:v>47.4</c:v>
                </c:pt>
                <c:pt idx="352">
                  <c:v>47.8</c:v>
                </c:pt>
                <c:pt idx="353">
                  <c:v>56.86</c:v>
                </c:pt>
                <c:pt idx="354">
                  <c:v>65.33</c:v>
                </c:pt>
                <c:pt idx="355">
                  <c:v>58.04</c:v>
                </c:pt>
                <c:pt idx="356">
                  <c:v>51.63</c:v>
                </c:pt>
                <c:pt idx="357">
                  <c:v>52.03</c:v>
                </c:pt>
                <c:pt idx="358">
                  <c:v>74.25</c:v>
                </c:pt>
                <c:pt idx="359">
                  <c:v>73.8</c:v>
                </c:pt>
                <c:pt idx="360">
                  <c:v>73.239999999999995</c:v>
                </c:pt>
                <c:pt idx="361">
                  <c:v>73.06</c:v>
                </c:pt>
                <c:pt idx="362">
                  <c:v>73.3</c:v>
                </c:pt>
                <c:pt idx="363">
                  <c:v>48.21</c:v>
                </c:pt>
                <c:pt idx="364">
                  <c:v>47.690000000000012</c:v>
                </c:pt>
                <c:pt idx="365">
                  <c:v>48.95</c:v>
                </c:pt>
                <c:pt idx="366">
                  <c:v>47.54</c:v>
                </c:pt>
                <c:pt idx="367">
                  <c:v>49.08</c:v>
                </c:pt>
                <c:pt idx="368">
                  <c:v>48.96</c:v>
                </c:pt>
                <c:pt idx="369">
                  <c:v>48.68</c:v>
                </c:pt>
                <c:pt idx="370">
                  <c:v>45.84</c:v>
                </c:pt>
                <c:pt idx="371">
                  <c:v>47.13</c:v>
                </c:pt>
                <c:pt idx="372">
                  <c:v>50.34</c:v>
                </c:pt>
                <c:pt idx="373">
                  <c:v>49.48</c:v>
                </c:pt>
                <c:pt idx="374">
                  <c:v>50.25</c:v>
                </c:pt>
                <c:pt idx="375">
                  <c:v>47.53</c:v>
                </c:pt>
                <c:pt idx="376">
                  <c:v>49.81</c:v>
                </c:pt>
                <c:pt idx="377">
                  <c:v>53.81</c:v>
                </c:pt>
                <c:pt idx="378">
                  <c:v>48</c:v>
                </c:pt>
                <c:pt idx="379">
                  <c:v>48.28</c:v>
                </c:pt>
                <c:pt idx="380">
                  <c:v>50.03</c:v>
                </c:pt>
                <c:pt idx="381">
                  <c:v>53.46</c:v>
                </c:pt>
                <c:pt idx="382">
                  <c:v>47.84</c:v>
                </c:pt>
                <c:pt idx="383">
                  <c:v>48.99</c:v>
                </c:pt>
                <c:pt idx="384">
                  <c:v>53.32</c:v>
                </c:pt>
                <c:pt idx="385">
                  <c:v>68.069999999999993</c:v>
                </c:pt>
                <c:pt idx="386">
                  <c:v>71.36999999999999</c:v>
                </c:pt>
                <c:pt idx="387">
                  <c:v>72.88</c:v>
                </c:pt>
                <c:pt idx="388">
                  <c:v>75.5</c:v>
                </c:pt>
                <c:pt idx="389">
                  <c:v>64.099999999999994</c:v>
                </c:pt>
                <c:pt idx="390">
                  <c:v>67.88</c:v>
                </c:pt>
                <c:pt idx="391">
                  <c:v>68.19</c:v>
                </c:pt>
                <c:pt idx="392">
                  <c:v>69.010000000000005</c:v>
                </c:pt>
                <c:pt idx="393">
                  <c:v>70.930000000000007</c:v>
                </c:pt>
                <c:pt idx="394">
                  <c:v>71.2</c:v>
                </c:pt>
                <c:pt idx="395">
                  <c:v>72.440000000000026</c:v>
                </c:pt>
                <c:pt idx="396">
                  <c:v>73.319999999999993</c:v>
                </c:pt>
                <c:pt idx="397">
                  <c:v>75.16</c:v>
                </c:pt>
                <c:pt idx="398">
                  <c:v>48.54</c:v>
                </c:pt>
                <c:pt idx="399">
                  <c:v>48.44</c:v>
                </c:pt>
                <c:pt idx="400">
                  <c:v>47.32</c:v>
                </c:pt>
                <c:pt idx="401">
                  <c:v>48.68</c:v>
                </c:pt>
                <c:pt idx="402">
                  <c:v>49.45</c:v>
                </c:pt>
                <c:pt idx="403">
                  <c:v>51.33</c:v>
                </c:pt>
                <c:pt idx="404">
                  <c:v>50.04</c:v>
                </c:pt>
                <c:pt idx="405">
                  <c:v>46.04</c:v>
                </c:pt>
                <c:pt idx="406">
                  <c:v>48.21</c:v>
                </c:pt>
                <c:pt idx="407">
                  <c:v>54.790000000000013</c:v>
                </c:pt>
                <c:pt idx="408">
                  <c:v>53.42</c:v>
                </c:pt>
                <c:pt idx="409">
                  <c:v>58.32</c:v>
                </c:pt>
                <c:pt idx="410">
                  <c:v>73.27</c:v>
                </c:pt>
                <c:pt idx="411">
                  <c:v>71.260000000000005</c:v>
                </c:pt>
                <c:pt idx="412">
                  <c:v>73.28</c:v>
                </c:pt>
                <c:pt idx="413">
                  <c:v>73.38</c:v>
                </c:pt>
                <c:pt idx="414">
                  <c:v>73.48</c:v>
                </c:pt>
                <c:pt idx="415">
                  <c:v>71.61999999999999</c:v>
                </c:pt>
                <c:pt idx="416">
                  <c:v>71.260000000000005</c:v>
                </c:pt>
                <c:pt idx="417">
                  <c:v>69.72</c:v>
                </c:pt>
                <c:pt idx="418">
                  <c:v>71.02</c:v>
                </c:pt>
                <c:pt idx="419">
                  <c:v>71.78</c:v>
                </c:pt>
                <c:pt idx="420">
                  <c:v>71.52</c:v>
                </c:pt>
                <c:pt idx="421">
                  <c:v>69.959999999999994</c:v>
                </c:pt>
                <c:pt idx="422">
                  <c:v>70.45</c:v>
                </c:pt>
                <c:pt idx="423">
                  <c:v>70.45</c:v>
                </c:pt>
                <c:pt idx="424">
                  <c:v>68.940000000000026</c:v>
                </c:pt>
                <c:pt idx="425">
                  <c:v>74.010000000000005</c:v>
                </c:pt>
                <c:pt idx="426">
                  <c:v>69.849999999999994</c:v>
                </c:pt>
                <c:pt idx="427">
                  <c:v>70.45</c:v>
                </c:pt>
                <c:pt idx="428">
                  <c:v>65.64</c:v>
                </c:pt>
                <c:pt idx="429">
                  <c:v>48.74</c:v>
                </c:pt>
                <c:pt idx="430">
                  <c:v>50.38</c:v>
                </c:pt>
                <c:pt idx="431">
                  <c:v>50.04</c:v>
                </c:pt>
                <c:pt idx="432">
                  <c:v>69.400000000000006</c:v>
                </c:pt>
                <c:pt idx="433">
                  <c:v>69.5</c:v>
                </c:pt>
                <c:pt idx="434">
                  <c:v>69.5</c:v>
                </c:pt>
                <c:pt idx="435">
                  <c:v>69.7</c:v>
                </c:pt>
                <c:pt idx="436">
                  <c:v>69.5</c:v>
                </c:pt>
                <c:pt idx="437">
                  <c:v>69.3</c:v>
                </c:pt>
                <c:pt idx="438">
                  <c:v>69.2</c:v>
                </c:pt>
                <c:pt idx="439">
                  <c:v>69.099999999999994</c:v>
                </c:pt>
                <c:pt idx="440">
                  <c:v>69.099999999999994</c:v>
                </c:pt>
                <c:pt idx="441">
                  <c:v>69.099999999999994</c:v>
                </c:pt>
                <c:pt idx="442">
                  <c:v>69.5</c:v>
                </c:pt>
                <c:pt idx="443">
                  <c:v>70</c:v>
                </c:pt>
                <c:pt idx="444">
                  <c:v>68.900000000000006</c:v>
                </c:pt>
                <c:pt idx="445">
                  <c:v>65.8</c:v>
                </c:pt>
                <c:pt idx="446">
                  <c:v>70.3</c:v>
                </c:pt>
                <c:pt idx="447">
                  <c:v>70.400000000000006</c:v>
                </c:pt>
                <c:pt idx="448">
                  <c:v>70</c:v>
                </c:pt>
                <c:pt idx="449">
                  <c:v>70</c:v>
                </c:pt>
                <c:pt idx="450">
                  <c:v>70.3</c:v>
                </c:pt>
                <c:pt idx="451">
                  <c:v>69.900000000000006</c:v>
                </c:pt>
                <c:pt idx="452">
                  <c:v>47.94</c:v>
                </c:pt>
                <c:pt idx="453">
                  <c:v>49.190000000000012</c:v>
                </c:pt>
                <c:pt idx="454">
                  <c:v>49.290000000000013</c:v>
                </c:pt>
                <c:pt idx="455">
                  <c:v>49.58</c:v>
                </c:pt>
                <c:pt idx="456">
                  <c:v>47.13</c:v>
                </c:pt>
                <c:pt idx="457">
                  <c:v>49.68</c:v>
                </c:pt>
                <c:pt idx="458">
                  <c:v>50.67</c:v>
                </c:pt>
                <c:pt idx="459">
                  <c:v>49</c:v>
                </c:pt>
                <c:pt idx="460">
                  <c:v>49.32</c:v>
                </c:pt>
                <c:pt idx="461">
                  <c:v>49.760000000000012</c:v>
                </c:pt>
                <c:pt idx="462">
                  <c:v>49.9</c:v>
                </c:pt>
                <c:pt idx="463">
                  <c:v>49.2</c:v>
                </c:pt>
                <c:pt idx="464">
                  <c:v>49.95</c:v>
                </c:pt>
                <c:pt idx="465">
                  <c:v>47.3</c:v>
                </c:pt>
                <c:pt idx="466">
                  <c:v>49.45</c:v>
                </c:pt>
                <c:pt idx="467">
                  <c:v>47.59</c:v>
                </c:pt>
                <c:pt idx="468">
                  <c:v>49.15</c:v>
                </c:pt>
                <c:pt idx="469">
                  <c:v>49.720000000000013</c:v>
                </c:pt>
                <c:pt idx="470">
                  <c:v>47.190000000000012</c:v>
                </c:pt>
                <c:pt idx="471">
                  <c:v>46.03</c:v>
                </c:pt>
                <c:pt idx="472">
                  <c:v>48.71</c:v>
                </c:pt>
                <c:pt idx="473">
                  <c:v>47.47</c:v>
                </c:pt>
                <c:pt idx="474">
                  <c:v>48.42</c:v>
                </c:pt>
                <c:pt idx="475">
                  <c:v>47.52</c:v>
                </c:pt>
                <c:pt idx="476">
                  <c:v>48.99</c:v>
                </c:pt>
                <c:pt idx="477">
                  <c:v>48</c:v>
                </c:pt>
                <c:pt idx="478">
                  <c:v>48.8</c:v>
                </c:pt>
                <c:pt idx="479">
                  <c:v>46.65</c:v>
                </c:pt>
                <c:pt idx="480">
                  <c:v>46.660000000000011</c:v>
                </c:pt>
                <c:pt idx="481">
                  <c:v>45.44</c:v>
                </c:pt>
                <c:pt idx="482">
                  <c:v>45.98</c:v>
                </c:pt>
                <c:pt idx="483">
                  <c:v>46.38</c:v>
                </c:pt>
                <c:pt idx="484">
                  <c:v>49.51</c:v>
                </c:pt>
                <c:pt idx="485">
                  <c:v>50.67</c:v>
                </c:pt>
                <c:pt idx="486">
                  <c:v>47.78</c:v>
                </c:pt>
                <c:pt idx="487">
                  <c:v>47.33</c:v>
                </c:pt>
                <c:pt idx="488">
                  <c:v>49.63</c:v>
                </c:pt>
                <c:pt idx="489">
                  <c:v>49.89</c:v>
                </c:pt>
                <c:pt idx="490">
                  <c:v>47.87</c:v>
                </c:pt>
                <c:pt idx="491">
                  <c:v>48.65</c:v>
                </c:pt>
                <c:pt idx="492">
                  <c:v>49.4</c:v>
                </c:pt>
                <c:pt idx="493">
                  <c:v>46.92</c:v>
                </c:pt>
                <c:pt idx="494">
                  <c:v>46.1</c:v>
                </c:pt>
                <c:pt idx="495">
                  <c:v>47.5</c:v>
                </c:pt>
                <c:pt idx="496">
                  <c:v>46.06</c:v>
                </c:pt>
                <c:pt idx="497">
                  <c:v>48.86</c:v>
                </c:pt>
                <c:pt idx="498">
                  <c:v>48.68</c:v>
                </c:pt>
                <c:pt idx="499">
                  <c:v>70.2</c:v>
                </c:pt>
                <c:pt idx="500">
                  <c:v>72.099999999999994</c:v>
                </c:pt>
                <c:pt idx="501">
                  <c:v>71.400000000000006</c:v>
                </c:pt>
                <c:pt idx="502">
                  <c:v>70.900000000000006</c:v>
                </c:pt>
                <c:pt idx="503">
                  <c:v>68.5</c:v>
                </c:pt>
                <c:pt idx="504">
                  <c:v>70</c:v>
                </c:pt>
                <c:pt idx="505">
                  <c:v>71.599999999999994</c:v>
                </c:pt>
                <c:pt idx="506">
                  <c:v>71.5</c:v>
                </c:pt>
                <c:pt idx="507">
                  <c:v>71.3</c:v>
                </c:pt>
                <c:pt idx="508">
                  <c:v>54.9</c:v>
                </c:pt>
                <c:pt idx="509">
                  <c:v>53</c:v>
                </c:pt>
                <c:pt idx="510">
                  <c:v>65.599999999999994</c:v>
                </c:pt>
                <c:pt idx="511">
                  <c:v>47.43</c:v>
                </c:pt>
                <c:pt idx="512">
                  <c:v>47.77</c:v>
                </c:pt>
                <c:pt idx="513">
                  <c:v>47.08</c:v>
                </c:pt>
                <c:pt idx="514">
                  <c:v>47.07</c:v>
                </c:pt>
                <c:pt idx="515">
                  <c:v>73</c:v>
                </c:pt>
                <c:pt idx="516">
                  <c:v>72.5</c:v>
                </c:pt>
                <c:pt idx="517">
                  <c:v>73.900000000000006</c:v>
                </c:pt>
                <c:pt idx="518">
                  <c:v>72.5</c:v>
                </c:pt>
                <c:pt idx="519">
                  <c:v>72.5</c:v>
                </c:pt>
                <c:pt idx="520">
                  <c:v>71.599999999999994</c:v>
                </c:pt>
                <c:pt idx="521">
                  <c:v>69.8</c:v>
                </c:pt>
                <c:pt idx="522">
                  <c:v>68.900000000000006</c:v>
                </c:pt>
                <c:pt idx="523">
                  <c:v>71.599999999999994</c:v>
                </c:pt>
                <c:pt idx="524">
                  <c:v>65.2</c:v>
                </c:pt>
                <c:pt idx="525">
                  <c:v>66.2</c:v>
                </c:pt>
                <c:pt idx="526">
                  <c:v>66.2</c:v>
                </c:pt>
                <c:pt idx="527">
                  <c:v>63</c:v>
                </c:pt>
                <c:pt idx="528">
                  <c:v>60.7</c:v>
                </c:pt>
                <c:pt idx="529">
                  <c:v>60.3</c:v>
                </c:pt>
                <c:pt idx="530">
                  <c:v>58.9</c:v>
                </c:pt>
                <c:pt idx="531">
                  <c:v>58</c:v>
                </c:pt>
                <c:pt idx="532">
                  <c:v>57.1</c:v>
                </c:pt>
                <c:pt idx="533">
                  <c:v>56.2</c:v>
                </c:pt>
                <c:pt idx="534">
                  <c:v>59.4</c:v>
                </c:pt>
                <c:pt idx="535">
                  <c:v>53.9</c:v>
                </c:pt>
                <c:pt idx="536">
                  <c:v>72.36</c:v>
                </c:pt>
                <c:pt idx="537">
                  <c:v>72.14</c:v>
                </c:pt>
                <c:pt idx="538">
                  <c:v>71.739999999999995</c:v>
                </c:pt>
                <c:pt idx="539">
                  <c:v>71.34</c:v>
                </c:pt>
                <c:pt idx="540">
                  <c:v>65.25</c:v>
                </c:pt>
                <c:pt idx="541">
                  <c:v>64.09</c:v>
                </c:pt>
                <c:pt idx="542">
                  <c:v>62.87</c:v>
                </c:pt>
                <c:pt idx="543">
                  <c:v>61.61</c:v>
                </c:pt>
                <c:pt idx="544">
                  <c:v>57.82</c:v>
                </c:pt>
                <c:pt idx="545">
                  <c:v>56.99</c:v>
                </c:pt>
                <c:pt idx="546">
                  <c:v>67.819999999999993</c:v>
                </c:pt>
                <c:pt idx="547">
                  <c:v>68.459999999999994</c:v>
                </c:pt>
                <c:pt idx="548">
                  <c:v>69.31</c:v>
                </c:pt>
                <c:pt idx="549">
                  <c:v>68.69</c:v>
                </c:pt>
                <c:pt idx="550">
                  <c:v>66.959999999999994</c:v>
                </c:pt>
                <c:pt idx="551">
                  <c:v>67.679999999999978</c:v>
                </c:pt>
                <c:pt idx="552">
                  <c:v>66.48</c:v>
                </c:pt>
                <c:pt idx="553">
                  <c:v>66.260000000000005</c:v>
                </c:pt>
                <c:pt idx="554">
                  <c:v>65.099999999999994</c:v>
                </c:pt>
                <c:pt idx="555">
                  <c:v>63.55</c:v>
                </c:pt>
                <c:pt idx="556">
                  <c:v>62.49</c:v>
                </c:pt>
                <c:pt idx="557">
                  <c:v>62.71</c:v>
                </c:pt>
                <c:pt idx="558">
                  <c:v>56.15</c:v>
                </c:pt>
                <c:pt idx="559">
                  <c:v>58.99</c:v>
                </c:pt>
                <c:pt idx="560">
                  <c:v>54.35</c:v>
                </c:pt>
                <c:pt idx="561">
                  <c:v>59.7</c:v>
                </c:pt>
                <c:pt idx="562">
                  <c:v>54.8</c:v>
                </c:pt>
                <c:pt idx="563">
                  <c:v>61.55</c:v>
                </c:pt>
                <c:pt idx="564">
                  <c:v>56.13</c:v>
                </c:pt>
                <c:pt idx="565">
                  <c:v>54.9</c:v>
                </c:pt>
                <c:pt idx="566">
                  <c:v>54.36</c:v>
                </c:pt>
                <c:pt idx="567">
                  <c:v>73.16</c:v>
                </c:pt>
                <c:pt idx="568">
                  <c:v>72.34</c:v>
                </c:pt>
                <c:pt idx="569">
                  <c:v>73.16</c:v>
                </c:pt>
                <c:pt idx="570">
                  <c:v>70.14</c:v>
                </c:pt>
                <c:pt idx="571">
                  <c:v>72.63</c:v>
                </c:pt>
                <c:pt idx="572">
                  <c:v>68.86999999999999</c:v>
                </c:pt>
                <c:pt idx="573">
                  <c:v>65.040000000000006</c:v>
                </c:pt>
                <c:pt idx="574">
                  <c:v>58.25</c:v>
                </c:pt>
                <c:pt idx="575">
                  <c:v>50.1</c:v>
                </c:pt>
                <c:pt idx="576">
                  <c:v>50.2</c:v>
                </c:pt>
                <c:pt idx="577">
                  <c:v>50</c:v>
                </c:pt>
                <c:pt idx="578">
                  <c:v>71.19</c:v>
                </c:pt>
                <c:pt idx="579">
                  <c:v>81</c:v>
                </c:pt>
                <c:pt idx="580">
                  <c:v>81.2</c:v>
                </c:pt>
                <c:pt idx="581">
                  <c:v>54.690000000000012</c:v>
                </c:pt>
                <c:pt idx="582">
                  <c:v>60.18</c:v>
                </c:pt>
                <c:pt idx="583">
                  <c:v>63.65</c:v>
                </c:pt>
                <c:pt idx="584">
                  <c:v>69.959999999999994</c:v>
                </c:pt>
                <c:pt idx="585">
                  <c:v>65.569999999999993</c:v>
                </c:pt>
                <c:pt idx="586">
                  <c:v>73.849999999999994</c:v>
                </c:pt>
                <c:pt idx="587">
                  <c:v>70.510000000000005</c:v>
                </c:pt>
                <c:pt idx="588">
                  <c:v>71.23</c:v>
                </c:pt>
                <c:pt idx="589">
                  <c:v>71.39</c:v>
                </c:pt>
                <c:pt idx="590">
                  <c:v>72.09</c:v>
                </c:pt>
                <c:pt idx="591">
                  <c:v>68.349999999999994</c:v>
                </c:pt>
                <c:pt idx="592">
                  <c:v>74.319999999999993</c:v>
                </c:pt>
                <c:pt idx="593">
                  <c:v>65.05</c:v>
                </c:pt>
                <c:pt idx="594">
                  <c:v>67.89</c:v>
                </c:pt>
                <c:pt idx="595">
                  <c:v>74.34</c:v>
                </c:pt>
                <c:pt idx="596">
                  <c:v>70.28</c:v>
                </c:pt>
                <c:pt idx="597">
                  <c:v>62</c:v>
                </c:pt>
                <c:pt idx="598">
                  <c:v>66.989999999999995</c:v>
                </c:pt>
                <c:pt idx="599">
                  <c:v>49.15</c:v>
                </c:pt>
                <c:pt idx="600">
                  <c:v>52.61</c:v>
                </c:pt>
                <c:pt idx="601">
                  <c:v>54.68</c:v>
                </c:pt>
                <c:pt idx="602">
                  <c:v>47.47</c:v>
                </c:pt>
                <c:pt idx="603">
                  <c:v>49.260000000000012</c:v>
                </c:pt>
                <c:pt idx="604">
                  <c:v>49.65</c:v>
                </c:pt>
                <c:pt idx="605">
                  <c:v>69.239999999999995</c:v>
                </c:pt>
                <c:pt idx="606">
                  <c:v>48.47</c:v>
                </c:pt>
                <c:pt idx="607">
                  <c:v>49.4</c:v>
                </c:pt>
                <c:pt idx="608">
                  <c:v>49.05</c:v>
                </c:pt>
                <c:pt idx="609">
                  <c:v>70.5</c:v>
                </c:pt>
                <c:pt idx="610">
                  <c:v>70.260000000000005</c:v>
                </c:pt>
                <c:pt idx="611">
                  <c:v>71.065000000000012</c:v>
                </c:pt>
                <c:pt idx="612">
                  <c:v>70.239999999999995</c:v>
                </c:pt>
                <c:pt idx="613">
                  <c:v>47.7</c:v>
                </c:pt>
                <c:pt idx="614">
                  <c:v>49.59</c:v>
                </c:pt>
                <c:pt idx="615">
                  <c:v>49.84</c:v>
                </c:pt>
                <c:pt idx="616">
                  <c:v>47.8</c:v>
                </c:pt>
                <c:pt idx="617">
                  <c:v>47.220000000000013</c:v>
                </c:pt>
                <c:pt idx="618">
                  <c:v>47.85</c:v>
                </c:pt>
                <c:pt idx="619">
                  <c:v>47.3</c:v>
                </c:pt>
                <c:pt idx="620">
                  <c:v>46.13</c:v>
                </c:pt>
                <c:pt idx="621">
                  <c:v>47.71</c:v>
                </c:pt>
                <c:pt idx="622">
                  <c:v>46.18</c:v>
                </c:pt>
                <c:pt idx="623">
                  <c:v>47.46</c:v>
                </c:pt>
                <c:pt idx="624">
                  <c:v>48.06</c:v>
                </c:pt>
                <c:pt idx="625">
                  <c:v>47.36</c:v>
                </c:pt>
                <c:pt idx="626">
                  <c:v>47.25</c:v>
                </c:pt>
                <c:pt idx="627">
                  <c:v>46.690000000000012</c:v>
                </c:pt>
                <c:pt idx="628">
                  <c:v>46.36</c:v>
                </c:pt>
                <c:pt idx="629">
                  <c:v>49.13</c:v>
                </c:pt>
                <c:pt idx="630">
                  <c:v>47.44</c:v>
                </c:pt>
                <c:pt idx="631">
                  <c:v>47.86</c:v>
                </c:pt>
                <c:pt idx="632">
                  <c:v>44.9</c:v>
                </c:pt>
                <c:pt idx="633">
                  <c:v>45</c:v>
                </c:pt>
                <c:pt idx="634">
                  <c:v>47.34</c:v>
                </c:pt>
                <c:pt idx="635">
                  <c:v>46.31</c:v>
                </c:pt>
                <c:pt idx="636">
                  <c:v>47.11</c:v>
                </c:pt>
                <c:pt idx="637">
                  <c:v>47.63</c:v>
                </c:pt>
                <c:pt idx="638">
                  <c:v>48.27</c:v>
                </c:pt>
                <c:pt idx="639">
                  <c:v>47.71</c:v>
                </c:pt>
                <c:pt idx="640">
                  <c:v>48.99</c:v>
                </c:pt>
                <c:pt idx="641">
                  <c:v>48</c:v>
                </c:pt>
                <c:pt idx="642">
                  <c:v>47.46</c:v>
                </c:pt>
                <c:pt idx="643">
                  <c:v>49.86</c:v>
                </c:pt>
                <c:pt idx="644">
                  <c:v>48.88</c:v>
                </c:pt>
                <c:pt idx="645">
                  <c:v>46.33</c:v>
                </c:pt>
                <c:pt idx="646">
                  <c:v>54.6</c:v>
                </c:pt>
                <c:pt idx="647">
                  <c:v>47.54</c:v>
                </c:pt>
                <c:pt idx="648">
                  <c:v>48.17</c:v>
                </c:pt>
                <c:pt idx="649">
                  <c:v>49.39</c:v>
                </c:pt>
                <c:pt idx="650">
                  <c:v>48.33</c:v>
                </c:pt>
                <c:pt idx="651">
                  <c:v>48.21</c:v>
                </c:pt>
                <c:pt idx="652">
                  <c:v>49.82</c:v>
                </c:pt>
                <c:pt idx="653">
                  <c:v>44.77</c:v>
                </c:pt>
                <c:pt idx="654">
                  <c:v>47.87</c:v>
                </c:pt>
                <c:pt idx="655">
                  <c:v>48.81</c:v>
                </c:pt>
                <c:pt idx="656">
                  <c:v>48.63</c:v>
                </c:pt>
                <c:pt idx="657">
                  <c:v>45.9</c:v>
                </c:pt>
                <c:pt idx="658">
                  <c:v>48.09</c:v>
                </c:pt>
                <c:pt idx="659">
                  <c:v>50.56</c:v>
                </c:pt>
                <c:pt idx="660">
                  <c:v>45.42</c:v>
                </c:pt>
                <c:pt idx="661">
                  <c:v>45.790000000000013</c:v>
                </c:pt>
                <c:pt idx="662">
                  <c:v>47.63</c:v>
                </c:pt>
                <c:pt idx="663">
                  <c:v>47.83</c:v>
                </c:pt>
                <c:pt idx="664">
                  <c:v>45.730000000000011</c:v>
                </c:pt>
                <c:pt idx="665">
                  <c:v>45.52</c:v>
                </c:pt>
                <c:pt idx="666">
                  <c:v>48.290000000000013</c:v>
                </c:pt>
                <c:pt idx="667">
                  <c:v>47.08</c:v>
                </c:pt>
                <c:pt idx="668">
                  <c:v>45.85</c:v>
                </c:pt>
                <c:pt idx="669">
                  <c:v>48.57</c:v>
                </c:pt>
                <c:pt idx="670">
                  <c:v>47.59</c:v>
                </c:pt>
                <c:pt idx="671">
                  <c:v>44.95</c:v>
                </c:pt>
                <c:pt idx="672">
                  <c:v>50.260000000000012</c:v>
                </c:pt>
                <c:pt idx="673">
                  <c:v>47.93</c:v>
                </c:pt>
                <c:pt idx="674">
                  <c:v>48.01</c:v>
                </c:pt>
                <c:pt idx="675">
                  <c:v>48.82</c:v>
                </c:pt>
                <c:pt idx="676">
                  <c:v>47.9</c:v>
                </c:pt>
                <c:pt idx="677">
                  <c:v>49.48</c:v>
                </c:pt>
                <c:pt idx="678">
                  <c:v>50.59</c:v>
                </c:pt>
                <c:pt idx="679">
                  <c:v>52.36</c:v>
                </c:pt>
                <c:pt idx="680">
                  <c:v>48.34</c:v>
                </c:pt>
                <c:pt idx="681">
                  <c:v>49.260000000000012</c:v>
                </c:pt>
                <c:pt idx="682">
                  <c:v>47.84</c:v>
                </c:pt>
                <c:pt idx="683">
                  <c:v>48.48</c:v>
                </c:pt>
                <c:pt idx="684">
                  <c:v>48.54</c:v>
                </c:pt>
                <c:pt idx="685">
                  <c:v>47.71</c:v>
                </c:pt>
                <c:pt idx="686">
                  <c:v>48.09</c:v>
                </c:pt>
                <c:pt idx="687">
                  <c:v>48.88</c:v>
                </c:pt>
                <c:pt idx="688">
                  <c:v>48.01</c:v>
                </c:pt>
                <c:pt idx="689">
                  <c:v>50.120000000000012</c:v>
                </c:pt>
                <c:pt idx="690">
                  <c:v>49.48</c:v>
                </c:pt>
                <c:pt idx="691">
                  <c:v>52.15</c:v>
                </c:pt>
                <c:pt idx="692">
                  <c:v>46.44</c:v>
                </c:pt>
                <c:pt idx="693">
                  <c:v>52.36</c:v>
                </c:pt>
                <c:pt idx="694">
                  <c:v>48.3</c:v>
                </c:pt>
                <c:pt idx="695">
                  <c:v>47.74</c:v>
                </c:pt>
                <c:pt idx="696">
                  <c:v>48.760000000000012</c:v>
                </c:pt>
                <c:pt idx="697">
                  <c:v>47.8</c:v>
                </c:pt>
                <c:pt idx="698">
                  <c:v>48.730000000000011</c:v>
                </c:pt>
                <c:pt idx="699">
                  <c:v>48.4</c:v>
                </c:pt>
                <c:pt idx="700">
                  <c:v>48.93</c:v>
                </c:pt>
                <c:pt idx="701">
                  <c:v>49.730000000000011</c:v>
                </c:pt>
                <c:pt idx="702">
                  <c:v>49.260000000000012</c:v>
                </c:pt>
                <c:pt idx="703">
                  <c:v>47</c:v>
                </c:pt>
                <c:pt idx="704">
                  <c:v>48.8</c:v>
                </c:pt>
                <c:pt idx="705">
                  <c:v>47.44</c:v>
                </c:pt>
                <c:pt idx="706">
                  <c:v>49.04</c:v>
                </c:pt>
                <c:pt idx="707">
                  <c:v>47.74</c:v>
                </c:pt>
                <c:pt idx="708">
                  <c:v>48.620000000000012</c:v>
                </c:pt>
                <c:pt idx="709">
                  <c:v>48.55</c:v>
                </c:pt>
                <c:pt idx="710">
                  <c:v>49.260000000000012</c:v>
                </c:pt>
                <c:pt idx="711">
                  <c:v>48.93</c:v>
                </c:pt>
                <c:pt idx="712">
                  <c:v>47.790000000000013</c:v>
                </c:pt>
                <c:pt idx="713">
                  <c:v>48.07</c:v>
                </c:pt>
                <c:pt idx="714">
                  <c:v>47.8</c:v>
                </c:pt>
                <c:pt idx="715">
                  <c:v>48.21</c:v>
                </c:pt>
                <c:pt idx="716">
                  <c:v>49.230000000000011</c:v>
                </c:pt>
                <c:pt idx="717">
                  <c:v>46.81</c:v>
                </c:pt>
                <c:pt idx="718">
                  <c:v>48.690000000000012</c:v>
                </c:pt>
                <c:pt idx="719">
                  <c:v>49.15</c:v>
                </c:pt>
                <c:pt idx="720">
                  <c:v>48.87</c:v>
                </c:pt>
                <c:pt idx="721">
                  <c:v>48.790000000000013</c:v>
                </c:pt>
                <c:pt idx="722">
                  <c:v>46.290000000000013</c:v>
                </c:pt>
                <c:pt idx="723">
                  <c:v>46.36</c:v>
                </c:pt>
                <c:pt idx="724">
                  <c:v>56.389240000000001</c:v>
                </c:pt>
                <c:pt idx="725">
                  <c:v>56.615470000000002</c:v>
                </c:pt>
                <c:pt idx="726">
                  <c:v>46.38</c:v>
                </c:pt>
                <c:pt idx="727">
                  <c:v>68.72</c:v>
                </c:pt>
                <c:pt idx="728">
                  <c:v>69.940000000000026</c:v>
                </c:pt>
                <c:pt idx="729">
                  <c:v>47.35</c:v>
                </c:pt>
                <c:pt idx="730">
                  <c:v>67.760000000000005</c:v>
                </c:pt>
                <c:pt idx="731">
                  <c:v>68.19</c:v>
                </c:pt>
                <c:pt idx="732">
                  <c:v>47.8</c:v>
                </c:pt>
                <c:pt idx="733">
                  <c:v>48.07</c:v>
                </c:pt>
                <c:pt idx="734">
                  <c:v>69.099999999999994</c:v>
                </c:pt>
                <c:pt idx="735">
                  <c:v>69.59</c:v>
                </c:pt>
                <c:pt idx="736">
                  <c:v>70.77</c:v>
                </c:pt>
                <c:pt idx="737">
                  <c:v>70.36</c:v>
                </c:pt>
                <c:pt idx="738">
                  <c:v>55.9</c:v>
                </c:pt>
                <c:pt idx="739">
                  <c:v>59.85</c:v>
                </c:pt>
                <c:pt idx="740">
                  <c:v>66.88</c:v>
                </c:pt>
                <c:pt idx="741">
                  <c:v>47.55</c:v>
                </c:pt>
                <c:pt idx="742">
                  <c:v>69.75</c:v>
                </c:pt>
                <c:pt idx="743">
                  <c:v>47.760000000000012</c:v>
                </c:pt>
                <c:pt idx="744">
                  <c:v>47.86</c:v>
                </c:pt>
                <c:pt idx="745">
                  <c:v>48.51</c:v>
                </c:pt>
                <c:pt idx="746">
                  <c:v>51.34</c:v>
                </c:pt>
                <c:pt idx="747">
                  <c:v>68</c:v>
                </c:pt>
                <c:pt idx="748">
                  <c:v>68.209999999999994</c:v>
                </c:pt>
                <c:pt idx="749">
                  <c:v>70.11</c:v>
                </c:pt>
                <c:pt idx="750">
                  <c:v>50.88</c:v>
                </c:pt>
                <c:pt idx="751">
                  <c:v>65.319999999999993</c:v>
                </c:pt>
                <c:pt idx="752">
                  <c:v>65.489999999999995</c:v>
                </c:pt>
                <c:pt idx="753">
                  <c:v>69.59</c:v>
                </c:pt>
                <c:pt idx="754">
                  <c:v>68.56</c:v>
                </c:pt>
                <c:pt idx="755">
                  <c:v>70.400000000000006</c:v>
                </c:pt>
                <c:pt idx="756">
                  <c:v>70.930000000000007</c:v>
                </c:pt>
                <c:pt idx="757">
                  <c:v>48.620000000000012</c:v>
                </c:pt>
                <c:pt idx="758">
                  <c:v>70.040000000000006</c:v>
                </c:pt>
                <c:pt idx="759">
                  <c:v>68.7</c:v>
                </c:pt>
                <c:pt idx="760">
                  <c:v>70.540000000000006</c:v>
                </c:pt>
                <c:pt idx="761">
                  <c:v>71.239999999999995</c:v>
                </c:pt>
                <c:pt idx="762">
                  <c:v>47.160000000000011</c:v>
                </c:pt>
                <c:pt idx="763">
                  <c:v>70.13</c:v>
                </c:pt>
                <c:pt idx="764">
                  <c:v>74.31</c:v>
                </c:pt>
                <c:pt idx="765">
                  <c:v>74.400000000000006</c:v>
                </c:pt>
                <c:pt idx="766">
                  <c:v>76.27</c:v>
                </c:pt>
                <c:pt idx="767">
                  <c:v>74.400000000000006</c:v>
                </c:pt>
                <c:pt idx="768">
                  <c:v>73.040000000000006</c:v>
                </c:pt>
                <c:pt idx="769">
                  <c:v>76.459999999999994</c:v>
                </c:pt>
                <c:pt idx="770">
                  <c:v>66.790000000000006</c:v>
                </c:pt>
                <c:pt idx="771">
                  <c:v>66.75</c:v>
                </c:pt>
                <c:pt idx="772">
                  <c:v>68.81</c:v>
                </c:pt>
                <c:pt idx="773">
                  <c:v>68.410000000000025</c:v>
                </c:pt>
                <c:pt idx="774">
                  <c:v>72.39</c:v>
                </c:pt>
                <c:pt idx="775">
                  <c:v>70.2</c:v>
                </c:pt>
                <c:pt idx="776">
                  <c:v>68.89</c:v>
                </c:pt>
                <c:pt idx="777">
                  <c:v>70.13</c:v>
                </c:pt>
                <c:pt idx="778">
                  <c:v>72.28</c:v>
                </c:pt>
                <c:pt idx="779">
                  <c:v>72.819999999999993</c:v>
                </c:pt>
                <c:pt idx="780">
                  <c:v>46.04</c:v>
                </c:pt>
                <c:pt idx="781">
                  <c:v>47.31</c:v>
                </c:pt>
                <c:pt idx="782">
                  <c:v>47.07</c:v>
                </c:pt>
                <c:pt idx="783">
                  <c:v>48.08</c:v>
                </c:pt>
                <c:pt idx="784">
                  <c:v>48.64</c:v>
                </c:pt>
                <c:pt idx="785">
                  <c:v>48</c:v>
                </c:pt>
                <c:pt idx="786">
                  <c:v>48.2</c:v>
                </c:pt>
                <c:pt idx="787">
                  <c:v>52.08</c:v>
                </c:pt>
                <c:pt idx="788">
                  <c:v>52.89</c:v>
                </c:pt>
                <c:pt idx="789">
                  <c:v>60.53</c:v>
                </c:pt>
                <c:pt idx="790">
                  <c:v>62.45</c:v>
                </c:pt>
                <c:pt idx="791">
                  <c:v>61.75</c:v>
                </c:pt>
                <c:pt idx="792">
                  <c:v>68.010000000000005</c:v>
                </c:pt>
                <c:pt idx="793">
                  <c:v>47.08</c:v>
                </c:pt>
                <c:pt idx="794">
                  <c:v>55.52</c:v>
                </c:pt>
                <c:pt idx="795">
                  <c:v>67.98</c:v>
                </c:pt>
                <c:pt idx="796">
                  <c:v>47.27</c:v>
                </c:pt>
                <c:pt idx="797">
                  <c:v>46.61</c:v>
                </c:pt>
                <c:pt idx="798">
                  <c:v>47.1</c:v>
                </c:pt>
                <c:pt idx="799">
                  <c:v>47.660000000000011</c:v>
                </c:pt>
                <c:pt idx="800">
                  <c:v>47.56</c:v>
                </c:pt>
                <c:pt idx="801">
                  <c:v>47.1</c:v>
                </c:pt>
                <c:pt idx="802">
                  <c:v>47.54</c:v>
                </c:pt>
                <c:pt idx="803">
                  <c:v>46.91</c:v>
                </c:pt>
                <c:pt idx="804">
                  <c:v>47.56</c:v>
                </c:pt>
                <c:pt idx="805">
                  <c:v>46.730000000000011</c:v>
                </c:pt>
                <c:pt idx="806">
                  <c:v>47.53</c:v>
                </c:pt>
                <c:pt idx="807">
                  <c:v>47.620000000000012</c:v>
                </c:pt>
                <c:pt idx="808">
                  <c:v>47.14</c:v>
                </c:pt>
                <c:pt idx="809">
                  <c:v>46.84</c:v>
                </c:pt>
                <c:pt idx="810">
                  <c:v>47.730000000000011</c:v>
                </c:pt>
                <c:pt idx="811">
                  <c:v>47.8</c:v>
                </c:pt>
                <c:pt idx="812">
                  <c:v>47.78</c:v>
                </c:pt>
                <c:pt idx="813">
                  <c:v>47.78</c:v>
                </c:pt>
                <c:pt idx="814">
                  <c:v>47.89</c:v>
                </c:pt>
                <c:pt idx="815">
                  <c:v>48.160000000000011</c:v>
                </c:pt>
                <c:pt idx="816">
                  <c:v>47.71</c:v>
                </c:pt>
                <c:pt idx="817">
                  <c:v>47.36</c:v>
                </c:pt>
                <c:pt idx="818">
                  <c:v>47.85</c:v>
                </c:pt>
                <c:pt idx="819">
                  <c:v>47.760000000000012</c:v>
                </c:pt>
                <c:pt idx="820">
                  <c:v>47.55</c:v>
                </c:pt>
                <c:pt idx="821">
                  <c:v>48.21</c:v>
                </c:pt>
                <c:pt idx="822">
                  <c:v>47.61</c:v>
                </c:pt>
                <c:pt idx="823">
                  <c:v>47.93</c:v>
                </c:pt>
                <c:pt idx="824">
                  <c:v>50.120000000000012</c:v>
                </c:pt>
                <c:pt idx="825">
                  <c:v>50.09</c:v>
                </c:pt>
                <c:pt idx="826">
                  <c:v>50.11</c:v>
                </c:pt>
                <c:pt idx="827">
                  <c:v>50.18</c:v>
                </c:pt>
                <c:pt idx="828">
                  <c:v>49.24</c:v>
                </c:pt>
                <c:pt idx="829">
                  <c:v>49.38</c:v>
                </c:pt>
                <c:pt idx="830">
                  <c:v>49.44</c:v>
                </c:pt>
                <c:pt idx="831">
                  <c:v>49.07</c:v>
                </c:pt>
                <c:pt idx="832">
                  <c:v>48.97</c:v>
                </c:pt>
                <c:pt idx="833">
                  <c:v>49.05</c:v>
                </c:pt>
                <c:pt idx="834">
                  <c:v>48.97</c:v>
                </c:pt>
                <c:pt idx="835">
                  <c:v>49.28</c:v>
                </c:pt>
                <c:pt idx="836">
                  <c:v>48.96</c:v>
                </c:pt>
                <c:pt idx="837">
                  <c:v>49.09</c:v>
                </c:pt>
                <c:pt idx="838">
                  <c:v>48.81</c:v>
                </c:pt>
                <c:pt idx="839">
                  <c:v>49.03</c:v>
                </c:pt>
                <c:pt idx="840">
                  <c:v>48.99</c:v>
                </c:pt>
                <c:pt idx="841">
                  <c:v>49.18</c:v>
                </c:pt>
                <c:pt idx="842">
                  <c:v>48.83</c:v>
                </c:pt>
                <c:pt idx="843">
                  <c:v>48.52</c:v>
                </c:pt>
                <c:pt idx="844">
                  <c:v>49.35</c:v>
                </c:pt>
                <c:pt idx="845">
                  <c:v>49.74</c:v>
                </c:pt>
                <c:pt idx="846">
                  <c:v>66.2</c:v>
                </c:pt>
                <c:pt idx="847">
                  <c:v>66.900000000000006</c:v>
                </c:pt>
                <c:pt idx="848">
                  <c:v>67.8</c:v>
                </c:pt>
                <c:pt idx="849">
                  <c:v>70.8</c:v>
                </c:pt>
                <c:pt idx="850">
                  <c:v>70.5</c:v>
                </c:pt>
                <c:pt idx="851">
                  <c:v>69.400000000000006</c:v>
                </c:pt>
                <c:pt idx="852">
                  <c:v>68.5</c:v>
                </c:pt>
                <c:pt idx="853">
                  <c:v>68.400000000000006</c:v>
                </c:pt>
                <c:pt idx="854">
                  <c:v>68</c:v>
                </c:pt>
                <c:pt idx="855">
                  <c:v>67.5</c:v>
                </c:pt>
                <c:pt idx="856">
                  <c:v>67.8</c:v>
                </c:pt>
                <c:pt idx="857">
                  <c:v>68.400000000000006</c:v>
                </c:pt>
                <c:pt idx="858">
                  <c:v>47.01</c:v>
                </c:pt>
                <c:pt idx="859">
                  <c:v>46.91</c:v>
                </c:pt>
                <c:pt idx="860">
                  <c:v>47.65</c:v>
                </c:pt>
                <c:pt idx="861">
                  <c:v>46.04</c:v>
                </c:pt>
                <c:pt idx="862">
                  <c:v>45.690000000000012</c:v>
                </c:pt>
                <c:pt idx="863">
                  <c:v>46.230000000000011</c:v>
                </c:pt>
                <c:pt idx="864">
                  <c:v>45.63</c:v>
                </c:pt>
                <c:pt idx="865">
                  <c:v>46.52</c:v>
                </c:pt>
                <c:pt idx="866">
                  <c:v>46.160000000000011</c:v>
                </c:pt>
                <c:pt idx="867">
                  <c:v>49.08</c:v>
                </c:pt>
                <c:pt idx="868">
                  <c:v>47.87</c:v>
                </c:pt>
                <c:pt idx="869">
                  <c:v>48.9</c:v>
                </c:pt>
                <c:pt idx="870">
                  <c:v>48.77</c:v>
                </c:pt>
                <c:pt idx="871">
                  <c:v>48.690000000000012</c:v>
                </c:pt>
                <c:pt idx="872">
                  <c:v>47.68</c:v>
                </c:pt>
                <c:pt idx="873">
                  <c:v>48.14</c:v>
                </c:pt>
                <c:pt idx="874">
                  <c:v>51.14</c:v>
                </c:pt>
                <c:pt idx="875">
                  <c:v>72.22</c:v>
                </c:pt>
                <c:pt idx="876">
                  <c:v>72.58</c:v>
                </c:pt>
                <c:pt idx="877">
                  <c:v>74.459999999999994</c:v>
                </c:pt>
                <c:pt idx="878">
                  <c:v>74.13</c:v>
                </c:pt>
                <c:pt idx="879">
                  <c:v>73.23</c:v>
                </c:pt>
                <c:pt idx="880">
                  <c:v>66.849999999999994</c:v>
                </c:pt>
                <c:pt idx="881">
                  <c:v>75.8</c:v>
                </c:pt>
                <c:pt idx="882">
                  <c:v>69</c:v>
                </c:pt>
                <c:pt idx="883">
                  <c:v>67</c:v>
                </c:pt>
                <c:pt idx="884">
                  <c:v>74.5</c:v>
                </c:pt>
                <c:pt idx="885">
                  <c:v>65.599999999999994</c:v>
                </c:pt>
                <c:pt idx="886">
                  <c:v>75.2</c:v>
                </c:pt>
                <c:pt idx="887">
                  <c:v>74.2</c:v>
                </c:pt>
                <c:pt idx="888">
                  <c:v>70.099999999999994</c:v>
                </c:pt>
                <c:pt idx="889">
                  <c:v>71</c:v>
                </c:pt>
                <c:pt idx="890">
                  <c:v>71.8</c:v>
                </c:pt>
                <c:pt idx="891">
                  <c:v>65.099999999999994</c:v>
                </c:pt>
                <c:pt idx="892">
                  <c:v>74</c:v>
                </c:pt>
                <c:pt idx="893">
                  <c:v>64.8</c:v>
                </c:pt>
                <c:pt idx="894">
                  <c:v>77.099999999999994</c:v>
                </c:pt>
                <c:pt idx="895">
                  <c:v>74.400000000000006</c:v>
                </c:pt>
                <c:pt idx="896">
                  <c:v>73.5</c:v>
                </c:pt>
                <c:pt idx="897">
                  <c:v>76.900000000000006</c:v>
                </c:pt>
                <c:pt idx="898">
                  <c:v>73.5</c:v>
                </c:pt>
                <c:pt idx="899">
                  <c:v>71.5</c:v>
                </c:pt>
                <c:pt idx="900">
                  <c:v>65.7</c:v>
                </c:pt>
                <c:pt idx="901">
                  <c:v>49.2</c:v>
                </c:pt>
                <c:pt idx="902">
                  <c:v>49.1</c:v>
                </c:pt>
                <c:pt idx="903">
                  <c:v>52.7</c:v>
                </c:pt>
                <c:pt idx="904">
                  <c:v>53.6</c:v>
                </c:pt>
                <c:pt idx="905">
                  <c:v>46.7</c:v>
                </c:pt>
                <c:pt idx="906">
                  <c:v>49.2</c:v>
                </c:pt>
                <c:pt idx="907">
                  <c:v>51.7</c:v>
                </c:pt>
                <c:pt idx="908">
                  <c:v>44.7</c:v>
                </c:pt>
                <c:pt idx="909">
                  <c:v>49</c:v>
                </c:pt>
                <c:pt idx="910">
                  <c:v>48.7</c:v>
                </c:pt>
                <c:pt idx="911">
                  <c:v>48.08</c:v>
                </c:pt>
                <c:pt idx="912">
                  <c:v>47.47</c:v>
                </c:pt>
                <c:pt idx="913">
                  <c:v>47.290000000000013</c:v>
                </c:pt>
                <c:pt idx="914">
                  <c:v>46.65</c:v>
                </c:pt>
                <c:pt idx="915">
                  <c:v>45.790000000000013</c:v>
                </c:pt>
                <c:pt idx="916">
                  <c:v>47.27</c:v>
                </c:pt>
                <c:pt idx="917">
                  <c:v>46.45</c:v>
                </c:pt>
                <c:pt idx="918">
                  <c:v>46.27</c:v>
                </c:pt>
                <c:pt idx="919">
                  <c:v>47.25</c:v>
                </c:pt>
                <c:pt idx="920">
                  <c:v>47.54</c:v>
                </c:pt>
                <c:pt idx="921">
                  <c:v>46.64</c:v>
                </c:pt>
                <c:pt idx="922">
                  <c:v>46.42</c:v>
                </c:pt>
                <c:pt idx="923">
                  <c:v>46.42</c:v>
                </c:pt>
                <c:pt idx="924">
                  <c:v>46.84</c:v>
                </c:pt>
                <c:pt idx="925">
                  <c:v>49.44</c:v>
                </c:pt>
                <c:pt idx="926">
                  <c:v>49.97</c:v>
                </c:pt>
                <c:pt idx="927">
                  <c:v>49.52</c:v>
                </c:pt>
                <c:pt idx="928">
                  <c:v>51.06</c:v>
                </c:pt>
                <c:pt idx="929">
                  <c:v>48.14</c:v>
                </c:pt>
                <c:pt idx="930">
                  <c:v>71.61</c:v>
                </c:pt>
                <c:pt idx="931">
                  <c:v>70.64</c:v>
                </c:pt>
                <c:pt idx="932">
                  <c:v>70.959999999999994</c:v>
                </c:pt>
                <c:pt idx="933">
                  <c:v>50.53</c:v>
                </c:pt>
                <c:pt idx="934">
                  <c:v>51.87</c:v>
                </c:pt>
                <c:pt idx="935">
                  <c:v>50.44</c:v>
                </c:pt>
                <c:pt idx="936">
                  <c:v>51.97</c:v>
                </c:pt>
                <c:pt idx="937">
                  <c:v>50.57</c:v>
                </c:pt>
                <c:pt idx="938">
                  <c:v>58.03</c:v>
                </c:pt>
                <c:pt idx="939">
                  <c:v>50.82</c:v>
                </c:pt>
                <c:pt idx="940">
                  <c:v>50.78</c:v>
                </c:pt>
                <c:pt idx="941">
                  <c:v>57.690000000000012</c:v>
                </c:pt>
                <c:pt idx="942">
                  <c:v>50.95</c:v>
                </c:pt>
                <c:pt idx="943">
                  <c:v>50.55</c:v>
                </c:pt>
                <c:pt idx="944">
                  <c:v>50.32</c:v>
                </c:pt>
                <c:pt idx="945">
                  <c:v>50.93</c:v>
                </c:pt>
                <c:pt idx="946">
                  <c:v>50.52</c:v>
                </c:pt>
                <c:pt idx="947">
                  <c:v>58.78</c:v>
                </c:pt>
                <c:pt idx="948">
                  <c:v>57.260000000000012</c:v>
                </c:pt>
                <c:pt idx="949">
                  <c:v>56.9</c:v>
                </c:pt>
                <c:pt idx="950">
                  <c:v>57</c:v>
                </c:pt>
                <c:pt idx="951">
                  <c:v>56.37</c:v>
                </c:pt>
                <c:pt idx="952">
                  <c:v>54.5</c:v>
                </c:pt>
                <c:pt idx="953">
                  <c:v>46.51</c:v>
                </c:pt>
                <c:pt idx="954">
                  <c:v>44.97</c:v>
                </c:pt>
                <c:pt idx="955">
                  <c:v>46.71</c:v>
                </c:pt>
                <c:pt idx="956">
                  <c:v>46.34</c:v>
                </c:pt>
                <c:pt idx="957">
                  <c:v>47.18</c:v>
                </c:pt>
                <c:pt idx="958">
                  <c:v>46.190000000000012</c:v>
                </c:pt>
                <c:pt idx="959">
                  <c:v>46.41</c:v>
                </c:pt>
                <c:pt idx="960">
                  <c:v>46.21</c:v>
                </c:pt>
                <c:pt idx="961">
                  <c:v>57.89</c:v>
                </c:pt>
                <c:pt idx="962">
                  <c:v>58.1</c:v>
                </c:pt>
                <c:pt idx="963">
                  <c:v>52.760000000000012</c:v>
                </c:pt>
                <c:pt idx="964">
                  <c:v>55.7</c:v>
                </c:pt>
                <c:pt idx="965">
                  <c:v>54.3</c:v>
                </c:pt>
                <c:pt idx="966">
                  <c:v>52.77</c:v>
                </c:pt>
                <c:pt idx="967">
                  <c:v>54.93</c:v>
                </c:pt>
                <c:pt idx="968">
                  <c:v>54.57</c:v>
                </c:pt>
                <c:pt idx="969">
                  <c:v>55.48</c:v>
                </c:pt>
                <c:pt idx="970">
                  <c:v>54.21</c:v>
                </c:pt>
                <c:pt idx="971">
                  <c:v>54.230000000000011</c:v>
                </c:pt>
                <c:pt idx="972">
                  <c:v>55.37</c:v>
                </c:pt>
                <c:pt idx="973">
                  <c:v>54.3</c:v>
                </c:pt>
                <c:pt idx="974">
                  <c:v>61.39</c:v>
                </c:pt>
                <c:pt idx="975">
                  <c:v>54.83</c:v>
                </c:pt>
                <c:pt idx="976">
                  <c:v>54.720000000000013</c:v>
                </c:pt>
                <c:pt idx="977">
                  <c:v>56.52</c:v>
                </c:pt>
                <c:pt idx="978">
                  <c:v>54.1</c:v>
                </c:pt>
                <c:pt idx="979">
                  <c:v>54.43</c:v>
                </c:pt>
                <c:pt idx="980">
                  <c:v>54.06</c:v>
                </c:pt>
                <c:pt idx="981">
                  <c:v>55.07</c:v>
                </c:pt>
                <c:pt idx="982">
                  <c:v>53.7</c:v>
                </c:pt>
                <c:pt idx="983">
                  <c:v>53.720000000000013</c:v>
                </c:pt>
                <c:pt idx="984">
                  <c:v>54.160000000000011</c:v>
                </c:pt>
                <c:pt idx="985">
                  <c:v>54.03</c:v>
                </c:pt>
                <c:pt idx="986">
                  <c:v>53.8</c:v>
                </c:pt>
                <c:pt idx="987">
                  <c:v>53.88</c:v>
                </c:pt>
                <c:pt idx="988">
                  <c:v>54.51</c:v>
                </c:pt>
                <c:pt idx="989">
                  <c:v>54.33</c:v>
                </c:pt>
                <c:pt idx="990">
                  <c:v>54.83</c:v>
                </c:pt>
                <c:pt idx="991">
                  <c:v>54.75</c:v>
                </c:pt>
                <c:pt idx="992">
                  <c:v>53.54</c:v>
                </c:pt>
                <c:pt idx="993">
                  <c:v>53.53</c:v>
                </c:pt>
                <c:pt idx="994">
                  <c:v>69.099999999999994</c:v>
                </c:pt>
                <c:pt idx="995">
                  <c:v>68.64</c:v>
                </c:pt>
                <c:pt idx="996">
                  <c:v>66.959999999999994</c:v>
                </c:pt>
                <c:pt idx="997">
                  <c:v>53.790000000000013</c:v>
                </c:pt>
                <c:pt idx="998">
                  <c:v>48.760000000000012</c:v>
                </c:pt>
                <c:pt idx="999">
                  <c:v>74.38</c:v>
                </c:pt>
                <c:pt idx="1000">
                  <c:v>49.33</c:v>
                </c:pt>
                <c:pt idx="1001">
                  <c:v>48.35</c:v>
                </c:pt>
                <c:pt idx="1002">
                  <c:v>48.47</c:v>
                </c:pt>
                <c:pt idx="1003">
                  <c:v>49.65</c:v>
                </c:pt>
                <c:pt idx="1004">
                  <c:v>67.489999999999995</c:v>
                </c:pt>
                <c:pt idx="1005">
                  <c:v>74.92</c:v>
                </c:pt>
                <c:pt idx="1006">
                  <c:v>47.2</c:v>
                </c:pt>
                <c:pt idx="1007">
                  <c:v>47.84</c:v>
                </c:pt>
                <c:pt idx="1008">
                  <c:v>48.47</c:v>
                </c:pt>
                <c:pt idx="1009">
                  <c:v>49.56</c:v>
                </c:pt>
                <c:pt idx="1010">
                  <c:v>75.28</c:v>
                </c:pt>
                <c:pt idx="1011">
                  <c:v>48.6</c:v>
                </c:pt>
                <c:pt idx="1012">
                  <c:v>49.82</c:v>
                </c:pt>
                <c:pt idx="1013">
                  <c:v>49.75</c:v>
                </c:pt>
                <c:pt idx="1014">
                  <c:v>46.65</c:v>
                </c:pt>
                <c:pt idx="1015">
                  <c:v>47.34</c:v>
                </c:pt>
                <c:pt idx="1016">
                  <c:v>45.6</c:v>
                </c:pt>
                <c:pt idx="1017">
                  <c:v>48.7</c:v>
                </c:pt>
                <c:pt idx="1018">
                  <c:v>48.04</c:v>
                </c:pt>
                <c:pt idx="1019">
                  <c:v>47.25</c:v>
                </c:pt>
                <c:pt idx="1020">
                  <c:v>48.01</c:v>
                </c:pt>
                <c:pt idx="1021">
                  <c:v>47.74</c:v>
                </c:pt>
                <c:pt idx="1022">
                  <c:v>48.08</c:v>
                </c:pt>
                <c:pt idx="1023">
                  <c:v>46.86</c:v>
                </c:pt>
                <c:pt idx="1024">
                  <c:v>46.61</c:v>
                </c:pt>
                <c:pt idx="1025">
                  <c:v>45.94</c:v>
                </c:pt>
                <c:pt idx="1026">
                  <c:v>45.59</c:v>
                </c:pt>
                <c:pt idx="1027">
                  <c:v>44.36</c:v>
                </c:pt>
                <c:pt idx="1028">
                  <c:v>44.56</c:v>
                </c:pt>
                <c:pt idx="1029">
                  <c:v>45.54</c:v>
                </c:pt>
                <c:pt idx="1030">
                  <c:v>44.720000000000013</c:v>
                </c:pt>
                <c:pt idx="1031">
                  <c:v>47.38</c:v>
                </c:pt>
                <c:pt idx="1032">
                  <c:v>46.48</c:v>
                </c:pt>
                <c:pt idx="1033">
                  <c:v>46.5</c:v>
                </c:pt>
                <c:pt idx="1034">
                  <c:v>47.68</c:v>
                </c:pt>
                <c:pt idx="1035">
                  <c:v>47.3</c:v>
                </c:pt>
                <c:pt idx="1036">
                  <c:v>46.220000000000013</c:v>
                </c:pt>
                <c:pt idx="1037">
                  <c:v>44.07</c:v>
                </c:pt>
                <c:pt idx="1038">
                  <c:v>46.720000000000013</c:v>
                </c:pt>
                <c:pt idx="1039">
                  <c:v>44.59</c:v>
                </c:pt>
                <c:pt idx="1040">
                  <c:v>46.99</c:v>
                </c:pt>
                <c:pt idx="1041">
                  <c:v>47.93</c:v>
                </c:pt>
                <c:pt idx="1042">
                  <c:v>46.98</c:v>
                </c:pt>
                <c:pt idx="1043">
                  <c:v>72.599999999999994</c:v>
                </c:pt>
                <c:pt idx="1044">
                  <c:v>73.69</c:v>
                </c:pt>
                <c:pt idx="1045">
                  <c:v>71.16</c:v>
                </c:pt>
                <c:pt idx="1046">
                  <c:v>54.46</c:v>
                </c:pt>
                <c:pt idx="1047">
                  <c:v>48.75</c:v>
                </c:pt>
                <c:pt idx="1048">
                  <c:v>48.99</c:v>
                </c:pt>
                <c:pt idx="1049">
                  <c:v>51.56</c:v>
                </c:pt>
                <c:pt idx="1050">
                  <c:v>72.25</c:v>
                </c:pt>
                <c:pt idx="1051">
                  <c:v>71.900000000000006</c:v>
                </c:pt>
                <c:pt idx="1052">
                  <c:v>72.400000000000006</c:v>
                </c:pt>
                <c:pt idx="1053">
                  <c:v>68.7</c:v>
                </c:pt>
                <c:pt idx="1054">
                  <c:v>66.900000000000006</c:v>
                </c:pt>
                <c:pt idx="1055">
                  <c:v>48.160000000000011</c:v>
                </c:pt>
                <c:pt idx="1056">
                  <c:v>47.9</c:v>
                </c:pt>
                <c:pt idx="1057">
                  <c:v>48.5</c:v>
                </c:pt>
                <c:pt idx="1058">
                  <c:v>67.760000000000005</c:v>
                </c:pt>
                <c:pt idx="1059">
                  <c:v>51.09</c:v>
                </c:pt>
                <c:pt idx="1060">
                  <c:v>48.85</c:v>
                </c:pt>
                <c:pt idx="1061">
                  <c:v>51.14</c:v>
                </c:pt>
                <c:pt idx="1062">
                  <c:v>48.38</c:v>
                </c:pt>
                <c:pt idx="1063">
                  <c:v>49.58</c:v>
                </c:pt>
                <c:pt idx="1064">
                  <c:v>73.75</c:v>
                </c:pt>
                <c:pt idx="1065">
                  <c:v>50.98</c:v>
                </c:pt>
                <c:pt idx="1066">
                  <c:v>46.75</c:v>
                </c:pt>
                <c:pt idx="1067">
                  <c:v>46.95</c:v>
                </c:pt>
                <c:pt idx="1068">
                  <c:v>49.220000000000013</c:v>
                </c:pt>
                <c:pt idx="1069">
                  <c:v>50.34</c:v>
                </c:pt>
                <c:pt idx="1070">
                  <c:v>46.95</c:v>
                </c:pt>
                <c:pt idx="1071">
                  <c:v>47.45</c:v>
                </c:pt>
                <c:pt idx="1072">
                  <c:v>46.95</c:v>
                </c:pt>
                <c:pt idx="1073">
                  <c:v>47.690000000000012</c:v>
                </c:pt>
                <c:pt idx="1074">
                  <c:v>70.149999999999991</c:v>
                </c:pt>
                <c:pt idx="1075">
                  <c:v>69.900000000000006</c:v>
                </c:pt>
                <c:pt idx="1076">
                  <c:v>69.19</c:v>
                </c:pt>
                <c:pt idx="1077">
                  <c:v>70.510000000000005</c:v>
                </c:pt>
                <c:pt idx="1078">
                  <c:v>61.89</c:v>
                </c:pt>
                <c:pt idx="1079">
                  <c:v>49.17</c:v>
                </c:pt>
                <c:pt idx="1080">
                  <c:v>48.93</c:v>
                </c:pt>
                <c:pt idx="1081">
                  <c:v>48.94</c:v>
                </c:pt>
                <c:pt idx="1082">
                  <c:v>49.01</c:v>
                </c:pt>
                <c:pt idx="1083">
                  <c:v>49.01</c:v>
                </c:pt>
                <c:pt idx="1084">
                  <c:v>48.87</c:v>
                </c:pt>
                <c:pt idx="1085">
                  <c:v>49</c:v>
                </c:pt>
                <c:pt idx="1086">
                  <c:v>49.14</c:v>
                </c:pt>
                <c:pt idx="1087">
                  <c:v>48.58</c:v>
                </c:pt>
                <c:pt idx="1088">
                  <c:v>49.15</c:v>
                </c:pt>
                <c:pt idx="1089">
                  <c:v>49.32</c:v>
                </c:pt>
                <c:pt idx="1090">
                  <c:v>49.41</c:v>
                </c:pt>
                <c:pt idx="1091">
                  <c:v>49.230000000000011</c:v>
                </c:pt>
                <c:pt idx="1092">
                  <c:v>49.160000000000011</c:v>
                </c:pt>
                <c:pt idx="1093">
                  <c:v>49.36</c:v>
                </c:pt>
                <c:pt idx="1094">
                  <c:v>49.290000000000013</c:v>
                </c:pt>
                <c:pt idx="1095">
                  <c:v>49.1</c:v>
                </c:pt>
                <c:pt idx="1096">
                  <c:v>49.45</c:v>
                </c:pt>
                <c:pt idx="1097">
                  <c:v>49.290000000000013</c:v>
                </c:pt>
                <c:pt idx="1098">
                  <c:v>48.9</c:v>
                </c:pt>
                <c:pt idx="1099">
                  <c:v>49.54</c:v>
                </c:pt>
                <c:pt idx="1100">
                  <c:v>49.57</c:v>
                </c:pt>
                <c:pt idx="1101">
                  <c:v>48.57</c:v>
                </c:pt>
                <c:pt idx="1102">
                  <c:v>48.6</c:v>
                </c:pt>
                <c:pt idx="1103">
                  <c:v>49.07</c:v>
                </c:pt>
                <c:pt idx="1104">
                  <c:v>49.21</c:v>
                </c:pt>
                <c:pt idx="1105">
                  <c:v>49.34</c:v>
                </c:pt>
                <c:pt idx="1106">
                  <c:v>50.230681592526196</c:v>
                </c:pt>
                <c:pt idx="1107">
                  <c:v>50.131716763448594</c:v>
                </c:pt>
                <c:pt idx="1108">
                  <c:v>49.993272611818099</c:v>
                </c:pt>
                <c:pt idx="1109">
                  <c:v>50.138586743901413</c:v>
                </c:pt>
                <c:pt idx="1110">
                  <c:v>50.243921673791995</c:v>
                </c:pt>
                <c:pt idx="1111">
                  <c:v>50.222950248208434</c:v>
                </c:pt>
                <c:pt idx="1112">
                  <c:v>50.342373731763495</c:v>
                </c:pt>
                <c:pt idx="1113">
                  <c:v>50.187606519889897</c:v>
                </c:pt>
                <c:pt idx="1114">
                  <c:v>50.154551789206103</c:v>
                </c:pt>
                <c:pt idx="1115">
                  <c:v>50.19364745737365</c:v>
                </c:pt>
                <c:pt idx="1116">
                  <c:v>50.335976637957813</c:v>
                </c:pt>
                <c:pt idx="1117">
                  <c:v>50.201329105158813</c:v>
                </c:pt>
                <c:pt idx="1118">
                  <c:v>50.301590373766473</c:v>
                </c:pt>
                <c:pt idx="1119">
                  <c:v>50.234993862655301</c:v>
                </c:pt>
                <c:pt idx="1120">
                  <c:v>50.266943226813403</c:v>
                </c:pt>
                <c:pt idx="1121">
                  <c:v>50.26279225130601</c:v>
                </c:pt>
                <c:pt idx="1122">
                  <c:v>50.139611791218194</c:v>
                </c:pt>
                <c:pt idx="1123">
                  <c:v>50.205904600445002</c:v>
                </c:pt>
                <c:pt idx="1124">
                  <c:v>50.189354266094597</c:v>
                </c:pt>
                <c:pt idx="1125">
                  <c:v>50.201676323921511</c:v>
                </c:pt>
                <c:pt idx="1126">
                  <c:v>50.315918473947995</c:v>
                </c:pt>
                <c:pt idx="1127">
                  <c:v>50.376619463693338</c:v>
                </c:pt>
                <c:pt idx="1128">
                  <c:v>50.358552896624012</c:v>
                </c:pt>
                <c:pt idx="1129">
                  <c:v>50.299642443471058</c:v>
                </c:pt>
                <c:pt idx="1130">
                  <c:v>50.333272921323399</c:v>
                </c:pt>
                <c:pt idx="1131">
                  <c:v>50.366797306803299</c:v>
                </c:pt>
                <c:pt idx="1132">
                  <c:v>50.335166378998913</c:v>
                </c:pt>
                <c:pt idx="1133">
                  <c:v>50.373888439773317</c:v>
                </c:pt>
                <c:pt idx="1134">
                  <c:v>50.375295954863702</c:v>
                </c:pt>
                <c:pt idx="1135">
                  <c:v>74.3</c:v>
                </c:pt>
                <c:pt idx="1136">
                  <c:v>76.73</c:v>
                </c:pt>
                <c:pt idx="1137">
                  <c:v>76.940000000000026</c:v>
                </c:pt>
                <c:pt idx="1138">
                  <c:v>73.2</c:v>
                </c:pt>
                <c:pt idx="1139">
                  <c:v>70</c:v>
                </c:pt>
                <c:pt idx="1140">
                  <c:v>69.5</c:v>
                </c:pt>
                <c:pt idx="1141">
                  <c:v>70.099999999999994</c:v>
                </c:pt>
                <c:pt idx="1142">
                  <c:v>74.900000000000006</c:v>
                </c:pt>
                <c:pt idx="1143">
                  <c:v>72.099999999999994</c:v>
                </c:pt>
                <c:pt idx="1144">
                  <c:v>73.2</c:v>
                </c:pt>
                <c:pt idx="1145">
                  <c:v>73.2</c:v>
                </c:pt>
                <c:pt idx="1146">
                  <c:v>67.3</c:v>
                </c:pt>
                <c:pt idx="1147">
                  <c:v>72.900000000000006</c:v>
                </c:pt>
                <c:pt idx="1148">
                  <c:v>72.099999999999994</c:v>
                </c:pt>
                <c:pt idx="1149">
                  <c:v>69.5</c:v>
                </c:pt>
                <c:pt idx="1150">
                  <c:v>71.3</c:v>
                </c:pt>
                <c:pt idx="1151">
                  <c:v>72.7</c:v>
                </c:pt>
                <c:pt idx="1152">
                  <c:v>49.13</c:v>
                </c:pt>
                <c:pt idx="1153">
                  <c:v>49.34</c:v>
                </c:pt>
                <c:pt idx="1154">
                  <c:v>49.27</c:v>
                </c:pt>
                <c:pt idx="1155">
                  <c:v>49.24</c:v>
                </c:pt>
                <c:pt idx="1156">
                  <c:v>48.43</c:v>
                </c:pt>
                <c:pt idx="1157">
                  <c:v>46.04</c:v>
                </c:pt>
                <c:pt idx="1158">
                  <c:v>47.47</c:v>
                </c:pt>
                <c:pt idx="1159">
                  <c:v>49.21</c:v>
                </c:pt>
                <c:pt idx="1160">
                  <c:v>49.59</c:v>
                </c:pt>
                <c:pt idx="1161">
                  <c:v>47.15</c:v>
                </c:pt>
                <c:pt idx="1162">
                  <c:v>48.35</c:v>
                </c:pt>
                <c:pt idx="1163">
                  <c:v>48.71</c:v>
                </c:pt>
                <c:pt idx="1164">
                  <c:v>51.3</c:v>
                </c:pt>
                <c:pt idx="1165">
                  <c:v>49.4</c:v>
                </c:pt>
                <c:pt idx="1166">
                  <c:v>46.87</c:v>
                </c:pt>
                <c:pt idx="1167">
                  <c:v>47.95</c:v>
                </c:pt>
                <c:pt idx="1168">
                  <c:v>49.260000000000012</c:v>
                </c:pt>
                <c:pt idx="1169">
                  <c:v>49.13</c:v>
                </c:pt>
                <c:pt idx="1170">
                  <c:v>48.790000000000013</c:v>
                </c:pt>
                <c:pt idx="1171">
                  <c:v>48.83</c:v>
                </c:pt>
                <c:pt idx="1172">
                  <c:v>48.42</c:v>
                </c:pt>
                <c:pt idx="1173">
                  <c:v>46.03</c:v>
                </c:pt>
                <c:pt idx="1174">
                  <c:v>48.11</c:v>
                </c:pt>
                <c:pt idx="1175">
                  <c:v>47.95</c:v>
                </c:pt>
                <c:pt idx="1176">
                  <c:v>75.86999999999999</c:v>
                </c:pt>
                <c:pt idx="1177">
                  <c:v>48.41</c:v>
                </c:pt>
                <c:pt idx="1178">
                  <c:v>47.99</c:v>
                </c:pt>
                <c:pt idx="1179">
                  <c:v>51.96</c:v>
                </c:pt>
                <c:pt idx="1180">
                  <c:v>52.48</c:v>
                </c:pt>
                <c:pt idx="1181">
                  <c:v>47.47</c:v>
                </c:pt>
                <c:pt idx="1182">
                  <c:v>47.87</c:v>
                </c:pt>
                <c:pt idx="1183">
                  <c:v>48.6</c:v>
                </c:pt>
                <c:pt idx="1184">
                  <c:v>48.52</c:v>
                </c:pt>
                <c:pt idx="1185">
                  <c:v>47.82</c:v>
                </c:pt>
                <c:pt idx="1186">
                  <c:v>49.02</c:v>
                </c:pt>
                <c:pt idx="1187">
                  <c:v>48.89</c:v>
                </c:pt>
                <c:pt idx="1188">
                  <c:v>48.190000000000012</c:v>
                </c:pt>
                <c:pt idx="1189">
                  <c:v>48.32</c:v>
                </c:pt>
                <c:pt idx="1190">
                  <c:v>51.42</c:v>
                </c:pt>
                <c:pt idx="1191">
                  <c:v>50.11</c:v>
                </c:pt>
                <c:pt idx="1192">
                  <c:v>48.67</c:v>
                </c:pt>
                <c:pt idx="1193">
                  <c:v>47.660000000000011</c:v>
                </c:pt>
                <c:pt idx="1194">
                  <c:v>49.216918035630009</c:v>
                </c:pt>
                <c:pt idx="1195">
                  <c:v>48.272298717216096</c:v>
                </c:pt>
                <c:pt idx="1196">
                  <c:v>49.477148100020202</c:v>
                </c:pt>
                <c:pt idx="1197">
                  <c:v>49.875862897696088</c:v>
                </c:pt>
                <c:pt idx="1198">
                  <c:v>49.68</c:v>
                </c:pt>
                <c:pt idx="1199">
                  <c:v>50.57</c:v>
                </c:pt>
                <c:pt idx="1200">
                  <c:v>49.18</c:v>
                </c:pt>
                <c:pt idx="1201">
                  <c:v>49.65</c:v>
                </c:pt>
                <c:pt idx="1202">
                  <c:v>50.14</c:v>
                </c:pt>
                <c:pt idx="1203">
                  <c:v>49.690000000000012</c:v>
                </c:pt>
                <c:pt idx="1204">
                  <c:v>52.55</c:v>
                </c:pt>
                <c:pt idx="1205">
                  <c:v>49.4</c:v>
                </c:pt>
                <c:pt idx="1206">
                  <c:v>49.13</c:v>
                </c:pt>
                <c:pt idx="1207">
                  <c:v>49.38</c:v>
                </c:pt>
                <c:pt idx="1208">
                  <c:v>49.87</c:v>
                </c:pt>
                <c:pt idx="1209">
                  <c:v>54.120000000000012</c:v>
                </c:pt>
                <c:pt idx="1210">
                  <c:v>49.3</c:v>
                </c:pt>
                <c:pt idx="1211">
                  <c:v>49.25</c:v>
                </c:pt>
                <c:pt idx="1212">
                  <c:v>49.86</c:v>
                </c:pt>
                <c:pt idx="1213">
                  <c:v>49.56</c:v>
                </c:pt>
                <c:pt idx="1214">
                  <c:v>50.18</c:v>
                </c:pt>
                <c:pt idx="1215">
                  <c:v>47.57</c:v>
                </c:pt>
                <c:pt idx="1216">
                  <c:v>48.51</c:v>
                </c:pt>
                <c:pt idx="1217">
                  <c:v>48.74</c:v>
                </c:pt>
                <c:pt idx="1218">
                  <c:v>49.34</c:v>
                </c:pt>
                <c:pt idx="1219">
                  <c:v>48.25</c:v>
                </c:pt>
                <c:pt idx="1220">
                  <c:v>48.8</c:v>
                </c:pt>
                <c:pt idx="1221">
                  <c:v>47.21</c:v>
                </c:pt>
                <c:pt idx="1222">
                  <c:v>48.260000000000012</c:v>
                </c:pt>
                <c:pt idx="1223">
                  <c:v>47.96</c:v>
                </c:pt>
                <c:pt idx="1224">
                  <c:v>47.54</c:v>
                </c:pt>
                <c:pt idx="1225">
                  <c:v>48.52</c:v>
                </c:pt>
                <c:pt idx="1226">
                  <c:v>49.660000000000011</c:v>
                </c:pt>
                <c:pt idx="1227">
                  <c:v>48.34</c:v>
                </c:pt>
                <c:pt idx="1228">
                  <c:v>47.94</c:v>
                </c:pt>
                <c:pt idx="1229">
                  <c:v>50.32</c:v>
                </c:pt>
                <c:pt idx="1230">
                  <c:v>49.230000000000011</c:v>
                </c:pt>
                <c:pt idx="1231">
                  <c:v>71.489999999999995</c:v>
                </c:pt>
                <c:pt idx="1232">
                  <c:v>73.7</c:v>
                </c:pt>
                <c:pt idx="1233">
                  <c:v>45.88</c:v>
                </c:pt>
                <c:pt idx="1234">
                  <c:v>46.93</c:v>
                </c:pt>
                <c:pt idx="1235">
                  <c:v>53.64</c:v>
                </c:pt>
                <c:pt idx="1236">
                  <c:v>52.17</c:v>
                </c:pt>
                <c:pt idx="1237">
                  <c:v>53.35</c:v>
                </c:pt>
                <c:pt idx="1238">
                  <c:v>47.04</c:v>
                </c:pt>
                <c:pt idx="1239">
                  <c:v>48.86</c:v>
                </c:pt>
                <c:pt idx="1240">
                  <c:v>49.96</c:v>
                </c:pt>
                <c:pt idx="1241">
                  <c:v>47.08</c:v>
                </c:pt>
                <c:pt idx="1242">
                  <c:v>73.11</c:v>
                </c:pt>
                <c:pt idx="1243">
                  <c:v>69.569999999999993</c:v>
                </c:pt>
                <c:pt idx="1244">
                  <c:v>66.649999999999991</c:v>
                </c:pt>
                <c:pt idx="1245">
                  <c:v>61.32</c:v>
                </c:pt>
                <c:pt idx="1246">
                  <c:v>58.03</c:v>
                </c:pt>
                <c:pt idx="1247">
                  <c:v>57.730000000000011</c:v>
                </c:pt>
                <c:pt idx="1248">
                  <c:v>50.268563805500413</c:v>
                </c:pt>
                <c:pt idx="1249">
                  <c:v>50.2771421680903</c:v>
                </c:pt>
                <c:pt idx="1250">
                  <c:v>50.043175507863701</c:v>
                </c:pt>
                <c:pt idx="1251">
                  <c:v>50.191507920103611</c:v>
                </c:pt>
                <c:pt idx="1252">
                  <c:v>50.312778233651102</c:v>
                </c:pt>
                <c:pt idx="1253">
                  <c:v>50.219071713587297</c:v>
                </c:pt>
                <c:pt idx="1254">
                  <c:v>50.168867464802894</c:v>
                </c:pt>
                <c:pt idx="1255">
                  <c:v>50.231347834213899</c:v>
                </c:pt>
                <c:pt idx="1256">
                  <c:v>50.200286757538798</c:v>
                </c:pt>
                <c:pt idx="1257">
                  <c:v>50.357610557065975</c:v>
                </c:pt>
                <c:pt idx="1258">
                  <c:v>50.452716297786701</c:v>
                </c:pt>
                <c:pt idx="1259">
                  <c:v>50.401804596080233</c:v>
                </c:pt>
                <c:pt idx="1260">
                  <c:v>50.372813451635018</c:v>
                </c:pt>
              </c:numCache>
            </c:numRef>
          </c:xVal>
          <c:yVal>
            <c:numRef>
              <c:f>'Rock Series #6'!$AN$2:$AN$1262</c:f>
              <c:numCache>
                <c:formatCode>0.00</c:formatCode>
                <c:ptCount val="1261"/>
                <c:pt idx="1">
                  <c:v>1.1405107209007463</c:v>
                </c:pt>
                <c:pt idx="2">
                  <c:v>1.951859418563868</c:v>
                </c:pt>
                <c:pt idx="3">
                  <c:v>1.8634820947124688</c:v>
                </c:pt>
                <c:pt idx="4">
                  <c:v>6.3247986375535055</c:v>
                </c:pt>
                <c:pt idx="5">
                  <c:v>8.7796047365564824</c:v>
                </c:pt>
                <c:pt idx="6">
                  <c:v>8.8123772936410028</c:v>
                </c:pt>
                <c:pt idx="7">
                  <c:v>8.8066105791751745</c:v>
                </c:pt>
                <c:pt idx="8">
                  <c:v>2.593787878032138</c:v>
                </c:pt>
                <c:pt idx="9">
                  <c:v>2.3985767054401803</c:v>
                </c:pt>
                <c:pt idx="10">
                  <c:v>2.5065034277183331</c:v>
                </c:pt>
                <c:pt idx="11">
                  <c:v>2.9933159255382558</c:v>
                </c:pt>
                <c:pt idx="12">
                  <c:v>3.0107479714836307</c:v>
                </c:pt>
                <c:pt idx="13">
                  <c:v>3.4288307687078894</c:v>
                </c:pt>
                <c:pt idx="14">
                  <c:v>4.0256531275160325</c:v>
                </c:pt>
                <c:pt idx="15">
                  <c:v>4.3965946736694255</c:v>
                </c:pt>
                <c:pt idx="16">
                  <c:v>5.0403827111890527</c:v>
                </c:pt>
                <c:pt idx="17">
                  <c:v>5.8924843581782271</c:v>
                </c:pt>
                <c:pt idx="18">
                  <c:v>5.393597799412098</c:v>
                </c:pt>
                <c:pt idx="19">
                  <c:v>6.504890567115349</c:v>
                </c:pt>
                <c:pt idx="20">
                  <c:v>8.2855056242210647</c:v>
                </c:pt>
                <c:pt idx="21">
                  <c:v>9.9630319079206267</c:v>
                </c:pt>
                <c:pt idx="22">
                  <c:v>9.9199326840346966</c:v>
                </c:pt>
                <c:pt idx="23">
                  <c:v>9.9413420407635389</c:v>
                </c:pt>
                <c:pt idx="24">
                  <c:v>2.2700594098442703</c:v>
                </c:pt>
                <c:pt idx="25">
                  <c:v>1.5934202051231148</c:v>
                </c:pt>
                <c:pt idx="26">
                  <c:v>2.6636221498500352</c:v>
                </c:pt>
                <c:pt idx="27">
                  <c:v>1.9353978245326289</c:v>
                </c:pt>
                <c:pt idx="28">
                  <c:v>1.928516456109574</c:v>
                </c:pt>
                <c:pt idx="29">
                  <c:v>1.8382773966566461</c:v>
                </c:pt>
                <c:pt idx="30">
                  <c:v>1.9461663509331146</c:v>
                </c:pt>
                <c:pt idx="31">
                  <c:v>2.2249956066017202</c:v>
                </c:pt>
                <c:pt idx="32">
                  <c:v>1.7854015063454398</c:v>
                </c:pt>
                <c:pt idx="33">
                  <c:v>1.9457587770640492</c:v>
                </c:pt>
                <c:pt idx="34">
                  <c:v>1.8031528571104818</c:v>
                </c:pt>
                <c:pt idx="35">
                  <c:v>2.040787994058114</c:v>
                </c:pt>
                <c:pt idx="36">
                  <c:v>1.9353956412472157</c:v>
                </c:pt>
                <c:pt idx="37">
                  <c:v>1.86984341550124</c:v>
                </c:pt>
                <c:pt idx="38">
                  <c:v>1.7641134058657588</c:v>
                </c:pt>
                <c:pt idx="39">
                  <c:v>1.824220354678568</c:v>
                </c:pt>
                <c:pt idx="40">
                  <c:v>1.7343821127060208</c:v>
                </c:pt>
                <c:pt idx="41">
                  <c:v>1.713942584911746</c:v>
                </c:pt>
                <c:pt idx="42">
                  <c:v>1.7723292121380596</c:v>
                </c:pt>
                <c:pt idx="43">
                  <c:v>1.8095460223589128</c:v>
                </c:pt>
                <c:pt idx="44">
                  <c:v>1.8852703736730461</c:v>
                </c:pt>
                <c:pt idx="45">
                  <c:v>2.4464698529542837</c:v>
                </c:pt>
                <c:pt idx="46">
                  <c:v>2.1306459593460567</c:v>
                </c:pt>
                <c:pt idx="47">
                  <c:v>2.2325629823036777</c:v>
                </c:pt>
                <c:pt idx="48">
                  <c:v>2.2021955890022351</c:v>
                </c:pt>
                <c:pt idx="49">
                  <c:v>2.0471912536000878</c:v>
                </c:pt>
                <c:pt idx="50">
                  <c:v>1.992684145544048</c:v>
                </c:pt>
                <c:pt idx="51">
                  <c:v>1.832873946347874</c:v>
                </c:pt>
                <c:pt idx="52">
                  <c:v>2.0071092564265989</c:v>
                </c:pt>
                <c:pt idx="53">
                  <c:v>1.9687582302806241</c:v>
                </c:pt>
                <c:pt idx="54">
                  <c:v>1.9923655723194007</c:v>
                </c:pt>
                <c:pt idx="55">
                  <c:v>2.2992027894857534</c:v>
                </c:pt>
                <c:pt idx="56">
                  <c:v>2.2068180262814669</c:v>
                </c:pt>
                <c:pt idx="57">
                  <c:v>1.8393230650311339</c:v>
                </c:pt>
                <c:pt idx="58">
                  <c:v>1.9214132950986436</c:v>
                </c:pt>
                <c:pt idx="59">
                  <c:v>2.0072095280353448</c:v>
                </c:pt>
                <c:pt idx="60">
                  <c:v>1.7106585737830733</c:v>
                </c:pt>
                <c:pt idx="61">
                  <c:v>1.7369771077852461</c:v>
                </c:pt>
                <c:pt idx="62">
                  <c:v>1.7091764444770317</c:v>
                </c:pt>
                <c:pt idx="63">
                  <c:v>1.6886150176415129</c:v>
                </c:pt>
                <c:pt idx="64">
                  <c:v>1.7961038513935541</c:v>
                </c:pt>
                <c:pt idx="65">
                  <c:v>1.7474971107119484</c:v>
                </c:pt>
                <c:pt idx="66">
                  <c:v>1.6146377908810281</c:v>
                </c:pt>
                <c:pt idx="67">
                  <c:v>1.5889068281595289</c:v>
                </c:pt>
                <c:pt idx="68">
                  <c:v>1.5463927718991559</c:v>
                </c:pt>
                <c:pt idx="69">
                  <c:v>1.4721706005838913</c:v>
                </c:pt>
                <c:pt idx="70">
                  <c:v>1.5401705563309711</c:v>
                </c:pt>
                <c:pt idx="71">
                  <c:v>1.6413178659090095</c:v>
                </c:pt>
                <c:pt idx="72">
                  <c:v>1.5463078779844293</c:v>
                </c:pt>
                <c:pt idx="73">
                  <c:v>1.6047584316889703</c:v>
                </c:pt>
                <c:pt idx="74">
                  <c:v>1.6652877252457725</c:v>
                </c:pt>
                <c:pt idx="75">
                  <c:v>1.5811078087424928</c:v>
                </c:pt>
                <c:pt idx="76">
                  <c:v>2.0964131680952121</c:v>
                </c:pt>
                <c:pt idx="77">
                  <c:v>1.613657345954663</c:v>
                </c:pt>
                <c:pt idx="78">
                  <c:v>1.3769085565458421</c:v>
                </c:pt>
                <c:pt idx="79">
                  <c:v>1.8298064920986867</c:v>
                </c:pt>
                <c:pt idx="80">
                  <c:v>1.8163227531295678</c:v>
                </c:pt>
                <c:pt idx="81">
                  <c:v>1.6109500933021004</c:v>
                </c:pt>
                <c:pt idx="82">
                  <c:v>2.1488120196721381</c:v>
                </c:pt>
                <c:pt idx="83">
                  <c:v>1.6009704770357704</c:v>
                </c:pt>
                <c:pt idx="84">
                  <c:v>1.6945472068725917</c:v>
                </c:pt>
                <c:pt idx="85">
                  <c:v>1.8408979369624101</c:v>
                </c:pt>
                <c:pt idx="86">
                  <c:v>1.8962235870694206</c:v>
                </c:pt>
                <c:pt idx="87">
                  <c:v>2.1466568174945087</c:v>
                </c:pt>
                <c:pt idx="88">
                  <c:v>2.1487860917130459</c:v>
                </c:pt>
                <c:pt idx="89">
                  <c:v>2.309100016366044</c:v>
                </c:pt>
                <c:pt idx="90">
                  <c:v>1.8013857732324026</c:v>
                </c:pt>
                <c:pt idx="91">
                  <c:v>1.8025288680868541</c:v>
                </c:pt>
                <c:pt idx="92">
                  <c:v>1.8043493164635949</c:v>
                </c:pt>
                <c:pt idx="93">
                  <c:v>1.8060481241750168</c:v>
                </c:pt>
                <c:pt idx="94">
                  <c:v>1.7564227920749751</c:v>
                </c:pt>
                <c:pt idx="95">
                  <c:v>1.7440406982511958</c:v>
                </c:pt>
                <c:pt idx="96">
                  <c:v>1.900441453614655</c:v>
                </c:pt>
                <c:pt idx="97">
                  <c:v>1.8380794042413948</c:v>
                </c:pt>
                <c:pt idx="98">
                  <c:v>1.7970584207716611</c:v>
                </c:pt>
                <c:pt idx="99">
                  <c:v>1.727100296811263</c:v>
                </c:pt>
                <c:pt idx="100">
                  <c:v>1.2059569497249278</c:v>
                </c:pt>
                <c:pt idx="101">
                  <c:v>1.1062983258018741</c:v>
                </c:pt>
                <c:pt idx="102">
                  <c:v>1.7191003871203434</c:v>
                </c:pt>
                <c:pt idx="103">
                  <c:v>1.8460761938638341</c:v>
                </c:pt>
                <c:pt idx="104">
                  <c:v>1.685441414215916</c:v>
                </c:pt>
                <c:pt idx="105">
                  <c:v>1.8110717049136631</c:v>
                </c:pt>
                <c:pt idx="106">
                  <c:v>1.8278410825561642</c:v>
                </c:pt>
                <c:pt idx="107">
                  <c:v>3.0137820607275212</c:v>
                </c:pt>
                <c:pt idx="108">
                  <c:v>3.0208285983631993</c:v>
                </c:pt>
                <c:pt idx="109">
                  <c:v>1.1737019214524087</c:v>
                </c:pt>
                <c:pt idx="110">
                  <c:v>3.0167618832135967</c:v>
                </c:pt>
                <c:pt idx="111">
                  <c:v>1.2300380474491583</c:v>
                </c:pt>
                <c:pt idx="112">
                  <c:v>0.93484632148493252</c:v>
                </c:pt>
                <c:pt idx="113">
                  <c:v>1.3829838150012363</c:v>
                </c:pt>
                <c:pt idx="114">
                  <c:v>0.8830185433894111</c:v>
                </c:pt>
                <c:pt idx="115">
                  <c:v>1.8085249094495428</c:v>
                </c:pt>
                <c:pt idx="116">
                  <c:v>1.7880313774534238</c:v>
                </c:pt>
                <c:pt idx="117">
                  <c:v>1.812505290623273</c:v>
                </c:pt>
                <c:pt idx="118">
                  <c:v>1.8033614657721915</c:v>
                </c:pt>
                <c:pt idx="119">
                  <c:v>1.8666009197251803</c:v>
                </c:pt>
                <c:pt idx="120">
                  <c:v>0.97731938116457262</c:v>
                </c:pt>
                <c:pt idx="121">
                  <c:v>1.087592821285946</c:v>
                </c:pt>
                <c:pt idx="122">
                  <c:v>1.7200205405351499</c:v>
                </c:pt>
                <c:pt idx="123">
                  <c:v>1.752993121342542</c:v>
                </c:pt>
                <c:pt idx="124">
                  <c:v>1.3959162450252978</c:v>
                </c:pt>
                <c:pt idx="125">
                  <c:v>2.1964270781172401</c:v>
                </c:pt>
                <c:pt idx="126">
                  <c:v>2.0268256333829977</c:v>
                </c:pt>
                <c:pt idx="127">
                  <c:v>1.7053427090615541</c:v>
                </c:pt>
                <c:pt idx="128">
                  <c:v>1.5444325213362509</c:v>
                </c:pt>
                <c:pt idx="129">
                  <c:v>1.6649535258631198</c:v>
                </c:pt>
                <c:pt idx="130">
                  <c:v>1.7346679915653023</c:v>
                </c:pt>
                <c:pt idx="131">
                  <c:v>1.6683683357676191</c:v>
                </c:pt>
                <c:pt idx="132">
                  <c:v>1.6476422239774884</c:v>
                </c:pt>
                <c:pt idx="133">
                  <c:v>1.7179265129306498</c:v>
                </c:pt>
                <c:pt idx="134">
                  <c:v>1.6486294030074558</c:v>
                </c:pt>
                <c:pt idx="135">
                  <c:v>1.6670226974623239</c:v>
                </c:pt>
                <c:pt idx="136">
                  <c:v>1.673516795932557</c:v>
                </c:pt>
                <c:pt idx="137">
                  <c:v>1.6739219892570079</c:v>
                </c:pt>
                <c:pt idx="138">
                  <c:v>1.7390111883011257</c:v>
                </c:pt>
                <c:pt idx="139">
                  <c:v>1.6468199905981546</c:v>
                </c:pt>
                <c:pt idx="140">
                  <c:v>1.6351485143579001</c:v>
                </c:pt>
                <c:pt idx="141">
                  <c:v>1.678942266372186</c:v>
                </c:pt>
                <c:pt idx="142">
                  <c:v>1.6897834310311441</c:v>
                </c:pt>
                <c:pt idx="143">
                  <c:v>1.6999397565209078</c:v>
                </c:pt>
                <c:pt idx="144">
                  <c:v>1.7182830280318582</c:v>
                </c:pt>
                <c:pt idx="145">
                  <c:v>1.4847377983144121</c:v>
                </c:pt>
                <c:pt idx="146">
                  <c:v>1.6896441708766965</c:v>
                </c:pt>
                <c:pt idx="147">
                  <c:v>1.7027191728170339</c:v>
                </c:pt>
                <c:pt idx="148">
                  <c:v>1.7073688849888524</c:v>
                </c:pt>
                <c:pt idx="149">
                  <c:v>1.6839814502966399</c:v>
                </c:pt>
                <c:pt idx="150">
                  <c:v>1.6561509446082909</c:v>
                </c:pt>
                <c:pt idx="151">
                  <c:v>1.6446827406993187</c:v>
                </c:pt>
                <c:pt idx="152">
                  <c:v>1.5879531284174697</c:v>
                </c:pt>
                <c:pt idx="153">
                  <c:v>1.6370330611228461</c:v>
                </c:pt>
                <c:pt idx="154">
                  <c:v>1.6330237226568101</c:v>
                </c:pt>
                <c:pt idx="155">
                  <c:v>1.7093065780477332</c:v>
                </c:pt>
                <c:pt idx="156">
                  <c:v>1.6754962660368928</c:v>
                </c:pt>
                <c:pt idx="157">
                  <c:v>1.5898266989533854</c:v>
                </c:pt>
                <c:pt idx="158">
                  <c:v>1.7014417480075141</c:v>
                </c:pt>
                <c:pt idx="159">
                  <c:v>1.7225808443035915</c:v>
                </c:pt>
                <c:pt idx="160">
                  <c:v>1.6646182890714321</c:v>
                </c:pt>
                <c:pt idx="161">
                  <c:v>1.5916882041976796</c:v>
                </c:pt>
                <c:pt idx="162">
                  <c:v>1.7361492210277605</c:v>
                </c:pt>
                <c:pt idx="163">
                  <c:v>1.6898563622092124</c:v>
                </c:pt>
                <c:pt idx="164">
                  <c:v>1.5645990042373719</c:v>
                </c:pt>
                <c:pt idx="165">
                  <c:v>1.6161175502434164</c:v>
                </c:pt>
                <c:pt idx="166">
                  <c:v>1.7246931192719999</c:v>
                </c:pt>
                <c:pt idx="167">
                  <c:v>1.6412864104469373</c:v>
                </c:pt>
                <c:pt idx="168">
                  <c:v>1.6086728449029561</c:v>
                </c:pt>
                <c:pt idx="169">
                  <c:v>1.5955866074438099</c:v>
                </c:pt>
                <c:pt idx="170">
                  <c:v>1.6780970379589581</c:v>
                </c:pt>
                <c:pt idx="171">
                  <c:v>1.7085238354062091</c:v>
                </c:pt>
                <c:pt idx="172">
                  <c:v>1.6719143419214997</c:v>
                </c:pt>
                <c:pt idx="173">
                  <c:v>1.6155539954046458</c:v>
                </c:pt>
                <c:pt idx="174">
                  <c:v>1.6467328819621869</c:v>
                </c:pt>
                <c:pt idx="175">
                  <c:v>1.7110716282438236</c:v>
                </c:pt>
                <c:pt idx="176">
                  <c:v>1.6721126446551684</c:v>
                </c:pt>
                <c:pt idx="177">
                  <c:v>1.7403358848257784</c:v>
                </c:pt>
                <c:pt idx="178">
                  <c:v>1.683505057529777</c:v>
                </c:pt>
                <c:pt idx="179">
                  <c:v>1.8029432800020648</c:v>
                </c:pt>
                <c:pt idx="180">
                  <c:v>1.6790748297688083</c:v>
                </c:pt>
                <c:pt idx="181">
                  <c:v>1.6865021944487273</c:v>
                </c:pt>
                <c:pt idx="182">
                  <c:v>1.7007023900870979</c:v>
                </c:pt>
                <c:pt idx="183">
                  <c:v>1.6310698923394293</c:v>
                </c:pt>
                <c:pt idx="184">
                  <c:v>1.6385498833532341</c:v>
                </c:pt>
                <c:pt idx="185">
                  <c:v>1.6984747696568585</c:v>
                </c:pt>
                <c:pt idx="186">
                  <c:v>1.666766473042298</c:v>
                </c:pt>
                <c:pt idx="187">
                  <c:v>1.6556423493365533</c:v>
                </c:pt>
                <c:pt idx="188">
                  <c:v>1.7045460143674498</c:v>
                </c:pt>
                <c:pt idx="189">
                  <c:v>1.6940131170743491</c:v>
                </c:pt>
                <c:pt idx="190">
                  <c:v>1.7652950918845998</c:v>
                </c:pt>
                <c:pt idx="191">
                  <c:v>1.5700722233222741</c:v>
                </c:pt>
                <c:pt idx="192">
                  <c:v>1.6184576098977783</c:v>
                </c:pt>
                <c:pt idx="193">
                  <c:v>1.5798072635138511</c:v>
                </c:pt>
                <c:pt idx="194">
                  <c:v>1.5825914935707224</c:v>
                </c:pt>
                <c:pt idx="195">
                  <c:v>1.7114478948693379</c:v>
                </c:pt>
                <c:pt idx="196">
                  <c:v>2.4547431477527715</c:v>
                </c:pt>
                <c:pt idx="197">
                  <c:v>3.0419418959177142</c:v>
                </c:pt>
                <c:pt idx="198">
                  <c:v>3.1215795192367342</c:v>
                </c:pt>
                <c:pt idx="199">
                  <c:v>3.0681131104370811</c:v>
                </c:pt>
                <c:pt idx="200">
                  <c:v>2.7427099564346382</c:v>
                </c:pt>
                <c:pt idx="201">
                  <c:v>2.8592137162280373</c:v>
                </c:pt>
                <c:pt idx="202">
                  <c:v>2.6227533325421857</c:v>
                </c:pt>
                <c:pt idx="203">
                  <c:v>2.4778264387066344</c:v>
                </c:pt>
                <c:pt idx="204">
                  <c:v>2.3966399108449927</c:v>
                </c:pt>
                <c:pt idx="205">
                  <c:v>2.144226137608507</c:v>
                </c:pt>
                <c:pt idx="206">
                  <c:v>2.3521074883095237</c:v>
                </c:pt>
                <c:pt idx="207">
                  <c:v>2.3313181711306967</c:v>
                </c:pt>
                <c:pt idx="208">
                  <c:v>3.0132883030711577</c:v>
                </c:pt>
                <c:pt idx="209">
                  <c:v>2.7946083091017067</c:v>
                </c:pt>
                <c:pt idx="210">
                  <c:v>2.8126072869550067</c:v>
                </c:pt>
                <c:pt idx="211">
                  <c:v>2.9394532817541177</c:v>
                </c:pt>
                <c:pt idx="212">
                  <c:v>2.6245509713843802</c:v>
                </c:pt>
                <c:pt idx="213">
                  <c:v>2.0718120371268567</c:v>
                </c:pt>
                <c:pt idx="214">
                  <c:v>2.2600935779190072</c:v>
                </c:pt>
                <c:pt idx="215">
                  <c:v>2.5150149397899377</c:v>
                </c:pt>
                <c:pt idx="216">
                  <c:v>1.7863700959649922</c:v>
                </c:pt>
                <c:pt idx="217">
                  <c:v>2.1935815802960721</c:v>
                </c:pt>
                <c:pt idx="218">
                  <c:v>2.134018346574551</c:v>
                </c:pt>
                <c:pt idx="219">
                  <c:v>2.1311294986342766</c:v>
                </c:pt>
                <c:pt idx="220">
                  <c:v>2.0490241908413802</c:v>
                </c:pt>
                <c:pt idx="221">
                  <c:v>2.5166327453866741</c:v>
                </c:pt>
                <c:pt idx="222">
                  <c:v>1.7167433679493038</c:v>
                </c:pt>
                <c:pt idx="223">
                  <c:v>1.7665234508570664</c:v>
                </c:pt>
                <c:pt idx="224">
                  <c:v>2.4688533079623602</c:v>
                </c:pt>
                <c:pt idx="225">
                  <c:v>2.8982609424498267</c:v>
                </c:pt>
                <c:pt idx="226">
                  <c:v>2.8052148944888367</c:v>
                </c:pt>
                <c:pt idx="227">
                  <c:v>2.8966804042566991</c:v>
                </c:pt>
                <c:pt idx="228">
                  <c:v>2.7123040717190299</c:v>
                </c:pt>
                <c:pt idx="229">
                  <c:v>2.698468317162662</c:v>
                </c:pt>
                <c:pt idx="230">
                  <c:v>2.8370102523335192</c:v>
                </c:pt>
                <c:pt idx="231">
                  <c:v>2.6619688400096901</c:v>
                </c:pt>
                <c:pt idx="232">
                  <c:v>2.8638856042349587</c:v>
                </c:pt>
                <c:pt idx="233">
                  <c:v>3.0854766613550022</c:v>
                </c:pt>
                <c:pt idx="234">
                  <c:v>2.8331685675017484</c:v>
                </c:pt>
                <c:pt idx="235">
                  <c:v>2.746893263718734</c:v>
                </c:pt>
                <c:pt idx="236">
                  <c:v>2.8178985696908367</c:v>
                </c:pt>
                <c:pt idx="237">
                  <c:v>2.8266645358476987</c:v>
                </c:pt>
                <c:pt idx="238">
                  <c:v>2.8163099174910737</c:v>
                </c:pt>
                <c:pt idx="239">
                  <c:v>2.6627826078251782</c:v>
                </c:pt>
                <c:pt idx="240">
                  <c:v>2.8841965059161092</c:v>
                </c:pt>
                <c:pt idx="241">
                  <c:v>3.0936981368951377</c:v>
                </c:pt>
                <c:pt idx="242">
                  <c:v>2.6423543377149041</c:v>
                </c:pt>
                <c:pt idx="243">
                  <c:v>2.4593850132104107</c:v>
                </c:pt>
                <c:pt idx="244">
                  <c:v>2.7755891411789992</c:v>
                </c:pt>
                <c:pt idx="245">
                  <c:v>2.5803122177783675</c:v>
                </c:pt>
                <c:pt idx="246">
                  <c:v>2.6658386259049625</c:v>
                </c:pt>
                <c:pt idx="247">
                  <c:v>2.6782966033602627</c:v>
                </c:pt>
                <c:pt idx="248">
                  <c:v>2.8536306962858777</c:v>
                </c:pt>
                <c:pt idx="249">
                  <c:v>2.7211646584738292</c:v>
                </c:pt>
                <c:pt idx="250">
                  <c:v>2.5643131747599472</c:v>
                </c:pt>
                <c:pt idx="251">
                  <c:v>2.6303393137714792</c:v>
                </c:pt>
                <c:pt idx="252">
                  <c:v>2.4167060296815377</c:v>
                </c:pt>
                <c:pt idx="253">
                  <c:v>2.5835376977897027</c:v>
                </c:pt>
                <c:pt idx="254">
                  <c:v>2.3931326105872586</c:v>
                </c:pt>
                <c:pt idx="255">
                  <c:v>2.5205494797865935</c:v>
                </c:pt>
                <c:pt idx="256">
                  <c:v>2.5917194563370032</c:v>
                </c:pt>
                <c:pt idx="257">
                  <c:v>2.5441738419020719</c:v>
                </c:pt>
                <c:pt idx="258">
                  <c:v>2.7526582530060577</c:v>
                </c:pt>
                <c:pt idx="259">
                  <c:v>2.8518281510216767</c:v>
                </c:pt>
                <c:pt idx="260">
                  <c:v>2.5035433616702552</c:v>
                </c:pt>
                <c:pt idx="261">
                  <c:v>2.5204965378179689</c:v>
                </c:pt>
                <c:pt idx="262">
                  <c:v>2.3174345998979202</c:v>
                </c:pt>
                <c:pt idx="263">
                  <c:v>2.4125332097159289</c:v>
                </c:pt>
                <c:pt idx="264">
                  <c:v>2.6072050761583592</c:v>
                </c:pt>
                <c:pt idx="265">
                  <c:v>2.4787185025341887</c:v>
                </c:pt>
                <c:pt idx="266">
                  <c:v>1.5975852463856011</c:v>
                </c:pt>
                <c:pt idx="267">
                  <c:v>1.6259887870382055</c:v>
                </c:pt>
                <c:pt idx="268">
                  <c:v>1.627530557109355</c:v>
                </c:pt>
                <c:pt idx="269">
                  <c:v>2.0515630170773642</c:v>
                </c:pt>
                <c:pt idx="270">
                  <c:v>1.8278809998777441</c:v>
                </c:pt>
                <c:pt idx="271">
                  <c:v>2.1949173666530832</c:v>
                </c:pt>
                <c:pt idx="272">
                  <c:v>1.9895812164499798</c:v>
                </c:pt>
                <c:pt idx="273">
                  <c:v>2.1790632813906998</c:v>
                </c:pt>
                <c:pt idx="274">
                  <c:v>2.3051923887965482</c:v>
                </c:pt>
                <c:pt idx="275">
                  <c:v>1.9524569322601315</c:v>
                </c:pt>
                <c:pt idx="276">
                  <c:v>2.1444799460518285</c:v>
                </c:pt>
                <c:pt idx="277">
                  <c:v>3.1157593332274987</c:v>
                </c:pt>
                <c:pt idx="278">
                  <c:v>3.4444165908368647</c:v>
                </c:pt>
                <c:pt idx="279">
                  <c:v>1.4729323860512109</c:v>
                </c:pt>
                <c:pt idx="280">
                  <c:v>1.6029367877985168</c:v>
                </c:pt>
                <c:pt idx="281">
                  <c:v>1.464323352735361</c:v>
                </c:pt>
                <c:pt idx="282">
                  <c:v>1.5334493006450878</c:v>
                </c:pt>
                <c:pt idx="283">
                  <c:v>1.7334281332447998</c:v>
                </c:pt>
                <c:pt idx="284">
                  <c:v>1.855490821735694</c:v>
                </c:pt>
                <c:pt idx="285">
                  <c:v>1.843023906794516</c:v>
                </c:pt>
                <c:pt idx="286">
                  <c:v>1.8988599917122739</c:v>
                </c:pt>
                <c:pt idx="287">
                  <c:v>1.9340088549976933</c:v>
                </c:pt>
                <c:pt idx="288">
                  <c:v>1.9153877463069013</c:v>
                </c:pt>
                <c:pt idx="289">
                  <c:v>1.8926800845463279</c:v>
                </c:pt>
                <c:pt idx="290">
                  <c:v>1.8582779824864761</c:v>
                </c:pt>
                <c:pt idx="291">
                  <c:v>1.7810431340787269</c:v>
                </c:pt>
                <c:pt idx="292">
                  <c:v>1.7560238065238771</c:v>
                </c:pt>
                <c:pt idx="293">
                  <c:v>1.7883496657952913</c:v>
                </c:pt>
                <c:pt idx="294">
                  <c:v>7.5228253896354245</c:v>
                </c:pt>
                <c:pt idx="295">
                  <c:v>1.9631299040802361</c:v>
                </c:pt>
                <c:pt idx="296">
                  <c:v>2.9701213763024397</c:v>
                </c:pt>
                <c:pt idx="297">
                  <c:v>3.2397625515645436</c:v>
                </c:pt>
                <c:pt idx="298">
                  <c:v>3.7865748709122395</c:v>
                </c:pt>
                <c:pt idx="299">
                  <c:v>3.9225471603952387</c:v>
                </c:pt>
                <c:pt idx="300">
                  <c:v>4.2523033309709426</c:v>
                </c:pt>
                <c:pt idx="301">
                  <c:v>4.2964011322280724</c:v>
                </c:pt>
                <c:pt idx="302">
                  <c:v>4.8955284142525493</c:v>
                </c:pt>
                <c:pt idx="303">
                  <c:v>2.5837706903512312</c:v>
                </c:pt>
                <c:pt idx="304">
                  <c:v>4.2424851714084655</c:v>
                </c:pt>
                <c:pt idx="305">
                  <c:v>4.4893040072310963</c:v>
                </c:pt>
                <c:pt idx="306">
                  <c:v>5.3652165176328745</c:v>
                </c:pt>
                <c:pt idx="307">
                  <c:v>5.6212917847701132</c:v>
                </c:pt>
                <c:pt idx="308">
                  <c:v>1.9395801006998321</c:v>
                </c:pt>
                <c:pt idx="309">
                  <c:v>3.5172096276697578</c:v>
                </c:pt>
                <c:pt idx="310">
                  <c:v>4.0599003641037479</c:v>
                </c:pt>
                <c:pt idx="311">
                  <c:v>4.9083769633507863</c:v>
                </c:pt>
                <c:pt idx="312">
                  <c:v>4.8694472433573175</c:v>
                </c:pt>
                <c:pt idx="313">
                  <c:v>4.518879880139222</c:v>
                </c:pt>
                <c:pt idx="314">
                  <c:v>3.0095945875451116</c:v>
                </c:pt>
                <c:pt idx="315">
                  <c:v>2.8825651012764637</c:v>
                </c:pt>
                <c:pt idx="316">
                  <c:v>2.9079572193994392</c:v>
                </c:pt>
                <c:pt idx="317">
                  <c:v>2.4865912301592803</c:v>
                </c:pt>
                <c:pt idx="318">
                  <c:v>2.4884956451326206</c:v>
                </c:pt>
                <c:pt idx="319">
                  <c:v>1.8523165907814387</c:v>
                </c:pt>
                <c:pt idx="320">
                  <c:v>1.2599622011339588</c:v>
                </c:pt>
                <c:pt idx="321">
                  <c:v>2.8570044555429392</c:v>
                </c:pt>
                <c:pt idx="322">
                  <c:v>1.9578846100331138</c:v>
                </c:pt>
                <c:pt idx="323">
                  <c:v>2.1294423634234967</c:v>
                </c:pt>
                <c:pt idx="324">
                  <c:v>1.8878723082915361</c:v>
                </c:pt>
                <c:pt idx="325">
                  <c:v>2.0444539719969352</c:v>
                </c:pt>
                <c:pt idx="326">
                  <c:v>2.025747747961435</c:v>
                </c:pt>
                <c:pt idx="327">
                  <c:v>2.1223093944880307</c:v>
                </c:pt>
                <c:pt idx="328">
                  <c:v>2.1043204391347747</c:v>
                </c:pt>
                <c:pt idx="329">
                  <c:v>1.6848981284670081</c:v>
                </c:pt>
                <c:pt idx="330">
                  <c:v>4.8183858407433355</c:v>
                </c:pt>
                <c:pt idx="331">
                  <c:v>3.5418031428323551</c:v>
                </c:pt>
                <c:pt idx="332">
                  <c:v>4.0603923652681324</c:v>
                </c:pt>
                <c:pt idx="333">
                  <c:v>3.2189129015817382</c:v>
                </c:pt>
                <c:pt idx="334">
                  <c:v>3.455779467491273</c:v>
                </c:pt>
                <c:pt idx="335">
                  <c:v>5.470404609192288</c:v>
                </c:pt>
                <c:pt idx="336">
                  <c:v>2.4994172985464695</c:v>
                </c:pt>
                <c:pt idx="337">
                  <c:v>1.8984158663833424</c:v>
                </c:pt>
                <c:pt idx="338">
                  <c:v>2.2569102898132427</c:v>
                </c:pt>
                <c:pt idx="339">
                  <c:v>1.1092390620034658</c:v>
                </c:pt>
                <c:pt idx="340">
                  <c:v>0.75158283344723953</c:v>
                </c:pt>
                <c:pt idx="341">
                  <c:v>0.6904729739871811</c:v>
                </c:pt>
                <c:pt idx="342">
                  <c:v>2.1171215496137012</c:v>
                </c:pt>
                <c:pt idx="343">
                  <c:v>2.4756453398471789</c:v>
                </c:pt>
                <c:pt idx="344">
                  <c:v>2.2446978944535099</c:v>
                </c:pt>
                <c:pt idx="345">
                  <c:v>2.5427575609790019</c:v>
                </c:pt>
                <c:pt idx="346">
                  <c:v>2.2421100148577202</c:v>
                </c:pt>
                <c:pt idx="347">
                  <c:v>2.3099745902795066</c:v>
                </c:pt>
                <c:pt idx="348">
                  <c:v>1.141506988614839</c:v>
                </c:pt>
                <c:pt idx="349">
                  <c:v>1.3176282691155918</c:v>
                </c:pt>
                <c:pt idx="350">
                  <c:v>1.7424045182351575</c:v>
                </c:pt>
                <c:pt idx="351">
                  <c:v>1.8504441065855801</c:v>
                </c:pt>
                <c:pt idx="352">
                  <c:v>1.8198090692124098</c:v>
                </c:pt>
                <c:pt idx="353">
                  <c:v>6.9208544384134605</c:v>
                </c:pt>
                <c:pt idx="354">
                  <c:v>8.6468858858116953</c:v>
                </c:pt>
                <c:pt idx="355">
                  <c:v>5.3193589136270329</c:v>
                </c:pt>
                <c:pt idx="356">
                  <c:v>3.6414794355905777</c:v>
                </c:pt>
                <c:pt idx="357">
                  <c:v>3.184581498666045</c:v>
                </c:pt>
                <c:pt idx="358">
                  <c:v>8.6626395465612926</c:v>
                </c:pt>
                <c:pt idx="359">
                  <c:v>9.5435726243822252</c:v>
                </c:pt>
                <c:pt idx="360">
                  <c:v>10.017024983172981</c:v>
                </c:pt>
                <c:pt idx="361">
                  <c:v>9.8593185453484047</c:v>
                </c:pt>
                <c:pt idx="362">
                  <c:v>9.7905069814457004</c:v>
                </c:pt>
                <c:pt idx="363">
                  <c:v>2.0748968260035197</c:v>
                </c:pt>
                <c:pt idx="364">
                  <c:v>2.1591481215411337</c:v>
                </c:pt>
                <c:pt idx="365">
                  <c:v>2.2124085420718504</c:v>
                </c:pt>
                <c:pt idx="366">
                  <c:v>2.2300939168926899</c:v>
                </c:pt>
                <c:pt idx="367">
                  <c:v>1.5090224451998426</c:v>
                </c:pt>
                <c:pt idx="368">
                  <c:v>2.6471278662651296</c:v>
                </c:pt>
                <c:pt idx="369">
                  <c:v>3.2931108121809447</c:v>
                </c:pt>
                <c:pt idx="370">
                  <c:v>2.9565408472087578</c:v>
                </c:pt>
                <c:pt idx="371">
                  <c:v>3.2272052402619615</c:v>
                </c:pt>
                <c:pt idx="372">
                  <c:v>3.9506882278469644</c:v>
                </c:pt>
                <c:pt idx="373">
                  <c:v>2.0982563489740031</c:v>
                </c:pt>
                <c:pt idx="374">
                  <c:v>2.7760613957320293</c:v>
                </c:pt>
                <c:pt idx="375">
                  <c:v>4.0958222612934785</c:v>
                </c:pt>
                <c:pt idx="376">
                  <c:v>6.2396110476057363</c:v>
                </c:pt>
                <c:pt idx="377">
                  <c:v>8.4702846739091768</c:v>
                </c:pt>
                <c:pt idx="378">
                  <c:v>3.3874225002565472</c:v>
                </c:pt>
                <c:pt idx="379">
                  <c:v>3.8764321960791519</c:v>
                </c:pt>
                <c:pt idx="380">
                  <c:v>4.0116458077799857</c:v>
                </c:pt>
                <c:pt idx="381">
                  <c:v>5.4218261193204116</c:v>
                </c:pt>
                <c:pt idx="382">
                  <c:v>4.0672139584384315</c:v>
                </c:pt>
                <c:pt idx="383">
                  <c:v>4.0562925486105694</c:v>
                </c:pt>
                <c:pt idx="384">
                  <c:v>4.5569741691516805</c:v>
                </c:pt>
                <c:pt idx="385">
                  <c:v>9.245075546475011</c:v>
                </c:pt>
                <c:pt idx="386">
                  <c:v>7.4309786104775792</c:v>
                </c:pt>
                <c:pt idx="387">
                  <c:v>8.6511732019322984</c:v>
                </c:pt>
                <c:pt idx="388">
                  <c:v>8.7906241343135179</c:v>
                </c:pt>
                <c:pt idx="389">
                  <c:v>8.2073599022751189</c:v>
                </c:pt>
                <c:pt idx="390">
                  <c:v>8.4409639982836691</c:v>
                </c:pt>
                <c:pt idx="391">
                  <c:v>7.5664115466446695</c:v>
                </c:pt>
                <c:pt idx="392">
                  <c:v>8.3114297774854027</c:v>
                </c:pt>
                <c:pt idx="393">
                  <c:v>8.8935107485003506</c:v>
                </c:pt>
                <c:pt idx="394">
                  <c:v>8.6604645267976768</c:v>
                </c:pt>
                <c:pt idx="395">
                  <c:v>9.3618998063719765</c:v>
                </c:pt>
                <c:pt idx="396">
                  <c:v>8.9007699920345651</c:v>
                </c:pt>
                <c:pt idx="397">
                  <c:v>8.8763397348745769</c:v>
                </c:pt>
                <c:pt idx="398">
                  <c:v>3.6084610957196497</c:v>
                </c:pt>
                <c:pt idx="399">
                  <c:v>3.2283341795633644</c:v>
                </c:pt>
                <c:pt idx="400">
                  <c:v>3.1557203653468053</c:v>
                </c:pt>
                <c:pt idx="401">
                  <c:v>3.3376079880084504</c:v>
                </c:pt>
                <c:pt idx="402">
                  <c:v>1.6316698212283207</c:v>
                </c:pt>
                <c:pt idx="403">
                  <c:v>2.9590510588684031</c:v>
                </c:pt>
                <c:pt idx="404">
                  <c:v>2.5888498238088329</c:v>
                </c:pt>
                <c:pt idx="405">
                  <c:v>3.1968719837205377</c:v>
                </c:pt>
                <c:pt idx="406">
                  <c:v>3.8184471450940767</c:v>
                </c:pt>
                <c:pt idx="407">
                  <c:v>4.9303220747746233</c:v>
                </c:pt>
                <c:pt idx="408">
                  <c:v>5.5028147491270332</c:v>
                </c:pt>
                <c:pt idx="409">
                  <c:v>7.7132535933139934</c:v>
                </c:pt>
                <c:pt idx="410">
                  <c:v>9.6413498291902684</c:v>
                </c:pt>
                <c:pt idx="411">
                  <c:v>9.6105464943628078</c:v>
                </c:pt>
                <c:pt idx="412">
                  <c:v>9.7095087852962187</c:v>
                </c:pt>
                <c:pt idx="413">
                  <c:v>9.8988991103001602</c:v>
                </c:pt>
                <c:pt idx="414">
                  <c:v>9.4387511496881409</c:v>
                </c:pt>
                <c:pt idx="415">
                  <c:v>10.066220924531358</c:v>
                </c:pt>
                <c:pt idx="416">
                  <c:v>9.6560929946796747</c:v>
                </c:pt>
                <c:pt idx="417">
                  <c:v>9.4231468554334707</c:v>
                </c:pt>
                <c:pt idx="418">
                  <c:v>10.03477003239253</c:v>
                </c:pt>
                <c:pt idx="419">
                  <c:v>9.7305663645434759</c:v>
                </c:pt>
                <c:pt idx="420">
                  <c:v>9.5122194272737985</c:v>
                </c:pt>
                <c:pt idx="421">
                  <c:v>9.4501692274713225</c:v>
                </c:pt>
                <c:pt idx="422">
                  <c:v>10.108758702138772</c:v>
                </c:pt>
                <c:pt idx="423">
                  <c:v>10.1558753472814</c:v>
                </c:pt>
                <c:pt idx="424">
                  <c:v>9.419963737131118</c:v>
                </c:pt>
                <c:pt idx="425">
                  <c:v>9.6716019942347309</c:v>
                </c:pt>
                <c:pt idx="426">
                  <c:v>9.7083353137663213</c:v>
                </c:pt>
                <c:pt idx="427">
                  <c:v>9.6545869749758246</c:v>
                </c:pt>
                <c:pt idx="428">
                  <c:v>8.0883561331915619</c:v>
                </c:pt>
                <c:pt idx="429">
                  <c:v>3.5685849218837755</c:v>
                </c:pt>
                <c:pt idx="430">
                  <c:v>2.7828119274686314</c:v>
                </c:pt>
                <c:pt idx="431">
                  <c:v>2.3866419947134174</c:v>
                </c:pt>
                <c:pt idx="432">
                  <c:v>8.6050757505854989</c:v>
                </c:pt>
                <c:pt idx="433">
                  <c:v>8.8871548099016664</c:v>
                </c:pt>
                <c:pt idx="434">
                  <c:v>8.9887362475943728</c:v>
                </c:pt>
                <c:pt idx="435">
                  <c:v>8.7490140691941019</c:v>
                </c:pt>
                <c:pt idx="436">
                  <c:v>8.9283606811414593</c:v>
                </c:pt>
                <c:pt idx="437">
                  <c:v>8.9528469640773061</c:v>
                </c:pt>
                <c:pt idx="438">
                  <c:v>8.9495283888570079</c:v>
                </c:pt>
                <c:pt idx="439">
                  <c:v>8.9441461339057593</c:v>
                </c:pt>
                <c:pt idx="440">
                  <c:v>8.9035357548065228</c:v>
                </c:pt>
                <c:pt idx="441">
                  <c:v>8.9739011628809635</c:v>
                </c:pt>
                <c:pt idx="442">
                  <c:v>9.0187608694536934</c:v>
                </c:pt>
                <c:pt idx="443">
                  <c:v>9.0223566436424569</c:v>
                </c:pt>
                <c:pt idx="444">
                  <c:v>8.6348950500464134</c:v>
                </c:pt>
                <c:pt idx="445">
                  <c:v>7.7829296476906507</c:v>
                </c:pt>
                <c:pt idx="446">
                  <c:v>9.0637821325447767</c:v>
                </c:pt>
                <c:pt idx="447">
                  <c:v>9.0981928611972336</c:v>
                </c:pt>
                <c:pt idx="448">
                  <c:v>9.1378236955704235</c:v>
                </c:pt>
                <c:pt idx="449">
                  <c:v>9.1175225008531484</c:v>
                </c:pt>
                <c:pt idx="450">
                  <c:v>9.1094136084574799</c:v>
                </c:pt>
                <c:pt idx="451">
                  <c:v>9.0642127370729408</c:v>
                </c:pt>
                <c:pt idx="452">
                  <c:v>2.0514729575835378</c:v>
                </c:pt>
                <c:pt idx="453">
                  <c:v>1.5499039454433812</c:v>
                </c:pt>
                <c:pt idx="454">
                  <c:v>1.5683272852451893</c:v>
                </c:pt>
                <c:pt idx="455">
                  <c:v>2.5256367040639875</c:v>
                </c:pt>
                <c:pt idx="456">
                  <c:v>2.5309741830549761</c:v>
                </c:pt>
                <c:pt idx="457">
                  <c:v>2.3325521609500663</c:v>
                </c:pt>
                <c:pt idx="458">
                  <c:v>3.2233337919377689</c:v>
                </c:pt>
                <c:pt idx="459">
                  <c:v>1.8004056383532161</c:v>
                </c:pt>
                <c:pt idx="460">
                  <c:v>2.2168275021203412</c:v>
                </c:pt>
                <c:pt idx="461">
                  <c:v>2.4352384949829977</c:v>
                </c:pt>
                <c:pt idx="462">
                  <c:v>1.7760473718467862</c:v>
                </c:pt>
                <c:pt idx="463">
                  <c:v>1.4864399762568661</c:v>
                </c:pt>
                <c:pt idx="464">
                  <c:v>2.0716842396373658</c:v>
                </c:pt>
                <c:pt idx="465">
                  <c:v>2.2048898895866631</c:v>
                </c:pt>
                <c:pt idx="466">
                  <c:v>2.0430082999691566</c:v>
                </c:pt>
                <c:pt idx="467">
                  <c:v>2.1760843317916887</c:v>
                </c:pt>
                <c:pt idx="468">
                  <c:v>1.9237481754141019</c:v>
                </c:pt>
                <c:pt idx="469">
                  <c:v>3.2516134148880167</c:v>
                </c:pt>
                <c:pt idx="470">
                  <c:v>3.4903389208587967</c:v>
                </c:pt>
                <c:pt idx="471">
                  <c:v>3.0005611049266201</c:v>
                </c:pt>
                <c:pt idx="472">
                  <c:v>1.8604910303439119</c:v>
                </c:pt>
                <c:pt idx="473">
                  <c:v>2.2078018945327091</c:v>
                </c:pt>
                <c:pt idx="474">
                  <c:v>2.1368222173853844</c:v>
                </c:pt>
                <c:pt idx="475">
                  <c:v>1.0999274047912841</c:v>
                </c:pt>
                <c:pt idx="476">
                  <c:v>2.1503096445888197</c:v>
                </c:pt>
                <c:pt idx="477">
                  <c:v>2.9862631893290659</c:v>
                </c:pt>
                <c:pt idx="478">
                  <c:v>3.693781498771942</c:v>
                </c:pt>
                <c:pt idx="479">
                  <c:v>4.0542573188309765</c:v>
                </c:pt>
                <c:pt idx="480">
                  <c:v>2.5589619077363412</c:v>
                </c:pt>
                <c:pt idx="481">
                  <c:v>3.4851567175400002</c:v>
                </c:pt>
                <c:pt idx="482">
                  <c:v>3.8974199080208907</c:v>
                </c:pt>
                <c:pt idx="483">
                  <c:v>4.4260902604132486</c:v>
                </c:pt>
                <c:pt idx="484">
                  <c:v>1.867146563059896</c:v>
                </c:pt>
                <c:pt idx="485">
                  <c:v>3.2744715120978451</c:v>
                </c:pt>
                <c:pt idx="486">
                  <c:v>2.5782430795996967</c:v>
                </c:pt>
                <c:pt idx="487">
                  <c:v>2.0244126211655828</c:v>
                </c:pt>
                <c:pt idx="488">
                  <c:v>2.3583737130513192</c:v>
                </c:pt>
                <c:pt idx="489">
                  <c:v>2.9792039685768197</c:v>
                </c:pt>
                <c:pt idx="490">
                  <c:v>2.2376014503635355</c:v>
                </c:pt>
                <c:pt idx="491">
                  <c:v>2.3911149739358537</c:v>
                </c:pt>
                <c:pt idx="492">
                  <c:v>1.9333940782618091</c:v>
                </c:pt>
                <c:pt idx="493">
                  <c:v>5.0338234985672594</c:v>
                </c:pt>
                <c:pt idx="494">
                  <c:v>2.2397293844460342</c:v>
                </c:pt>
                <c:pt idx="495">
                  <c:v>2.4494575347703478</c:v>
                </c:pt>
                <c:pt idx="496">
                  <c:v>2.8224217974737829</c:v>
                </c:pt>
                <c:pt idx="497">
                  <c:v>1.5416551288018598</c:v>
                </c:pt>
                <c:pt idx="498">
                  <c:v>1.6507422444592061</c:v>
                </c:pt>
                <c:pt idx="499">
                  <c:v>10.215666302995656</c:v>
                </c:pt>
                <c:pt idx="500">
                  <c:v>9.5770071095906317</c:v>
                </c:pt>
                <c:pt idx="501">
                  <c:v>9.6679966610846098</c:v>
                </c:pt>
                <c:pt idx="502">
                  <c:v>9.5069845752544708</c:v>
                </c:pt>
                <c:pt idx="503">
                  <c:v>7.6526757033977226</c:v>
                </c:pt>
                <c:pt idx="504">
                  <c:v>10.653959788854227</c:v>
                </c:pt>
                <c:pt idx="505">
                  <c:v>10.614948721018333</c:v>
                </c:pt>
                <c:pt idx="506">
                  <c:v>10.607319251179511</c:v>
                </c:pt>
                <c:pt idx="507">
                  <c:v>10.532390126186916</c:v>
                </c:pt>
                <c:pt idx="508">
                  <c:v>6.8022948794830267</c:v>
                </c:pt>
                <c:pt idx="509">
                  <c:v>5.7981717296714717</c:v>
                </c:pt>
                <c:pt idx="510">
                  <c:v>10.36086724296182</c:v>
                </c:pt>
                <c:pt idx="511">
                  <c:v>2.5065034277183331</c:v>
                </c:pt>
                <c:pt idx="512">
                  <c:v>2.8621294242916737</c:v>
                </c:pt>
                <c:pt idx="513">
                  <c:v>3.1272709944126085</c:v>
                </c:pt>
                <c:pt idx="514">
                  <c:v>3.0536530812152738</c:v>
                </c:pt>
                <c:pt idx="515">
                  <c:v>8.8836215192309727</c:v>
                </c:pt>
                <c:pt idx="516">
                  <c:v>8.392358568873421</c:v>
                </c:pt>
                <c:pt idx="517">
                  <c:v>8.0644121360971237</c:v>
                </c:pt>
                <c:pt idx="518">
                  <c:v>8.4795171993710206</c:v>
                </c:pt>
                <c:pt idx="519">
                  <c:v>8.0546962662650543</c:v>
                </c:pt>
                <c:pt idx="520">
                  <c:v>8.1748096522424056</c:v>
                </c:pt>
                <c:pt idx="521">
                  <c:v>8.4711626240564719</c:v>
                </c:pt>
                <c:pt idx="522">
                  <c:v>9.657853493720868</c:v>
                </c:pt>
                <c:pt idx="523">
                  <c:v>7.5689092198470709</c:v>
                </c:pt>
                <c:pt idx="524">
                  <c:v>9.1958974698855052</c:v>
                </c:pt>
                <c:pt idx="525">
                  <c:v>7.2929086298410075</c:v>
                </c:pt>
                <c:pt idx="526">
                  <c:v>7.8630080295544085</c:v>
                </c:pt>
                <c:pt idx="527">
                  <c:v>6.3196152799058645</c:v>
                </c:pt>
                <c:pt idx="528">
                  <c:v>6.0763932123699433</c:v>
                </c:pt>
                <c:pt idx="529">
                  <c:v>6.8248348598279183</c:v>
                </c:pt>
                <c:pt idx="530">
                  <c:v>6.0262170273447051</c:v>
                </c:pt>
                <c:pt idx="531">
                  <c:v>6.2437450520561084</c:v>
                </c:pt>
                <c:pt idx="532">
                  <c:v>5.5724583481087855</c:v>
                </c:pt>
                <c:pt idx="533">
                  <c:v>5.8498356166294645</c:v>
                </c:pt>
                <c:pt idx="534">
                  <c:v>5.0730371004861334</c:v>
                </c:pt>
                <c:pt idx="535">
                  <c:v>5.2328200041498194</c:v>
                </c:pt>
                <c:pt idx="536">
                  <c:v>7.7580716356052264</c:v>
                </c:pt>
                <c:pt idx="537">
                  <c:v>7.7315138779640495</c:v>
                </c:pt>
                <c:pt idx="538">
                  <c:v>7.8388384454694009</c:v>
                </c:pt>
                <c:pt idx="539">
                  <c:v>7.7527191068538563</c:v>
                </c:pt>
                <c:pt idx="540">
                  <c:v>6.9572359851538446</c:v>
                </c:pt>
                <c:pt idx="541">
                  <c:v>6.8034820811129704</c:v>
                </c:pt>
                <c:pt idx="542">
                  <c:v>6.3630011618517948</c:v>
                </c:pt>
                <c:pt idx="543">
                  <c:v>6.4206136977795953</c:v>
                </c:pt>
                <c:pt idx="544">
                  <c:v>5.5465990509829979</c:v>
                </c:pt>
                <c:pt idx="545">
                  <c:v>5.2186249176673254</c:v>
                </c:pt>
                <c:pt idx="546">
                  <c:v>7.1334447548623592</c:v>
                </c:pt>
                <c:pt idx="547">
                  <c:v>7.3150341368259122</c:v>
                </c:pt>
                <c:pt idx="548">
                  <c:v>7.3290828679667221</c:v>
                </c:pt>
                <c:pt idx="549">
                  <c:v>7.3434412039566794</c:v>
                </c:pt>
                <c:pt idx="550">
                  <c:v>7.113410559801955</c:v>
                </c:pt>
                <c:pt idx="551">
                  <c:v>7.0221694196041824</c:v>
                </c:pt>
                <c:pt idx="552">
                  <c:v>6.9735712781979045</c:v>
                </c:pt>
                <c:pt idx="553">
                  <c:v>6.9645707830181882</c:v>
                </c:pt>
                <c:pt idx="554">
                  <c:v>6.9053361440683974</c:v>
                </c:pt>
                <c:pt idx="555">
                  <c:v>6.6339803882329385</c:v>
                </c:pt>
                <c:pt idx="556">
                  <c:v>6.4414141859374832</c:v>
                </c:pt>
                <c:pt idx="557">
                  <c:v>6.4868694024187183</c:v>
                </c:pt>
                <c:pt idx="558">
                  <c:v>5.2369441879932834</c:v>
                </c:pt>
                <c:pt idx="559">
                  <c:v>5.9479598497715278</c:v>
                </c:pt>
                <c:pt idx="560">
                  <c:v>5.4487646472972715</c:v>
                </c:pt>
                <c:pt idx="561">
                  <c:v>6.1462506364683565</c:v>
                </c:pt>
                <c:pt idx="562">
                  <c:v>5.4842568981202238</c:v>
                </c:pt>
                <c:pt idx="563">
                  <c:v>6.4513745122770878</c:v>
                </c:pt>
                <c:pt idx="564">
                  <c:v>5.55458776099342</c:v>
                </c:pt>
                <c:pt idx="565">
                  <c:v>5.4782017827777914</c:v>
                </c:pt>
                <c:pt idx="566">
                  <c:v>5.3247820105505745</c:v>
                </c:pt>
                <c:pt idx="567">
                  <c:v>6.8210190345040624</c:v>
                </c:pt>
                <c:pt idx="568">
                  <c:v>6.5090429915323096</c:v>
                </c:pt>
                <c:pt idx="569">
                  <c:v>6.2753010307579107</c:v>
                </c:pt>
                <c:pt idx="570">
                  <c:v>5.4779844655680368</c:v>
                </c:pt>
                <c:pt idx="571">
                  <c:v>6.1901658568278544</c:v>
                </c:pt>
                <c:pt idx="572">
                  <c:v>6.4779282700209695</c:v>
                </c:pt>
                <c:pt idx="573">
                  <c:v>5.0879263507696226</c:v>
                </c:pt>
                <c:pt idx="574">
                  <c:v>4.2893923632514515</c:v>
                </c:pt>
                <c:pt idx="575">
                  <c:v>2.9724050212906947</c:v>
                </c:pt>
                <c:pt idx="576">
                  <c:v>2.9412954926127077</c:v>
                </c:pt>
                <c:pt idx="577">
                  <c:v>2.9403926358407309</c:v>
                </c:pt>
                <c:pt idx="578">
                  <c:v>6.7948195013323955</c:v>
                </c:pt>
                <c:pt idx="579">
                  <c:v>3.5095485643752777</c:v>
                </c:pt>
                <c:pt idx="580">
                  <c:v>2.9193182146525847</c:v>
                </c:pt>
                <c:pt idx="581">
                  <c:v>6.7596958136883893</c:v>
                </c:pt>
                <c:pt idx="582">
                  <c:v>8.8210232386956893</c:v>
                </c:pt>
                <c:pt idx="583">
                  <c:v>10.151299366318888</c:v>
                </c:pt>
                <c:pt idx="584">
                  <c:v>10.79034529104932</c:v>
                </c:pt>
                <c:pt idx="585">
                  <c:v>11.55239134500842</c:v>
                </c:pt>
                <c:pt idx="586">
                  <c:v>10.011561803641371</c:v>
                </c:pt>
                <c:pt idx="587">
                  <c:v>10.748656417947757</c:v>
                </c:pt>
                <c:pt idx="588">
                  <c:v>10.829112012814972</c:v>
                </c:pt>
                <c:pt idx="589">
                  <c:v>10.918493247931785</c:v>
                </c:pt>
                <c:pt idx="590">
                  <c:v>9.970089730807576</c:v>
                </c:pt>
                <c:pt idx="591">
                  <c:v>9.9699900300100026</c:v>
                </c:pt>
                <c:pt idx="592">
                  <c:v>9.9490150475102972</c:v>
                </c:pt>
                <c:pt idx="593">
                  <c:v>11.212220019563873</c:v>
                </c:pt>
                <c:pt idx="594">
                  <c:v>11.209854271894464</c:v>
                </c:pt>
                <c:pt idx="595">
                  <c:v>9.8211294298844329</c:v>
                </c:pt>
                <c:pt idx="596">
                  <c:v>10.998691155752468</c:v>
                </c:pt>
                <c:pt idx="597">
                  <c:v>9.7508093171733243</c:v>
                </c:pt>
                <c:pt idx="598">
                  <c:v>10.059919520643836</c:v>
                </c:pt>
                <c:pt idx="599">
                  <c:v>5.8106740381884245</c:v>
                </c:pt>
                <c:pt idx="600">
                  <c:v>6.9606264563810774</c:v>
                </c:pt>
                <c:pt idx="601">
                  <c:v>7.5220384724260247</c:v>
                </c:pt>
                <c:pt idx="602">
                  <c:v>1.141743274871942</c:v>
                </c:pt>
                <c:pt idx="603">
                  <c:v>1.9473029853652701</c:v>
                </c:pt>
                <c:pt idx="604">
                  <c:v>2.0862889092881374</c:v>
                </c:pt>
                <c:pt idx="605">
                  <c:v>9.6583941722367079</c:v>
                </c:pt>
                <c:pt idx="606">
                  <c:v>1.7471549570360998</c:v>
                </c:pt>
                <c:pt idx="607">
                  <c:v>2.0209300658644196</c:v>
                </c:pt>
                <c:pt idx="608">
                  <c:v>1.9571464804315379</c:v>
                </c:pt>
                <c:pt idx="609">
                  <c:v>9.6949581191881684</c:v>
                </c:pt>
                <c:pt idx="610">
                  <c:v>9.8144561880652912</c:v>
                </c:pt>
                <c:pt idx="611">
                  <c:v>9.4420084085048259</c:v>
                </c:pt>
                <c:pt idx="612">
                  <c:v>9.2758042629527306</c:v>
                </c:pt>
                <c:pt idx="613">
                  <c:v>3.5131587424301012</c:v>
                </c:pt>
                <c:pt idx="614">
                  <c:v>4.1606117925945174</c:v>
                </c:pt>
                <c:pt idx="615">
                  <c:v>3.7838541430175812</c:v>
                </c:pt>
                <c:pt idx="616">
                  <c:v>3.1796406402347177</c:v>
                </c:pt>
                <c:pt idx="617">
                  <c:v>2.9025602408110212</c:v>
                </c:pt>
                <c:pt idx="618">
                  <c:v>3.6045407172534012</c:v>
                </c:pt>
                <c:pt idx="619">
                  <c:v>3.0442134325164192</c:v>
                </c:pt>
                <c:pt idx="620">
                  <c:v>3.0635210472995849</c:v>
                </c:pt>
                <c:pt idx="621">
                  <c:v>3.7500808642774115</c:v>
                </c:pt>
                <c:pt idx="622">
                  <c:v>2.8751060130935664</c:v>
                </c:pt>
                <c:pt idx="623">
                  <c:v>3.4244568851786577</c:v>
                </c:pt>
                <c:pt idx="624">
                  <c:v>2.8149517321538107</c:v>
                </c:pt>
                <c:pt idx="625">
                  <c:v>3.193597491867429</c:v>
                </c:pt>
                <c:pt idx="626">
                  <c:v>3.4922051155758118</c:v>
                </c:pt>
                <c:pt idx="627">
                  <c:v>2.8604379199057166</c:v>
                </c:pt>
                <c:pt idx="628">
                  <c:v>3.0308696643851167</c:v>
                </c:pt>
                <c:pt idx="629">
                  <c:v>3.3465515399177068</c:v>
                </c:pt>
                <c:pt idx="630">
                  <c:v>3.6874341888448612</c:v>
                </c:pt>
                <c:pt idx="631">
                  <c:v>2.5923186984550588</c:v>
                </c:pt>
                <c:pt idx="632">
                  <c:v>3.3993258514137321</c:v>
                </c:pt>
                <c:pt idx="633">
                  <c:v>3.1701019631187677</c:v>
                </c:pt>
                <c:pt idx="634">
                  <c:v>2.6103266133380627</c:v>
                </c:pt>
                <c:pt idx="635">
                  <c:v>2.9999436870638734</c:v>
                </c:pt>
                <c:pt idx="636">
                  <c:v>2.7591543344685574</c:v>
                </c:pt>
                <c:pt idx="637">
                  <c:v>3.8961995903943532</c:v>
                </c:pt>
                <c:pt idx="638">
                  <c:v>3.6417665477156875</c:v>
                </c:pt>
                <c:pt idx="639">
                  <c:v>3.6954318000993602</c:v>
                </c:pt>
                <c:pt idx="640">
                  <c:v>4.1786451145009034</c:v>
                </c:pt>
                <c:pt idx="641">
                  <c:v>4.1660992500012615</c:v>
                </c:pt>
                <c:pt idx="642">
                  <c:v>3.7970195914125098</c:v>
                </c:pt>
                <c:pt idx="643">
                  <c:v>3.8182822604230977</c:v>
                </c:pt>
                <c:pt idx="644">
                  <c:v>3.4873390497554095</c:v>
                </c:pt>
                <c:pt idx="645">
                  <c:v>3.122896100841154</c:v>
                </c:pt>
                <c:pt idx="646">
                  <c:v>5.5378581703077945</c:v>
                </c:pt>
                <c:pt idx="647">
                  <c:v>3.4415868844252553</c:v>
                </c:pt>
                <c:pt idx="648">
                  <c:v>3.0848767636369412</c:v>
                </c:pt>
                <c:pt idx="649">
                  <c:v>3.0125379435139159</c:v>
                </c:pt>
                <c:pt idx="650">
                  <c:v>2.7897025855927002</c:v>
                </c:pt>
                <c:pt idx="651">
                  <c:v>2.7610441767068279</c:v>
                </c:pt>
                <c:pt idx="652">
                  <c:v>3.6726350349202823</c:v>
                </c:pt>
                <c:pt idx="653">
                  <c:v>4.3170436884821424</c:v>
                </c:pt>
                <c:pt idx="654">
                  <c:v>2.5803772390568342</c:v>
                </c:pt>
                <c:pt idx="655">
                  <c:v>2.6543001175764211</c:v>
                </c:pt>
                <c:pt idx="656">
                  <c:v>2.5191388794182177</c:v>
                </c:pt>
                <c:pt idx="657">
                  <c:v>2.8218946424751192</c:v>
                </c:pt>
                <c:pt idx="658">
                  <c:v>3.5689723966050653</c:v>
                </c:pt>
                <c:pt idx="659">
                  <c:v>3.3813119490362258</c:v>
                </c:pt>
                <c:pt idx="660">
                  <c:v>2.8865403417291309</c:v>
                </c:pt>
                <c:pt idx="661">
                  <c:v>2.7463997056843503</c:v>
                </c:pt>
                <c:pt idx="662">
                  <c:v>3.0096712110353292</c:v>
                </c:pt>
                <c:pt idx="663">
                  <c:v>3.0850488683799582</c:v>
                </c:pt>
                <c:pt idx="664">
                  <c:v>2.6872134618155212</c:v>
                </c:pt>
                <c:pt idx="665">
                  <c:v>2.6899277489482558</c:v>
                </c:pt>
                <c:pt idx="666">
                  <c:v>2.8681871748758887</c:v>
                </c:pt>
                <c:pt idx="667">
                  <c:v>3.2226130759539693</c:v>
                </c:pt>
                <c:pt idx="668">
                  <c:v>3.3237292039618049</c:v>
                </c:pt>
                <c:pt idx="669">
                  <c:v>2.8381671076561061</c:v>
                </c:pt>
                <c:pt idx="670">
                  <c:v>2.9270665847087987</c:v>
                </c:pt>
                <c:pt idx="671">
                  <c:v>3.5134721914244937</c:v>
                </c:pt>
                <c:pt idx="672">
                  <c:v>3.7244210286851063</c:v>
                </c:pt>
                <c:pt idx="673">
                  <c:v>3.0861994609706351</c:v>
                </c:pt>
                <c:pt idx="674">
                  <c:v>3.2395897995176841</c:v>
                </c:pt>
                <c:pt idx="675">
                  <c:v>3.2357579213650904</c:v>
                </c:pt>
                <c:pt idx="676">
                  <c:v>2.7632722791348732</c:v>
                </c:pt>
                <c:pt idx="677">
                  <c:v>3.2260126483666212</c:v>
                </c:pt>
                <c:pt idx="678">
                  <c:v>3.872180037361034</c:v>
                </c:pt>
                <c:pt idx="679">
                  <c:v>5.0928260463396855</c:v>
                </c:pt>
                <c:pt idx="680">
                  <c:v>3.4612872577475411</c:v>
                </c:pt>
                <c:pt idx="681">
                  <c:v>3.2296923066121432</c:v>
                </c:pt>
                <c:pt idx="682">
                  <c:v>3.3225926260527388</c:v>
                </c:pt>
                <c:pt idx="683">
                  <c:v>3.2067086765671275</c:v>
                </c:pt>
                <c:pt idx="684">
                  <c:v>3.0331395605764406</c:v>
                </c:pt>
                <c:pt idx="685">
                  <c:v>2.5063163213744315</c:v>
                </c:pt>
                <c:pt idx="686">
                  <c:v>3.3811171130677669</c:v>
                </c:pt>
                <c:pt idx="687">
                  <c:v>3.9393046375539025</c:v>
                </c:pt>
                <c:pt idx="688">
                  <c:v>2.7551920682882458</c:v>
                </c:pt>
                <c:pt idx="689">
                  <c:v>4.2824538460537855</c:v>
                </c:pt>
                <c:pt idx="690">
                  <c:v>3.0696580904109925</c:v>
                </c:pt>
                <c:pt idx="691">
                  <c:v>4.0970941534167356</c:v>
                </c:pt>
                <c:pt idx="692">
                  <c:v>2.2763299792658267</c:v>
                </c:pt>
                <c:pt idx="693">
                  <c:v>5.9353623817747536</c:v>
                </c:pt>
                <c:pt idx="694">
                  <c:v>3.2887867504265187</c:v>
                </c:pt>
                <c:pt idx="695">
                  <c:v>3.0385437753550741</c:v>
                </c:pt>
                <c:pt idx="696">
                  <c:v>3.1538940610977302</c:v>
                </c:pt>
                <c:pt idx="697">
                  <c:v>2.4840614506107745</c:v>
                </c:pt>
                <c:pt idx="698">
                  <c:v>3.0889548801977011</c:v>
                </c:pt>
                <c:pt idx="699">
                  <c:v>3.0916214048608577</c:v>
                </c:pt>
                <c:pt idx="700">
                  <c:v>3.068540495145347</c:v>
                </c:pt>
                <c:pt idx="701">
                  <c:v>3.610358117438933</c:v>
                </c:pt>
                <c:pt idx="702">
                  <c:v>3.3943077459101092</c:v>
                </c:pt>
                <c:pt idx="703">
                  <c:v>2.6453216108476747</c:v>
                </c:pt>
                <c:pt idx="704">
                  <c:v>3.3385489781224487</c:v>
                </c:pt>
                <c:pt idx="705">
                  <c:v>3.1838983409471662</c:v>
                </c:pt>
                <c:pt idx="706">
                  <c:v>3.48761695543066</c:v>
                </c:pt>
                <c:pt idx="707">
                  <c:v>2.5296630710512797</c:v>
                </c:pt>
                <c:pt idx="708">
                  <c:v>2.3288077499537225</c:v>
                </c:pt>
                <c:pt idx="709">
                  <c:v>3.0943826907465901</c:v>
                </c:pt>
                <c:pt idx="710">
                  <c:v>2.4242544180799905</c:v>
                </c:pt>
                <c:pt idx="711">
                  <c:v>2.9844005383858572</c:v>
                </c:pt>
                <c:pt idx="712">
                  <c:v>2.3400293658620845</c:v>
                </c:pt>
                <c:pt idx="713">
                  <c:v>2.5846941680818611</c:v>
                </c:pt>
                <c:pt idx="714">
                  <c:v>2.2081852768740378</c:v>
                </c:pt>
                <c:pt idx="715">
                  <c:v>2.238638907544213</c:v>
                </c:pt>
                <c:pt idx="716">
                  <c:v>2.7151376327949293</c:v>
                </c:pt>
                <c:pt idx="717">
                  <c:v>2.8934778196840867</c:v>
                </c:pt>
                <c:pt idx="718">
                  <c:v>2.5546225195962387</c:v>
                </c:pt>
                <c:pt idx="719">
                  <c:v>2.7812970148071892</c:v>
                </c:pt>
                <c:pt idx="720">
                  <c:v>2.4954366318167178</c:v>
                </c:pt>
                <c:pt idx="721">
                  <c:v>2.7850092633999872</c:v>
                </c:pt>
                <c:pt idx="722">
                  <c:v>2.5076152578897482</c:v>
                </c:pt>
                <c:pt idx="723">
                  <c:v>3.4705783227276736</c:v>
                </c:pt>
                <c:pt idx="724">
                  <c:v>4.7091795912508934</c:v>
                </c:pt>
                <c:pt idx="725">
                  <c:v>4.6674259081155265</c:v>
                </c:pt>
                <c:pt idx="726">
                  <c:v>3.2385466034755135</c:v>
                </c:pt>
                <c:pt idx="727">
                  <c:v>8.9483394833947489</c:v>
                </c:pt>
                <c:pt idx="728">
                  <c:v>8.9724158836011068</c:v>
                </c:pt>
                <c:pt idx="729">
                  <c:v>3.9527669368557783</c:v>
                </c:pt>
                <c:pt idx="730">
                  <c:v>8.8195807084581208</c:v>
                </c:pt>
                <c:pt idx="731">
                  <c:v>8.8834305598200114</c:v>
                </c:pt>
                <c:pt idx="732">
                  <c:v>3.7638668779714952</c:v>
                </c:pt>
                <c:pt idx="733">
                  <c:v>3.6975284425264996</c:v>
                </c:pt>
                <c:pt idx="734">
                  <c:v>8.8781275221953191</c:v>
                </c:pt>
                <c:pt idx="735">
                  <c:v>9.0043553124683466</c:v>
                </c:pt>
                <c:pt idx="736">
                  <c:v>8.8042711796111419</c:v>
                </c:pt>
                <c:pt idx="737">
                  <c:v>8.9523809523810289</c:v>
                </c:pt>
                <c:pt idx="738">
                  <c:v>5.6338028169014045</c:v>
                </c:pt>
                <c:pt idx="739">
                  <c:v>6.7067669172932334</c:v>
                </c:pt>
                <c:pt idx="740">
                  <c:v>8.5887677432627019</c:v>
                </c:pt>
                <c:pt idx="741">
                  <c:v>3.9728488720303377</c:v>
                </c:pt>
                <c:pt idx="742">
                  <c:v>9.0688994249974719</c:v>
                </c:pt>
                <c:pt idx="743">
                  <c:v>3.5283740076448202</c:v>
                </c:pt>
                <c:pt idx="744">
                  <c:v>3.8200678236584777</c:v>
                </c:pt>
                <c:pt idx="745">
                  <c:v>4.042723098422873</c:v>
                </c:pt>
                <c:pt idx="746">
                  <c:v>4.5020600944629052</c:v>
                </c:pt>
                <c:pt idx="747">
                  <c:v>8.7833643699565389</c:v>
                </c:pt>
                <c:pt idx="748">
                  <c:v>8.8695471971817366</c:v>
                </c:pt>
                <c:pt idx="749">
                  <c:v>8.9221196306704122</c:v>
                </c:pt>
                <c:pt idx="750">
                  <c:v>4.9212990635584823</c:v>
                </c:pt>
                <c:pt idx="751">
                  <c:v>7.9759519038076174</c:v>
                </c:pt>
                <c:pt idx="752">
                  <c:v>8.0076358886767807</c:v>
                </c:pt>
                <c:pt idx="753">
                  <c:v>8.8671441541410267</c:v>
                </c:pt>
                <c:pt idx="754">
                  <c:v>8.4946908182386771</c:v>
                </c:pt>
                <c:pt idx="755">
                  <c:v>8.9877485438843205</c:v>
                </c:pt>
                <c:pt idx="756">
                  <c:v>9.0936344558808848</c:v>
                </c:pt>
                <c:pt idx="757">
                  <c:v>4.3128581481853745</c:v>
                </c:pt>
                <c:pt idx="758">
                  <c:v>8.9909182643794132</c:v>
                </c:pt>
                <c:pt idx="759">
                  <c:v>8.9566115702480147</c:v>
                </c:pt>
                <c:pt idx="760">
                  <c:v>9.0350523771152265</c:v>
                </c:pt>
                <c:pt idx="761">
                  <c:v>9.3413775766716931</c:v>
                </c:pt>
                <c:pt idx="762">
                  <c:v>3.6091724825523452</c:v>
                </c:pt>
                <c:pt idx="763">
                  <c:v>9.0486770349424219</c:v>
                </c:pt>
                <c:pt idx="764">
                  <c:v>7.1305912507746783</c:v>
                </c:pt>
                <c:pt idx="765">
                  <c:v>7.8411137416783019</c:v>
                </c:pt>
                <c:pt idx="766">
                  <c:v>7.5027745159451555</c:v>
                </c:pt>
                <c:pt idx="767">
                  <c:v>8.57058817563113</c:v>
                </c:pt>
                <c:pt idx="768">
                  <c:v>9.1022237308408389</c:v>
                </c:pt>
                <c:pt idx="769">
                  <c:v>7.8941459470507747</c:v>
                </c:pt>
                <c:pt idx="770">
                  <c:v>11.225218987928548</c:v>
                </c:pt>
                <c:pt idx="771">
                  <c:v>11.546520216459569</c:v>
                </c:pt>
                <c:pt idx="772">
                  <c:v>7.5395057843742608</c:v>
                </c:pt>
                <c:pt idx="773">
                  <c:v>10.084097759502306</c:v>
                </c:pt>
                <c:pt idx="774">
                  <c:v>10.25695027353555</c:v>
                </c:pt>
                <c:pt idx="775">
                  <c:v>10.132982757748973</c:v>
                </c:pt>
                <c:pt idx="776">
                  <c:v>10.054403828877074</c:v>
                </c:pt>
                <c:pt idx="777">
                  <c:v>9.2555250846910759</c:v>
                </c:pt>
                <c:pt idx="778">
                  <c:v>9.2922519403516119</c:v>
                </c:pt>
                <c:pt idx="779">
                  <c:v>10.266672029603416</c:v>
                </c:pt>
                <c:pt idx="780">
                  <c:v>3.2182528243623714</c:v>
                </c:pt>
                <c:pt idx="781">
                  <c:v>3.6897916755522693</c:v>
                </c:pt>
                <c:pt idx="782">
                  <c:v>4.5845328706076751</c:v>
                </c:pt>
                <c:pt idx="783">
                  <c:v>5.0239504699920445</c:v>
                </c:pt>
                <c:pt idx="784">
                  <c:v>5.2072743142515714</c:v>
                </c:pt>
                <c:pt idx="785">
                  <c:v>5.0528851974477345</c:v>
                </c:pt>
                <c:pt idx="786">
                  <c:v>5.2464789794090771</c:v>
                </c:pt>
                <c:pt idx="787">
                  <c:v>6.2327495358056924</c:v>
                </c:pt>
                <c:pt idx="788">
                  <c:v>6.5099031402295084</c:v>
                </c:pt>
                <c:pt idx="789">
                  <c:v>7.6021615881679745</c:v>
                </c:pt>
                <c:pt idx="790">
                  <c:v>8.7251507706053175</c:v>
                </c:pt>
                <c:pt idx="791">
                  <c:v>8.6477749153912207</c:v>
                </c:pt>
                <c:pt idx="792">
                  <c:v>9.5476751560332982</c:v>
                </c:pt>
                <c:pt idx="793">
                  <c:v>2.8457005628934602</c:v>
                </c:pt>
                <c:pt idx="794">
                  <c:v>6.8476786369420761</c:v>
                </c:pt>
                <c:pt idx="795">
                  <c:v>10.8441099176588</c:v>
                </c:pt>
                <c:pt idx="796">
                  <c:v>2.2700045400090811</c:v>
                </c:pt>
                <c:pt idx="797">
                  <c:v>1.8882348139934422</c:v>
                </c:pt>
                <c:pt idx="798">
                  <c:v>2.1020249674411886</c:v>
                </c:pt>
                <c:pt idx="799">
                  <c:v>2.1208148938052132</c:v>
                </c:pt>
                <c:pt idx="800">
                  <c:v>2.0584897060619691</c:v>
                </c:pt>
                <c:pt idx="801">
                  <c:v>1.9705648722389144</c:v>
                </c:pt>
                <c:pt idx="802">
                  <c:v>2.1321175980863907</c:v>
                </c:pt>
                <c:pt idx="803">
                  <c:v>2.0495598882204682</c:v>
                </c:pt>
                <c:pt idx="804">
                  <c:v>2.0797925568245001</c:v>
                </c:pt>
                <c:pt idx="805">
                  <c:v>1.9179220820540479</c:v>
                </c:pt>
                <c:pt idx="806">
                  <c:v>2.0401348728309681</c:v>
                </c:pt>
                <c:pt idx="807">
                  <c:v>2.1484824598729046</c:v>
                </c:pt>
                <c:pt idx="808">
                  <c:v>2.005418706967264</c:v>
                </c:pt>
                <c:pt idx="809">
                  <c:v>2.0140284057768567</c:v>
                </c:pt>
                <c:pt idx="810">
                  <c:v>2.2422995497510212</c:v>
                </c:pt>
                <c:pt idx="811">
                  <c:v>2.0943655610864891</c:v>
                </c:pt>
                <c:pt idx="812">
                  <c:v>2.3377741454280003</c:v>
                </c:pt>
                <c:pt idx="813">
                  <c:v>2.0840849257153442</c:v>
                </c:pt>
                <c:pt idx="814">
                  <c:v>2.2206230900947053</c:v>
                </c:pt>
                <c:pt idx="815">
                  <c:v>2.1718594030806262</c:v>
                </c:pt>
                <c:pt idx="816">
                  <c:v>2.0821529183819831</c:v>
                </c:pt>
                <c:pt idx="817">
                  <c:v>2.1546552501397978</c:v>
                </c:pt>
                <c:pt idx="818">
                  <c:v>2.1909441637283433</c:v>
                </c:pt>
                <c:pt idx="819">
                  <c:v>2.210145792073301</c:v>
                </c:pt>
                <c:pt idx="820">
                  <c:v>2.2313202245780626</c:v>
                </c:pt>
                <c:pt idx="821">
                  <c:v>2.2236101197557288</c:v>
                </c:pt>
                <c:pt idx="822">
                  <c:v>2.159342160832733</c:v>
                </c:pt>
                <c:pt idx="823">
                  <c:v>2.2443440349419812</c:v>
                </c:pt>
                <c:pt idx="824">
                  <c:v>2.6936879297267837</c:v>
                </c:pt>
                <c:pt idx="825">
                  <c:v>2.7051014017253863</c:v>
                </c:pt>
                <c:pt idx="826">
                  <c:v>2.7029085194529312</c:v>
                </c:pt>
                <c:pt idx="827">
                  <c:v>2.677447539502718</c:v>
                </c:pt>
                <c:pt idx="828">
                  <c:v>2.3453841785038279</c:v>
                </c:pt>
                <c:pt idx="829">
                  <c:v>2.3472126477313733</c:v>
                </c:pt>
                <c:pt idx="830">
                  <c:v>2.1467207572684455</c:v>
                </c:pt>
                <c:pt idx="831">
                  <c:v>2.2261732528010878</c:v>
                </c:pt>
                <c:pt idx="832">
                  <c:v>2.2035324136038277</c:v>
                </c:pt>
                <c:pt idx="833">
                  <c:v>2.2414084311134377</c:v>
                </c:pt>
                <c:pt idx="834">
                  <c:v>2.2057169475903589</c:v>
                </c:pt>
                <c:pt idx="835">
                  <c:v>2.3404562603742747</c:v>
                </c:pt>
                <c:pt idx="836">
                  <c:v>2.2445394966386591</c:v>
                </c:pt>
                <c:pt idx="837">
                  <c:v>2.2694433818472275</c:v>
                </c:pt>
                <c:pt idx="838">
                  <c:v>2.1984195684244412</c:v>
                </c:pt>
                <c:pt idx="839">
                  <c:v>2.1803257663204079</c:v>
                </c:pt>
                <c:pt idx="840">
                  <c:v>2.2717651197595767</c:v>
                </c:pt>
                <c:pt idx="841">
                  <c:v>2.2128931969623462</c:v>
                </c:pt>
                <c:pt idx="842">
                  <c:v>2.2665344687972335</c:v>
                </c:pt>
                <c:pt idx="843">
                  <c:v>2.1826791833762327</c:v>
                </c:pt>
                <c:pt idx="844">
                  <c:v>2.3855609636199469</c:v>
                </c:pt>
                <c:pt idx="845">
                  <c:v>2.3373469096773247</c:v>
                </c:pt>
                <c:pt idx="846">
                  <c:v>4.9746044353405932</c:v>
                </c:pt>
                <c:pt idx="847">
                  <c:v>5.2137104032142938</c:v>
                </c:pt>
                <c:pt idx="848">
                  <c:v>5.4167305432060875</c:v>
                </c:pt>
                <c:pt idx="849">
                  <c:v>5.7220961878303394</c:v>
                </c:pt>
                <c:pt idx="850">
                  <c:v>5.845120487349563</c:v>
                </c:pt>
                <c:pt idx="851">
                  <c:v>5.7975682422095156</c:v>
                </c:pt>
                <c:pt idx="852">
                  <c:v>5.77527515854241</c:v>
                </c:pt>
                <c:pt idx="853">
                  <c:v>5.8185820937959445</c:v>
                </c:pt>
                <c:pt idx="854">
                  <c:v>5.8239633141309115</c:v>
                </c:pt>
                <c:pt idx="855">
                  <c:v>5.5319313673752255</c:v>
                </c:pt>
                <c:pt idx="856">
                  <c:v>5.7062942773728587</c:v>
                </c:pt>
                <c:pt idx="857">
                  <c:v>5.6901823412290673</c:v>
                </c:pt>
                <c:pt idx="858">
                  <c:v>2.9608294350757567</c:v>
                </c:pt>
                <c:pt idx="859">
                  <c:v>2.7058780926476582</c:v>
                </c:pt>
                <c:pt idx="860">
                  <c:v>3.5865042665296611</c:v>
                </c:pt>
                <c:pt idx="861">
                  <c:v>3.2221685194135627</c:v>
                </c:pt>
                <c:pt idx="862">
                  <c:v>2.9369613047778587</c:v>
                </c:pt>
                <c:pt idx="863">
                  <c:v>2.9354669754938492</c:v>
                </c:pt>
                <c:pt idx="864">
                  <c:v>3.0918553860423943</c:v>
                </c:pt>
                <c:pt idx="865">
                  <c:v>3.4000198585230672</c:v>
                </c:pt>
                <c:pt idx="866">
                  <c:v>2.5737427771189219</c:v>
                </c:pt>
                <c:pt idx="867">
                  <c:v>3.1603924577386442</c:v>
                </c:pt>
                <c:pt idx="868">
                  <c:v>2.8147288562547428</c:v>
                </c:pt>
                <c:pt idx="869">
                  <c:v>3.8448945507631209</c:v>
                </c:pt>
                <c:pt idx="870">
                  <c:v>2.9897771473751602</c:v>
                </c:pt>
                <c:pt idx="871">
                  <c:v>3.2170130885330042</c:v>
                </c:pt>
                <c:pt idx="872">
                  <c:v>2.7714677894974482</c:v>
                </c:pt>
                <c:pt idx="873">
                  <c:v>1.4896424556151895</c:v>
                </c:pt>
                <c:pt idx="874">
                  <c:v>2.6600985221675053</c:v>
                </c:pt>
                <c:pt idx="875">
                  <c:v>7.7645168556796245</c:v>
                </c:pt>
                <c:pt idx="876">
                  <c:v>6.1273044642643653</c:v>
                </c:pt>
                <c:pt idx="877">
                  <c:v>7.0319285412632784</c:v>
                </c:pt>
                <c:pt idx="878">
                  <c:v>7.8630001935814784</c:v>
                </c:pt>
                <c:pt idx="879">
                  <c:v>6.5720910518836488</c:v>
                </c:pt>
                <c:pt idx="880">
                  <c:v>5.8096677248088122</c:v>
                </c:pt>
                <c:pt idx="881">
                  <c:v>8.1947821184619247</c:v>
                </c:pt>
                <c:pt idx="882">
                  <c:v>7.3411639081687126</c:v>
                </c:pt>
                <c:pt idx="883">
                  <c:v>9.5304682824806637</c:v>
                </c:pt>
                <c:pt idx="884">
                  <c:v>7.2154330888159759</c:v>
                </c:pt>
                <c:pt idx="885">
                  <c:v>6.5214300579201865</c:v>
                </c:pt>
                <c:pt idx="886">
                  <c:v>7.5718590741017104</c:v>
                </c:pt>
                <c:pt idx="887">
                  <c:v>8.3412352904941187</c:v>
                </c:pt>
                <c:pt idx="888">
                  <c:v>7.9689929816939014</c:v>
                </c:pt>
                <c:pt idx="889">
                  <c:v>7.3021534132925989</c:v>
                </c:pt>
                <c:pt idx="890">
                  <c:v>6.7669646229384357</c:v>
                </c:pt>
                <c:pt idx="891">
                  <c:v>6.9004347273878262</c:v>
                </c:pt>
                <c:pt idx="892">
                  <c:v>9.2576362907401748</c:v>
                </c:pt>
                <c:pt idx="893">
                  <c:v>8.5558422025211769</c:v>
                </c:pt>
                <c:pt idx="894">
                  <c:v>7.5211664956700792</c:v>
                </c:pt>
                <c:pt idx="895">
                  <c:v>8.3983946575242747</c:v>
                </c:pt>
                <c:pt idx="896">
                  <c:v>8.7885220077971482</c:v>
                </c:pt>
                <c:pt idx="897">
                  <c:v>8.0191400998728977</c:v>
                </c:pt>
                <c:pt idx="898">
                  <c:v>9.5060671668093253</c:v>
                </c:pt>
                <c:pt idx="899">
                  <c:v>7.6673475271270322</c:v>
                </c:pt>
                <c:pt idx="900">
                  <c:v>6.3413518514668272</c:v>
                </c:pt>
                <c:pt idx="901">
                  <c:v>3.611636071140226</c:v>
                </c:pt>
                <c:pt idx="902">
                  <c:v>3.7974467931613898</c:v>
                </c:pt>
                <c:pt idx="903">
                  <c:v>5.9186863551515394</c:v>
                </c:pt>
                <c:pt idx="904">
                  <c:v>6.1247120527673351</c:v>
                </c:pt>
                <c:pt idx="905">
                  <c:v>3.928123523117621</c:v>
                </c:pt>
                <c:pt idx="906">
                  <c:v>3.5524913490256962</c:v>
                </c:pt>
                <c:pt idx="907">
                  <c:v>3.6883991739607151</c:v>
                </c:pt>
                <c:pt idx="908">
                  <c:v>3.0590578703541187</c:v>
                </c:pt>
                <c:pt idx="909">
                  <c:v>3.140230872181589</c:v>
                </c:pt>
                <c:pt idx="910">
                  <c:v>2.8041040141335372</c:v>
                </c:pt>
                <c:pt idx="911">
                  <c:v>3.1283874258751512</c:v>
                </c:pt>
                <c:pt idx="912">
                  <c:v>2.9026794424461508</c:v>
                </c:pt>
                <c:pt idx="913">
                  <c:v>3.0805243072309847</c:v>
                </c:pt>
                <c:pt idx="914">
                  <c:v>2.7500357504647592</c:v>
                </c:pt>
                <c:pt idx="915">
                  <c:v>3.5103510351035108</c:v>
                </c:pt>
                <c:pt idx="916">
                  <c:v>2.8997811711528572</c:v>
                </c:pt>
                <c:pt idx="917">
                  <c:v>2.857512400099846</c:v>
                </c:pt>
                <c:pt idx="918">
                  <c:v>2.3547282944151777</c:v>
                </c:pt>
                <c:pt idx="919">
                  <c:v>2.7017030698724409</c:v>
                </c:pt>
                <c:pt idx="920">
                  <c:v>2.5543730867244752</c:v>
                </c:pt>
                <c:pt idx="921">
                  <c:v>2.4646467871782467</c:v>
                </c:pt>
                <c:pt idx="922">
                  <c:v>2.4811497388814092</c:v>
                </c:pt>
                <c:pt idx="923">
                  <c:v>2.8933424190936363</c:v>
                </c:pt>
                <c:pt idx="924">
                  <c:v>3.2719421512671572</c:v>
                </c:pt>
                <c:pt idx="925">
                  <c:v>2.4409798847381197</c:v>
                </c:pt>
                <c:pt idx="926">
                  <c:v>2.8526927133083415</c:v>
                </c:pt>
                <c:pt idx="927">
                  <c:v>2.7829972880792773</c:v>
                </c:pt>
                <c:pt idx="928">
                  <c:v>3.4248772423322889</c:v>
                </c:pt>
                <c:pt idx="929">
                  <c:v>1.8193881516301817</c:v>
                </c:pt>
                <c:pt idx="930">
                  <c:v>6.1897849670689</c:v>
                </c:pt>
                <c:pt idx="931">
                  <c:v>6.1596394863839024</c:v>
                </c:pt>
                <c:pt idx="932">
                  <c:v>6.4857429292832824</c:v>
                </c:pt>
                <c:pt idx="933">
                  <c:v>3.3075378293468445</c:v>
                </c:pt>
                <c:pt idx="934">
                  <c:v>3.6714362261604752</c:v>
                </c:pt>
                <c:pt idx="935">
                  <c:v>3.3003104075734688</c:v>
                </c:pt>
                <c:pt idx="936">
                  <c:v>3.582104912134529</c:v>
                </c:pt>
                <c:pt idx="937">
                  <c:v>3.3295789120082167</c:v>
                </c:pt>
                <c:pt idx="938">
                  <c:v>4.5770679957704434</c:v>
                </c:pt>
                <c:pt idx="939">
                  <c:v>3.2912019826517982</c:v>
                </c:pt>
                <c:pt idx="940">
                  <c:v>3.3882453644444177</c:v>
                </c:pt>
                <c:pt idx="941">
                  <c:v>4.5707736207864116</c:v>
                </c:pt>
                <c:pt idx="942">
                  <c:v>3.4014715319575202</c:v>
                </c:pt>
                <c:pt idx="943">
                  <c:v>3.256609977896626</c:v>
                </c:pt>
                <c:pt idx="944">
                  <c:v>3.2558804377173898</c:v>
                </c:pt>
                <c:pt idx="945">
                  <c:v>3.326624147737649</c:v>
                </c:pt>
                <c:pt idx="946">
                  <c:v>3.3243726977977017</c:v>
                </c:pt>
                <c:pt idx="947">
                  <c:v>5.9907128948344894</c:v>
                </c:pt>
                <c:pt idx="948">
                  <c:v>5.6943967136337843</c:v>
                </c:pt>
                <c:pt idx="949">
                  <c:v>5.5787894026996536</c:v>
                </c:pt>
                <c:pt idx="950">
                  <c:v>5.5652027951905838</c:v>
                </c:pt>
                <c:pt idx="951">
                  <c:v>5.5394294387678134</c:v>
                </c:pt>
                <c:pt idx="952">
                  <c:v>5.2653086100284643</c:v>
                </c:pt>
                <c:pt idx="953">
                  <c:v>3.5976579246910263</c:v>
                </c:pt>
                <c:pt idx="954">
                  <c:v>3.9417470429316892</c:v>
                </c:pt>
                <c:pt idx="955">
                  <c:v>3.4506969211007124</c:v>
                </c:pt>
                <c:pt idx="956">
                  <c:v>3.5105230679371404</c:v>
                </c:pt>
                <c:pt idx="957">
                  <c:v>3.6558615647087467</c:v>
                </c:pt>
                <c:pt idx="958">
                  <c:v>3.4729915031466505</c:v>
                </c:pt>
                <c:pt idx="959">
                  <c:v>3.5463118356908807</c:v>
                </c:pt>
                <c:pt idx="960">
                  <c:v>3.6210332884298455</c:v>
                </c:pt>
                <c:pt idx="961">
                  <c:v>5.6803749047437115</c:v>
                </c:pt>
                <c:pt idx="962">
                  <c:v>5.6801817658165055</c:v>
                </c:pt>
                <c:pt idx="963">
                  <c:v>5.0008001280204795</c:v>
                </c:pt>
                <c:pt idx="964">
                  <c:v>5.3705424247849134</c:v>
                </c:pt>
                <c:pt idx="965">
                  <c:v>5.2214358948710897</c:v>
                </c:pt>
                <c:pt idx="966">
                  <c:v>4.9988002879308953</c:v>
                </c:pt>
                <c:pt idx="967">
                  <c:v>5.3219744525218857</c:v>
                </c:pt>
                <c:pt idx="968">
                  <c:v>5.2602104084163361</c:v>
                </c:pt>
                <c:pt idx="969">
                  <c:v>5.3091639962835924</c:v>
                </c:pt>
                <c:pt idx="970">
                  <c:v>5.1605005685550838</c:v>
                </c:pt>
                <c:pt idx="971">
                  <c:v>5.1315805268022245</c:v>
                </c:pt>
                <c:pt idx="972">
                  <c:v>5.2808924708275704</c:v>
                </c:pt>
                <c:pt idx="973">
                  <c:v>5.0514396603031884</c:v>
                </c:pt>
                <c:pt idx="974">
                  <c:v>6.2912708865706914</c:v>
                </c:pt>
                <c:pt idx="975">
                  <c:v>5.2807868372387246</c:v>
                </c:pt>
                <c:pt idx="976">
                  <c:v>5.2906772066824557</c:v>
                </c:pt>
                <c:pt idx="977">
                  <c:v>5.5907267944833192</c:v>
                </c:pt>
                <c:pt idx="978">
                  <c:v>5.1014590172789385</c:v>
                </c:pt>
                <c:pt idx="979">
                  <c:v>5.1414087459964026</c:v>
                </c:pt>
                <c:pt idx="980">
                  <c:v>5.1804455183145741</c:v>
                </c:pt>
                <c:pt idx="981">
                  <c:v>5.2210650972798494</c:v>
                </c:pt>
                <c:pt idx="982">
                  <c:v>5.0710649236339824</c:v>
                </c:pt>
                <c:pt idx="983">
                  <c:v>5.0912371706324624</c:v>
                </c:pt>
                <c:pt idx="984">
                  <c:v>5.0950511200138804</c:v>
                </c:pt>
                <c:pt idx="985">
                  <c:v>5.100948776472424</c:v>
                </c:pt>
                <c:pt idx="986">
                  <c:v>5.0312205201922824</c:v>
                </c:pt>
                <c:pt idx="987">
                  <c:v>5.0899338308601987</c:v>
                </c:pt>
                <c:pt idx="988">
                  <c:v>5.1611251252773096</c:v>
                </c:pt>
                <c:pt idx="989">
                  <c:v>5.1907318931969355</c:v>
                </c:pt>
                <c:pt idx="990">
                  <c:v>5.2912593197180922</c:v>
                </c:pt>
                <c:pt idx="991">
                  <c:v>5.1604265022768345</c:v>
                </c:pt>
                <c:pt idx="992">
                  <c:v>5.0312276195392034</c:v>
                </c:pt>
                <c:pt idx="993">
                  <c:v>5.1107359459761845</c:v>
                </c:pt>
                <c:pt idx="994">
                  <c:v>6.5393040254832524</c:v>
                </c:pt>
                <c:pt idx="995">
                  <c:v>6.1843042958362675</c:v>
                </c:pt>
                <c:pt idx="996">
                  <c:v>6.7746461627400514</c:v>
                </c:pt>
                <c:pt idx="997">
                  <c:v>5.0987077962428904</c:v>
                </c:pt>
                <c:pt idx="998">
                  <c:v>2.2615704623027106</c:v>
                </c:pt>
                <c:pt idx="999">
                  <c:v>7.5622308581031366</c:v>
                </c:pt>
                <c:pt idx="1000">
                  <c:v>1.9940327751165443</c:v>
                </c:pt>
                <c:pt idx="1001">
                  <c:v>2.0045621758683847</c:v>
                </c:pt>
                <c:pt idx="1002">
                  <c:v>1.9584524733568813</c:v>
                </c:pt>
                <c:pt idx="1003">
                  <c:v>2.1123428416925782</c:v>
                </c:pt>
                <c:pt idx="1004">
                  <c:v>5.7362330407023601</c:v>
                </c:pt>
                <c:pt idx="1005">
                  <c:v>7.3996195053569664</c:v>
                </c:pt>
                <c:pt idx="1006">
                  <c:v>2.2197260382910202</c:v>
                </c:pt>
                <c:pt idx="1007">
                  <c:v>1.6720415627481233</c:v>
                </c:pt>
                <c:pt idx="1008">
                  <c:v>1.8221537957710061</c:v>
                </c:pt>
                <c:pt idx="1009">
                  <c:v>1.7003561516562908</c:v>
                </c:pt>
                <c:pt idx="1010">
                  <c:v>6.7397286535320591</c:v>
                </c:pt>
                <c:pt idx="1011">
                  <c:v>2.2426079578724498</c:v>
                </c:pt>
                <c:pt idx="1012">
                  <c:v>2.6098901098901077</c:v>
                </c:pt>
                <c:pt idx="1013">
                  <c:v>3.1853119528336595</c:v>
                </c:pt>
                <c:pt idx="1014">
                  <c:v>3.8441314254756382</c:v>
                </c:pt>
                <c:pt idx="1015">
                  <c:v>5.4649105563199587</c:v>
                </c:pt>
                <c:pt idx="1016">
                  <c:v>1.387062059069712</c:v>
                </c:pt>
                <c:pt idx="1017">
                  <c:v>1.1651065524795858</c:v>
                </c:pt>
                <c:pt idx="1018">
                  <c:v>1.8151322517261113</c:v>
                </c:pt>
                <c:pt idx="1019">
                  <c:v>2.9971137794304092</c:v>
                </c:pt>
                <c:pt idx="1020">
                  <c:v>5.1579845600989431</c:v>
                </c:pt>
                <c:pt idx="1021">
                  <c:v>2.9580536007307177</c:v>
                </c:pt>
                <c:pt idx="1022">
                  <c:v>3.0104462484822352</c:v>
                </c:pt>
                <c:pt idx="1023">
                  <c:v>2.2425901916713964</c:v>
                </c:pt>
                <c:pt idx="1024">
                  <c:v>1.1296136721241257</c:v>
                </c:pt>
                <c:pt idx="1025">
                  <c:v>1.1716273904453278</c:v>
                </c:pt>
                <c:pt idx="1026">
                  <c:v>1.7365598748878481</c:v>
                </c:pt>
                <c:pt idx="1027">
                  <c:v>1.0098697268052419</c:v>
                </c:pt>
                <c:pt idx="1028">
                  <c:v>1.2097205545518979</c:v>
                </c:pt>
                <c:pt idx="1029">
                  <c:v>1.206520395180291</c:v>
                </c:pt>
                <c:pt idx="1030">
                  <c:v>1.1289354139046877</c:v>
                </c:pt>
                <c:pt idx="1031">
                  <c:v>1.756779822585202</c:v>
                </c:pt>
                <c:pt idx="1032">
                  <c:v>2.5195263290501377</c:v>
                </c:pt>
                <c:pt idx="1033">
                  <c:v>2.2154639382892567</c:v>
                </c:pt>
                <c:pt idx="1034">
                  <c:v>2.6717561100037401</c:v>
                </c:pt>
                <c:pt idx="1035">
                  <c:v>1.8486837371791278</c:v>
                </c:pt>
                <c:pt idx="1036">
                  <c:v>1.4373222686135718</c:v>
                </c:pt>
                <c:pt idx="1037">
                  <c:v>0.80709687254944484</c:v>
                </c:pt>
                <c:pt idx="1038">
                  <c:v>1.4663224632621379</c:v>
                </c:pt>
                <c:pt idx="1039">
                  <c:v>0.94171769307216369</c:v>
                </c:pt>
                <c:pt idx="1040">
                  <c:v>2.238793290416484</c:v>
                </c:pt>
                <c:pt idx="1041">
                  <c:v>2.3657511110046348</c:v>
                </c:pt>
                <c:pt idx="1042">
                  <c:v>2.1324893724303005</c:v>
                </c:pt>
                <c:pt idx="1043">
                  <c:v>10.164304416375131</c:v>
                </c:pt>
                <c:pt idx="1044">
                  <c:v>9.829610102122059</c:v>
                </c:pt>
                <c:pt idx="1045">
                  <c:v>9.8007936349678246</c:v>
                </c:pt>
                <c:pt idx="1046">
                  <c:v>4.5909329075076695</c:v>
                </c:pt>
                <c:pt idx="1047">
                  <c:v>2.1269881155775661</c:v>
                </c:pt>
                <c:pt idx="1048">
                  <c:v>2.0192361942148653</c:v>
                </c:pt>
                <c:pt idx="1049">
                  <c:v>1.0726472935204079</c:v>
                </c:pt>
                <c:pt idx="1050">
                  <c:v>9.8083992088897567</c:v>
                </c:pt>
                <c:pt idx="1051">
                  <c:v>6.0576556872490341</c:v>
                </c:pt>
                <c:pt idx="1052">
                  <c:v>8.8094525425782741</c:v>
                </c:pt>
                <c:pt idx="1053">
                  <c:v>7.0601059015884902</c:v>
                </c:pt>
                <c:pt idx="1054">
                  <c:v>8.606411126560225</c:v>
                </c:pt>
                <c:pt idx="1055">
                  <c:v>2.7937360870457018</c:v>
                </c:pt>
                <c:pt idx="1056">
                  <c:v>2.7427372921519688</c:v>
                </c:pt>
                <c:pt idx="1057">
                  <c:v>4.3581639974147492</c:v>
                </c:pt>
                <c:pt idx="1058">
                  <c:v>8.6934661791114447</c:v>
                </c:pt>
                <c:pt idx="1059">
                  <c:v>4.9216651501455164</c:v>
                </c:pt>
                <c:pt idx="1060">
                  <c:v>3.3725445205547167</c:v>
                </c:pt>
                <c:pt idx="1061">
                  <c:v>5.2050560525136804</c:v>
                </c:pt>
                <c:pt idx="1062">
                  <c:v>3.7613923918375987</c:v>
                </c:pt>
                <c:pt idx="1063">
                  <c:v>4.0633397022570188</c:v>
                </c:pt>
                <c:pt idx="1064">
                  <c:v>8.587927941666301</c:v>
                </c:pt>
                <c:pt idx="1065">
                  <c:v>4.2994144038344411</c:v>
                </c:pt>
                <c:pt idx="1066">
                  <c:v>3.8644557174422105</c:v>
                </c:pt>
                <c:pt idx="1067">
                  <c:v>1.6772335749829501</c:v>
                </c:pt>
                <c:pt idx="1068">
                  <c:v>1.763745323102289</c:v>
                </c:pt>
                <c:pt idx="1069">
                  <c:v>3.0385900941962922</c:v>
                </c:pt>
                <c:pt idx="1070">
                  <c:v>1.9996418551901152</c:v>
                </c:pt>
                <c:pt idx="1071">
                  <c:v>2.337676940937655</c:v>
                </c:pt>
                <c:pt idx="1072">
                  <c:v>1.9544251856951949</c:v>
                </c:pt>
                <c:pt idx="1073">
                  <c:v>2.5313927307497961</c:v>
                </c:pt>
                <c:pt idx="1074">
                  <c:v>10.052310366091818</c:v>
                </c:pt>
                <c:pt idx="1075">
                  <c:v>10.028929213640319</c:v>
                </c:pt>
                <c:pt idx="1076">
                  <c:v>9.7624438177448116</c:v>
                </c:pt>
                <c:pt idx="1077">
                  <c:v>10.05752317184295</c:v>
                </c:pt>
                <c:pt idx="1078">
                  <c:v>6.9842250395745724</c:v>
                </c:pt>
                <c:pt idx="1079">
                  <c:v>2.8121177432705426</c:v>
                </c:pt>
                <c:pt idx="1080">
                  <c:v>2.8225902632562354</c:v>
                </c:pt>
                <c:pt idx="1081">
                  <c:v>2.8450407756018827</c:v>
                </c:pt>
                <c:pt idx="1082">
                  <c:v>2.8312233268960227</c:v>
                </c:pt>
                <c:pt idx="1083">
                  <c:v>2.9359835744701237</c:v>
                </c:pt>
                <c:pt idx="1084">
                  <c:v>2.8162254249624463</c:v>
                </c:pt>
                <c:pt idx="1085">
                  <c:v>2.8342247052903602</c:v>
                </c:pt>
                <c:pt idx="1086">
                  <c:v>2.8433210785532212</c:v>
                </c:pt>
                <c:pt idx="1087">
                  <c:v>2.8404398048355972</c:v>
                </c:pt>
                <c:pt idx="1088">
                  <c:v>2.8165677882179891</c:v>
                </c:pt>
                <c:pt idx="1089">
                  <c:v>2.8310208363133547</c:v>
                </c:pt>
                <c:pt idx="1090">
                  <c:v>2.8222704967394767</c:v>
                </c:pt>
                <c:pt idx="1091">
                  <c:v>2.8637282958231332</c:v>
                </c:pt>
                <c:pt idx="1092">
                  <c:v>2.8360381840200422</c:v>
                </c:pt>
                <c:pt idx="1093">
                  <c:v>2.8332723599866387</c:v>
                </c:pt>
                <c:pt idx="1094">
                  <c:v>2.8380659327527575</c:v>
                </c:pt>
                <c:pt idx="1095">
                  <c:v>2.8333427778092588</c:v>
                </c:pt>
                <c:pt idx="1096">
                  <c:v>2.8823456329978767</c:v>
                </c:pt>
                <c:pt idx="1097">
                  <c:v>2.8611450540935177</c:v>
                </c:pt>
                <c:pt idx="1098">
                  <c:v>2.8762887316163837</c:v>
                </c:pt>
                <c:pt idx="1099">
                  <c:v>2.8799869705417027</c:v>
                </c:pt>
                <c:pt idx="1100">
                  <c:v>2.8561164180916565</c:v>
                </c:pt>
                <c:pt idx="1101">
                  <c:v>2.7986626177355531</c:v>
                </c:pt>
                <c:pt idx="1102">
                  <c:v>2.8078476354338187</c:v>
                </c:pt>
                <c:pt idx="1103">
                  <c:v>2.8490848679841281</c:v>
                </c:pt>
                <c:pt idx="1104">
                  <c:v>2.8324135443034177</c:v>
                </c:pt>
                <c:pt idx="1105">
                  <c:v>2.8872585281154266</c:v>
                </c:pt>
                <c:pt idx="1106">
                  <c:v>3.0953956799299132</c:v>
                </c:pt>
                <c:pt idx="1107">
                  <c:v>3.0509691992465977</c:v>
                </c:pt>
                <c:pt idx="1108">
                  <c:v>3.1059900337290474</c:v>
                </c:pt>
                <c:pt idx="1109">
                  <c:v>3.0866922509387464</c:v>
                </c:pt>
                <c:pt idx="1110">
                  <c:v>3.0947214639616152</c:v>
                </c:pt>
                <c:pt idx="1111">
                  <c:v>3.1128396769936177</c:v>
                </c:pt>
                <c:pt idx="1112">
                  <c:v>3.0065846805824412</c:v>
                </c:pt>
                <c:pt idx="1113">
                  <c:v>3.1004692814298838</c:v>
                </c:pt>
                <c:pt idx="1114">
                  <c:v>3.0309307041106432</c:v>
                </c:pt>
                <c:pt idx="1115">
                  <c:v>3.0439485385091958</c:v>
                </c:pt>
                <c:pt idx="1116">
                  <c:v>2.9850079389344466</c:v>
                </c:pt>
                <c:pt idx="1117">
                  <c:v>3.1155076281824612</c:v>
                </c:pt>
                <c:pt idx="1118">
                  <c:v>3.0801655278511202</c:v>
                </c:pt>
                <c:pt idx="1119">
                  <c:v>3.1115109662473692</c:v>
                </c:pt>
                <c:pt idx="1120">
                  <c:v>3.0661403253682584</c:v>
                </c:pt>
                <c:pt idx="1121">
                  <c:v>3.0881650897871484</c:v>
                </c:pt>
                <c:pt idx="1122">
                  <c:v>3.0894320667849442</c:v>
                </c:pt>
                <c:pt idx="1123">
                  <c:v>3.0755398390875284</c:v>
                </c:pt>
                <c:pt idx="1124">
                  <c:v>3.0909407497274115</c:v>
                </c:pt>
                <c:pt idx="1125">
                  <c:v>3.0860976612724884</c:v>
                </c:pt>
                <c:pt idx="1126">
                  <c:v>3.129822916559438</c:v>
                </c:pt>
                <c:pt idx="1127">
                  <c:v>3.0688063797921572</c:v>
                </c:pt>
                <c:pt idx="1128">
                  <c:v>3.1059137431472035</c:v>
                </c:pt>
                <c:pt idx="1129">
                  <c:v>3.0978519210900397</c:v>
                </c:pt>
                <c:pt idx="1130">
                  <c:v>3.1195369035560025</c:v>
                </c:pt>
                <c:pt idx="1131">
                  <c:v>3.0817333720332551</c:v>
                </c:pt>
                <c:pt idx="1132">
                  <c:v>3.1530252431853611</c:v>
                </c:pt>
                <c:pt idx="1133">
                  <c:v>3.0961722487561802</c:v>
                </c:pt>
                <c:pt idx="1134">
                  <c:v>3.0417258651267196</c:v>
                </c:pt>
                <c:pt idx="1135">
                  <c:v>10.00900206020305</c:v>
                </c:pt>
                <c:pt idx="1136">
                  <c:v>7.6346982488349795</c:v>
                </c:pt>
                <c:pt idx="1137">
                  <c:v>7.7633045766337245</c:v>
                </c:pt>
                <c:pt idx="1138">
                  <c:v>8.7521514021128439</c:v>
                </c:pt>
                <c:pt idx="1139">
                  <c:v>9.967670515127292</c:v>
                </c:pt>
                <c:pt idx="1140">
                  <c:v>9.8417124579676845</c:v>
                </c:pt>
                <c:pt idx="1141">
                  <c:v>9.8766573292233417</c:v>
                </c:pt>
                <c:pt idx="1142">
                  <c:v>7.1325604389329609</c:v>
                </c:pt>
                <c:pt idx="1143">
                  <c:v>6.3702916754865591</c:v>
                </c:pt>
                <c:pt idx="1144">
                  <c:v>9.2637855388385066</c:v>
                </c:pt>
                <c:pt idx="1145">
                  <c:v>9.1053140724303869</c:v>
                </c:pt>
                <c:pt idx="1146">
                  <c:v>5.678278137691473</c:v>
                </c:pt>
                <c:pt idx="1147">
                  <c:v>7.4381932628564496</c:v>
                </c:pt>
                <c:pt idx="1148">
                  <c:v>8.244730923844342</c:v>
                </c:pt>
                <c:pt idx="1149">
                  <c:v>3.9908655937363977</c:v>
                </c:pt>
                <c:pt idx="1150">
                  <c:v>8.2451127251671039</c:v>
                </c:pt>
                <c:pt idx="1151">
                  <c:v>8.7473257883819677</c:v>
                </c:pt>
                <c:pt idx="1152">
                  <c:v>3.2145708721244812</c:v>
                </c:pt>
                <c:pt idx="1153">
                  <c:v>3.0486144596803655</c:v>
                </c:pt>
                <c:pt idx="1154">
                  <c:v>2.7279028910392542</c:v>
                </c:pt>
                <c:pt idx="1155">
                  <c:v>3.2486999749261405</c:v>
                </c:pt>
                <c:pt idx="1156">
                  <c:v>3.1890275158132582</c:v>
                </c:pt>
                <c:pt idx="1157">
                  <c:v>2.7855631473429856</c:v>
                </c:pt>
                <c:pt idx="1158">
                  <c:v>2.6905586399170827</c:v>
                </c:pt>
                <c:pt idx="1159">
                  <c:v>3.1029048838747477</c:v>
                </c:pt>
                <c:pt idx="1160">
                  <c:v>2.7893666691768955</c:v>
                </c:pt>
                <c:pt idx="1161">
                  <c:v>2.7398446951267967</c:v>
                </c:pt>
                <c:pt idx="1162">
                  <c:v>3.6146481276364137</c:v>
                </c:pt>
                <c:pt idx="1163">
                  <c:v>2.6237977160333315</c:v>
                </c:pt>
                <c:pt idx="1164">
                  <c:v>3.5331774343742177</c:v>
                </c:pt>
                <c:pt idx="1165">
                  <c:v>2.8191388538711237</c:v>
                </c:pt>
                <c:pt idx="1166">
                  <c:v>2.3440060919951793</c:v>
                </c:pt>
                <c:pt idx="1167">
                  <c:v>2.9180754070590367</c:v>
                </c:pt>
                <c:pt idx="1168">
                  <c:v>3.0104776915375542</c:v>
                </c:pt>
                <c:pt idx="1169">
                  <c:v>2.9539067059458572</c:v>
                </c:pt>
                <c:pt idx="1170">
                  <c:v>2.7695443865115212</c:v>
                </c:pt>
                <c:pt idx="1171">
                  <c:v>2.8113317993411941</c:v>
                </c:pt>
                <c:pt idx="1172">
                  <c:v>2.6339870774666614</c:v>
                </c:pt>
                <c:pt idx="1173">
                  <c:v>2.6809517678212216</c:v>
                </c:pt>
                <c:pt idx="1174">
                  <c:v>3.0633977167197486</c:v>
                </c:pt>
                <c:pt idx="1175">
                  <c:v>2.8262979136341415</c:v>
                </c:pt>
                <c:pt idx="1176">
                  <c:v>7.5579082030954483</c:v>
                </c:pt>
                <c:pt idx="1177">
                  <c:v>2.3490565659240357</c:v>
                </c:pt>
                <c:pt idx="1178">
                  <c:v>2.6479895006361001</c:v>
                </c:pt>
                <c:pt idx="1179">
                  <c:v>3.7491884655244032</c:v>
                </c:pt>
                <c:pt idx="1180">
                  <c:v>4.8080087541755105</c:v>
                </c:pt>
                <c:pt idx="1181">
                  <c:v>2.6021613871113529</c:v>
                </c:pt>
                <c:pt idx="1182">
                  <c:v>3.2216351866309196</c:v>
                </c:pt>
                <c:pt idx="1183">
                  <c:v>2.4125572907401378</c:v>
                </c:pt>
                <c:pt idx="1184">
                  <c:v>2.4253313720160712</c:v>
                </c:pt>
                <c:pt idx="1185">
                  <c:v>2.7034726833897427</c:v>
                </c:pt>
                <c:pt idx="1186">
                  <c:v>2.7731734988421239</c:v>
                </c:pt>
                <c:pt idx="1187">
                  <c:v>2.7167154909714157</c:v>
                </c:pt>
                <c:pt idx="1188">
                  <c:v>3.1028120422326642</c:v>
                </c:pt>
                <c:pt idx="1189">
                  <c:v>3.0074827129733692</c:v>
                </c:pt>
                <c:pt idx="1190">
                  <c:v>3.6010652941407777</c:v>
                </c:pt>
                <c:pt idx="1191">
                  <c:v>3.2254237169842752</c:v>
                </c:pt>
                <c:pt idx="1192">
                  <c:v>2.9771836365463882</c:v>
                </c:pt>
                <c:pt idx="1193">
                  <c:v>2.2151473118128475</c:v>
                </c:pt>
                <c:pt idx="1194">
                  <c:v>2.4218764045098724</c:v>
                </c:pt>
                <c:pt idx="1195">
                  <c:v>1.8427810065974566</c:v>
                </c:pt>
                <c:pt idx="1196">
                  <c:v>1.9694328231001001</c:v>
                </c:pt>
                <c:pt idx="1197">
                  <c:v>2.0344803741524622</c:v>
                </c:pt>
                <c:pt idx="1198">
                  <c:v>2.5008507796279802</c:v>
                </c:pt>
                <c:pt idx="1199">
                  <c:v>2.5598102069775592</c:v>
                </c:pt>
                <c:pt idx="1200">
                  <c:v>2.4241488763822594</c:v>
                </c:pt>
                <c:pt idx="1201">
                  <c:v>2.3817420770168778</c:v>
                </c:pt>
                <c:pt idx="1202">
                  <c:v>2.4338439192510979</c:v>
                </c:pt>
                <c:pt idx="1203">
                  <c:v>2.3657417041978666</c:v>
                </c:pt>
                <c:pt idx="1204">
                  <c:v>2.7089392049263701</c:v>
                </c:pt>
                <c:pt idx="1205">
                  <c:v>2.2709319728623987</c:v>
                </c:pt>
                <c:pt idx="1206">
                  <c:v>2.4096027130341495</c:v>
                </c:pt>
                <c:pt idx="1207">
                  <c:v>2.3189869256104223</c:v>
                </c:pt>
                <c:pt idx="1208">
                  <c:v>2.2929178110928432</c:v>
                </c:pt>
                <c:pt idx="1209">
                  <c:v>2.8093364268776875</c:v>
                </c:pt>
                <c:pt idx="1210">
                  <c:v>2.4730818343764285</c:v>
                </c:pt>
                <c:pt idx="1211">
                  <c:v>2.4463317404115474</c:v>
                </c:pt>
                <c:pt idx="1212">
                  <c:v>2.3351785822914972</c:v>
                </c:pt>
                <c:pt idx="1213">
                  <c:v>2.3813038130381177</c:v>
                </c:pt>
                <c:pt idx="1214">
                  <c:v>2.6295183890985987</c:v>
                </c:pt>
                <c:pt idx="1215">
                  <c:v>2.4408881644819878</c:v>
                </c:pt>
                <c:pt idx="1216">
                  <c:v>2.4574951636495177</c:v>
                </c:pt>
                <c:pt idx="1217">
                  <c:v>2.145749027341719</c:v>
                </c:pt>
                <c:pt idx="1218">
                  <c:v>2.3429626812119877</c:v>
                </c:pt>
                <c:pt idx="1219">
                  <c:v>2.2573717910969573</c:v>
                </c:pt>
                <c:pt idx="1220">
                  <c:v>2.2835973028070047</c:v>
                </c:pt>
                <c:pt idx="1221">
                  <c:v>2.3646841899410131</c:v>
                </c:pt>
                <c:pt idx="1222">
                  <c:v>2.2038414346015007</c:v>
                </c:pt>
                <c:pt idx="1223">
                  <c:v>2.1592485030028064</c:v>
                </c:pt>
                <c:pt idx="1224">
                  <c:v>2.1955379912516282</c:v>
                </c:pt>
                <c:pt idx="1225">
                  <c:v>2.6596602870673052</c:v>
                </c:pt>
                <c:pt idx="1226">
                  <c:v>2.4955489467895577</c:v>
                </c:pt>
                <c:pt idx="1227">
                  <c:v>2.3591860808021234</c:v>
                </c:pt>
                <c:pt idx="1228">
                  <c:v>2.1972589194979268</c:v>
                </c:pt>
                <c:pt idx="1229">
                  <c:v>2.310524968529883</c:v>
                </c:pt>
                <c:pt idx="1230">
                  <c:v>1.8623931752301708</c:v>
                </c:pt>
                <c:pt idx="1231">
                  <c:v>8.5708992522348506</c:v>
                </c:pt>
                <c:pt idx="1232">
                  <c:v>9.338627905993798</c:v>
                </c:pt>
                <c:pt idx="1233">
                  <c:v>2.6520455298299068</c:v>
                </c:pt>
                <c:pt idx="1234">
                  <c:v>5.5959709009513148</c:v>
                </c:pt>
                <c:pt idx="1235">
                  <c:v>5.7893327265441794</c:v>
                </c:pt>
                <c:pt idx="1236">
                  <c:v>5.1814047161893075</c:v>
                </c:pt>
                <c:pt idx="1237">
                  <c:v>5.7772338805127434</c:v>
                </c:pt>
                <c:pt idx="1238">
                  <c:v>5.446759178288918</c:v>
                </c:pt>
                <c:pt idx="1239">
                  <c:v>4.5227042763121226</c:v>
                </c:pt>
                <c:pt idx="1240">
                  <c:v>4.3705681738626412</c:v>
                </c:pt>
                <c:pt idx="1241">
                  <c:v>4.312440933322323</c:v>
                </c:pt>
                <c:pt idx="1242">
                  <c:v>8.9298449682483767</c:v>
                </c:pt>
                <c:pt idx="1243">
                  <c:v>9.2397617071520255</c:v>
                </c:pt>
                <c:pt idx="1244">
                  <c:v>8.9974293059125969</c:v>
                </c:pt>
                <c:pt idx="1245">
                  <c:v>7.1649339702162864</c:v>
                </c:pt>
                <c:pt idx="1246">
                  <c:v>6.5084026692485955</c:v>
                </c:pt>
                <c:pt idx="1247">
                  <c:v>5.6438064003380264</c:v>
                </c:pt>
                <c:pt idx="1248">
                  <c:v>3.1014072656144012</c:v>
                </c:pt>
                <c:pt idx="1249">
                  <c:v>3.065832847931333</c:v>
                </c:pt>
                <c:pt idx="1250">
                  <c:v>3.070110349158063</c:v>
                </c:pt>
                <c:pt idx="1251">
                  <c:v>3.0637922652727418</c:v>
                </c:pt>
                <c:pt idx="1252">
                  <c:v>3.0393471841167967</c:v>
                </c:pt>
                <c:pt idx="1253">
                  <c:v>3.1134203015697919</c:v>
                </c:pt>
                <c:pt idx="1254">
                  <c:v>3.0845258994997158</c:v>
                </c:pt>
                <c:pt idx="1255">
                  <c:v>3.0569239309829999</c:v>
                </c:pt>
                <c:pt idx="1256">
                  <c:v>3.1098331555189906</c:v>
                </c:pt>
                <c:pt idx="1257">
                  <c:v>3.1054454601673447</c:v>
                </c:pt>
                <c:pt idx="1258">
                  <c:v>2.9921416129665803</c:v>
                </c:pt>
                <c:pt idx="1259">
                  <c:v>3.0112553858197999</c:v>
                </c:pt>
                <c:pt idx="1260">
                  <c:v>2.9745991971973802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052272"/>
        <c:axId val="145053448"/>
      </c:scatterChart>
      <c:valAx>
        <c:axId val="145052272"/>
        <c:scaling>
          <c:orientation val="minMax"/>
          <c:max val="80"/>
          <c:min val="40"/>
        </c:scaling>
        <c:delete val="0"/>
        <c:axPos val="b"/>
        <c:title>
          <c:tx>
            <c:rich>
              <a:bodyPr/>
              <a:lstStyle/>
              <a:p>
                <a:pPr>
                  <a:defRPr sz="32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defRPr>
                </a:pPr>
                <a:r>
                  <a:rPr lang="it-IT" sz="32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SiO</a:t>
                </a:r>
                <a:r>
                  <a:rPr lang="it-IT" sz="3200" baseline="-250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2</a:t>
                </a:r>
                <a:endParaRPr lang="it-IT" sz="3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itchFamily="34" charset="0"/>
                </a:endParaRPr>
              </a:p>
            </c:rich>
          </c:tx>
          <c:layout/>
          <c:overlay val="0"/>
        </c:title>
        <c:numFmt formatCode="General" sourceLinked="1"/>
        <c:majorTickMark val="in"/>
        <c:minorTickMark val="in"/>
        <c:tickLblPos val="nextTo"/>
        <c:txPr>
          <a:bodyPr/>
          <a:lstStyle/>
          <a:p>
            <a:pPr>
              <a:defRPr sz="1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defRPr>
            </a:pPr>
            <a:endParaRPr lang="it-IT"/>
          </a:p>
        </c:txPr>
        <c:crossAx val="145053448"/>
        <c:crosses val="autoZero"/>
        <c:crossBetween val="midCat"/>
      </c:valAx>
      <c:valAx>
        <c:axId val="145053448"/>
        <c:scaling>
          <c:orientation val="minMax"/>
          <c:max val="2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320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defRPr>
                </a:pPr>
                <a:r>
                  <a:rPr lang="it-IT" sz="32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Na</a:t>
                </a:r>
                <a:r>
                  <a:rPr lang="it-IT" sz="3200" baseline="-250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it-IT" sz="32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O+K</a:t>
                </a:r>
                <a:r>
                  <a:rPr lang="it-IT" sz="3200" baseline="-250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it-IT" sz="32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O</a:t>
                </a:r>
              </a:p>
            </c:rich>
          </c:tx>
          <c:layout/>
          <c:overlay val="0"/>
        </c:title>
        <c:numFmt formatCode="General" sourceLinked="1"/>
        <c:majorTickMark val="in"/>
        <c:minorTickMark val="in"/>
        <c:tickLblPos val="nextTo"/>
        <c:txPr>
          <a:bodyPr/>
          <a:lstStyle/>
          <a:p>
            <a:pPr>
              <a:defRPr sz="16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defRPr>
            </a:pPr>
            <a:endParaRPr lang="it-IT"/>
          </a:p>
        </c:txPr>
        <c:crossAx val="145052272"/>
        <c:crosses val="autoZero"/>
        <c:crossBetween val="midCat"/>
      </c:valAx>
      <c:spPr>
        <a:solidFill>
          <a:schemeClr val="bg1"/>
        </a:solidFill>
        <a:ln>
          <a:solidFill>
            <a:schemeClr val="tx1"/>
          </a:solidFill>
        </a:ln>
      </c:spPr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110831844273766"/>
          <c:y val="2.939840440736987E-2"/>
          <c:w val="0.77445415333059175"/>
          <c:h val="0.79822506561679785"/>
        </c:manualLayout>
      </c:layout>
      <c:scatterChart>
        <c:scatterStyle val="lineMarker"/>
        <c:varyColors val="0"/>
        <c:ser>
          <c:idx val="0"/>
          <c:order val="0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(1931)'!$A$2:$A$3</c:f>
              <c:numCache>
                <c:formatCode>General</c:formatCode>
                <c:ptCount val="2"/>
                <c:pt idx="0">
                  <c:v>51</c:v>
                </c:pt>
                <c:pt idx="1">
                  <c:v>51</c:v>
                </c:pt>
              </c:numCache>
            </c:numRef>
          </c:xVal>
          <c:yVal>
            <c:numRef>
              <c:f>'Peacock (1931)'!$B$2:$B$3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</c:ser>
        <c:ser>
          <c:idx val="1"/>
          <c:order val="1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(1931)'!$A$4:$A$5</c:f>
              <c:numCache>
                <c:formatCode>General</c:formatCode>
                <c:ptCount val="2"/>
                <c:pt idx="0">
                  <c:v>56</c:v>
                </c:pt>
                <c:pt idx="1">
                  <c:v>56</c:v>
                </c:pt>
              </c:numCache>
            </c:numRef>
          </c:xVal>
          <c:yVal>
            <c:numRef>
              <c:f>'Peacock (1931)'!$B$4:$B$5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</c:ser>
        <c:ser>
          <c:idx val="2"/>
          <c:order val="2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(1931)'!$A$6:$A$7</c:f>
              <c:numCache>
                <c:formatCode>General</c:formatCode>
                <c:ptCount val="2"/>
                <c:pt idx="0">
                  <c:v>61</c:v>
                </c:pt>
                <c:pt idx="1">
                  <c:v>61</c:v>
                </c:pt>
              </c:numCache>
            </c:numRef>
          </c:xVal>
          <c:yVal>
            <c:numRef>
              <c:f>'Peacock (1931)'!$B$6:$B$7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</c:ser>
        <c:ser>
          <c:idx val="3"/>
          <c:order val="3"/>
          <c:tx>
            <c:strRef>
              <c:f>'Rock Series #6'!$M$1</c:f>
              <c:strCache>
                <c:ptCount val="1"/>
                <c:pt idx="0">
                  <c:v>CaO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5"/>
            <c:spPr>
              <a:solidFill>
                <a:srgbClr val="00B0F0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'Rock Series #6'!$G$2:$G$1262</c:f>
              <c:numCache>
                <c:formatCode>0.00</c:formatCode>
                <c:ptCount val="1261"/>
                <c:pt idx="1">
                  <c:v>47.47</c:v>
                </c:pt>
                <c:pt idx="2">
                  <c:v>47.91</c:v>
                </c:pt>
                <c:pt idx="3">
                  <c:v>48.54</c:v>
                </c:pt>
                <c:pt idx="4">
                  <c:v>57.8</c:v>
                </c:pt>
                <c:pt idx="5">
                  <c:v>72.95</c:v>
                </c:pt>
                <c:pt idx="6">
                  <c:v>73.900000000000006</c:v>
                </c:pt>
                <c:pt idx="7">
                  <c:v>69.940000000000026</c:v>
                </c:pt>
                <c:pt idx="8">
                  <c:v>48.64</c:v>
                </c:pt>
                <c:pt idx="9">
                  <c:v>45.59</c:v>
                </c:pt>
                <c:pt idx="10">
                  <c:v>47.43</c:v>
                </c:pt>
                <c:pt idx="11">
                  <c:v>47.31</c:v>
                </c:pt>
                <c:pt idx="12">
                  <c:v>47.21</c:v>
                </c:pt>
                <c:pt idx="13">
                  <c:v>47.93</c:v>
                </c:pt>
                <c:pt idx="14">
                  <c:v>49.13</c:v>
                </c:pt>
                <c:pt idx="15">
                  <c:v>48.4</c:v>
                </c:pt>
                <c:pt idx="16">
                  <c:v>50.2</c:v>
                </c:pt>
                <c:pt idx="17">
                  <c:v>51.89</c:v>
                </c:pt>
                <c:pt idx="18">
                  <c:v>52.21</c:v>
                </c:pt>
                <c:pt idx="19">
                  <c:v>54.92</c:v>
                </c:pt>
                <c:pt idx="20">
                  <c:v>63.82</c:v>
                </c:pt>
                <c:pt idx="21">
                  <c:v>70.11999999999999</c:v>
                </c:pt>
                <c:pt idx="22">
                  <c:v>73.69</c:v>
                </c:pt>
                <c:pt idx="23">
                  <c:v>72.63</c:v>
                </c:pt>
                <c:pt idx="24">
                  <c:v>49.32</c:v>
                </c:pt>
                <c:pt idx="25">
                  <c:v>47.77</c:v>
                </c:pt>
                <c:pt idx="26">
                  <c:v>45.63</c:v>
                </c:pt>
                <c:pt idx="27">
                  <c:v>48.59</c:v>
                </c:pt>
                <c:pt idx="28">
                  <c:v>48.96</c:v>
                </c:pt>
                <c:pt idx="29">
                  <c:v>48.620000000000012</c:v>
                </c:pt>
                <c:pt idx="30">
                  <c:v>48.96</c:v>
                </c:pt>
                <c:pt idx="31">
                  <c:v>49.44</c:v>
                </c:pt>
                <c:pt idx="32">
                  <c:v>48.8</c:v>
                </c:pt>
                <c:pt idx="33">
                  <c:v>49.760000000000012</c:v>
                </c:pt>
                <c:pt idx="34">
                  <c:v>49.08</c:v>
                </c:pt>
                <c:pt idx="35">
                  <c:v>49.34</c:v>
                </c:pt>
                <c:pt idx="36">
                  <c:v>49.11</c:v>
                </c:pt>
                <c:pt idx="37">
                  <c:v>48.88</c:v>
                </c:pt>
                <c:pt idx="38">
                  <c:v>48.67</c:v>
                </c:pt>
                <c:pt idx="39">
                  <c:v>48.78</c:v>
                </c:pt>
                <c:pt idx="40">
                  <c:v>48.720000000000013</c:v>
                </c:pt>
                <c:pt idx="41">
                  <c:v>48.61</c:v>
                </c:pt>
                <c:pt idx="42">
                  <c:v>48.74</c:v>
                </c:pt>
                <c:pt idx="43">
                  <c:v>49.14</c:v>
                </c:pt>
                <c:pt idx="44">
                  <c:v>49.57</c:v>
                </c:pt>
                <c:pt idx="45">
                  <c:v>48.37</c:v>
                </c:pt>
                <c:pt idx="46">
                  <c:v>49.56</c:v>
                </c:pt>
                <c:pt idx="47">
                  <c:v>49.54</c:v>
                </c:pt>
                <c:pt idx="48">
                  <c:v>48.730000000000011</c:v>
                </c:pt>
                <c:pt idx="49">
                  <c:v>49.36</c:v>
                </c:pt>
                <c:pt idx="50">
                  <c:v>47.95</c:v>
                </c:pt>
                <c:pt idx="51">
                  <c:v>48.5</c:v>
                </c:pt>
                <c:pt idx="52">
                  <c:v>48.760000000000012</c:v>
                </c:pt>
                <c:pt idx="53">
                  <c:v>49.34</c:v>
                </c:pt>
                <c:pt idx="54">
                  <c:v>48.71</c:v>
                </c:pt>
                <c:pt idx="55">
                  <c:v>48.220000000000013</c:v>
                </c:pt>
                <c:pt idx="56">
                  <c:v>49.57</c:v>
                </c:pt>
                <c:pt idx="57">
                  <c:v>48.95</c:v>
                </c:pt>
                <c:pt idx="58">
                  <c:v>48.620000000000012</c:v>
                </c:pt>
                <c:pt idx="59">
                  <c:v>48.64</c:v>
                </c:pt>
                <c:pt idx="60">
                  <c:v>48.64</c:v>
                </c:pt>
                <c:pt idx="61">
                  <c:v>48.98</c:v>
                </c:pt>
                <c:pt idx="62">
                  <c:v>48.760000000000012</c:v>
                </c:pt>
                <c:pt idx="63">
                  <c:v>48.34</c:v>
                </c:pt>
                <c:pt idx="64">
                  <c:v>49.27</c:v>
                </c:pt>
                <c:pt idx="65">
                  <c:v>48.04</c:v>
                </c:pt>
                <c:pt idx="66">
                  <c:v>48.27</c:v>
                </c:pt>
                <c:pt idx="67">
                  <c:v>48.33</c:v>
                </c:pt>
                <c:pt idx="68">
                  <c:v>48.56</c:v>
                </c:pt>
                <c:pt idx="69">
                  <c:v>47.45</c:v>
                </c:pt>
                <c:pt idx="70">
                  <c:v>48.47</c:v>
                </c:pt>
                <c:pt idx="71">
                  <c:v>48.7</c:v>
                </c:pt>
                <c:pt idx="72">
                  <c:v>48.54</c:v>
                </c:pt>
                <c:pt idx="73">
                  <c:v>48.45</c:v>
                </c:pt>
                <c:pt idx="74">
                  <c:v>48.5</c:v>
                </c:pt>
                <c:pt idx="75">
                  <c:v>49.21</c:v>
                </c:pt>
                <c:pt idx="76">
                  <c:v>49.68</c:v>
                </c:pt>
                <c:pt idx="77">
                  <c:v>48.31</c:v>
                </c:pt>
                <c:pt idx="78">
                  <c:v>48.31</c:v>
                </c:pt>
                <c:pt idx="79">
                  <c:v>50</c:v>
                </c:pt>
                <c:pt idx="80">
                  <c:v>49.33</c:v>
                </c:pt>
                <c:pt idx="81">
                  <c:v>48.660000000000011</c:v>
                </c:pt>
                <c:pt idx="82">
                  <c:v>49.35</c:v>
                </c:pt>
                <c:pt idx="83">
                  <c:v>48.120000000000012</c:v>
                </c:pt>
                <c:pt idx="84">
                  <c:v>48.55</c:v>
                </c:pt>
                <c:pt idx="85">
                  <c:v>49.13</c:v>
                </c:pt>
                <c:pt idx="86">
                  <c:v>49.17</c:v>
                </c:pt>
                <c:pt idx="87">
                  <c:v>49.3</c:v>
                </c:pt>
                <c:pt idx="88">
                  <c:v>49.35</c:v>
                </c:pt>
                <c:pt idx="89">
                  <c:v>49.57</c:v>
                </c:pt>
                <c:pt idx="90">
                  <c:v>48.95</c:v>
                </c:pt>
                <c:pt idx="91">
                  <c:v>49.37</c:v>
                </c:pt>
                <c:pt idx="92">
                  <c:v>48.97</c:v>
                </c:pt>
                <c:pt idx="93">
                  <c:v>48.94</c:v>
                </c:pt>
                <c:pt idx="94">
                  <c:v>48.03</c:v>
                </c:pt>
                <c:pt idx="95">
                  <c:v>48.27</c:v>
                </c:pt>
                <c:pt idx="96">
                  <c:v>49.260000000000012</c:v>
                </c:pt>
                <c:pt idx="97">
                  <c:v>49.56</c:v>
                </c:pt>
                <c:pt idx="98">
                  <c:v>48.65</c:v>
                </c:pt>
                <c:pt idx="99">
                  <c:v>48.13</c:v>
                </c:pt>
                <c:pt idx="100">
                  <c:v>46.8</c:v>
                </c:pt>
                <c:pt idx="101">
                  <c:v>46.03</c:v>
                </c:pt>
                <c:pt idx="102">
                  <c:v>47.65</c:v>
                </c:pt>
                <c:pt idx="103">
                  <c:v>48.08</c:v>
                </c:pt>
                <c:pt idx="104">
                  <c:v>47.47</c:v>
                </c:pt>
                <c:pt idx="105">
                  <c:v>48.56</c:v>
                </c:pt>
                <c:pt idx="106">
                  <c:v>48.28</c:v>
                </c:pt>
                <c:pt idx="107">
                  <c:v>51.3</c:v>
                </c:pt>
                <c:pt idx="108">
                  <c:v>50.88</c:v>
                </c:pt>
                <c:pt idx="109">
                  <c:v>46.51</c:v>
                </c:pt>
                <c:pt idx="110">
                  <c:v>50.7</c:v>
                </c:pt>
                <c:pt idx="111">
                  <c:v>46.36</c:v>
                </c:pt>
                <c:pt idx="112">
                  <c:v>45.1</c:v>
                </c:pt>
                <c:pt idx="113">
                  <c:v>46.78</c:v>
                </c:pt>
                <c:pt idx="114">
                  <c:v>44.96</c:v>
                </c:pt>
                <c:pt idx="115">
                  <c:v>48.260000000000012</c:v>
                </c:pt>
                <c:pt idx="116">
                  <c:v>47.99</c:v>
                </c:pt>
                <c:pt idx="117">
                  <c:v>48.13</c:v>
                </c:pt>
                <c:pt idx="118">
                  <c:v>47.87</c:v>
                </c:pt>
                <c:pt idx="119">
                  <c:v>47.92</c:v>
                </c:pt>
                <c:pt idx="120">
                  <c:v>45.220000000000013</c:v>
                </c:pt>
                <c:pt idx="121">
                  <c:v>46.18</c:v>
                </c:pt>
                <c:pt idx="122">
                  <c:v>47.720000000000013</c:v>
                </c:pt>
                <c:pt idx="123">
                  <c:v>48.1</c:v>
                </c:pt>
                <c:pt idx="124">
                  <c:v>48.220000000000013</c:v>
                </c:pt>
                <c:pt idx="125">
                  <c:v>48.52</c:v>
                </c:pt>
                <c:pt idx="126">
                  <c:v>48.8</c:v>
                </c:pt>
                <c:pt idx="127">
                  <c:v>48.47</c:v>
                </c:pt>
                <c:pt idx="128">
                  <c:v>47.98</c:v>
                </c:pt>
                <c:pt idx="129">
                  <c:v>48.51</c:v>
                </c:pt>
                <c:pt idx="130">
                  <c:v>48.64</c:v>
                </c:pt>
                <c:pt idx="131">
                  <c:v>48.47</c:v>
                </c:pt>
                <c:pt idx="132">
                  <c:v>48.230000000000011</c:v>
                </c:pt>
                <c:pt idx="133">
                  <c:v>48.15</c:v>
                </c:pt>
                <c:pt idx="134">
                  <c:v>48.34</c:v>
                </c:pt>
                <c:pt idx="135">
                  <c:v>48.24</c:v>
                </c:pt>
                <c:pt idx="136">
                  <c:v>48.31</c:v>
                </c:pt>
                <c:pt idx="137">
                  <c:v>48.39</c:v>
                </c:pt>
                <c:pt idx="138">
                  <c:v>48.690000000000012</c:v>
                </c:pt>
                <c:pt idx="139">
                  <c:v>48.34</c:v>
                </c:pt>
                <c:pt idx="140">
                  <c:v>48.230000000000011</c:v>
                </c:pt>
                <c:pt idx="141">
                  <c:v>48.42</c:v>
                </c:pt>
                <c:pt idx="142">
                  <c:v>48.95</c:v>
                </c:pt>
                <c:pt idx="143">
                  <c:v>48.75</c:v>
                </c:pt>
                <c:pt idx="144">
                  <c:v>48.690000000000012</c:v>
                </c:pt>
                <c:pt idx="145">
                  <c:v>47.93</c:v>
                </c:pt>
                <c:pt idx="146">
                  <c:v>48.43</c:v>
                </c:pt>
                <c:pt idx="147">
                  <c:v>48.64</c:v>
                </c:pt>
                <c:pt idx="148">
                  <c:v>48.78</c:v>
                </c:pt>
                <c:pt idx="149">
                  <c:v>48.57</c:v>
                </c:pt>
                <c:pt idx="150">
                  <c:v>48.27</c:v>
                </c:pt>
                <c:pt idx="151">
                  <c:v>48.64</c:v>
                </c:pt>
                <c:pt idx="152">
                  <c:v>48.36</c:v>
                </c:pt>
                <c:pt idx="153">
                  <c:v>48.8</c:v>
                </c:pt>
                <c:pt idx="154">
                  <c:v>48.260000000000012</c:v>
                </c:pt>
                <c:pt idx="155">
                  <c:v>48.620000000000012</c:v>
                </c:pt>
                <c:pt idx="156">
                  <c:v>48.52</c:v>
                </c:pt>
                <c:pt idx="157">
                  <c:v>48.54</c:v>
                </c:pt>
                <c:pt idx="158">
                  <c:v>48.49</c:v>
                </c:pt>
                <c:pt idx="159">
                  <c:v>48.34</c:v>
                </c:pt>
                <c:pt idx="160">
                  <c:v>48.690000000000012</c:v>
                </c:pt>
                <c:pt idx="161">
                  <c:v>48.53</c:v>
                </c:pt>
                <c:pt idx="162">
                  <c:v>48.32</c:v>
                </c:pt>
                <c:pt idx="163">
                  <c:v>48.230000000000011</c:v>
                </c:pt>
                <c:pt idx="164">
                  <c:v>48.14</c:v>
                </c:pt>
                <c:pt idx="165">
                  <c:v>48.97</c:v>
                </c:pt>
                <c:pt idx="166">
                  <c:v>48.720000000000013</c:v>
                </c:pt>
                <c:pt idx="167">
                  <c:v>48.85</c:v>
                </c:pt>
                <c:pt idx="168">
                  <c:v>48.45</c:v>
                </c:pt>
                <c:pt idx="169">
                  <c:v>48.42</c:v>
                </c:pt>
                <c:pt idx="170">
                  <c:v>48.43</c:v>
                </c:pt>
                <c:pt idx="171">
                  <c:v>48.4</c:v>
                </c:pt>
                <c:pt idx="172">
                  <c:v>48.21</c:v>
                </c:pt>
                <c:pt idx="173">
                  <c:v>48.2</c:v>
                </c:pt>
                <c:pt idx="174">
                  <c:v>48.160000000000011</c:v>
                </c:pt>
                <c:pt idx="175">
                  <c:v>48.33</c:v>
                </c:pt>
                <c:pt idx="176">
                  <c:v>48.27</c:v>
                </c:pt>
                <c:pt idx="177">
                  <c:v>48.21</c:v>
                </c:pt>
                <c:pt idx="178">
                  <c:v>48</c:v>
                </c:pt>
                <c:pt idx="179">
                  <c:v>48.15</c:v>
                </c:pt>
                <c:pt idx="180">
                  <c:v>48.36</c:v>
                </c:pt>
                <c:pt idx="181">
                  <c:v>48.21</c:v>
                </c:pt>
                <c:pt idx="182">
                  <c:v>48.24</c:v>
                </c:pt>
                <c:pt idx="183">
                  <c:v>48.47</c:v>
                </c:pt>
                <c:pt idx="184">
                  <c:v>48.230000000000011</c:v>
                </c:pt>
                <c:pt idx="185">
                  <c:v>48.290000000000013</c:v>
                </c:pt>
                <c:pt idx="186">
                  <c:v>48.33</c:v>
                </c:pt>
                <c:pt idx="187">
                  <c:v>48.120000000000012</c:v>
                </c:pt>
                <c:pt idx="188">
                  <c:v>49.03</c:v>
                </c:pt>
                <c:pt idx="189">
                  <c:v>48.18</c:v>
                </c:pt>
                <c:pt idx="190">
                  <c:v>48.54</c:v>
                </c:pt>
                <c:pt idx="191">
                  <c:v>48.04</c:v>
                </c:pt>
                <c:pt idx="192">
                  <c:v>48.41</c:v>
                </c:pt>
                <c:pt idx="193">
                  <c:v>48.32</c:v>
                </c:pt>
                <c:pt idx="194">
                  <c:v>48.91</c:v>
                </c:pt>
                <c:pt idx="195">
                  <c:v>48.7</c:v>
                </c:pt>
                <c:pt idx="196">
                  <c:v>48.95</c:v>
                </c:pt>
                <c:pt idx="197">
                  <c:v>47.67</c:v>
                </c:pt>
                <c:pt idx="198">
                  <c:v>48.190000000000012</c:v>
                </c:pt>
                <c:pt idx="199">
                  <c:v>48.18</c:v>
                </c:pt>
                <c:pt idx="200">
                  <c:v>48.39</c:v>
                </c:pt>
                <c:pt idx="201">
                  <c:v>48.1</c:v>
                </c:pt>
                <c:pt idx="202">
                  <c:v>47.83</c:v>
                </c:pt>
                <c:pt idx="203">
                  <c:v>48.42</c:v>
                </c:pt>
                <c:pt idx="204">
                  <c:v>48.48</c:v>
                </c:pt>
                <c:pt idx="205">
                  <c:v>48.02</c:v>
                </c:pt>
                <c:pt idx="206">
                  <c:v>48.220000000000013</c:v>
                </c:pt>
                <c:pt idx="207">
                  <c:v>48.04</c:v>
                </c:pt>
                <c:pt idx="208">
                  <c:v>48.45</c:v>
                </c:pt>
                <c:pt idx="209">
                  <c:v>47.94</c:v>
                </c:pt>
                <c:pt idx="210">
                  <c:v>48.06</c:v>
                </c:pt>
                <c:pt idx="211">
                  <c:v>47.790000000000013</c:v>
                </c:pt>
                <c:pt idx="212">
                  <c:v>47.67</c:v>
                </c:pt>
                <c:pt idx="213">
                  <c:v>48.18</c:v>
                </c:pt>
                <c:pt idx="214">
                  <c:v>48.290000000000013</c:v>
                </c:pt>
                <c:pt idx="215">
                  <c:v>48.13</c:v>
                </c:pt>
                <c:pt idx="216">
                  <c:v>48.17</c:v>
                </c:pt>
                <c:pt idx="217">
                  <c:v>48.25</c:v>
                </c:pt>
                <c:pt idx="218">
                  <c:v>48.28</c:v>
                </c:pt>
                <c:pt idx="219">
                  <c:v>48.230000000000011</c:v>
                </c:pt>
                <c:pt idx="220">
                  <c:v>47.11</c:v>
                </c:pt>
                <c:pt idx="221">
                  <c:v>47.89</c:v>
                </c:pt>
                <c:pt idx="222">
                  <c:v>47.730000000000011</c:v>
                </c:pt>
                <c:pt idx="223">
                  <c:v>47.48</c:v>
                </c:pt>
                <c:pt idx="224">
                  <c:v>47.87</c:v>
                </c:pt>
                <c:pt idx="225">
                  <c:v>46.99</c:v>
                </c:pt>
                <c:pt idx="226">
                  <c:v>48.74</c:v>
                </c:pt>
                <c:pt idx="227">
                  <c:v>49.25</c:v>
                </c:pt>
                <c:pt idx="228">
                  <c:v>48.190000000000012</c:v>
                </c:pt>
                <c:pt idx="229">
                  <c:v>48.190000000000012</c:v>
                </c:pt>
                <c:pt idx="230">
                  <c:v>48.41</c:v>
                </c:pt>
                <c:pt idx="231">
                  <c:v>49.64</c:v>
                </c:pt>
                <c:pt idx="232">
                  <c:v>48.58</c:v>
                </c:pt>
                <c:pt idx="233">
                  <c:v>49.03</c:v>
                </c:pt>
                <c:pt idx="234">
                  <c:v>48.59</c:v>
                </c:pt>
                <c:pt idx="235">
                  <c:v>49.02</c:v>
                </c:pt>
                <c:pt idx="236">
                  <c:v>48.52</c:v>
                </c:pt>
                <c:pt idx="237">
                  <c:v>49.1</c:v>
                </c:pt>
                <c:pt idx="238">
                  <c:v>49.21</c:v>
                </c:pt>
                <c:pt idx="239">
                  <c:v>48.5</c:v>
                </c:pt>
                <c:pt idx="240">
                  <c:v>49.1</c:v>
                </c:pt>
                <c:pt idx="241">
                  <c:v>48.9</c:v>
                </c:pt>
                <c:pt idx="242">
                  <c:v>49.04</c:v>
                </c:pt>
                <c:pt idx="243">
                  <c:v>48.87</c:v>
                </c:pt>
                <c:pt idx="244">
                  <c:v>49.05</c:v>
                </c:pt>
                <c:pt idx="245">
                  <c:v>49.25</c:v>
                </c:pt>
                <c:pt idx="246">
                  <c:v>49.160000000000011</c:v>
                </c:pt>
                <c:pt idx="247">
                  <c:v>49.25</c:v>
                </c:pt>
                <c:pt idx="248">
                  <c:v>48.68</c:v>
                </c:pt>
                <c:pt idx="249">
                  <c:v>48.44</c:v>
                </c:pt>
                <c:pt idx="250">
                  <c:v>48.08</c:v>
                </c:pt>
                <c:pt idx="251">
                  <c:v>48.35</c:v>
                </c:pt>
                <c:pt idx="252">
                  <c:v>47.06</c:v>
                </c:pt>
                <c:pt idx="253">
                  <c:v>47.9</c:v>
                </c:pt>
                <c:pt idx="254">
                  <c:v>47.87</c:v>
                </c:pt>
                <c:pt idx="255">
                  <c:v>47.71</c:v>
                </c:pt>
                <c:pt idx="256">
                  <c:v>48</c:v>
                </c:pt>
                <c:pt idx="257">
                  <c:v>48.1</c:v>
                </c:pt>
                <c:pt idx="258">
                  <c:v>48.5</c:v>
                </c:pt>
                <c:pt idx="259">
                  <c:v>48.1</c:v>
                </c:pt>
                <c:pt idx="260">
                  <c:v>48.790000000000013</c:v>
                </c:pt>
                <c:pt idx="261">
                  <c:v>48.04</c:v>
                </c:pt>
                <c:pt idx="262">
                  <c:v>48.61</c:v>
                </c:pt>
                <c:pt idx="263">
                  <c:v>48.230000000000011</c:v>
                </c:pt>
                <c:pt idx="264">
                  <c:v>47.68</c:v>
                </c:pt>
                <c:pt idx="265">
                  <c:v>48.01</c:v>
                </c:pt>
                <c:pt idx="266">
                  <c:v>47.730000000000011</c:v>
                </c:pt>
                <c:pt idx="267">
                  <c:v>48.17</c:v>
                </c:pt>
                <c:pt idx="268">
                  <c:v>48.27</c:v>
                </c:pt>
                <c:pt idx="269">
                  <c:v>47.54</c:v>
                </c:pt>
                <c:pt idx="270">
                  <c:v>48.48</c:v>
                </c:pt>
                <c:pt idx="271">
                  <c:v>48.87</c:v>
                </c:pt>
                <c:pt idx="272">
                  <c:v>46.660000000000011</c:v>
                </c:pt>
                <c:pt idx="273">
                  <c:v>46.51</c:v>
                </c:pt>
                <c:pt idx="274">
                  <c:v>47.96</c:v>
                </c:pt>
                <c:pt idx="275">
                  <c:v>46.95</c:v>
                </c:pt>
                <c:pt idx="276">
                  <c:v>47.3</c:v>
                </c:pt>
                <c:pt idx="277">
                  <c:v>47.86</c:v>
                </c:pt>
                <c:pt idx="278">
                  <c:v>50.5</c:v>
                </c:pt>
                <c:pt idx="279">
                  <c:v>49.08</c:v>
                </c:pt>
                <c:pt idx="280">
                  <c:v>48.34</c:v>
                </c:pt>
                <c:pt idx="281">
                  <c:v>47.81</c:v>
                </c:pt>
                <c:pt idx="282">
                  <c:v>47.77</c:v>
                </c:pt>
                <c:pt idx="283">
                  <c:v>48.45</c:v>
                </c:pt>
                <c:pt idx="284">
                  <c:v>49.58</c:v>
                </c:pt>
                <c:pt idx="285">
                  <c:v>48.34</c:v>
                </c:pt>
                <c:pt idx="286">
                  <c:v>48.43</c:v>
                </c:pt>
                <c:pt idx="287">
                  <c:v>48.42</c:v>
                </c:pt>
                <c:pt idx="288">
                  <c:v>48.15</c:v>
                </c:pt>
                <c:pt idx="289">
                  <c:v>48.38</c:v>
                </c:pt>
                <c:pt idx="290">
                  <c:v>47.7</c:v>
                </c:pt>
                <c:pt idx="291">
                  <c:v>47.9</c:v>
                </c:pt>
                <c:pt idx="292">
                  <c:v>48.98</c:v>
                </c:pt>
                <c:pt idx="293">
                  <c:v>48.47</c:v>
                </c:pt>
                <c:pt idx="294">
                  <c:v>74.25</c:v>
                </c:pt>
                <c:pt idx="295">
                  <c:v>48.61</c:v>
                </c:pt>
                <c:pt idx="296">
                  <c:v>49.83</c:v>
                </c:pt>
                <c:pt idx="297">
                  <c:v>46.4</c:v>
                </c:pt>
                <c:pt idx="298">
                  <c:v>47.15</c:v>
                </c:pt>
                <c:pt idx="299">
                  <c:v>46.82</c:v>
                </c:pt>
                <c:pt idx="300">
                  <c:v>47.6</c:v>
                </c:pt>
                <c:pt idx="301">
                  <c:v>47.44</c:v>
                </c:pt>
                <c:pt idx="302">
                  <c:v>47.1</c:v>
                </c:pt>
                <c:pt idx="303">
                  <c:v>46.09</c:v>
                </c:pt>
                <c:pt idx="304">
                  <c:v>46.15</c:v>
                </c:pt>
                <c:pt idx="305">
                  <c:v>47.760000000000012</c:v>
                </c:pt>
                <c:pt idx="306">
                  <c:v>46.81</c:v>
                </c:pt>
                <c:pt idx="307">
                  <c:v>55</c:v>
                </c:pt>
                <c:pt idx="308">
                  <c:v>49.07</c:v>
                </c:pt>
                <c:pt idx="309">
                  <c:v>51.6</c:v>
                </c:pt>
                <c:pt idx="310">
                  <c:v>56.8</c:v>
                </c:pt>
                <c:pt idx="311">
                  <c:v>59.57</c:v>
                </c:pt>
                <c:pt idx="312">
                  <c:v>59.93</c:v>
                </c:pt>
                <c:pt idx="313">
                  <c:v>65.7</c:v>
                </c:pt>
                <c:pt idx="314">
                  <c:v>47.91</c:v>
                </c:pt>
                <c:pt idx="315">
                  <c:v>47.89</c:v>
                </c:pt>
                <c:pt idx="316">
                  <c:v>50.3</c:v>
                </c:pt>
                <c:pt idx="317">
                  <c:v>49.75</c:v>
                </c:pt>
                <c:pt idx="318">
                  <c:v>49.99</c:v>
                </c:pt>
                <c:pt idx="319">
                  <c:v>49.32</c:v>
                </c:pt>
                <c:pt idx="320">
                  <c:v>48.81</c:v>
                </c:pt>
                <c:pt idx="321">
                  <c:v>50.07</c:v>
                </c:pt>
                <c:pt idx="322">
                  <c:v>49.260000000000012</c:v>
                </c:pt>
                <c:pt idx="323">
                  <c:v>49.58</c:v>
                </c:pt>
                <c:pt idx="324">
                  <c:v>49.05</c:v>
                </c:pt>
                <c:pt idx="325">
                  <c:v>48.83</c:v>
                </c:pt>
                <c:pt idx="326">
                  <c:v>48.84</c:v>
                </c:pt>
                <c:pt idx="327">
                  <c:v>47.9</c:v>
                </c:pt>
                <c:pt idx="328">
                  <c:v>47.03</c:v>
                </c:pt>
                <c:pt idx="329">
                  <c:v>47.98</c:v>
                </c:pt>
                <c:pt idx="330">
                  <c:v>54.290000000000013</c:v>
                </c:pt>
                <c:pt idx="331">
                  <c:v>47.43</c:v>
                </c:pt>
                <c:pt idx="332">
                  <c:v>53.98</c:v>
                </c:pt>
                <c:pt idx="333">
                  <c:v>46.290000000000013</c:v>
                </c:pt>
                <c:pt idx="334">
                  <c:v>50.81</c:v>
                </c:pt>
                <c:pt idx="335">
                  <c:v>53.74</c:v>
                </c:pt>
                <c:pt idx="336">
                  <c:v>48.290000000000013</c:v>
                </c:pt>
                <c:pt idx="337">
                  <c:v>48.75</c:v>
                </c:pt>
                <c:pt idx="338">
                  <c:v>48.94</c:v>
                </c:pt>
                <c:pt idx="339">
                  <c:v>48.39</c:v>
                </c:pt>
                <c:pt idx="340">
                  <c:v>46.03</c:v>
                </c:pt>
                <c:pt idx="341">
                  <c:v>45.55</c:v>
                </c:pt>
                <c:pt idx="342">
                  <c:v>47.54</c:v>
                </c:pt>
                <c:pt idx="343">
                  <c:v>47.59</c:v>
                </c:pt>
                <c:pt idx="344">
                  <c:v>47.78</c:v>
                </c:pt>
                <c:pt idx="345">
                  <c:v>48.07</c:v>
                </c:pt>
                <c:pt idx="346">
                  <c:v>47.58</c:v>
                </c:pt>
                <c:pt idx="347">
                  <c:v>46.82</c:v>
                </c:pt>
                <c:pt idx="348">
                  <c:v>50.3</c:v>
                </c:pt>
                <c:pt idx="349">
                  <c:v>46.34</c:v>
                </c:pt>
                <c:pt idx="350">
                  <c:v>49.220000000000013</c:v>
                </c:pt>
                <c:pt idx="351">
                  <c:v>47.4</c:v>
                </c:pt>
                <c:pt idx="352">
                  <c:v>47.8</c:v>
                </c:pt>
                <c:pt idx="353">
                  <c:v>56.86</c:v>
                </c:pt>
                <c:pt idx="354">
                  <c:v>65.33</c:v>
                </c:pt>
                <c:pt idx="355">
                  <c:v>58.04</c:v>
                </c:pt>
                <c:pt idx="356">
                  <c:v>51.63</c:v>
                </c:pt>
                <c:pt idx="357">
                  <c:v>52.03</c:v>
                </c:pt>
                <c:pt idx="358">
                  <c:v>74.25</c:v>
                </c:pt>
                <c:pt idx="359">
                  <c:v>73.8</c:v>
                </c:pt>
                <c:pt idx="360">
                  <c:v>73.239999999999995</c:v>
                </c:pt>
                <c:pt idx="361">
                  <c:v>73.06</c:v>
                </c:pt>
                <c:pt idx="362">
                  <c:v>73.3</c:v>
                </c:pt>
                <c:pt idx="363">
                  <c:v>48.21</c:v>
                </c:pt>
                <c:pt idx="364">
                  <c:v>47.690000000000012</c:v>
                </c:pt>
                <c:pt idx="365">
                  <c:v>48.95</c:v>
                </c:pt>
                <c:pt idx="366">
                  <c:v>47.54</c:v>
                </c:pt>
                <c:pt idx="367">
                  <c:v>49.08</c:v>
                </c:pt>
                <c:pt idx="368">
                  <c:v>48.96</c:v>
                </c:pt>
                <c:pt idx="369">
                  <c:v>48.68</c:v>
                </c:pt>
                <c:pt idx="370">
                  <c:v>45.84</c:v>
                </c:pt>
                <c:pt idx="371">
                  <c:v>47.13</c:v>
                </c:pt>
                <c:pt idx="372">
                  <c:v>50.34</c:v>
                </c:pt>
                <c:pt idx="373">
                  <c:v>49.48</c:v>
                </c:pt>
                <c:pt idx="374">
                  <c:v>50.25</c:v>
                </c:pt>
                <c:pt idx="375">
                  <c:v>47.53</c:v>
                </c:pt>
                <c:pt idx="376">
                  <c:v>49.81</c:v>
                </c:pt>
                <c:pt idx="377">
                  <c:v>53.81</c:v>
                </c:pt>
                <c:pt idx="378">
                  <c:v>48</c:v>
                </c:pt>
                <c:pt idx="379">
                  <c:v>48.28</c:v>
                </c:pt>
                <c:pt idx="380">
                  <c:v>50.03</c:v>
                </c:pt>
                <c:pt idx="381">
                  <c:v>53.46</c:v>
                </c:pt>
                <c:pt idx="382">
                  <c:v>47.84</c:v>
                </c:pt>
                <c:pt idx="383">
                  <c:v>48.99</c:v>
                </c:pt>
                <c:pt idx="384">
                  <c:v>53.32</c:v>
                </c:pt>
                <c:pt idx="385">
                  <c:v>68.069999999999993</c:v>
                </c:pt>
                <c:pt idx="386">
                  <c:v>71.36999999999999</c:v>
                </c:pt>
                <c:pt idx="387">
                  <c:v>72.88</c:v>
                </c:pt>
                <c:pt idx="388">
                  <c:v>75.5</c:v>
                </c:pt>
                <c:pt idx="389">
                  <c:v>64.099999999999994</c:v>
                </c:pt>
                <c:pt idx="390">
                  <c:v>67.88</c:v>
                </c:pt>
                <c:pt idx="391">
                  <c:v>68.19</c:v>
                </c:pt>
                <c:pt idx="392">
                  <c:v>69.010000000000005</c:v>
                </c:pt>
                <c:pt idx="393">
                  <c:v>70.930000000000007</c:v>
                </c:pt>
                <c:pt idx="394">
                  <c:v>71.2</c:v>
                </c:pt>
                <c:pt idx="395">
                  <c:v>72.440000000000026</c:v>
                </c:pt>
                <c:pt idx="396">
                  <c:v>73.319999999999993</c:v>
                </c:pt>
                <c:pt idx="397">
                  <c:v>75.16</c:v>
                </c:pt>
                <c:pt idx="398">
                  <c:v>48.54</c:v>
                </c:pt>
                <c:pt idx="399">
                  <c:v>48.44</c:v>
                </c:pt>
                <c:pt idx="400">
                  <c:v>47.32</c:v>
                </c:pt>
                <c:pt idx="401">
                  <c:v>48.68</c:v>
                </c:pt>
                <c:pt idx="402">
                  <c:v>49.45</c:v>
                </c:pt>
                <c:pt idx="403">
                  <c:v>51.33</c:v>
                </c:pt>
                <c:pt idx="404">
                  <c:v>50.04</c:v>
                </c:pt>
                <c:pt idx="405">
                  <c:v>46.04</c:v>
                </c:pt>
                <c:pt idx="406">
                  <c:v>48.21</c:v>
                </c:pt>
                <c:pt idx="407">
                  <c:v>54.790000000000013</c:v>
                </c:pt>
                <c:pt idx="408">
                  <c:v>53.42</c:v>
                </c:pt>
                <c:pt idx="409">
                  <c:v>58.32</c:v>
                </c:pt>
                <c:pt idx="410">
                  <c:v>73.27</c:v>
                </c:pt>
                <c:pt idx="411">
                  <c:v>71.260000000000005</c:v>
                </c:pt>
                <c:pt idx="412">
                  <c:v>73.28</c:v>
                </c:pt>
                <c:pt idx="413">
                  <c:v>73.38</c:v>
                </c:pt>
                <c:pt idx="414">
                  <c:v>73.48</c:v>
                </c:pt>
                <c:pt idx="415">
                  <c:v>71.61999999999999</c:v>
                </c:pt>
                <c:pt idx="416">
                  <c:v>71.260000000000005</c:v>
                </c:pt>
                <c:pt idx="417">
                  <c:v>69.72</c:v>
                </c:pt>
                <c:pt idx="418">
                  <c:v>71.02</c:v>
                </c:pt>
                <c:pt idx="419">
                  <c:v>71.78</c:v>
                </c:pt>
                <c:pt idx="420">
                  <c:v>71.52</c:v>
                </c:pt>
                <c:pt idx="421">
                  <c:v>69.959999999999994</c:v>
                </c:pt>
                <c:pt idx="422">
                  <c:v>70.45</c:v>
                </c:pt>
                <c:pt idx="423">
                  <c:v>70.45</c:v>
                </c:pt>
                <c:pt idx="424">
                  <c:v>68.940000000000026</c:v>
                </c:pt>
                <c:pt idx="425">
                  <c:v>74.010000000000005</c:v>
                </c:pt>
                <c:pt idx="426">
                  <c:v>69.849999999999994</c:v>
                </c:pt>
                <c:pt idx="427">
                  <c:v>70.45</c:v>
                </c:pt>
                <c:pt idx="428">
                  <c:v>65.64</c:v>
                </c:pt>
                <c:pt idx="429">
                  <c:v>48.74</c:v>
                </c:pt>
                <c:pt idx="430">
                  <c:v>50.38</c:v>
                </c:pt>
                <c:pt idx="431">
                  <c:v>50.04</c:v>
                </c:pt>
                <c:pt idx="432">
                  <c:v>69.400000000000006</c:v>
                </c:pt>
                <c:pt idx="433">
                  <c:v>69.5</c:v>
                </c:pt>
                <c:pt idx="434">
                  <c:v>69.5</c:v>
                </c:pt>
                <c:pt idx="435">
                  <c:v>69.7</c:v>
                </c:pt>
                <c:pt idx="436">
                  <c:v>69.5</c:v>
                </c:pt>
                <c:pt idx="437">
                  <c:v>69.3</c:v>
                </c:pt>
                <c:pt idx="438">
                  <c:v>69.2</c:v>
                </c:pt>
                <c:pt idx="439">
                  <c:v>69.099999999999994</c:v>
                </c:pt>
                <c:pt idx="440">
                  <c:v>69.099999999999994</c:v>
                </c:pt>
                <c:pt idx="441">
                  <c:v>69.099999999999994</c:v>
                </c:pt>
                <c:pt idx="442">
                  <c:v>69.5</c:v>
                </c:pt>
                <c:pt idx="443">
                  <c:v>70</c:v>
                </c:pt>
                <c:pt idx="444">
                  <c:v>68.900000000000006</c:v>
                </c:pt>
                <c:pt idx="445">
                  <c:v>65.8</c:v>
                </c:pt>
                <c:pt idx="446">
                  <c:v>70.3</c:v>
                </c:pt>
                <c:pt idx="447">
                  <c:v>70.400000000000006</c:v>
                </c:pt>
                <c:pt idx="448">
                  <c:v>70</c:v>
                </c:pt>
                <c:pt idx="449">
                  <c:v>70</c:v>
                </c:pt>
                <c:pt idx="450">
                  <c:v>70.3</c:v>
                </c:pt>
                <c:pt idx="451">
                  <c:v>69.900000000000006</c:v>
                </c:pt>
                <c:pt idx="452">
                  <c:v>47.94</c:v>
                </c:pt>
                <c:pt idx="453">
                  <c:v>49.190000000000012</c:v>
                </c:pt>
                <c:pt idx="454">
                  <c:v>49.290000000000013</c:v>
                </c:pt>
                <c:pt idx="455">
                  <c:v>49.58</c:v>
                </c:pt>
                <c:pt idx="456">
                  <c:v>47.13</c:v>
                </c:pt>
                <c:pt idx="457">
                  <c:v>49.68</c:v>
                </c:pt>
                <c:pt idx="458">
                  <c:v>50.67</c:v>
                </c:pt>
                <c:pt idx="459">
                  <c:v>49</c:v>
                </c:pt>
                <c:pt idx="460">
                  <c:v>49.32</c:v>
                </c:pt>
                <c:pt idx="461">
                  <c:v>49.760000000000012</c:v>
                </c:pt>
                <c:pt idx="462">
                  <c:v>49.9</c:v>
                </c:pt>
                <c:pt idx="463">
                  <c:v>49.2</c:v>
                </c:pt>
                <c:pt idx="464">
                  <c:v>49.95</c:v>
                </c:pt>
                <c:pt idx="465">
                  <c:v>47.3</c:v>
                </c:pt>
                <c:pt idx="466">
                  <c:v>49.45</c:v>
                </c:pt>
                <c:pt idx="467">
                  <c:v>47.59</c:v>
                </c:pt>
                <c:pt idx="468">
                  <c:v>49.15</c:v>
                </c:pt>
                <c:pt idx="469">
                  <c:v>49.720000000000013</c:v>
                </c:pt>
                <c:pt idx="470">
                  <c:v>47.190000000000012</c:v>
                </c:pt>
                <c:pt idx="471">
                  <c:v>46.03</c:v>
                </c:pt>
                <c:pt idx="472">
                  <c:v>48.71</c:v>
                </c:pt>
                <c:pt idx="473">
                  <c:v>47.47</c:v>
                </c:pt>
                <c:pt idx="474">
                  <c:v>48.42</c:v>
                </c:pt>
                <c:pt idx="475">
                  <c:v>47.52</c:v>
                </c:pt>
                <c:pt idx="476">
                  <c:v>48.99</c:v>
                </c:pt>
                <c:pt idx="477">
                  <c:v>48</c:v>
                </c:pt>
                <c:pt idx="478">
                  <c:v>48.8</c:v>
                </c:pt>
                <c:pt idx="479">
                  <c:v>46.65</c:v>
                </c:pt>
                <c:pt idx="480">
                  <c:v>46.660000000000011</c:v>
                </c:pt>
                <c:pt idx="481">
                  <c:v>45.44</c:v>
                </c:pt>
                <c:pt idx="482">
                  <c:v>45.98</c:v>
                </c:pt>
                <c:pt idx="483">
                  <c:v>46.38</c:v>
                </c:pt>
                <c:pt idx="484">
                  <c:v>49.51</c:v>
                </c:pt>
                <c:pt idx="485">
                  <c:v>50.67</c:v>
                </c:pt>
                <c:pt idx="486">
                  <c:v>47.78</c:v>
                </c:pt>
                <c:pt idx="487">
                  <c:v>47.33</c:v>
                </c:pt>
                <c:pt idx="488">
                  <c:v>49.63</c:v>
                </c:pt>
                <c:pt idx="489">
                  <c:v>49.89</c:v>
                </c:pt>
                <c:pt idx="490">
                  <c:v>47.87</c:v>
                </c:pt>
                <c:pt idx="491">
                  <c:v>48.65</c:v>
                </c:pt>
                <c:pt idx="492">
                  <c:v>49.4</c:v>
                </c:pt>
                <c:pt idx="493">
                  <c:v>46.92</c:v>
                </c:pt>
                <c:pt idx="494">
                  <c:v>46.1</c:v>
                </c:pt>
                <c:pt idx="495">
                  <c:v>47.5</c:v>
                </c:pt>
                <c:pt idx="496">
                  <c:v>46.06</c:v>
                </c:pt>
                <c:pt idx="497">
                  <c:v>48.86</c:v>
                </c:pt>
                <c:pt idx="498">
                  <c:v>48.68</c:v>
                </c:pt>
                <c:pt idx="499">
                  <c:v>70.2</c:v>
                </c:pt>
                <c:pt idx="500">
                  <c:v>72.099999999999994</c:v>
                </c:pt>
                <c:pt idx="501">
                  <c:v>71.400000000000006</c:v>
                </c:pt>
                <c:pt idx="502">
                  <c:v>70.900000000000006</c:v>
                </c:pt>
                <c:pt idx="503">
                  <c:v>68.5</c:v>
                </c:pt>
                <c:pt idx="504">
                  <c:v>70</c:v>
                </c:pt>
                <c:pt idx="505">
                  <c:v>71.599999999999994</c:v>
                </c:pt>
                <c:pt idx="506">
                  <c:v>71.5</c:v>
                </c:pt>
                <c:pt idx="507">
                  <c:v>71.3</c:v>
                </c:pt>
                <c:pt idx="508">
                  <c:v>54.9</c:v>
                </c:pt>
                <c:pt idx="509">
                  <c:v>53</c:v>
                </c:pt>
                <c:pt idx="510">
                  <c:v>65.599999999999994</c:v>
                </c:pt>
                <c:pt idx="511">
                  <c:v>47.43</c:v>
                </c:pt>
                <c:pt idx="512">
                  <c:v>47.77</c:v>
                </c:pt>
                <c:pt idx="513">
                  <c:v>47.08</c:v>
                </c:pt>
                <c:pt idx="514">
                  <c:v>47.07</c:v>
                </c:pt>
                <c:pt idx="515">
                  <c:v>73</c:v>
                </c:pt>
                <c:pt idx="516">
                  <c:v>72.5</c:v>
                </c:pt>
                <c:pt idx="517">
                  <c:v>73.900000000000006</c:v>
                </c:pt>
                <c:pt idx="518">
                  <c:v>72.5</c:v>
                </c:pt>
                <c:pt idx="519">
                  <c:v>72.5</c:v>
                </c:pt>
                <c:pt idx="520">
                  <c:v>71.599999999999994</c:v>
                </c:pt>
                <c:pt idx="521">
                  <c:v>69.8</c:v>
                </c:pt>
                <c:pt idx="522">
                  <c:v>68.900000000000006</c:v>
                </c:pt>
                <c:pt idx="523">
                  <c:v>71.599999999999994</c:v>
                </c:pt>
                <c:pt idx="524">
                  <c:v>65.2</c:v>
                </c:pt>
                <c:pt idx="525">
                  <c:v>66.2</c:v>
                </c:pt>
                <c:pt idx="526">
                  <c:v>66.2</c:v>
                </c:pt>
                <c:pt idx="527">
                  <c:v>63</c:v>
                </c:pt>
                <c:pt idx="528">
                  <c:v>60.7</c:v>
                </c:pt>
                <c:pt idx="529">
                  <c:v>60.3</c:v>
                </c:pt>
                <c:pt idx="530">
                  <c:v>58.9</c:v>
                </c:pt>
                <c:pt idx="531">
                  <c:v>58</c:v>
                </c:pt>
                <c:pt idx="532">
                  <c:v>57.1</c:v>
                </c:pt>
                <c:pt idx="533">
                  <c:v>56.2</c:v>
                </c:pt>
                <c:pt idx="534">
                  <c:v>59.4</c:v>
                </c:pt>
                <c:pt idx="535">
                  <c:v>53.9</c:v>
                </c:pt>
                <c:pt idx="536">
                  <c:v>72.36</c:v>
                </c:pt>
                <c:pt idx="537">
                  <c:v>72.14</c:v>
                </c:pt>
                <c:pt idx="538">
                  <c:v>71.739999999999995</c:v>
                </c:pt>
                <c:pt idx="539">
                  <c:v>71.34</c:v>
                </c:pt>
                <c:pt idx="540">
                  <c:v>65.25</c:v>
                </c:pt>
                <c:pt idx="541">
                  <c:v>64.09</c:v>
                </c:pt>
                <c:pt idx="542">
                  <c:v>62.87</c:v>
                </c:pt>
                <c:pt idx="543">
                  <c:v>61.61</c:v>
                </c:pt>
                <c:pt idx="544">
                  <c:v>57.82</c:v>
                </c:pt>
                <c:pt idx="545">
                  <c:v>56.99</c:v>
                </c:pt>
                <c:pt idx="546">
                  <c:v>67.819999999999993</c:v>
                </c:pt>
                <c:pt idx="547">
                  <c:v>68.459999999999994</c:v>
                </c:pt>
                <c:pt idx="548">
                  <c:v>69.31</c:v>
                </c:pt>
                <c:pt idx="549">
                  <c:v>68.69</c:v>
                </c:pt>
                <c:pt idx="550">
                  <c:v>66.959999999999994</c:v>
                </c:pt>
                <c:pt idx="551">
                  <c:v>67.679999999999978</c:v>
                </c:pt>
                <c:pt idx="552">
                  <c:v>66.48</c:v>
                </c:pt>
                <c:pt idx="553">
                  <c:v>66.260000000000005</c:v>
                </c:pt>
                <c:pt idx="554">
                  <c:v>65.099999999999994</c:v>
                </c:pt>
                <c:pt idx="555">
                  <c:v>63.55</c:v>
                </c:pt>
                <c:pt idx="556">
                  <c:v>62.49</c:v>
                </c:pt>
                <c:pt idx="557">
                  <c:v>62.71</c:v>
                </c:pt>
                <c:pt idx="558">
                  <c:v>56.15</c:v>
                </c:pt>
                <c:pt idx="559">
                  <c:v>58.99</c:v>
                </c:pt>
                <c:pt idx="560">
                  <c:v>54.35</c:v>
                </c:pt>
                <c:pt idx="561">
                  <c:v>59.7</c:v>
                </c:pt>
                <c:pt idx="562">
                  <c:v>54.8</c:v>
                </c:pt>
                <c:pt idx="563">
                  <c:v>61.55</c:v>
                </c:pt>
                <c:pt idx="564">
                  <c:v>56.13</c:v>
                </c:pt>
                <c:pt idx="565">
                  <c:v>54.9</c:v>
                </c:pt>
                <c:pt idx="566">
                  <c:v>54.36</c:v>
                </c:pt>
                <c:pt idx="567">
                  <c:v>73.16</c:v>
                </c:pt>
                <c:pt idx="568">
                  <c:v>72.34</c:v>
                </c:pt>
                <c:pt idx="569">
                  <c:v>73.16</c:v>
                </c:pt>
                <c:pt idx="570">
                  <c:v>70.14</c:v>
                </c:pt>
                <c:pt idx="571">
                  <c:v>72.63</c:v>
                </c:pt>
                <c:pt idx="572">
                  <c:v>68.86999999999999</c:v>
                </c:pt>
                <c:pt idx="573">
                  <c:v>65.040000000000006</c:v>
                </c:pt>
                <c:pt idx="574">
                  <c:v>58.25</c:v>
                </c:pt>
                <c:pt idx="575">
                  <c:v>50.1</c:v>
                </c:pt>
                <c:pt idx="576">
                  <c:v>50.2</c:v>
                </c:pt>
                <c:pt idx="577">
                  <c:v>50</c:v>
                </c:pt>
                <c:pt idx="578">
                  <c:v>71.19</c:v>
                </c:pt>
                <c:pt idx="579">
                  <c:v>81</c:v>
                </c:pt>
                <c:pt idx="580">
                  <c:v>81.2</c:v>
                </c:pt>
                <c:pt idx="581">
                  <c:v>54.690000000000012</c:v>
                </c:pt>
                <c:pt idx="582">
                  <c:v>60.18</c:v>
                </c:pt>
                <c:pt idx="583">
                  <c:v>63.65</c:v>
                </c:pt>
                <c:pt idx="584">
                  <c:v>69.959999999999994</c:v>
                </c:pt>
                <c:pt idx="585">
                  <c:v>65.569999999999993</c:v>
                </c:pt>
                <c:pt idx="586">
                  <c:v>73.849999999999994</c:v>
                </c:pt>
                <c:pt idx="587">
                  <c:v>70.510000000000005</c:v>
                </c:pt>
                <c:pt idx="588">
                  <c:v>71.23</c:v>
                </c:pt>
                <c:pt idx="589">
                  <c:v>71.39</c:v>
                </c:pt>
                <c:pt idx="590">
                  <c:v>72.09</c:v>
                </c:pt>
                <c:pt idx="591">
                  <c:v>68.349999999999994</c:v>
                </c:pt>
                <c:pt idx="592">
                  <c:v>74.319999999999993</c:v>
                </c:pt>
                <c:pt idx="593">
                  <c:v>65.05</c:v>
                </c:pt>
                <c:pt idx="594">
                  <c:v>67.89</c:v>
                </c:pt>
                <c:pt idx="595">
                  <c:v>74.34</c:v>
                </c:pt>
                <c:pt idx="596">
                  <c:v>70.28</c:v>
                </c:pt>
                <c:pt idx="597">
                  <c:v>62</c:v>
                </c:pt>
                <c:pt idx="598">
                  <c:v>66.989999999999995</c:v>
                </c:pt>
                <c:pt idx="599">
                  <c:v>49.15</c:v>
                </c:pt>
                <c:pt idx="600">
                  <c:v>52.61</c:v>
                </c:pt>
                <c:pt idx="601">
                  <c:v>54.68</c:v>
                </c:pt>
                <c:pt idx="602">
                  <c:v>47.47</c:v>
                </c:pt>
                <c:pt idx="603">
                  <c:v>49.260000000000012</c:v>
                </c:pt>
                <c:pt idx="604">
                  <c:v>49.65</c:v>
                </c:pt>
                <c:pt idx="605">
                  <c:v>69.239999999999995</c:v>
                </c:pt>
                <c:pt idx="606">
                  <c:v>48.47</c:v>
                </c:pt>
                <c:pt idx="607">
                  <c:v>49.4</c:v>
                </c:pt>
                <c:pt idx="608">
                  <c:v>49.05</c:v>
                </c:pt>
                <c:pt idx="609">
                  <c:v>70.5</c:v>
                </c:pt>
                <c:pt idx="610">
                  <c:v>70.260000000000005</c:v>
                </c:pt>
                <c:pt idx="611">
                  <c:v>71.065000000000012</c:v>
                </c:pt>
                <c:pt idx="612">
                  <c:v>70.239999999999995</c:v>
                </c:pt>
                <c:pt idx="613">
                  <c:v>47.7</c:v>
                </c:pt>
                <c:pt idx="614">
                  <c:v>49.59</c:v>
                </c:pt>
                <c:pt idx="615">
                  <c:v>49.84</c:v>
                </c:pt>
                <c:pt idx="616">
                  <c:v>47.8</c:v>
                </c:pt>
                <c:pt idx="617">
                  <c:v>47.220000000000013</c:v>
                </c:pt>
                <c:pt idx="618">
                  <c:v>47.85</c:v>
                </c:pt>
                <c:pt idx="619">
                  <c:v>47.3</c:v>
                </c:pt>
                <c:pt idx="620">
                  <c:v>46.13</c:v>
                </c:pt>
                <c:pt idx="621">
                  <c:v>47.71</c:v>
                </c:pt>
                <c:pt idx="622">
                  <c:v>46.18</c:v>
                </c:pt>
                <c:pt idx="623">
                  <c:v>47.46</c:v>
                </c:pt>
                <c:pt idx="624">
                  <c:v>48.06</c:v>
                </c:pt>
                <c:pt idx="625">
                  <c:v>47.36</c:v>
                </c:pt>
                <c:pt idx="626">
                  <c:v>47.25</c:v>
                </c:pt>
                <c:pt idx="627">
                  <c:v>46.690000000000012</c:v>
                </c:pt>
                <c:pt idx="628">
                  <c:v>46.36</c:v>
                </c:pt>
                <c:pt idx="629">
                  <c:v>49.13</c:v>
                </c:pt>
                <c:pt idx="630">
                  <c:v>47.44</c:v>
                </c:pt>
                <c:pt idx="631">
                  <c:v>47.86</c:v>
                </c:pt>
                <c:pt idx="632">
                  <c:v>44.9</c:v>
                </c:pt>
                <c:pt idx="633">
                  <c:v>45</c:v>
                </c:pt>
                <c:pt idx="634">
                  <c:v>47.34</c:v>
                </c:pt>
                <c:pt idx="635">
                  <c:v>46.31</c:v>
                </c:pt>
                <c:pt idx="636">
                  <c:v>47.11</c:v>
                </c:pt>
                <c:pt idx="637">
                  <c:v>47.63</c:v>
                </c:pt>
                <c:pt idx="638">
                  <c:v>48.27</c:v>
                </c:pt>
                <c:pt idx="639">
                  <c:v>47.71</c:v>
                </c:pt>
                <c:pt idx="640">
                  <c:v>48.99</c:v>
                </c:pt>
                <c:pt idx="641">
                  <c:v>48</c:v>
                </c:pt>
                <c:pt idx="642">
                  <c:v>47.46</c:v>
                </c:pt>
                <c:pt idx="643">
                  <c:v>49.86</c:v>
                </c:pt>
                <c:pt idx="644">
                  <c:v>48.88</c:v>
                </c:pt>
                <c:pt idx="645">
                  <c:v>46.33</c:v>
                </c:pt>
                <c:pt idx="646">
                  <c:v>54.6</c:v>
                </c:pt>
                <c:pt idx="647">
                  <c:v>47.54</c:v>
                </c:pt>
                <c:pt idx="648">
                  <c:v>48.17</c:v>
                </c:pt>
                <c:pt idx="649">
                  <c:v>49.39</c:v>
                </c:pt>
                <c:pt idx="650">
                  <c:v>48.33</c:v>
                </c:pt>
                <c:pt idx="651">
                  <c:v>48.21</c:v>
                </c:pt>
                <c:pt idx="652">
                  <c:v>49.82</c:v>
                </c:pt>
                <c:pt idx="653">
                  <c:v>44.77</c:v>
                </c:pt>
                <c:pt idx="654">
                  <c:v>47.87</c:v>
                </c:pt>
                <c:pt idx="655">
                  <c:v>48.81</c:v>
                </c:pt>
                <c:pt idx="656">
                  <c:v>48.63</c:v>
                </c:pt>
                <c:pt idx="657">
                  <c:v>45.9</c:v>
                </c:pt>
                <c:pt idx="658">
                  <c:v>48.09</c:v>
                </c:pt>
                <c:pt idx="659">
                  <c:v>50.56</c:v>
                </c:pt>
                <c:pt idx="660">
                  <c:v>45.42</c:v>
                </c:pt>
                <c:pt idx="661">
                  <c:v>45.790000000000013</c:v>
                </c:pt>
                <c:pt idx="662">
                  <c:v>47.63</c:v>
                </c:pt>
                <c:pt idx="663">
                  <c:v>47.83</c:v>
                </c:pt>
                <c:pt idx="664">
                  <c:v>45.730000000000011</c:v>
                </c:pt>
                <c:pt idx="665">
                  <c:v>45.52</c:v>
                </c:pt>
                <c:pt idx="666">
                  <c:v>48.290000000000013</c:v>
                </c:pt>
                <c:pt idx="667">
                  <c:v>47.08</c:v>
                </c:pt>
                <c:pt idx="668">
                  <c:v>45.85</c:v>
                </c:pt>
                <c:pt idx="669">
                  <c:v>48.57</c:v>
                </c:pt>
                <c:pt idx="670">
                  <c:v>47.59</c:v>
                </c:pt>
                <c:pt idx="671">
                  <c:v>44.95</c:v>
                </c:pt>
                <c:pt idx="672">
                  <c:v>50.260000000000012</c:v>
                </c:pt>
                <c:pt idx="673">
                  <c:v>47.93</c:v>
                </c:pt>
                <c:pt idx="674">
                  <c:v>48.01</c:v>
                </c:pt>
                <c:pt idx="675">
                  <c:v>48.82</c:v>
                </c:pt>
                <c:pt idx="676">
                  <c:v>47.9</c:v>
                </c:pt>
                <c:pt idx="677">
                  <c:v>49.48</c:v>
                </c:pt>
                <c:pt idx="678">
                  <c:v>50.59</c:v>
                </c:pt>
                <c:pt idx="679">
                  <c:v>52.36</c:v>
                </c:pt>
                <c:pt idx="680">
                  <c:v>48.34</c:v>
                </c:pt>
                <c:pt idx="681">
                  <c:v>49.260000000000012</c:v>
                </c:pt>
                <c:pt idx="682">
                  <c:v>47.84</c:v>
                </c:pt>
                <c:pt idx="683">
                  <c:v>48.48</c:v>
                </c:pt>
                <c:pt idx="684">
                  <c:v>48.54</c:v>
                </c:pt>
                <c:pt idx="685">
                  <c:v>47.71</c:v>
                </c:pt>
                <c:pt idx="686">
                  <c:v>48.09</c:v>
                </c:pt>
                <c:pt idx="687">
                  <c:v>48.88</c:v>
                </c:pt>
                <c:pt idx="688">
                  <c:v>48.01</c:v>
                </c:pt>
                <c:pt idx="689">
                  <c:v>50.120000000000012</c:v>
                </c:pt>
                <c:pt idx="690">
                  <c:v>49.48</c:v>
                </c:pt>
                <c:pt idx="691">
                  <c:v>52.15</c:v>
                </c:pt>
                <c:pt idx="692">
                  <c:v>46.44</c:v>
                </c:pt>
                <c:pt idx="693">
                  <c:v>52.36</c:v>
                </c:pt>
                <c:pt idx="694">
                  <c:v>48.3</c:v>
                </c:pt>
                <c:pt idx="695">
                  <c:v>47.74</c:v>
                </c:pt>
                <c:pt idx="696">
                  <c:v>48.760000000000012</c:v>
                </c:pt>
                <c:pt idx="697">
                  <c:v>47.8</c:v>
                </c:pt>
                <c:pt idx="698">
                  <c:v>48.730000000000011</c:v>
                </c:pt>
                <c:pt idx="699">
                  <c:v>48.4</c:v>
                </c:pt>
                <c:pt idx="700">
                  <c:v>48.93</c:v>
                </c:pt>
                <c:pt idx="701">
                  <c:v>49.730000000000011</c:v>
                </c:pt>
                <c:pt idx="702">
                  <c:v>49.260000000000012</c:v>
                </c:pt>
                <c:pt idx="703">
                  <c:v>47</c:v>
                </c:pt>
                <c:pt idx="704">
                  <c:v>48.8</c:v>
                </c:pt>
                <c:pt idx="705">
                  <c:v>47.44</c:v>
                </c:pt>
                <c:pt idx="706">
                  <c:v>49.04</c:v>
                </c:pt>
                <c:pt idx="707">
                  <c:v>47.74</c:v>
                </c:pt>
                <c:pt idx="708">
                  <c:v>48.620000000000012</c:v>
                </c:pt>
                <c:pt idx="709">
                  <c:v>48.55</c:v>
                </c:pt>
                <c:pt idx="710">
                  <c:v>49.260000000000012</c:v>
                </c:pt>
                <c:pt idx="711">
                  <c:v>48.93</c:v>
                </c:pt>
                <c:pt idx="712">
                  <c:v>47.790000000000013</c:v>
                </c:pt>
                <c:pt idx="713">
                  <c:v>48.07</c:v>
                </c:pt>
                <c:pt idx="714">
                  <c:v>47.8</c:v>
                </c:pt>
                <c:pt idx="715">
                  <c:v>48.21</c:v>
                </c:pt>
                <c:pt idx="716">
                  <c:v>49.230000000000011</c:v>
                </c:pt>
                <c:pt idx="717">
                  <c:v>46.81</c:v>
                </c:pt>
                <c:pt idx="718">
                  <c:v>48.690000000000012</c:v>
                </c:pt>
                <c:pt idx="719">
                  <c:v>49.15</c:v>
                </c:pt>
                <c:pt idx="720">
                  <c:v>48.87</c:v>
                </c:pt>
                <c:pt idx="721">
                  <c:v>48.790000000000013</c:v>
                </c:pt>
                <c:pt idx="722">
                  <c:v>46.290000000000013</c:v>
                </c:pt>
                <c:pt idx="723">
                  <c:v>46.36</c:v>
                </c:pt>
                <c:pt idx="724">
                  <c:v>56.389240000000001</c:v>
                </c:pt>
                <c:pt idx="725">
                  <c:v>56.615470000000002</c:v>
                </c:pt>
                <c:pt idx="726">
                  <c:v>46.38</c:v>
                </c:pt>
                <c:pt idx="727">
                  <c:v>68.72</c:v>
                </c:pt>
                <c:pt idx="728">
                  <c:v>69.940000000000026</c:v>
                </c:pt>
                <c:pt idx="729">
                  <c:v>47.35</c:v>
                </c:pt>
                <c:pt idx="730">
                  <c:v>67.760000000000005</c:v>
                </c:pt>
                <c:pt idx="731">
                  <c:v>68.19</c:v>
                </c:pt>
                <c:pt idx="732">
                  <c:v>47.8</c:v>
                </c:pt>
                <c:pt idx="733">
                  <c:v>48.07</c:v>
                </c:pt>
                <c:pt idx="734">
                  <c:v>69.099999999999994</c:v>
                </c:pt>
                <c:pt idx="735">
                  <c:v>69.59</c:v>
                </c:pt>
                <c:pt idx="736">
                  <c:v>70.77</c:v>
                </c:pt>
                <c:pt idx="737">
                  <c:v>70.36</c:v>
                </c:pt>
                <c:pt idx="738">
                  <c:v>55.9</c:v>
                </c:pt>
                <c:pt idx="739">
                  <c:v>59.85</c:v>
                </c:pt>
                <c:pt idx="740">
                  <c:v>66.88</c:v>
                </c:pt>
                <c:pt idx="741">
                  <c:v>47.55</c:v>
                </c:pt>
                <c:pt idx="742">
                  <c:v>69.75</c:v>
                </c:pt>
                <c:pt idx="743">
                  <c:v>47.760000000000012</c:v>
                </c:pt>
                <c:pt idx="744">
                  <c:v>47.86</c:v>
                </c:pt>
                <c:pt idx="745">
                  <c:v>48.51</c:v>
                </c:pt>
                <c:pt idx="746">
                  <c:v>51.34</c:v>
                </c:pt>
                <c:pt idx="747">
                  <c:v>68</c:v>
                </c:pt>
                <c:pt idx="748">
                  <c:v>68.209999999999994</c:v>
                </c:pt>
                <c:pt idx="749">
                  <c:v>70.11</c:v>
                </c:pt>
                <c:pt idx="750">
                  <c:v>50.88</c:v>
                </c:pt>
                <c:pt idx="751">
                  <c:v>65.319999999999993</c:v>
                </c:pt>
                <c:pt idx="752">
                  <c:v>65.489999999999995</c:v>
                </c:pt>
                <c:pt idx="753">
                  <c:v>69.59</c:v>
                </c:pt>
                <c:pt idx="754">
                  <c:v>68.56</c:v>
                </c:pt>
                <c:pt idx="755">
                  <c:v>70.400000000000006</c:v>
                </c:pt>
                <c:pt idx="756">
                  <c:v>70.930000000000007</c:v>
                </c:pt>
                <c:pt idx="757">
                  <c:v>48.620000000000012</c:v>
                </c:pt>
                <c:pt idx="758">
                  <c:v>70.040000000000006</c:v>
                </c:pt>
                <c:pt idx="759">
                  <c:v>68.7</c:v>
                </c:pt>
                <c:pt idx="760">
                  <c:v>70.540000000000006</c:v>
                </c:pt>
                <c:pt idx="761">
                  <c:v>71.239999999999995</c:v>
                </c:pt>
                <c:pt idx="762">
                  <c:v>47.160000000000011</c:v>
                </c:pt>
                <c:pt idx="763">
                  <c:v>70.13</c:v>
                </c:pt>
                <c:pt idx="764">
                  <c:v>74.31</c:v>
                </c:pt>
                <c:pt idx="765">
                  <c:v>74.400000000000006</c:v>
                </c:pt>
                <c:pt idx="766">
                  <c:v>76.27</c:v>
                </c:pt>
                <c:pt idx="767">
                  <c:v>74.400000000000006</c:v>
                </c:pt>
                <c:pt idx="768">
                  <c:v>73.040000000000006</c:v>
                </c:pt>
                <c:pt idx="769">
                  <c:v>76.459999999999994</c:v>
                </c:pt>
                <c:pt idx="770">
                  <c:v>66.790000000000006</c:v>
                </c:pt>
                <c:pt idx="771">
                  <c:v>66.75</c:v>
                </c:pt>
                <c:pt idx="772">
                  <c:v>68.81</c:v>
                </c:pt>
                <c:pt idx="773">
                  <c:v>68.410000000000025</c:v>
                </c:pt>
                <c:pt idx="774">
                  <c:v>72.39</c:v>
                </c:pt>
                <c:pt idx="775">
                  <c:v>70.2</c:v>
                </c:pt>
                <c:pt idx="776">
                  <c:v>68.89</c:v>
                </c:pt>
                <c:pt idx="777">
                  <c:v>70.13</c:v>
                </c:pt>
                <c:pt idx="778">
                  <c:v>72.28</c:v>
                </c:pt>
                <c:pt idx="779">
                  <c:v>72.819999999999993</c:v>
                </c:pt>
                <c:pt idx="780">
                  <c:v>46.04</c:v>
                </c:pt>
                <c:pt idx="781">
                  <c:v>47.31</c:v>
                </c:pt>
                <c:pt idx="782">
                  <c:v>47.07</c:v>
                </c:pt>
                <c:pt idx="783">
                  <c:v>48.08</c:v>
                </c:pt>
                <c:pt idx="784">
                  <c:v>48.64</c:v>
                </c:pt>
                <c:pt idx="785">
                  <c:v>48</c:v>
                </c:pt>
                <c:pt idx="786">
                  <c:v>48.2</c:v>
                </c:pt>
                <c:pt idx="787">
                  <c:v>52.08</c:v>
                </c:pt>
                <c:pt idx="788">
                  <c:v>52.89</c:v>
                </c:pt>
                <c:pt idx="789">
                  <c:v>60.53</c:v>
                </c:pt>
                <c:pt idx="790">
                  <c:v>62.45</c:v>
                </c:pt>
                <c:pt idx="791">
                  <c:v>61.75</c:v>
                </c:pt>
                <c:pt idx="792">
                  <c:v>68.010000000000005</c:v>
                </c:pt>
                <c:pt idx="793">
                  <c:v>47.08</c:v>
                </c:pt>
                <c:pt idx="794">
                  <c:v>55.52</c:v>
                </c:pt>
                <c:pt idx="795">
                  <c:v>67.98</c:v>
                </c:pt>
                <c:pt idx="796">
                  <c:v>47.27</c:v>
                </c:pt>
                <c:pt idx="797">
                  <c:v>46.61</c:v>
                </c:pt>
                <c:pt idx="798">
                  <c:v>47.1</c:v>
                </c:pt>
                <c:pt idx="799">
                  <c:v>47.660000000000011</c:v>
                </c:pt>
                <c:pt idx="800">
                  <c:v>47.56</c:v>
                </c:pt>
                <c:pt idx="801">
                  <c:v>47.1</c:v>
                </c:pt>
                <c:pt idx="802">
                  <c:v>47.54</c:v>
                </c:pt>
                <c:pt idx="803">
                  <c:v>46.91</c:v>
                </c:pt>
                <c:pt idx="804">
                  <c:v>47.56</c:v>
                </c:pt>
                <c:pt idx="805">
                  <c:v>46.730000000000011</c:v>
                </c:pt>
                <c:pt idx="806">
                  <c:v>47.53</c:v>
                </c:pt>
                <c:pt idx="807">
                  <c:v>47.620000000000012</c:v>
                </c:pt>
                <c:pt idx="808">
                  <c:v>47.14</c:v>
                </c:pt>
                <c:pt idx="809">
                  <c:v>46.84</c:v>
                </c:pt>
                <c:pt idx="810">
                  <c:v>47.730000000000011</c:v>
                </c:pt>
                <c:pt idx="811">
                  <c:v>47.8</c:v>
                </c:pt>
                <c:pt idx="812">
                  <c:v>47.78</c:v>
                </c:pt>
                <c:pt idx="813">
                  <c:v>47.78</c:v>
                </c:pt>
                <c:pt idx="814">
                  <c:v>47.89</c:v>
                </c:pt>
                <c:pt idx="815">
                  <c:v>48.160000000000011</c:v>
                </c:pt>
                <c:pt idx="816">
                  <c:v>47.71</c:v>
                </c:pt>
                <c:pt idx="817">
                  <c:v>47.36</c:v>
                </c:pt>
                <c:pt idx="818">
                  <c:v>47.85</c:v>
                </c:pt>
                <c:pt idx="819">
                  <c:v>47.760000000000012</c:v>
                </c:pt>
                <c:pt idx="820">
                  <c:v>47.55</c:v>
                </c:pt>
                <c:pt idx="821">
                  <c:v>48.21</c:v>
                </c:pt>
                <c:pt idx="822">
                  <c:v>47.61</c:v>
                </c:pt>
                <c:pt idx="823">
                  <c:v>47.93</c:v>
                </c:pt>
                <c:pt idx="824">
                  <c:v>50.120000000000012</c:v>
                </c:pt>
                <c:pt idx="825">
                  <c:v>50.09</c:v>
                </c:pt>
                <c:pt idx="826">
                  <c:v>50.11</c:v>
                </c:pt>
                <c:pt idx="827">
                  <c:v>50.18</c:v>
                </c:pt>
                <c:pt idx="828">
                  <c:v>49.24</c:v>
                </c:pt>
                <c:pt idx="829">
                  <c:v>49.38</c:v>
                </c:pt>
                <c:pt idx="830">
                  <c:v>49.44</c:v>
                </c:pt>
                <c:pt idx="831">
                  <c:v>49.07</c:v>
                </c:pt>
                <c:pt idx="832">
                  <c:v>48.97</c:v>
                </c:pt>
                <c:pt idx="833">
                  <c:v>49.05</c:v>
                </c:pt>
                <c:pt idx="834">
                  <c:v>48.97</c:v>
                </c:pt>
                <c:pt idx="835">
                  <c:v>49.28</c:v>
                </c:pt>
                <c:pt idx="836">
                  <c:v>48.96</c:v>
                </c:pt>
                <c:pt idx="837">
                  <c:v>49.09</c:v>
                </c:pt>
                <c:pt idx="838">
                  <c:v>48.81</c:v>
                </c:pt>
                <c:pt idx="839">
                  <c:v>49.03</c:v>
                </c:pt>
                <c:pt idx="840">
                  <c:v>48.99</c:v>
                </c:pt>
                <c:pt idx="841">
                  <c:v>49.18</c:v>
                </c:pt>
                <c:pt idx="842">
                  <c:v>48.83</c:v>
                </c:pt>
                <c:pt idx="843">
                  <c:v>48.52</c:v>
                </c:pt>
                <c:pt idx="844">
                  <c:v>49.35</c:v>
                </c:pt>
                <c:pt idx="845">
                  <c:v>49.74</c:v>
                </c:pt>
                <c:pt idx="846">
                  <c:v>66.2</c:v>
                </c:pt>
                <c:pt idx="847">
                  <c:v>66.900000000000006</c:v>
                </c:pt>
                <c:pt idx="848">
                  <c:v>67.8</c:v>
                </c:pt>
                <c:pt idx="849">
                  <c:v>70.8</c:v>
                </c:pt>
                <c:pt idx="850">
                  <c:v>70.5</c:v>
                </c:pt>
                <c:pt idx="851">
                  <c:v>69.400000000000006</c:v>
                </c:pt>
                <c:pt idx="852">
                  <c:v>68.5</c:v>
                </c:pt>
                <c:pt idx="853">
                  <c:v>68.400000000000006</c:v>
                </c:pt>
                <c:pt idx="854">
                  <c:v>68</c:v>
                </c:pt>
                <c:pt idx="855">
                  <c:v>67.5</c:v>
                </c:pt>
                <c:pt idx="856">
                  <c:v>67.8</c:v>
                </c:pt>
                <c:pt idx="857">
                  <c:v>68.400000000000006</c:v>
                </c:pt>
                <c:pt idx="858">
                  <c:v>47.01</c:v>
                </c:pt>
                <c:pt idx="859">
                  <c:v>46.91</c:v>
                </c:pt>
                <c:pt idx="860">
                  <c:v>47.65</c:v>
                </c:pt>
                <c:pt idx="861">
                  <c:v>46.04</c:v>
                </c:pt>
                <c:pt idx="862">
                  <c:v>45.690000000000012</c:v>
                </c:pt>
                <c:pt idx="863">
                  <c:v>46.230000000000011</c:v>
                </c:pt>
                <c:pt idx="864">
                  <c:v>45.63</c:v>
                </c:pt>
                <c:pt idx="865">
                  <c:v>46.52</c:v>
                </c:pt>
                <c:pt idx="866">
                  <c:v>46.160000000000011</c:v>
                </c:pt>
                <c:pt idx="867">
                  <c:v>49.08</c:v>
                </c:pt>
                <c:pt idx="868">
                  <c:v>47.87</c:v>
                </c:pt>
                <c:pt idx="869">
                  <c:v>48.9</c:v>
                </c:pt>
                <c:pt idx="870">
                  <c:v>48.77</c:v>
                </c:pt>
                <c:pt idx="871">
                  <c:v>48.690000000000012</c:v>
                </c:pt>
                <c:pt idx="872">
                  <c:v>47.68</c:v>
                </c:pt>
                <c:pt idx="873">
                  <c:v>48.14</c:v>
                </c:pt>
                <c:pt idx="874">
                  <c:v>51.14</c:v>
                </c:pt>
                <c:pt idx="875">
                  <c:v>72.22</c:v>
                </c:pt>
                <c:pt idx="876">
                  <c:v>72.58</c:v>
                </c:pt>
                <c:pt idx="877">
                  <c:v>74.459999999999994</c:v>
                </c:pt>
                <c:pt idx="878">
                  <c:v>74.13</c:v>
                </c:pt>
                <c:pt idx="879">
                  <c:v>73.23</c:v>
                </c:pt>
                <c:pt idx="880">
                  <c:v>66.849999999999994</c:v>
                </c:pt>
                <c:pt idx="881">
                  <c:v>75.8</c:v>
                </c:pt>
                <c:pt idx="882">
                  <c:v>69</c:v>
                </c:pt>
                <c:pt idx="883">
                  <c:v>67</c:v>
                </c:pt>
                <c:pt idx="884">
                  <c:v>74.5</c:v>
                </c:pt>
                <c:pt idx="885">
                  <c:v>65.599999999999994</c:v>
                </c:pt>
                <c:pt idx="886">
                  <c:v>75.2</c:v>
                </c:pt>
                <c:pt idx="887">
                  <c:v>74.2</c:v>
                </c:pt>
                <c:pt idx="888">
                  <c:v>70.099999999999994</c:v>
                </c:pt>
                <c:pt idx="889">
                  <c:v>71</c:v>
                </c:pt>
                <c:pt idx="890">
                  <c:v>71.8</c:v>
                </c:pt>
                <c:pt idx="891">
                  <c:v>65.099999999999994</c:v>
                </c:pt>
                <c:pt idx="892">
                  <c:v>74</c:v>
                </c:pt>
                <c:pt idx="893">
                  <c:v>64.8</c:v>
                </c:pt>
                <c:pt idx="894">
                  <c:v>77.099999999999994</c:v>
                </c:pt>
                <c:pt idx="895">
                  <c:v>74.400000000000006</c:v>
                </c:pt>
                <c:pt idx="896">
                  <c:v>73.5</c:v>
                </c:pt>
                <c:pt idx="897">
                  <c:v>76.900000000000006</c:v>
                </c:pt>
                <c:pt idx="898">
                  <c:v>73.5</c:v>
                </c:pt>
                <c:pt idx="899">
                  <c:v>71.5</c:v>
                </c:pt>
                <c:pt idx="900">
                  <c:v>65.7</c:v>
                </c:pt>
                <c:pt idx="901">
                  <c:v>49.2</c:v>
                </c:pt>
                <c:pt idx="902">
                  <c:v>49.1</c:v>
                </c:pt>
                <c:pt idx="903">
                  <c:v>52.7</c:v>
                </c:pt>
                <c:pt idx="904">
                  <c:v>53.6</c:v>
                </c:pt>
                <c:pt idx="905">
                  <c:v>46.7</c:v>
                </c:pt>
                <c:pt idx="906">
                  <c:v>49.2</c:v>
                </c:pt>
                <c:pt idx="907">
                  <c:v>51.7</c:v>
                </c:pt>
                <c:pt idx="908">
                  <c:v>44.7</c:v>
                </c:pt>
                <c:pt idx="909">
                  <c:v>49</c:v>
                </c:pt>
                <c:pt idx="910">
                  <c:v>48.7</c:v>
                </c:pt>
                <c:pt idx="911">
                  <c:v>48.08</c:v>
                </c:pt>
                <c:pt idx="912">
                  <c:v>47.47</c:v>
                </c:pt>
                <c:pt idx="913">
                  <c:v>47.290000000000013</c:v>
                </c:pt>
                <c:pt idx="914">
                  <c:v>46.65</c:v>
                </c:pt>
                <c:pt idx="915">
                  <c:v>45.790000000000013</c:v>
                </c:pt>
                <c:pt idx="916">
                  <c:v>47.27</c:v>
                </c:pt>
                <c:pt idx="917">
                  <c:v>46.45</c:v>
                </c:pt>
                <c:pt idx="918">
                  <c:v>46.27</c:v>
                </c:pt>
                <c:pt idx="919">
                  <c:v>47.25</c:v>
                </c:pt>
                <c:pt idx="920">
                  <c:v>47.54</c:v>
                </c:pt>
                <c:pt idx="921">
                  <c:v>46.64</c:v>
                </c:pt>
                <c:pt idx="922">
                  <c:v>46.42</c:v>
                </c:pt>
                <c:pt idx="923">
                  <c:v>46.42</c:v>
                </c:pt>
                <c:pt idx="924">
                  <c:v>46.84</c:v>
                </c:pt>
                <c:pt idx="925">
                  <c:v>49.44</c:v>
                </c:pt>
                <c:pt idx="926">
                  <c:v>49.97</c:v>
                </c:pt>
                <c:pt idx="927">
                  <c:v>49.52</c:v>
                </c:pt>
                <c:pt idx="928">
                  <c:v>51.06</c:v>
                </c:pt>
                <c:pt idx="929">
                  <c:v>48.14</c:v>
                </c:pt>
                <c:pt idx="930">
                  <c:v>71.61</c:v>
                </c:pt>
                <c:pt idx="931">
                  <c:v>70.64</c:v>
                </c:pt>
                <c:pt idx="932">
                  <c:v>70.959999999999994</c:v>
                </c:pt>
                <c:pt idx="933">
                  <c:v>50.53</c:v>
                </c:pt>
                <c:pt idx="934">
                  <c:v>51.87</c:v>
                </c:pt>
                <c:pt idx="935">
                  <c:v>50.44</c:v>
                </c:pt>
                <c:pt idx="936">
                  <c:v>51.97</c:v>
                </c:pt>
                <c:pt idx="937">
                  <c:v>50.57</c:v>
                </c:pt>
                <c:pt idx="938">
                  <c:v>58.03</c:v>
                </c:pt>
                <c:pt idx="939">
                  <c:v>50.82</c:v>
                </c:pt>
                <c:pt idx="940">
                  <c:v>50.78</c:v>
                </c:pt>
                <c:pt idx="941">
                  <c:v>57.690000000000012</c:v>
                </c:pt>
                <c:pt idx="942">
                  <c:v>50.95</c:v>
                </c:pt>
                <c:pt idx="943">
                  <c:v>50.55</c:v>
                </c:pt>
                <c:pt idx="944">
                  <c:v>50.32</c:v>
                </c:pt>
                <c:pt idx="945">
                  <c:v>50.93</c:v>
                </c:pt>
                <c:pt idx="946">
                  <c:v>50.52</c:v>
                </c:pt>
                <c:pt idx="947">
                  <c:v>58.78</c:v>
                </c:pt>
                <c:pt idx="948">
                  <c:v>57.260000000000012</c:v>
                </c:pt>
                <c:pt idx="949">
                  <c:v>56.9</c:v>
                </c:pt>
                <c:pt idx="950">
                  <c:v>57</c:v>
                </c:pt>
                <c:pt idx="951">
                  <c:v>56.37</c:v>
                </c:pt>
                <c:pt idx="952">
                  <c:v>54.5</c:v>
                </c:pt>
                <c:pt idx="953">
                  <c:v>46.51</c:v>
                </c:pt>
                <c:pt idx="954">
                  <c:v>44.97</c:v>
                </c:pt>
                <c:pt idx="955">
                  <c:v>46.71</c:v>
                </c:pt>
                <c:pt idx="956">
                  <c:v>46.34</c:v>
                </c:pt>
                <c:pt idx="957">
                  <c:v>47.18</c:v>
                </c:pt>
                <c:pt idx="958">
                  <c:v>46.190000000000012</c:v>
                </c:pt>
                <c:pt idx="959">
                  <c:v>46.41</c:v>
                </c:pt>
                <c:pt idx="960">
                  <c:v>46.21</c:v>
                </c:pt>
                <c:pt idx="961">
                  <c:v>57.89</c:v>
                </c:pt>
                <c:pt idx="962">
                  <c:v>58.1</c:v>
                </c:pt>
                <c:pt idx="963">
                  <c:v>52.760000000000012</c:v>
                </c:pt>
                <c:pt idx="964">
                  <c:v>55.7</c:v>
                </c:pt>
                <c:pt idx="965">
                  <c:v>54.3</c:v>
                </c:pt>
                <c:pt idx="966">
                  <c:v>52.77</c:v>
                </c:pt>
                <c:pt idx="967">
                  <c:v>54.93</c:v>
                </c:pt>
                <c:pt idx="968">
                  <c:v>54.57</c:v>
                </c:pt>
                <c:pt idx="969">
                  <c:v>55.48</c:v>
                </c:pt>
                <c:pt idx="970">
                  <c:v>54.21</c:v>
                </c:pt>
                <c:pt idx="971">
                  <c:v>54.230000000000011</c:v>
                </c:pt>
                <c:pt idx="972">
                  <c:v>55.37</c:v>
                </c:pt>
                <c:pt idx="973">
                  <c:v>54.3</c:v>
                </c:pt>
                <c:pt idx="974">
                  <c:v>61.39</c:v>
                </c:pt>
                <c:pt idx="975">
                  <c:v>54.83</c:v>
                </c:pt>
                <c:pt idx="976">
                  <c:v>54.720000000000013</c:v>
                </c:pt>
                <c:pt idx="977">
                  <c:v>56.52</c:v>
                </c:pt>
                <c:pt idx="978">
                  <c:v>54.1</c:v>
                </c:pt>
                <c:pt idx="979">
                  <c:v>54.43</c:v>
                </c:pt>
                <c:pt idx="980">
                  <c:v>54.06</c:v>
                </c:pt>
                <c:pt idx="981">
                  <c:v>55.07</c:v>
                </c:pt>
                <c:pt idx="982">
                  <c:v>53.7</c:v>
                </c:pt>
                <c:pt idx="983">
                  <c:v>53.720000000000013</c:v>
                </c:pt>
                <c:pt idx="984">
                  <c:v>54.160000000000011</c:v>
                </c:pt>
                <c:pt idx="985">
                  <c:v>54.03</c:v>
                </c:pt>
                <c:pt idx="986">
                  <c:v>53.8</c:v>
                </c:pt>
                <c:pt idx="987">
                  <c:v>53.88</c:v>
                </c:pt>
                <c:pt idx="988">
                  <c:v>54.51</c:v>
                </c:pt>
                <c:pt idx="989">
                  <c:v>54.33</c:v>
                </c:pt>
                <c:pt idx="990">
                  <c:v>54.83</c:v>
                </c:pt>
                <c:pt idx="991">
                  <c:v>54.75</c:v>
                </c:pt>
                <c:pt idx="992">
                  <c:v>53.54</c:v>
                </c:pt>
                <c:pt idx="993">
                  <c:v>53.53</c:v>
                </c:pt>
                <c:pt idx="994">
                  <c:v>69.099999999999994</c:v>
                </c:pt>
                <c:pt idx="995">
                  <c:v>68.64</c:v>
                </c:pt>
                <c:pt idx="996">
                  <c:v>66.959999999999994</c:v>
                </c:pt>
                <c:pt idx="997">
                  <c:v>53.790000000000013</c:v>
                </c:pt>
                <c:pt idx="998">
                  <c:v>48.760000000000012</c:v>
                </c:pt>
                <c:pt idx="999">
                  <c:v>74.38</c:v>
                </c:pt>
                <c:pt idx="1000">
                  <c:v>49.33</c:v>
                </c:pt>
                <c:pt idx="1001">
                  <c:v>48.35</c:v>
                </c:pt>
                <c:pt idx="1002">
                  <c:v>48.47</c:v>
                </c:pt>
                <c:pt idx="1003">
                  <c:v>49.65</c:v>
                </c:pt>
                <c:pt idx="1004">
                  <c:v>67.489999999999995</c:v>
                </c:pt>
                <c:pt idx="1005">
                  <c:v>74.92</c:v>
                </c:pt>
                <c:pt idx="1006">
                  <c:v>47.2</c:v>
                </c:pt>
                <c:pt idx="1007">
                  <c:v>47.84</c:v>
                </c:pt>
                <c:pt idx="1008">
                  <c:v>48.47</c:v>
                </c:pt>
                <c:pt idx="1009">
                  <c:v>49.56</c:v>
                </c:pt>
                <c:pt idx="1010">
                  <c:v>75.28</c:v>
                </c:pt>
                <c:pt idx="1011">
                  <c:v>48.6</c:v>
                </c:pt>
                <c:pt idx="1012">
                  <c:v>49.82</c:v>
                </c:pt>
                <c:pt idx="1013">
                  <c:v>49.75</c:v>
                </c:pt>
                <c:pt idx="1014">
                  <c:v>46.65</c:v>
                </c:pt>
                <c:pt idx="1015">
                  <c:v>47.34</c:v>
                </c:pt>
                <c:pt idx="1016">
                  <c:v>45.6</c:v>
                </c:pt>
                <c:pt idx="1017">
                  <c:v>48.7</c:v>
                </c:pt>
                <c:pt idx="1018">
                  <c:v>48.04</c:v>
                </c:pt>
                <c:pt idx="1019">
                  <c:v>47.25</c:v>
                </c:pt>
                <c:pt idx="1020">
                  <c:v>48.01</c:v>
                </c:pt>
                <c:pt idx="1021">
                  <c:v>47.74</c:v>
                </c:pt>
                <c:pt idx="1022">
                  <c:v>48.08</c:v>
                </c:pt>
                <c:pt idx="1023">
                  <c:v>46.86</c:v>
                </c:pt>
                <c:pt idx="1024">
                  <c:v>46.61</c:v>
                </c:pt>
                <c:pt idx="1025">
                  <c:v>45.94</c:v>
                </c:pt>
                <c:pt idx="1026">
                  <c:v>45.59</c:v>
                </c:pt>
                <c:pt idx="1027">
                  <c:v>44.36</c:v>
                </c:pt>
                <c:pt idx="1028">
                  <c:v>44.56</c:v>
                </c:pt>
                <c:pt idx="1029">
                  <c:v>45.54</c:v>
                </c:pt>
                <c:pt idx="1030">
                  <c:v>44.720000000000013</c:v>
                </c:pt>
                <c:pt idx="1031">
                  <c:v>47.38</c:v>
                </c:pt>
                <c:pt idx="1032">
                  <c:v>46.48</c:v>
                </c:pt>
                <c:pt idx="1033">
                  <c:v>46.5</c:v>
                </c:pt>
                <c:pt idx="1034">
                  <c:v>47.68</c:v>
                </c:pt>
                <c:pt idx="1035">
                  <c:v>47.3</c:v>
                </c:pt>
                <c:pt idx="1036">
                  <c:v>46.220000000000013</c:v>
                </c:pt>
                <c:pt idx="1037">
                  <c:v>44.07</c:v>
                </c:pt>
                <c:pt idx="1038">
                  <c:v>46.720000000000013</c:v>
                </c:pt>
                <c:pt idx="1039">
                  <c:v>44.59</c:v>
                </c:pt>
                <c:pt idx="1040">
                  <c:v>46.99</c:v>
                </c:pt>
                <c:pt idx="1041">
                  <c:v>47.93</c:v>
                </c:pt>
                <c:pt idx="1042">
                  <c:v>46.98</c:v>
                </c:pt>
                <c:pt idx="1043">
                  <c:v>72.599999999999994</c:v>
                </c:pt>
                <c:pt idx="1044">
                  <c:v>73.69</c:v>
                </c:pt>
                <c:pt idx="1045">
                  <c:v>71.16</c:v>
                </c:pt>
                <c:pt idx="1046">
                  <c:v>54.46</c:v>
                </c:pt>
                <c:pt idx="1047">
                  <c:v>48.75</c:v>
                </c:pt>
                <c:pt idx="1048">
                  <c:v>48.99</c:v>
                </c:pt>
                <c:pt idx="1049">
                  <c:v>51.56</c:v>
                </c:pt>
                <c:pt idx="1050">
                  <c:v>72.25</c:v>
                </c:pt>
                <c:pt idx="1051">
                  <c:v>71.900000000000006</c:v>
                </c:pt>
                <c:pt idx="1052">
                  <c:v>72.400000000000006</c:v>
                </c:pt>
                <c:pt idx="1053">
                  <c:v>68.7</c:v>
                </c:pt>
                <c:pt idx="1054">
                  <c:v>66.900000000000006</c:v>
                </c:pt>
                <c:pt idx="1055">
                  <c:v>48.160000000000011</c:v>
                </c:pt>
                <c:pt idx="1056">
                  <c:v>47.9</c:v>
                </c:pt>
                <c:pt idx="1057">
                  <c:v>48.5</c:v>
                </c:pt>
                <c:pt idx="1058">
                  <c:v>67.760000000000005</c:v>
                </c:pt>
                <c:pt idx="1059">
                  <c:v>51.09</c:v>
                </c:pt>
                <c:pt idx="1060">
                  <c:v>48.85</c:v>
                </c:pt>
                <c:pt idx="1061">
                  <c:v>51.14</c:v>
                </c:pt>
                <c:pt idx="1062">
                  <c:v>48.38</c:v>
                </c:pt>
                <c:pt idx="1063">
                  <c:v>49.58</c:v>
                </c:pt>
                <c:pt idx="1064">
                  <c:v>73.75</c:v>
                </c:pt>
                <c:pt idx="1065">
                  <c:v>50.98</c:v>
                </c:pt>
                <c:pt idx="1066">
                  <c:v>46.75</c:v>
                </c:pt>
                <c:pt idx="1067">
                  <c:v>46.95</c:v>
                </c:pt>
                <c:pt idx="1068">
                  <c:v>49.220000000000013</c:v>
                </c:pt>
                <c:pt idx="1069">
                  <c:v>50.34</c:v>
                </c:pt>
                <c:pt idx="1070">
                  <c:v>46.95</c:v>
                </c:pt>
                <c:pt idx="1071">
                  <c:v>47.45</c:v>
                </c:pt>
                <c:pt idx="1072">
                  <c:v>46.95</c:v>
                </c:pt>
                <c:pt idx="1073">
                  <c:v>47.690000000000012</c:v>
                </c:pt>
                <c:pt idx="1074">
                  <c:v>70.149999999999991</c:v>
                </c:pt>
                <c:pt idx="1075">
                  <c:v>69.900000000000006</c:v>
                </c:pt>
                <c:pt idx="1076">
                  <c:v>69.19</c:v>
                </c:pt>
                <c:pt idx="1077">
                  <c:v>70.510000000000005</c:v>
                </c:pt>
                <c:pt idx="1078">
                  <c:v>61.89</c:v>
                </c:pt>
                <c:pt idx="1079">
                  <c:v>49.17</c:v>
                </c:pt>
                <c:pt idx="1080">
                  <c:v>48.93</c:v>
                </c:pt>
                <c:pt idx="1081">
                  <c:v>48.94</c:v>
                </c:pt>
                <c:pt idx="1082">
                  <c:v>49.01</c:v>
                </c:pt>
                <c:pt idx="1083">
                  <c:v>49.01</c:v>
                </c:pt>
                <c:pt idx="1084">
                  <c:v>48.87</c:v>
                </c:pt>
                <c:pt idx="1085">
                  <c:v>49</c:v>
                </c:pt>
                <c:pt idx="1086">
                  <c:v>49.14</c:v>
                </c:pt>
                <c:pt idx="1087">
                  <c:v>48.58</c:v>
                </c:pt>
                <c:pt idx="1088">
                  <c:v>49.15</c:v>
                </c:pt>
                <c:pt idx="1089">
                  <c:v>49.32</c:v>
                </c:pt>
                <c:pt idx="1090">
                  <c:v>49.41</c:v>
                </c:pt>
                <c:pt idx="1091">
                  <c:v>49.230000000000011</c:v>
                </c:pt>
                <c:pt idx="1092">
                  <c:v>49.160000000000011</c:v>
                </c:pt>
                <c:pt idx="1093">
                  <c:v>49.36</c:v>
                </c:pt>
                <c:pt idx="1094">
                  <c:v>49.290000000000013</c:v>
                </c:pt>
                <c:pt idx="1095">
                  <c:v>49.1</c:v>
                </c:pt>
                <c:pt idx="1096">
                  <c:v>49.45</c:v>
                </c:pt>
                <c:pt idx="1097">
                  <c:v>49.290000000000013</c:v>
                </c:pt>
                <c:pt idx="1098">
                  <c:v>48.9</c:v>
                </c:pt>
                <c:pt idx="1099">
                  <c:v>49.54</c:v>
                </c:pt>
                <c:pt idx="1100">
                  <c:v>49.57</c:v>
                </c:pt>
                <c:pt idx="1101">
                  <c:v>48.57</c:v>
                </c:pt>
                <c:pt idx="1102">
                  <c:v>48.6</c:v>
                </c:pt>
                <c:pt idx="1103">
                  <c:v>49.07</c:v>
                </c:pt>
                <c:pt idx="1104">
                  <c:v>49.21</c:v>
                </c:pt>
                <c:pt idx="1105">
                  <c:v>49.34</c:v>
                </c:pt>
                <c:pt idx="1106">
                  <c:v>50.230681592526196</c:v>
                </c:pt>
                <c:pt idx="1107">
                  <c:v>50.131716763448594</c:v>
                </c:pt>
                <c:pt idx="1108">
                  <c:v>49.993272611818099</c:v>
                </c:pt>
                <c:pt idx="1109">
                  <c:v>50.138586743901413</c:v>
                </c:pt>
                <c:pt idx="1110">
                  <c:v>50.243921673791995</c:v>
                </c:pt>
                <c:pt idx="1111">
                  <c:v>50.222950248208434</c:v>
                </c:pt>
                <c:pt idx="1112">
                  <c:v>50.342373731763495</c:v>
                </c:pt>
                <c:pt idx="1113">
                  <c:v>50.187606519889897</c:v>
                </c:pt>
                <c:pt idx="1114">
                  <c:v>50.154551789206103</c:v>
                </c:pt>
                <c:pt idx="1115">
                  <c:v>50.19364745737365</c:v>
                </c:pt>
                <c:pt idx="1116">
                  <c:v>50.335976637957813</c:v>
                </c:pt>
                <c:pt idx="1117">
                  <c:v>50.201329105158813</c:v>
                </c:pt>
                <c:pt idx="1118">
                  <c:v>50.301590373766473</c:v>
                </c:pt>
                <c:pt idx="1119">
                  <c:v>50.234993862655301</c:v>
                </c:pt>
                <c:pt idx="1120">
                  <c:v>50.266943226813403</c:v>
                </c:pt>
                <c:pt idx="1121">
                  <c:v>50.26279225130601</c:v>
                </c:pt>
                <c:pt idx="1122">
                  <c:v>50.139611791218194</c:v>
                </c:pt>
                <c:pt idx="1123">
                  <c:v>50.205904600445002</c:v>
                </c:pt>
                <c:pt idx="1124">
                  <c:v>50.189354266094597</c:v>
                </c:pt>
                <c:pt idx="1125">
                  <c:v>50.201676323921511</c:v>
                </c:pt>
                <c:pt idx="1126">
                  <c:v>50.315918473947995</c:v>
                </c:pt>
                <c:pt idx="1127">
                  <c:v>50.376619463693338</c:v>
                </c:pt>
                <c:pt idx="1128">
                  <c:v>50.358552896624012</c:v>
                </c:pt>
                <c:pt idx="1129">
                  <c:v>50.299642443471058</c:v>
                </c:pt>
                <c:pt idx="1130">
                  <c:v>50.333272921323399</c:v>
                </c:pt>
                <c:pt idx="1131">
                  <c:v>50.366797306803299</c:v>
                </c:pt>
                <c:pt idx="1132">
                  <c:v>50.335166378998913</c:v>
                </c:pt>
                <c:pt idx="1133">
                  <c:v>50.373888439773317</c:v>
                </c:pt>
                <c:pt idx="1134">
                  <c:v>50.375295954863702</c:v>
                </c:pt>
                <c:pt idx="1135">
                  <c:v>74.3</c:v>
                </c:pt>
                <c:pt idx="1136">
                  <c:v>76.73</c:v>
                </c:pt>
                <c:pt idx="1137">
                  <c:v>76.940000000000026</c:v>
                </c:pt>
                <c:pt idx="1138">
                  <c:v>73.2</c:v>
                </c:pt>
                <c:pt idx="1139">
                  <c:v>70</c:v>
                </c:pt>
                <c:pt idx="1140">
                  <c:v>69.5</c:v>
                </c:pt>
                <c:pt idx="1141">
                  <c:v>70.099999999999994</c:v>
                </c:pt>
                <c:pt idx="1142">
                  <c:v>74.900000000000006</c:v>
                </c:pt>
                <c:pt idx="1143">
                  <c:v>72.099999999999994</c:v>
                </c:pt>
                <c:pt idx="1144">
                  <c:v>73.2</c:v>
                </c:pt>
                <c:pt idx="1145">
                  <c:v>73.2</c:v>
                </c:pt>
                <c:pt idx="1146">
                  <c:v>67.3</c:v>
                </c:pt>
                <c:pt idx="1147">
                  <c:v>72.900000000000006</c:v>
                </c:pt>
                <c:pt idx="1148">
                  <c:v>72.099999999999994</c:v>
                </c:pt>
                <c:pt idx="1149">
                  <c:v>69.5</c:v>
                </c:pt>
                <c:pt idx="1150">
                  <c:v>71.3</c:v>
                </c:pt>
                <c:pt idx="1151">
                  <c:v>72.7</c:v>
                </c:pt>
                <c:pt idx="1152">
                  <c:v>49.13</c:v>
                </c:pt>
                <c:pt idx="1153">
                  <c:v>49.34</c:v>
                </c:pt>
                <c:pt idx="1154">
                  <c:v>49.27</c:v>
                </c:pt>
                <c:pt idx="1155">
                  <c:v>49.24</c:v>
                </c:pt>
                <c:pt idx="1156">
                  <c:v>48.43</c:v>
                </c:pt>
                <c:pt idx="1157">
                  <c:v>46.04</c:v>
                </c:pt>
                <c:pt idx="1158">
                  <c:v>47.47</c:v>
                </c:pt>
                <c:pt idx="1159">
                  <c:v>49.21</c:v>
                </c:pt>
                <c:pt idx="1160">
                  <c:v>49.59</c:v>
                </c:pt>
                <c:pt idx="1161">
                  <c:v>47.15</c:v>
                </c:pt>
                <c:pt idx="1162">
                  <c:v>48.35</c:v>
                </c:pt>
                <c:pt idx="1163">
                  <c:v>48.71</c:v>
                </c:pt>
                <c:pt idx="1164">
                  <c:v>51.3</c:v>
                </c:pt>
                <c:pt idx="1165">
                  <c:v>49.4</c:v>
                </c:pt>
                <c:pt idx="1166">
                  <c:v>46.87</c:v>
                </c:pt>
                <c:pt idx="1167">
                  <c:v>47.95</c:v>
                </c:pt>
                <c:pt idx="1168">
                  <c:v>49.260000000000012</c:v>
                </c:pt>
                <c:pt idx="1169">
                  <c:v>49.13</c:v>
                </c:pt>
                <c:pt idx="1170">
                  <c:v>48.790000000000013</c:v>
                </c:pt>
                <c:pt idx="1171">
                  <c:v>48.83</c:v>
                </c:pt>
                <c:pt idx="1172">
                  <c:v>48.42</c:v>
                </c:pt>
                <c:pt idx="1173">
                  <c:v>46.03</c:v>
                </c:pt>
                <c:pt idx="1174">
                  <c:v>48.11</c:v>
                </c:pt>
                <c:pt idx="1175">
                  <c:v>47.95</c:v>
                </c:pt>
                <c:pt idx="1176">
                  <c:v>75.86999999999999</c:v>
                </c:pt>
                <c:pt idx="1177">
                  <c:v>48.41</c:v>
                </c:pt>
                <c:pt idx="1178">
                  <c:v>47.99</c:v>
                </c:pt>
                <c:pt idx="1179">
                  <c:v>51.96</c:v>
                </c:pt>
                <c:pt idx="1180">
                  <c:v>52.48</c:v>
                </c:pt>
                <c:pt idx="1181">
                  <c:v>47.47</c:v>
                </c:pt>
                <c:pt idx="1182">
                  <c:v>47.87</c:v>
                </c:pt>
                <c:pt idx="1183">
                  <c:v>48.6</c:v>
                </c:pt>
                <c:pt idx="1184">
                  <c:v>48.52</c:v>
                </c:pt>
                <c:pt idx="1185">
                  <c:v>47.82</c:v>
                </c:pt>
                <c:pt idx="1186">
                  <c:v>49.02</c:v>
                </c:pt>
                <c:pt idx="1187">
                  <c:v>48.89</c:v>
                </c:pt>
                <c:pt idx="1188">
                  <c:v>48.190000000000012</c:v>
                </c:pt>
                <c:pt idx="1189">
                  <c:v>48.32</c:v>
                </c:pt>
                <c:pt idx="1190">
                  <c:v>51.42</c:v>
                </c:pt>
                <c:pt idx="1191">
                  <c:v>50.11</c:v>
                </c:pt>
                <c:pt idx="1192">
                  <c:v>48.67</c:v>
                </c:pt>
                <c:pt idx="1193">
                  <c:v>47.660000000000011</c:v>
                </c:pt>
                <c:pt idx="1194">
                  <c:v>49.216918035630009</c:v>
                </c:pt>
                <c:pt idx="1195">
                  <c:v>48.272298717216096</c:v>
                </c:pt>
                <c:pt idx="1196">
                  <c:v>49.477148100020202</c:v>
                </c:pt>
                <c:pt idx="1197">
                  <c:v>49.875862897696088</c:v>
                </c:pt>
                <c:pt idx="1198">
                  <c:v>49.68</c:v>
                </c:pt>
                <c:pt idx="1199">
                  <c:v>50.57</c:v>
                </c:pt>
                <c:pt idx="1200">
                  <c:v>49.18</c:v>
                </c:pt>
                <c:pt idx="1201">
                  <c:v>49.65</c:v>
                </c:pt>
                <c:pt idx="1202">
                  <c:v>50.14</c:v>
                </c:pt>
                <c:pt idx="1203">
                  <c:v>49.690000000000012</c:v>
                </c:pt>
                <c:pt idx="1204">
                  <c:v>52.55</c:v>
                </c:pt>
                <c:pt idx="1205">
                  <c:v>49.4</c:v>
                </c:pt>
                <c:pt idx="1206">
                  <c:v>49.13</c:v>
                </c:pt>
                <c:pt idx="1207">
                  <c:v>49.38</c:v>
                </c:pt>
                <c:pt idx="1208">
                  <c:v>49.87</c:v>
                </c:pt>
                <c:pt idx="1209">
                  <c:v>54.120000000000012</c:v>
                </c:pt>
                <c:pt idx="1210">
                  <c:v>49.3</c:v>
                </c:pt>
                <c:pt idx="1211">
                  <c:v>49.25</c:v>
                </c:pt>
                <c:pt idx="1212">
                  <c:v>49.86</c:v>
                </c:pt>
                <c:pt idx="1213">
                  <c:v>49.56</c:v>
                </c:pt>
                <c:pt idx="1214">
                  <c:v>50.18</c:v>
                </c:pt>
                <c:pt idx="1215">
                  <c:v>47.57</c:v>
                </c:pt>
                <c:pt idx="1216">
                  <c:v>48.51</c:v>
                </c:pt>
                <c:pt idx="1217">
                  <c:v>48.74</c:v>
                </c:pt>
                <c:pt idx="1218">
                  <c:v>49.34</c:v>
                </c:pt>
                <c:pt idx="1219">
                  <c:v>48.25</c:v>
                </c:pt>
                <c:pt idx="1220">
                  <c:v>48.8</c:v>
                </c:pt>
                <c:pt idx="1221">
                  <c:v>47.21</c:v>
                </c:pt>
                <c:pt idx="1222">
                  <c:v>48.260000000000012</c:v>
                </c:pt>
                <c:pt idx="1223">
                  <c:v>47.96</c:v>
                </c:pt>
                <c:pt idx="1224">
                  <c:v>47.54</c:v>
                </c:pt>
                <c:pt idx="1225">
                  <c:v>48.52</c:v>
                </c:pt>
                <c:pt idx="1226">
                  <c:v>49.660000000000011</c:v>
                </c:pt>
                <c:pt idx="1227">
                  <c:v>48.34</c:v>
                </c:pt>
                <c:pt idx="1228">
                  <c:v>47.94</c:v>
                </c:pt>
                <c:pt idx="1229">
                  <c:v>50.32</c:v>
                </c:pt>
                <c:pt idx="1230">
                  <c:v>49.230000000000011</c:v>
                </c:pt>
                <c:pt idx="1231">
                  <c:v>71.489999999999995</c:v>
                </c:pt>
                <c:pt idx="1232">
                  <c:v>73.7</c:v>
                </c:pt>
                <c:pt idx="1233">
                  <c:v>45.88</c:v>
                </c:pt>
                <c:pt idx="1234">
                  <c:v>46.93</c:v>
                </c:pt>
                <c:pt idx="1235">
                  <c:v>53.64</c:v>
                </c:pt>
                <c:pt idx="1236">
                  <c:v>52.17</c:v>
                </c:pt>
                <c:pt idx="1237">
                  <c:v>53.35</c:v>
                </c:pt>
                <c:pt idx="1238">
                  <c:v>47.04</c:v>
                </c:pt>
                <c:pt idx="1239">
                  <c:v>48.86</c:v>
                </c:pt>
                <c:pt idx="1240">
                  <c:v>49.96</c:v>
                </c:pt>
                <c:pt idx="1241">
                  <c:v>47.08</c:v>
                </c:pt>
                <c:pt idx="1242">
                  <c:v>73.11</c:v>
                </c:pt>
                <c:pt idx="1243">
                  <c:v>69.569999999999993</c:v>
                </c:pt>
                <c:pt idx="1244">
                  <c:v>66.649999999999991</c:v>
                </c:pt>
                <c:pt idx="1245">
                  <c:v>61.32</c:v>
                </c:pt>
                <c:pt idx="1246">
                  <c:v>58.03</c:v>
                </c:pt>
                <c:pt idx="1247">
                  <c:v>57.730000000000011</c:v>
                </c:pt>
                <c:pt idx="1248">
                  <c:v>50.268563805500413</c:v>
                </c:pt>
                <c:pt idx="1249">
                  <c:v>50.2771421680903</c:v>
                </c:pt>
                <c:pt idx="1250">
                  <c:v>50.043175507863701</c:v>
                </c:pt>
                <c:pt idx="1251">
                  <c:v>50.191507920103611</c:v>
                </c:pt>
                <c:pt idx="1252">
                  <c:v>50.312778233651102</c:v>
                </c:pt>
                <c:pt idx="1253">
                  <c:v>50.219071713587297</c:v>
                </c:pt>
                <c:pt idx="1254">
                  <c:v>50.168867464802894</c:v>
                </c:pt>
                <c:pt idx="1255">
                  <c:v>50.231347834213899</c:v>
                </c:pt>
                <c:pt idx="1256">
                  <c:v>50.200286757538798</c:v>
                </c:pt>
                <c:pt idx="1257">
                  <c:v>50.357610557065975</c:v>
                </c:pt>
                <c:pt idx="1258">
                  <c:v>50.452716297786701</c:v>
                </c:pt>
                <c:pt idx="1259">
                  <c:v>50.401804596080233</c:v>
                </c:pt>
                <c:pt idx="1260">
                  <c:v>50.372813451635018</c:v>
                </c:pt>
              </c:numCache>
            </c:numRef>
          </c:xVal>
          <c:yVal>
            <c:numRef>
              <c:f>'Rock Series #6'!$M$2:$M$1262</c:f>
              <c:numCache>
                <c:formatCode>0.00</c:formatCode>
                <c:ptCount val="1261"/>
                <c:pt idx="1">
                  <c:v>12.5</c:v>
                </c:pt>
                <c:pt idx="2">
                  <c:v>10.450000000000006</c:v>
                </c:pt>
                <c:pt idx="3">
                  <c:v>11.68</c:v>
                </c:pt>
                <c:pt idx="4">
                  <c:v>5.45</c:v>
                </c:pt>
                <c:pt idx="5">
                  <c:v>0.88</c:v>
                </c:pt>
                <c:pt idx="6">
                  <c:v>0.86000000000000065</c:v>
                </c:pt>
                <c:pt idx="7">
                  <c:v>0.93</c:v>
                </c:pt>
                <c:pt idx="8">
                  <c:v>11.71</c:v>
                </c:pt>
                <c:pt idx="9">
                  <c:v>9.91</c:v>
                </c:pt>
                <c:pt idx="10">
                  <c:v>11.870000000000006</c:v>
                </c:pt>
                <c:pt idx="11">
                  <c:v>11.3</c:v>
                </c:pt>
                <c:pt idx="12">
                  <c:v>10.97</c:v>
                </c:pt>
                <c:pt idx="13">
                  <c:v>10.4</c:v>
                </c:pt>
                <c:pt idx="14">
                  <c:v>9.84</c:v>
                </c:pt>
                <c:pt idx="15">
                  <c:v>8.84</c:v>
                </c:pt>
                <c:pt idx="16">
                  <c:v>7.87</c:v>
                </c:pt>
                <c:pt idx="17">
                  <c:v>7.02</c:v>
                </c:pt>
                <c:pt idx="18">
                  <c:v>7.17</c:v>
                </c:pt>
                <c:pt idx="19">
                  <c:v>5.88</c:v>
                </c:pt>
                <c:pt idx="20">
                  <c:v>3.42</c:v>
                </c:pt>
                <c:pt idx="21">
                  <c:v>1.03</c:v>
                </c:pt>
                <c:pt idx="22">
                  <c:v>0.49000000000000032</c:v>
                </c:pt>
                <c:pt idx="23">
                  <c:v>0.37000000000000038</c:v>
                </c:pt>
                <c:pt idx="24">
                  <c:v>14.92</c:v>
                </c:pt>
                <c:pt idx="25">
                  <c:v>12.04</c:v>
                </c:pt>
                <c:pt idx="26">
                  <c:v>11.84</c:v>
                </c:pt>
                <c:pt idx="27">
                  <c:v>12.5</c:v>
                </c:pt>
                <c:pt idx="28">
                  <c:v>12.84</c:v>
                </c:pt>
                <c:pt idx="29">
                  <c:v>13.47</c:v>
                </c:pt>
                <c:pt idx="30">
                  <c:v>13.59</c:v>
                </c:pt>
                <c:pt idx="31">
                  <c:v>12.38</c:v>
                </c:pt>
                <c:pt idx="32">
                  <c:v>13.82</c:v>
                </c:pt>
                <c:pt idx="33">
                  <c:v>13.28</c:v>
                </c:pt>
                <c:pt idx="34">
                  <c:v>13.82</c:v>
                </c:pt>
                <c:pt idx="35">
                  <c:v>13.21</c:v>
                </c:pt>
                <c:pt idx="36">
                  <c:v>13.21</c:v>
                </c:pt>
                <c:pt idx="37">
                  <c:v>13.62</c:v>
                </c:pt>
                <c:pt idx="38">
                  <c:v>13.75</c:v>
                </c:pt>
                <c:pt idx="39">
                  <c:v>13.77</c:v>
                </c:pt>
                <c:pt idx="40">
                  <c:v>12.92</c:v>
                </c:pt>
                <c:pt idx="41">
                  <c:v>13.02</c:v>
                </c:pt>
                <c:pt idx="42">
                  <c:v>12.96</c:v>
                </c:pt>
                <c:pt idx="43">
                  <c:v>13.43</c:v>
                </c:pt>
                <c:pt idx="44">
                  <c:v>11.83</c:v>
                </c:pt>
                <c:pt idx="45">
                  <c:v>14.31</c:v>
                </c:pt>
                <c:pt idx="46">
                  <c:v>12.02</c:v>
                </c:pt>
                <c:pt idx="47">
                  <c:v>12.34</c:v>
                </c:pt>
                <c:pt idx="48">
                  <c:v>12.26</c:v>
                </c:pt>
                <c:pt idx="49">
                  <c:v>12.370000000000006</c:v>
                </c:pt>
                <c:pt idx="50">
                  <c:v>12.74</c:v>
                </c:pt>
                <c:pt idx="51">
                  <c:v>12.26</c:v>
                </c:pt>
                <c:pt idx="52">
                  <c:v>12.7</c:v>
                </c:pt>
                <c:pt idx="53">
                  <c:v>14.16</c:v>
                </c:pt>
                <c:pt idx="54">
                  <c:v>12.49</c:v>
                </c:pt>
                <c:pt idx="55">
                  <c:v>13.89</c:v>
                </c:pt>
                <c:pt idx="56">
                  <c:v>11.73</c:v>
                </c:pt>
                <c:pt idx="57">
                  <c:v>14.79</c:v>
                </c:pt>
                <c:pt idx="58">
                  <c:v>15.04</c:v>
                </c:pt>
                <c:pt idx="59">
                  <c:v>14.91</c:v>
                </c:pt>
                <c:pt idx="60">
                  <c:v>13.07</c:v>
                </c:pt>
                <c:pt idx="61">
                  <c:v>13.18</c:v>
                </c:pt>
                <c:pt idx="62">
                  <c:v>13.09</c:v>
                </c:pt>
                <c:pt idx="63">
                  <c:v>12.82</c:v>
                </c:pt>
                <c:pt idx="64">
                  <c:v>13.15</c:v>
                </c:pt>
                <c:pt idx="65">
                  <c:v>12.21</c:v>
                </c:pt>
                <c:pt idx="66">
                  <c:v>12.74</c:v>
                </c:pt>
                <c:pt idx="67">
                  <c:v>12.450000000000006</c:v>
                </c:pt>
                <c:pt idx="68">
                  <c:v>12.59</c:v>
                </c:pt>
                <c:pt idx="69">
                  <c:v>11.58</c:v>
                </c:pt>
                <c:pt idx="70">
                  <c:v>12.450000000000006</c:v>
                </c:pt>
                <c:pt idx="71">
                  <c:v>13.16</c:v>
                </c:pt>
                <c:pt idx="72">
                  <c:v>12.850000000000026</c:v>
                </c:pt>
                <c:pt idx="73">
                  <c:v>12.58</c:v>
                </c:pt>
                <c:pt idx="74">
                  <c:v>10.71</c:v>
                </c:pt>
                <c:pt idx="75">
                  <c:v>12.75</c:v>
                </c:pt>
                <c:pt idx="76">
                  <c:v>11.92</c:v>
                </c:pt>
                <c:pt idx="77">
                  <c:v>12.48</c:v>
                </c:pt>
                <c:pt idx="78">
                  <c:v>12.81</c:v>
                </c:pt>
                <c:pt idx="79">
                  <c:v>12.7</c:v>
                </c:pt>
                <c:pt idx="80">
                  <c:v>12.850000000000026</c:v>
                </c:pt>
                <c:pt idx="81">
                  <c:v>12.84</c:v>
                </c:pt>
                <c:pt idx="82">
                  <c:v>11.77</c:v>
                </c:pt>
                <c:pt idx="83">
                  <c:v>11.950000000000006</c:v>
                </c:pt>
                <c:pt idx="84">
                  <c:v>12.58</c:v>
                </c:pt>
                <c:pt idx="85">
                  <c:v>12.77</c:v>
                </c:pt>
                <c:pt idx="86">
                  <c:v>12.81</c:v>
                </c:pt>
                <c:pt idx="87">
                  <c:v>12.67</c:v>
                </c:pt>
                <c:pt idx="88">
                  <c:v>11.77</c:v>
                </c:pt>
                <c:pt idx="89">
                  <c:v>12.23</c:v>
                </c:pt>
                <c:pt idx="90">
                  <c:v>12.38</c:v>
                </c:pt>
                <c:pt idx="91">
                  <c:v>12.360000000000024</c:v>
                </c:pt>
                <c:pt idx="92">
                  <c:v>12.34</c:v>
                </c:pt>
                <c:pt idx="93">
                  <c:v>12.370000000000006</c:v>
                </c:pt>
                <c:pt idx="94">
                  <c:v>13.04</c:v>
                </c:pt>
                <c:pt idx="95">
                  <c:v>12.64</c:v>
                </c:pt>
                <c:pt idx="96">
                  <c:v>12.39</c:v>
                </c:pt>
                <c:pt idx="97">
                  <c:v>12.3</c:v>
                </c:pt>
                <c:pt idx="98">
                  <c:v>13.09</c:v>
                </c:pt>
                <c:pt idx="99">
                  <c:v>12.72</c:v>
                </c:pt>
                <c:pt idx="100">
                  <c:v>11.23</c:v>
                </c:pt>
                <c:pt idx="101">
                  <c:v>10.23</c:v>
                </c:pt>
                <c:pt idx="102">
                  <c:v>11.950000000000006</c:v>
                </c:pt>
                <c:pt idx="103">
                  <c:v>12.27</c:v>
                </c:pt>
                <c:pt idx="104">
                  <c:v>12.12</c:v>
                </c:pt>
                <c:pt idx="105">
                  <c:v>13.02</c:v>
                </c:pt>
                <c:pt idx="106">
                  <c:v>12.42</c:v>
                </c:pt>
                <c:pt idx="107">
                  <c:v>9.66</c:v>
                </c:pt>
                <c:pt idx="108">
                  <c:v>9.69</c:v>
                </c:pt>
                <c:pt idx="109">
                  <c:v>10.67</c:v>
                </c:pt>
                <c:pt idx="110">
                  <c:v>9.69</c:v>
                </c:pt>
                <c:pt idx="111">
                  <c:v>10.65</c:v>
                </c:pt>
                <c:pt idx="112">
                  <c:v>8.7800000000000011</c:v>
                </c:pt>
                <c:pt idx="113">
                  <c:v>11.5</c:v>
                </c:pt>
                <c:pt idx="114">
                  <c:v>8.44</c:v>
                </c:pt>
                <c:pt idx="115">
                  <c:v>10.29</c:v>
                </c:pt>
                <c:pt idx="116">
                  <c:v>10.43</c:v>
                </c:pt>
                <c:pt idx="117">
                  <c:v>10.34</c:v>
                </c:pt>
                <c:pt idx="118">
                  <c:v>10.43</c:v>
                </c:pt>
                <c:pt idx="119">
                  <c:v>10.51</c:v>
                </c:pt>
                <c:pt idx="120">
                  <c:v>9.24</c:v>
                </c:pt>
                <c:pt idx="121">
                  <c:v>11.12</c:v>
                </c:pt>
                <c:pt idx="122">
                  <c:v>11.9</c:v>
                </c:pt>
                <c:pt idx="123">
                  <c:v>12.69</c:v>
                </c:pt>
                <c:pt idx="124">
                  <c:v>12.7</c:v>
                </c:pt>
                <c:pt idx="125">
                  <c:v>12.18</c:v>
                </c:pt>
                <c:pt idx="126">
                  <c:v>12.24</c:v>
                </c:pt>
                <c:pt idx="127">
                  <c:v>12.94</c:v>
                </c:pt>
                <c:pt idx="128">
                  <c:v>12.56</c:v>
                </c:pt>
                <c:pt idx="129">
                  <c:v>12.9</c:v>
                </c:pt>
                <c:pt idx="130">
                  <c:v>12.97</c:v>
                </c:pt>
                <c:pt idx="131">
                  <c:v>12.950000000000006</c:v>
                </c:pt>
                <c:pt idx="132">
                  <c:v>12.76</c:v>
                </c:pt>
                <c:pt idx="133">
                  <c:v>12.88</c:v>
                </c:pt>
                <c:pt idx="134">
                  <c:v>12.69</c:v>
                </c:pt>
                <c:pt idx="135">
                  <c:v>12.76</c:v>
                </c:pt>
                <c:pt idx="136">
                  <c:v>12.68</c:v>
                </c:pt>
                <c:pt idx="137">
                  <c:v>12.77</c:v>
                </c:pt>
                <c:pt idx="138">
                  <c:v>12.99</c:v>
                </c:pt>
                <c:pt idx="139">
                  <c:v>12.82</c:v>
                </c:pt>
                <c:pt idx="140">
                  <c:v>12.78</c:v>
                </c:pt>
                <c:pt idx="141">
                  <c:v>12.88</c:v>
                </c:pt>
                <c:pt idx="142">
                  <c:v>12.860000000000024</c:v>
                </c:pt>
                <c:pt idx="143">
                  <c:v>12.950000000000006</c:v>
                </c:pt>
                <c:pt idx="144">
                  <c:v>12.97</c:v>
                </c:pt>
                <c:pt idx="145">
                  <c:v>12.42</c:v>
                </c:pt>
                <c:pt idx="146">
                  <c:v>12.65</c:v>
                </c:pt>
                <c:pt idx="147">
                  <c:v>13.03</c:v>
                </c:pt>
                <c:pt idx="148">
                  <c:v>12.860000000000024</c:v>
                </c:pt>
                <c:pt idx="149">
                  <c:v>12.9</c:v>
                </c:pt>
                <c:pt idx="150">
                  <c:v>12.92</c:v>
                </c:pt>
                <c:pt idx="151">
                  <c:v>13.06</c:v>
                </c:pt>
                <c:pt idx="152">
                  <c:v>12.950000000000006</c:v>
                </c:pt>
                <c:pt idx="153">
                  <c:v>13.06</c:v>
                </c:pt>
                <c:pt idx="154">
                  <c:v>12.47</c:v>
                </c:pt>
                <c:pt idx="155">
                  <c:v>12.98</c:v>
                </c:pt>
                <c:pt idx="156">
                  <c:v>12.93</c:v>
                </c:pt>
                <c:pt idx="157">
                  <c:v>12.78</c:v>
                </c:pt>
                <c:pt idx="158">
                  <c:v>12.78</c:v>
                </c:pt>
                <c:pt idx="159">
                  <c:v>12.74</c:v>
                </c:pt>
                <c:pt idx="160">
                  <c:v>13.1</c:v>
                </c:pt>
                <c:pt idx="161">
                  <c:v>12.97</c:v>
                </c:pt>
                <c:pt idx="162">
                  <c:v>12.8</c:v>
                </c:pt>
                <c:pt idx="163">
                  <c:v>12.61</c:v>
                </c:pt>
                <c:pt idx="164">
                  <c:v>12.370000000000006</c:v>
                </c:pt>
                <c:pt idx="165">
                  <c:v>13.17</c:v>
                </c:pt>
                <c:pt idx="166">
                  <c:v>13.25</c:v>
                </c:pt>
                <c:pt idx="167">
                  <c:v>13.3</c:v>
                </c:pt>
                <c:pt idx="168">
                  <c:v>13.23</c:v>
                </c:pt>
                <c:pt idx="169">
                  <c:v>12.88</c:v>
                </c:pt>
                <c:pt idx="170">
                  <c:v>13.18</c:v>
                </c:pt>
                <c:pt idx="171">
                  <c:v>12.850000000000026</c:v>
                </c:pt>
                <c:pt idx="172">
                  <c:v>12.84</c:v>
                </c:pt>
                <c:pt idx="173">
                  <c:v>12.55</c:v>
                </c:pt>
                <c:pt idx="174">
                  <c:v>12.47</c:v>
                </c:pt>
                <c:pt idx="175">
                  <c:v>12.62</c:v>
                </c:pt>
                <c:pt idx="176">
                  <c:v>12.54</c:v>
                </c:pt>
                <c:pt idx="177">
                  <c:v>12.850000000000026</c:v>
                </c:pt>
                <c:pt idx="178">
                  <c:v>12.7</c:v>
                </c:pt>
                <c:pt idx="179">
                  <c:v>12.39</c:v>
                </c:pt>
                <c:pt idx="180">
                  <c:v>13.03</c:v>
                </c:pt>
                <c:pt idx="181">
                  <c:v>12.67</c:v>
                </c:pt>
                <c:pt idx="182">
                  <c:v>12.67</c:v>
                </c:pt>
                <c:pt idx="183">
                  <c:v>12.79</c:v>
                </c:pt>
                <c:pt idx="184">
                  <c:v>12.71</c:v>
                </c:pt>
                <c:pt idx="185">
                  <c:v>12.860000000000024</c:v>
                </c:pt>
                <c:pt idx="186">
                  <c:v>12.8</c:v>
                </c:pt>
                <c:pt idx="187">
                  <c:v>12.66</c:v>
                </c:pt>
                <c:pt idx="188">
                  <c:v>12.850000000000026</c:v>
                </c:pt>
                <c:pt idx="189">
                  <c:v>12.83</c:v>
                </c:pt>
                <c:pt idx="190">
                  <c:v>12.82</c:v>
                </c:pt>
                <c:pt idx="191">
                  <c:v>12.62</c:v>
                </c:pt>
                <c:pt idx="192">
                  <c:v>12.9</c:v>
                </c:pt>
                <c:pt idx="193">
                  <c:v>12.89</c:v>
                </c:pt>
                <c:pt idx="194">
                  <c:v>13.04</c:v>
                </c:pt>
                <c:pt idx="195">
                  <c:v>13.14</c:v>
                </c:pt>
                <c:pt idx="196">
                  <c:v>12.07</c:v>
                </c:pt>
                <c:pt idx="197">
                  <c:v>11.68</c:v>
                </c:pt>
                <c:pt idx="198">
                  <c:v>11.74</c:v>
                </c:pt>
                <c:pt idx="199">
                  <c:v>12</c:v>
                </c:pt>
                <c:pt idx="200">
                  <c:v>12.1</c:v>
                </c:pt>
                <c:pt idx="201">
                  <c:v>12.21</c:v>
                </c:pt>
                <c:pt idx="202">
                  <c:v>11.97</c:v>
                </c:pt>
                <c:pt idx="203">
                  <c:v>12.63</c:v>
                </c:pt>
                <c:pt idx="204">
                  <c:v>12.76</c:v>
                </c:pt>
                <c:pt idx="205">
                  <c:v>12.09</c:v>
                </c:pt>
                <c:pt idx="206">
                  <c:v>12.62</c:v>
                </c:pt>
                <c:pt idx="207">
                  <c:v>12.97</c:v>
                </c:pt>
                <c:pt idx="208">
                  <c:v>12.04</c:v>
                </c:pt>
                <c:pt idx="209">
                  <c:v>12.19</c:v>
                </c:pt>
                <c:pt idx="210">
                  <c:v>12.16</c:v>
                </c:pt>
                <c:pt idx="211">
                  <c:v>12.13</c:v>
                </c:pt>
                <c:pt idx="212">
                  <c:v>12.31</c:v>
                </c:pt>
                <c:pt idx="213">
                  <c:v>11.97</c:v>
                </c:pt>
                <c:pt idx="214">
                  <c:v>12.6</c:v>
                </c:pt>
                <c:pt idx="215">
                  <c:v>12.46</c:v>
                </c:pt>
                <c:pt idx="216">
                  <c:v>13.14</c:v>
                </c:pt>
                <c:pt idx="217">
                  <c:v>12.67</c:v>
                </c:pt>
                <c:pt idx="218">
                  <c:v>12.71</c:v>
                </c:pt>
                <c:pt idx="219">
                  <c:v>12.66</c:v>
                </c:pt>
                <c:pt idx="220">
                  <c:v>10.120000000000001</c:v>
                </c:pt>
                <c:pt idx="221">
                  <c:v>11.47</c:v>
                </c:pt>
                <c:pt idx="222">
                  <c:v>12.71</c:v>
                </c:pt>
                <c:pt idx="223">
                  <c:v>11.08</c:v>
                </c:pt>
                <c:pt idx="224">
                  <c:v>12.12</c:v>
                </c:pt>
                <c:pt idx="225">
                  <c:v>11.02</c:v>
                </c:pt>
                <c:pt idx="226">
                  <c:v>12.370000000000006</c:v>
                </c:pt>
                <c:pt idx="227">
                  <c:v>12.44</c:v>
                </c:pt>
                <c:pt idx="228">
                  <c:v>11.97</c:v>
                </c:pt>
                <c:pt idx="229">
                  <c:v>12.08</c:v>
                </c:pt>
                <c:pt idx="230">
                  <c:v>12.6</c:v>
                </c:pt>
                <c:pt idx="231">
                  <c:v>13.2</c:v>
                </c:pt>
                <c:pt idx="232">
                  <c:v>12.56</c:v>
                </c:pt>
                <c:pt idx="233">
                  <c:v>12.39</c:v>
                </c:pt>
                <c:pt idx="234">
                  <c:v>12.41</c:v>
                </c:pt>
                <c:pt idx="235">
                  <c:v>12.450000000000006</c:v>
                </c:pt>
                <c:pt idx="236">
                  <c:v>12.31</c:v>
                </c:pt>
                <c:pt idx="237">
                  <c:v>12.450000000000006</c:v>
                </c:pt>
                <c:pt idx="238">
                  <c:v>12.53</c:v>
                </c:pt>
                <c:pt idx="239">
                  <c:v>12.7</c:v>
                </c:pt>
                <c:pt idx="240">
                  <c:v>12.6</c:v>
                </c:pt>
                <c:pt idx="241">
                  <c:v>12.08</c:v>
                </c:pt>
                <c:pt idx="242">
                  <c:v>12.43</c:v>
                </c:pt>
                <c:pt idx="243">
                  <c:v>13.04</c:v>
                </c:pt>
                <c:pt idx="244">
                  <c:v>12.38</c:v>
                </c:pt>
                <c:pt idx="245">
                  <c:v>12.64</c:v>
                </c:pt>
                <c:pt idx="246">
                  <c:v>12.73</c:v>
                </c:pt>
                <c:pt idx="247">
                  <c:v>12.09</c:v>
                </c:pt>
                <c:pt idx="248">
                  <c:v>12.31</c:v>
                </c:pt>
                <c:pt idx="249">
                  <c:v>12.18</c:v>
                </c:pt>
                <c:pt idx="250">
                  <c:v>12.57</c:v>
                </c:pt>
                <c:pt idx="251">
                  <c:v>12.42</c:v>
                </c:pt>
                <c:pt idx="252">
                  <c:v>10.74</c:v>
                </c:pt>
                <c:pt idx="253">
                  <c:v>10.99</c:v>
                </c:pt>
                <c:pt idx="254">
                  <c:v>11.34</c:v>
                </c:pt>
                <c:pt idx="255">
                  <c:v>11.54</c:v>
                </c:pt>
                <c:pt idx="256">
                  <c:v>11.860000000000024</c:v>
                </c:pt>
                <c:pt idx="257">
                  <c:v>12.08</c:v>
                </c:pt>
                <c:pt idx="258">
                  <c:v>11.8</c:v>
                </c:pt>
                <c:pt idx="259">
                  <c:v>11.01</c:v>
                </c:pt>
                <c:pt idx="260">
                  <c:v>12.69</c:v>
                </c:pt>
                <c:pt idx="261">
                  <c:v>11.43</c:v>
                </c:pt>
                <c:pt idx="262">
                  <c:v>12.63</c:v>
                </c:pt>
                <c:pt idx="263">
                  <c:v>12.76</c:v>
                </c:pt>
                <c:pt idx="264">
                  <c:v>11.01</c:v>
                </c:pt>
                <c:pt idx="265">
                  <c:v>11.75</c:v>
                </c:pt>
                <c:pt idx="266">
                  <c:v>13.28</c:v>
                </c:pt>
                <c:pt idx="267">
                  <c:v>13.26</c:v>
                </c:pt>
                <c:pt idx="268">
                  <c:v>13.4</c:v>
                </c:pt>
                <c:pt idx="269">
                  <c:v>11.91</c:v>
                </c:pt>
                <c:pt idx="270">
                  <c:v>13.18</c:v>
                </c:pt>
                <c:pt idx="271">
                  <c:v>12.67</c:v>
                </c:pt>
                <c:pt idx="272">
                  <c:v>10.96</c:v>
                </c:pt>
                <c:pt idx="273">
                  <c:v>11.64</c:v>
                </c:pt>
                <c:pt idx="274">
                  <c:v>12.48</c:v>
                </c:pt>
                <c:pt idx="275">
                  <c:v>11.07</c:v>
                </c:pt>
                <c:pt idx="276">
                  <c:v>11.49</c:v>
                </c:pt>
                <c:pt idx="277">
                  <c:v>11.83</c:v>
                </c:pt>
                <c:pt idx="278">
                  <c:v>9.8700000000000028</c:v>
                </c:pt>
                <c:pt idx="279">
                  <c:v>13.54</c:v>
                </c:pt>
                <c:pt idx="280">
                  <c:v>13.31</c:v>
                </c:pt>
                <c:pt idx="281">
                  <c:v>12.62</c:v>
                </c:pt>
                <c:pt idx="282">
                  <c:v>12.55</c:v>
                </c:pt>
                <c:pt idx="283">
                  <c:v>14.01</c:v>
                </c:pt>
                <c:pt idx="284">
                  <c:v>10.14</c:v>
                </c:pt>
                <c:pt idx="285">
                  <c:v>13.77</c:v>
                </c:pt>
                <c:pt idx="286">
                  <c:v>14.09</c:v>
                </c:pt>
                <c:pt idx="287">
                  <c:v>13.850000000000026</c:v>
                </c:pt>
                <c:pt idx="288">
                  <c:v>13.49</c:v>
                </c:pt>
                <c:pt idx="289">
                  <c:v>10.08</c:v>
                </c:pt>
                <c:pt idx="290">
                  <c:v>13.75</c:v>
                </c:pt>
                <c:pt idx="291">
                  <c:v>13.56</c:v>
                </c:pt>
                <c:pt idx="292">
                  <c:v>14.04</c:v>
                </c:pt>
                <c:pt idx="293">
                  <c:v>12.99</c:v>
                </c:pt>
                <c:pt idx="294">
                  <c:v>1.9000000000000001</c:v>
                </c:pt>
                <c:pt idx="295">
                  <c:v>12.84</c:v>
                </c:pt>
                <c:pt idx="296">
                  <c:v>10.96</c:v>
                </c:pt>
                <c:pt idx="297">
                  <c:v>10.55</c:v>
                </c:pt>
                <c:pt idx="298">
                  <c:v>10.6</c:v>
                </c:pt>
                <c:pt idx="299">
                  <c:v>10.4</c:v>
                </c:pt>
                <c:pt idx="300">
                  <c:v>9.74</c:v>
                </c:pt>
                <c:pt idx="301">
                  <c:v>9.61</c:v>
                </c:pt>
                <c:pt idx="302">
                  <c:v>8.4600000000000026</c:v>
                </c:pt>
                <c:pt idx="303">
                  <c:v>11.1</c:v>
                </c:pt>
                <c:pt idx="304">
                  <c:v>9.6300000000000008</c:v>
                </c:pt>
                <c:pt idx="305">
                  <c:v>9.56</c:v>
                </c:pt>
                <c:pt idx="306">
                  <c:v>8.24</c:v>
                </c:pt>
                <c:pt idx="307">
                  <c:v>2.96</c:v>
                </c:pt>
                <c:pt idx="308">
                  <c:v>13.26</c:v>
                </c:pt>
                <c:pt idx="309">
                  <c:v>10.1</c:v>
                </c:pt>
                <c:pt idx="310">
                  <c:v>7.96</c:v>
                </c:pt>
                <c:pt idx="311">
                  <c:v>6.7700000000000014</c:v>
                </c:pt>
                <c:pt idx="312">
                  <c:v>6.55</c:v>
                </c:pt>
                <c:pt idx="313">
                  <c:v>4.75</c:v>
                </c:pt>
                <c:pt idx="314">
                  <c:v>11.84</c:v>
                </c:pt>
                <c:pt idx="315">
                  <c:v>11.69</c:v>
                </c:pt>
                <c:pt idx="316">
                  <c:v>9.82</c:v>
                </c:pt>
                <c:pt idx="317">
                  <c:v>11.71</c:v>
                </c:pt>
                <c:pt idx="318">
                  <c:v>11.8</c:v>
                </c:pt>
                <c:pt idx="319">
                  <c:v>13.1</c:v>
                </c:pt>
                <c:pt idx="320">
                  <c:v>13.03</c:v>
                </c:pt>
                <c:pt idx="321">
                  <c:v>10.83</c:v>
                </c:pt>
                <c:pt idx="322">
                  <c:v>12.31</c:v>
                </c:pt>
                <c:pt idx="323">
                  <c:v>12.870000000000006</c:v>
                </c:pt>
                <c:pt idx="324">
                  <c:v>13.05</c:v>
                </c:pt>
                <c:pt idx="325">
                  <c:v>13.03</c:v>
                </c:pt>
                <c:pt idx="326">
                  <c:v>13.06</c:v>
                </c:pt>
                <c:pt idx="327">
                  <c:v>11.97</c:v>
                </c:pt>
                <c:pt idx="328">
                  <c:v>11.39</c:v>
                </c:pt>
                <c:pt idx="329">
                  <c:v>12.54</c:v>
                </c:pt>
                <c:pt idx="330">
                  <c:v>6.87</c:v>
                </c:pt>
                <c:pt idx="331">
                  <c:v>9.94</c:v>
                </c:pt>
                <c:pt idx="332">
                  <c:v>9.48</c:v>
                </c:pt>
                <c:pt idx="333">
                  <c:v>9.68</c:v>
                </c:pt>
                <c:pt idx="334">
                  <c:v>10.860000000000024</c:v>
                </c:pt>
                <c:pt idx="335">
                  <c:v>6.96</c:v>
                </c:pt>
                <c:pt idx="336">
                  <c:v>11.23</c:v>
                </c:pt>
                <c:pt idx="337">
                  <c:v>12.17</c:v>
                </c:pt>
                <c:pt idx="338">
                  <c:v>11.07</c:v>
                </c:pt>
                <c:pt idx="339">
                  <c:v>13.26</c:v>
                </c:pt>
                <c:pt idx="340">
                  <c:v>9.99</c:v>
                </c:pt>
                <c:pt idx="341">
                  <c:v>9.16</c:v>
                </c:pt>
                <c:pt idx="342">
                  <c:v>12.43</c:v>
                </c:pt>
                <c:pt idx="343">
                  <c:v>11.69</c:v>
                </c:pt>
                <c:pt idx="344">
                  <c:v>12.14</c:v>
                </c:pt>
                <c:pt idx="345">
                  <c:v>11.72</c:v>
                </c:pt>
                <c:pt idx="346">
                  <c:v>11.950000000000006</c:v>
                </c:pt>
                <c:pt idx="347">
                  <c:v>11.08</c:v>
                </c:pt>
                <c:pt idx="348">
                  <c:v>13.1</c:v>
                </c:pt>
                <c:pt idx="349">
                  <c:v>10.6</c:v>
                </c:pt>
                <c:pt idx="350">
                  <c:v>13.6</c:v>
                </c:pt>
                <c:pt idx="351">
                  <c:v>11.9</c:v>
                </c:pt>
                <c:pt idx="352">
                  <c:v>12.6</c:v>
                </c:pt>
                <c:pt idx="353">
                  <c:v>5.5</c:v>
                </c:pt>
                <c:pt idx="354">
                  <c:v>3.29</c:v>
                </c:pt>
                <c:pt idx="355">
                  <c:v>8.44</c:v>
                </c:pt>
                <c:pt idx="356">
                  <c:v>10.350000000000026</c:v>
                </c:pt>
                <c:pt idx="357">
                  <c:v>11.64</c:v>
                </c:pt>
                <c:pt idx="358">
                  <c:v>0.33000000000000224</c:v>
                </c:pt>
                <c:pt idx="359">
                  <c:v>0.30000000000000032</c:v>
                </c:pt>
                <c:pt idx="360">
                  <c:v>0.6700000000000047</c:v>
                </c:pt>
                <c:pt idx="361">
                  <c:v>0.70000000000000062</c:v>
                </c:pt>
                <c:pt idx="362">
                  <c:v>0.61000000000000065</c:v>
                </c:pt>
                <c:pt idx="363">
                  <c:v>12.02</c:v>
                </c:pt>
                <c:pt idx="364">
                  <c:v>11.54</c:v>
                </c:pt>
                <c:pt idx="365">
                  <c:v>11.49</c:v>
                </c:pt>
                <c:pt idx="366">
                  <c:v>11.53</c:v>
                </c:pt>
                <c:pt idx="367">
                  <c:v>12.97</c:v>
                </c:pt>
                <c:pt idx="368">
                  <c:v>9.77</c:v>
                </c:pt>
                <c:pt idx="369">
                  <c:v>11.26</c:v>
                </c:pt>
                <c:pt idx="370">
                  <c:v>9.94</c:v>
                </c:pt>
                <c:pt idx="371">
                  <c:v>10.29</c:v>
                </c:pt>
                <c:pt idx="372">
                  <c:v>9.81</c:v>
                </c:pt>
                <c:pt idx="373">
                  <c:v>9.8600000000000048</c:v>
                </c:pt>
                <c:pt idx="374">
                  <c:v>9.2200000000000024</c:v>
                </c:pt>
                <c:pt idx="375">
                  <c:v>9.4600000000000026</c:v>
                </c:pt>
                <c:pt idx="376">
                  <c:v>7.63</c:v>
                </c:pt>
                <c:pt idx="377">
                  <c:v>5.84</c:v>
                </c:pt>
                <c:pt idx="378">
                  <c:v>10.78</c:v>
                </c:pt>
                <c:pt idx="379">
                  <c:v>10.3</c:v>
                </c:pt>
                <c:pt idx="380">
                  <c:v>9.61</c:v>
                </c:pt>
                <c:pt idx="381">
                  <c:v>6.8199999999999985</c:v>
                </c:pt>
                <c:pt idx="382">
                  <c:v>10.46</c:v>
                </c:pt>
                <c:pt idx="383">
                  <c:v>9.6</c:v>
                </c:pt>
                <c:pt idx="384">
                  <c:v>7.98</c:v>
                </c:pt>
                <c:pt idx="385">
                  <c:v>2.15</c:v>
                </c:pt>
                <c:pt idx="386">
                  <c:v>1.8</c:v>
                </c:pt>
                <c:pt idx="387">
                  <c:v>0.79</c:v>
                </c:pt>
                <c:pt idx="388">
                  <c:v>0.71000000000000063</c:v>
                </c:pt>
                <c:pt idx="389">
                  <c:v>3.17</c:v>
                </c:pt>
                <c:pt idx="390">
                  <c:v>2.13</c:v>
                </c:pt>
                <c:pt idx="391">
                  <c:v>2.7600000000000002</c:v>
                </c:pt>
                <c:pt idx="392">
                  <c:v>1.79</c:v>
                </c:pt>
                <c:pt idx="393">
                  <c:v>1.28</c:v>
                </c:pt>
                <c:pt idx="394">
                  <c:v>1.29</c:v>
                </c:pt>
                <c:pt idx="395">
                  <c:v>0.82000000000000062</c:v>
                </c:pt>
                <c:pt idx="396">
                  <c:v>0.78</c:v>
                </c:pt>
                <c:pt idx="397">
                  <c:v>0.14000000000000001</c:v>
                </c:pt>
                <c:pt idx="398">
                  <c:v>10.050000000000002</c:v>
                </c:pt>
                <c:pt idx="399">
                  <c:v>12.05</c:v>
                </c:pt>
                <c:pt idx="400">
                  <c:v>12.54</c:v>
                </c:pt>
                <c:pt idx="401">
                  <c:v>12.15</c:v>
                </c:pt>
                <c:pt idx="402">
                  <c:v>12.46</c:v>
                </c:pt>
                <c:pt idx="403">
                  <c:v>11.28</c:v>
                </c:pt>
                <c:pt idx="404">
                  <c:v>11.6</c:v>
                </c:pt>
                <c:pt idx="405">
                  <c:v>11.19</c:v>
                </c:pt>
                <c:pt idx="406">
                  <c:v>9.1</c:v>
                </c:pt>
                <c:pt idx="407">
                  <c:v>7.24</c:v>
                </c:pt>
                <c:pt idx="408">
                  <c:v>8.4600000000000026</c:v>
                </c:pt>
                <c:pt idx="409">
                  <c:v>5.0999999999999996</c:v>
                </c:pt>
                <c:pt idx="410">
                  <c:v>0.39000000000000201</c:v>
                </c:pt>
                <c:pt idx="411">
                  <c:v>0.37000000000000038</c:v>
                </c:pt>
                <c:pt idx="412">
                  <c:v>0.37000000000000038</c:v>
                </c:pt>
                <c:pt idx="413">
                  <c:v>0.380000000000002</c:v>
                </c:pt>
                <c:pt idx="414">
                  <c:v>0.380000000000002</c:v>
                </c:pt>
                <c:pt idx="415">
                  <c:v>0.70000000000000062</c:v>
                </c:pt>
                <c:pt idx="416">
                  <c:v>0.98</c:v>
                </c:pt>
                <c:pt idx="417">
                  <c:v>1.54</c:v>
                </c:pt>
                <c:pt idx="418">
                  <c:v>1</c:v>
                </c:pt>
                <c:pt idx="419">
                  <c:v>0.94000000000000061</c:v>
                </c:pt>
                <c:pt idx="420">
                  <c:v>0.77000000000000401</c:v>
                </c:pt>
                <c:pt idx="421">
                  <c:v>1.0900000000000001</c:v>
                </c:pt>
                <c:pt idx="422">
                  <c:v>1.1299999999999919</c:v>
                </c:pt>
                <c:pt idx="423">
                  <c:v>1.1700000000000021</c:v>
                </c:pt>
                <c:pt idx="424">
                  <c:v>1.52</c:v>
                </c:pt>
                <c:pt idx="425">
                  <c:v>0.5</c:v>
                </c:pt>
                <c:pt idx="426">
                  <c:v>0.77000000000000401</c:v>
                </c:pt>
                <c:pt idx="427">
                  <c:v>1.1700000000000021</c:v>
                </c:pt>
                <c:pt idx="428">
                  <c:v>3.32</c:v>
                </c:pt>
                <c:pt idx="429">
                  <c:v>9.1</c:v>
                </c:pt>
                <c:pt idx="430">
                  <c:v>11.61</c:v>
                </c:pt>
                <c:pt idx="431">
                  <c:v>11.6</c:v>
                </c:pt>
                <c:pt idx="432">
                  <c:v>1.1599999999999921</c:v>
                </c:pt>
                <c:pt idx="433">
                  <c:v>1.1299999999999919</c:v>
                </c:pt>
                <c:pt idx="434">
                  <c:v>1.08</c:v>
                </c:pt>
                <c:pt idx="435">
                  <c:v>1.1499999999999921</c:v>
                </c:pt>
                <c:pt idx="436">
                  <c:v>1.1900000000000071</c:v>
                </c:pt>
                <c:pt idx="437">
                  <c:v>1.1599999999999921</c:v>
                </c:pt>
                <c:pt idx="438">
                  <c:v>1.1299999999999919</c:v>
                </c:pt>
                <c:pt idx="439">
                  <c:v>1.1599999999999921</c:v>
                </c:pt>
                <c:pt idx="440">
                  <c:v>1.1900000000000071</c:v>
                </c:pt>
                <c:pt idx="441">
                  <c:v>1.1200000000000001</c:v>
                </c:pt>
                <c:pt idx="442">
                  <c:v>1.1399999999999921</c:v>
                </c:pt>
                <c:pt idx="443">
                  <c:v>1.0900000000000001</c:v>
                </c:pt>
                <c:pt idx="444">
                  <c:v>1.28</c:v>
                </c:pt>
                <c:pt idx="445">
                  <c:v>1.71</c:v>
                </c:pt>
                <c:pt idx="446">
                  <c:v>1.06</c:v>
                </c:pt>
                <c:pt idx="447">
                  <c:v>1.07</c:v>
                </c:pt>
                <c:pt idx="448">
                  <c:v>1.08</c:v>
                </c:pt>
                <c:pt idx="449">
                  <c:v>1.1200000000000001</c:v>
                </c:pt>
                <c:pt idx="450">
                  <c:v>1.06</c:v>
                </c:pt>
                <c:pt idx="451">
                  <c:v>1.1000000000000001</c:v>
                </c:pt>
                <c:pt idx="452">
                  <c:v>12.58</c:v>
                </c:pt>
                <c:pt idx="453">
                  <c:v>14.850000000000026</c:v>
                </c:pt>
                <c:pt idx="454">
                  <c:v>14.7</c:v>
                </c:pt>
                <c:pt idx="455">
                  <c:v>11.89</c:v>
                </c:pt>
                <c:pt idx="456">
                  <c:v>10.96</c:v>
                </c:pt>
                <c:pt idx="457">
                  <c:v>10.350000000000026</c:v>
                </c:pt>
                <c:pt idx="458">
                  <c:v>9.19</c:v>
                </c:pt>
                <c:pt idx="459">
                  <c:v>13.94</c:v>
                </c:pt>
                <c:pt idx="460">
                  <c:v>12.73</c:v>
                </c:pt>
                <c:pt idx="461">
                  <c:v>11.7</c:v>
                </c:pt>
                <c:pt idx="462">
                  <c:v>11.96</c:v>
                </c:pt>
                <c:pt idx="463">
                  <c:v>12.62</c:v>
                </c:pt>
                <c:pt idx="464">
                  <c:v>12.04</c:v>
                </c:pt>
                <c:pt idx="465">
                  <c:v>11.84</c:v>
                </c:pt>
                <c:pt idx="466">
                  <c:v>13.32</c:v>
                </c:pt>
                <c:pt idx="467">
                  <c:v>11.6</c:v>
                </c:pt>
                <c:pt idx="468">
                  <c:v>13.18</c:v>
                </c:pt>
                <c:pt idx="469">
                  <c:v>10.210000000000001</c:v>
                </c:pt>
                <c:pt idx="470">
                  <c:v>9.8600000000000048</c:v>
                </c:pt>
                <c:pt idx="471">
                  <c:v>10.7</c:v>
                </c:pt>
                <c:pt idx="472">
                  <c:v>12.76</c:v>
                </c:pt>
                <c:pt idx="473">
                  <c:v>12.8</c:v>
                </c:pt>
                <c:pt idx="474">
                  <c:v>12.47</c:v>
                </c:pt>
                <c:pt idx="475">
                  <c:v>12.64</c:v>
                </c:pt>
                <c:pt idx="476">
                  <c:v>11.38</c:v>
                </c:pt>
                <c:pt idx="477">
                  <c:v>11.92</c:v>
                </c:pt>
                <c:pt idx="478">
                  <c:v>9.75</c:v>
                </c:pt>
                <c:pt idx="479">
                  <c:v>9.9700000000000006</c:v>
                </c:pt>
                <c:pt idx="480">
                  <c:v>11.950000000000006</c:v>
                </c:pt>
                <c:pt idx="481">
                  <c:v>10.200000000000001</c:v>
                </c:pt>
                <c:pt idx="482">
                  <c:v>10.26</c:v>
                </c:pt>
                <c:pt idx="483">
                  <c:v>9.49</c:v>
                </c:pt>
                <c:pt idx="484">
                  <c:v>13.17</c:v>
                </c:pt>
                <c:pt idx="485">
                  <c:v>9.17</c:v>
                </c:pt>
                <c:pt idx="486">
                  <c:v>11.21</c:v>
                </c:pt>
                <c:pt idx="487">
                  <c:v>12.13</c:v>
                </c:pt>
                <c:pt idx="488">
                  <c:v>12.26</c:v>
                </c:pt>
                <c:pt idx="489">
                  <c:v>10.41</c:v>
                </c:pt>
                <c:pt idx="490">
                  <c:v>12.02</c:v>
                </c:pt>
                <c:pt idx="491">
                  <c:v>12.23</c:v>
                </c:pt>
                <c:pt idx="492">
                  <c:v>12.38</c:v>
                </c:pt>
                <c:pt idx="493">
                  <c:v>8.4600000000000026</c:v>
                </c:pt>
                <c:pt idx="494">
                  <c:v>11.55</c:v>
                </c:pt>
                <c:pt idx="495">
                  <c:v>11.65</c:v>
                </c:pt>
                <c:pt idx="496">
                  <c:v>11.5</c:v>
                </c:pt>
                <c:pt idx="497">
                  <c:v>15.29</c:v>
                </c:pt>
                <c:pt idx="498">
                  <c:v>14.99</c:v>
                </c:pt>
                <c:pt idx="499">
                  <c:v>0.98</c:v>
                </c:pt>
                <c:pt idx="500">
                  <c:v>0.72000000000000064</c:v>
                </c:pt>
                <c:pt idx="501">
                  <c:v>0.44</c:v>
                </c:pt>
                <c:pt idx="502">
                  <c:v>0.42000000000000032</c:v>
                </c:pt>
                <c:pt idx="503">
                  <c:v>0.47000000000000008</c:v>
                </c:pt>
                <c:pt idx="504">
                  <c:v>0.45</c:v>
                </c:pt>
                <c:pt idx="505">
                  <c:v>0.49000000000000032</c:v>
                </c:pt>
                <c:pt idx="506">
                  <c:v>0.43000000000000038</c:v>
                </c:pt>
                <c:pt idx="507">
                  <c:v>0.43000000000000038</c:v>
                </c:pt>
                <c:pt idx="508">
                  <c:v>7.41</c:v>
                </c:pt>
                <c:pt idx="509">
                  <c:v>8.77</c:v>
                </c:pt>
                <c:pt idx="510">
                  <c:v>1.31</c:v>
                </c:pt>
                <c:pt idx="511">
                  <c:v>11.870000000000006</c:v>
                </c:pt>
                <c:pt idx="512">
                  <c:v>11.24</c:v>
                </c:pt>
                <c:pt idx="513">
                  <c:v>10.78</c:v>
                </c:pt>
                <c:pt idx="514">
                  <c:v>10.88</c:v>
                </c:pt>
                <c:pt idx="515">
                  <c:v>0.37000000000000038</c:v>
                </c:pt>
                <c:pt idx="516">
                  <c:v>0.56999999999999995</c:v>
                </c:pt>
                <c:pt idx="517">
                  <c:v>1.1000000000000001</c:v>
                </c:pt>
                <c:pt idx="518">
                  <c:v>0.82000000000000062</c:v>
                </c:pt>
                <c:pt idx="519">
                  <c:v>1.21</c:v>
                </c:pt>
                <c:pt idx="520">
                  <c:v>1.78</c:v>
                </c:pt>
                <c:pt idx="521">
                  <c:v>1.49</c:v>
                </c:pt>
                <c:pt idx="522">
                  <c:v>1.0900000000000001</c:v>
                </c:pt>
                <c:pt idx="523">
                  <c:v>2.3699999999999997</c:v>
                </c:pt>
                <c:pt idx="524">
                  <c:v>1.62</c:v>
                </c:pt>
                <c:pt idx="525">
                  <c:v>2.6</c:v>
                </c:pt>
                <c:pt idx="526">
                  <c:v>2.1</c:v>
                </c:pt>
                <c:pt idx="527">
                  <c:v>4.24</c:v>
                </c:pt>
                <c:pt idx="528">
                  <c:v>4.8199999999999985</c:v>
                </c:pt>
                <c:pt idx="529">
                  <c:v>4.6399999999999997</c:v>
                </c:pt>
                <c:pt idx="530">
                  <c:v>5.46</c:v>
                </c:pt>
                <c:pt idx="531">
                  <c:v>5.58</c:v>
                </c:pt>
                <c:pt idx="532">
                  <c:v>6.06</c:v>
                </c:pt>
                <c:pt idx="533">
                  <c:v>6.37</c:v>
                </c:pt>
                <c:pt idx="534">
                  <c:v>5.95</c:v>
                </c:pt>
                <c:pt idx="535">
                  <c:v>6.88</c:v>
                </c:pt>
                <c:pt idx="536">
                  <c:v>1.48</c:v>
                </c:pt>
                <c:pt idx="537">
                  <c:v>1.48</c:v>
                </c:pt>
                <c:pt idx="538">
                  <c:v>1.5</c:v>
                </c:pt>
                <c:pt idx="539">
                  <c:v>1.78</c:v>
                </c:pt>
                <c:pt idx="540">
                  <c:v>3.42</c:v>
                </c:pt>
                <c:pt idx="541">
                  <c:v>3.67</c:v>
                </c:pt>
                <c:pt idx="542">
                  <c:v>4.18</c:v>
                </c:pt>
                <c:pt idx="543">
                  <c:v>4.37</c:v>
                </c:pt>
                <c:pt idx="544">
                  <c:v>5.18</c:v>
                </c:pt>
                <c:pt idx="545">
                  <c:v>5.68</c:v>
                </c:pt>
                <c:pt idx="546">
                  <c:v>2.59</c:v>
                </c:pt>
                <c:pt idx="547">
                  <c:v>2.48</c:v>
                </c:pt>
                <c:pt idx="548">
                  <c:v>2.59</c:v>
                </c:pt>
                <c:pt idx="549">
                  <c:v>2.46</c:v>
                </c:pt>
                <c:pt idx="550">
                  <c:v>3.08</c:v>
                </c:pt>
                <c:pt idx="551">
                  <c:v>3.2</c:v>
                </c:pt>
                <c:pt idx="552">
                  <c:v>3.27</c:v>
                </c:pt>
                <c:pt idx="553">
                  <c:v>3.29</c:v>
                </c:pt>
                <c:pt idx="554">
                  <c:v>3.59</c:v>
                </c:pt>
                <c:pt idx="555">
                  <c:v>4.13</c:v>
                </c:pt>
                <c:pt idx="556">
                  <c:v>4.3599999999999985</c:v>
                </c:pt>
                <c:pt idx="557">
                  <c:v>4.07</c:v>
                </c:pt>
                <c:pt idx="558">
                  <c:v>6.09</c:v>
                </c:pt>
                <c:pt idx="559">
                  <c:v>5.42</c:v>
                </c:pt>
                <c:pt idx="560">
                  <c:v>6.68</c:v>
                </c:pt>
                <c:pt idx="561">
                  <c:v>5.0599999999999996</c:v>
                </c:pt>
                <c:pt idx="562">
                  <c:v>6.53</c:v>
                </c:pt>
                <c:pt idx="563">
                  <c:v>4.58</c:v>
                </c:pt>
                <c:pt idx="564">
                  <c:v>6.29</c:v>
                </c:pt>
                <c:pt idx="565">
                  <c:v>6.56</c:v>
                </c:pt>
                <c:pt idx="566">
                  <c:v>6.89</c:v>
                </c:pt>
                <c:pt idx="567">
                  <c:v>2.36</c:v>
                </c:pt>
                <c:pt idx="568">
                  <c:v>2.4499999999999997</c:v>
                </c:pt>
                <c:pt idx="569">
                  <c:v>2.44</c:v>
                </c:pt>
                <c:pt idx="570">
                  <c:v>3.02</c:v>
                </c:pt>
                <c:pt idx="571">
                  <c:v>2.57</c:v>
                </c:pt>
                <c:pt idx="572">
                  <c:v>3.19</c:v>
                </c:pt>
                <c:pt idx="573">
                  <c:v>5.1499999999999995</c:v>
                </c:pt>
                <c:pt idx="574">
                  <c:v>6.6199999999999966</c:v>
                </c:pt>
                <c:pt idx="575">
                  <c:v>9.4500000000000028</c:v>
                </c:pt>
                <c:pt idx="576">
                  <c:v>9.4500000000000028</c:v>
                </c:pt>
                <c:pt idx="577">
                  <c:v>9.5400000000000009</c:v>
                </c:pt>
                <c:pt idx="578">
                  <c:v>2.13</c:v>
                </c:pt>
                <c:pt idx="579">
                  <c:v>1.32</c:v>
                </c:pt>
                <c:pt idx="580">
                  <c:v>0.70000000000000062</c:v>
                </c:pt>
                <c:pt idx="581">
                  <c:v>7.38</c:v>
                </c:pt>
                <c:pt idx="582">
                  <c:v>4.24</c:v>
                </c:pt>
                <c:pt idx="583">
                  <c:v>2.5099999999999998</c:v>
                </c:pt>
                <c:pt idx="584">
                  <c:v>0.69000000000000061</c:v>
                </c:pt>
                <c:pt idx="585">
                  <c:v>1.24</c:v>
                </c:pt>
                <c:pt idx="586">
                  <c:v>0.30000000000000032</c:v>
                </c:pt>
                <c:pt idx="587">
                  <c:v>0.49000000000000032</c:v>
                </c:pt>
                <c:pt idx="588">
                  <c:v>0.41000000000000031</c:v>
                </c:pt>
                <c:pt idx="589">
                  <c:v>0.48000000000000032</c:v>
                </c:pt>
                <c:pt idx="590">
                  <c:v>0.76000000000000401</c:v>
                </c:pt>
                <c:pt idx="591">
                  <c:v>1.35</c:v>
                </c:pt>
                <c:pt idx="592">
                  <c:v>0.13</c:v>
                </c:pt>
                <c:pt idx="593">
                  <c:v>1.36</c:v>
                </c:pt>
                <c:pt idx="594">
                  <c:v>1.1200000000000001</c:v>
                </c:pt>
                <c:pt idx="595">
                  <c:v>0.4</c:v>
                </c:pt>
                <c:pt idx="596">
                  <c:v>0.630000000000004</c:v>
                </c:pt>
                <c:pt idx="597">
                  <c:v>2.48</c:v>
                </c:pt>
                <c:pt idx="598">
                  <c:v>1.78</c:v>
                </c:pt>
                <c:pt idx="599">
                  <c:v>7.9</c:v>
                </c:pt>
                <c:pt idx="600">
                  <c:v>6.46</c:v>
                </c:pt>
                <c:pt idx="601">
                  <c:v>5.9300000000000024</c:v>
                </c:pt>
                <c:pt idx="602">
                  <c:v>12.5</c:v>
                </c:pt>
                <c:pt idx="603">
                  <c:v>12.02</c:v>
                </c:pt>
                <c:pt idx="604">
                  <c:v>12.48</c:v>
                </c:pt>
                <c:pt idx="605">
                  <c:v>1.37</c:v>
                </c:pt>
                <c:pt idx="606">
                  <c:v>12.465000000000064</c:v>
                </c:pt>
                <c:pt idx="607">
                  <c:v>12.24</c:v>
                </c:pt>
                <c:pt idx="608">
                  <c:v>12.13</c:v>
                </c:pt>
                <c:pt idx="609">
                  <c:v>0.99</c:v>
                </c:pt>
                <c:pt idx="610">
                  <c:v>0.92</c:v>
                </c:pt>
                <c:pt idx="611">
                  <c:v>1.01</c:v>
                </c:pt>
                <c:pt idx="612">
                  <c:v>1.26</c:v>
                </c:pt>
                <c:pt idx="613">
                  <c:v>9.8000000000000007</c:v>
                </c:pt>
                <c:pt idx="614">
                  <c:v>8.64</c:v>
                </c:pt>
                <c:pt idx="615">
                  <c:v>10.1</c:v>
                </c:pt>
                <c:pt idx="616">
                  <c:v>11.05</c:v>
                </c:pt>
                <c:pt idx="617">
                  <c:v>12.350000000000026</c:v>
                </c:pt>
                <c:pt idx="618">
                  <c:v>9.6300000000000008</c:v>
                </c:pt>
                <c:pt idx="619">
                  <c:v>11.31</c:v>
                </c:pt>
                <c:pt idx="620">
                  <c:v>10.26</c:v>
                </c:pt>
                <c:pt idx="621">
                  <c:v>9.68</c:v>
                </c:pt>
                <c:pt idx="622">
                  <c:v>10.42</c:v>
                </c:pt>
                <c:pt idx="623">
                  <c:v>9.84</c:v>
                </c:pt>
                <c:pt idx="624">
                  <c:v>11.92</c:v>
                </c:pt>
                <c:pt idx="625">
                  <c:v>11.09</c:v>
                </c:pt>
                <c:pt idx="626">
                  <c:v>10.77</c:v>
                </c:pt>
                <c:pt idx="627">
                  <c:v>11.62</c:v>
                </c:pt>
                <c:pt idx="628">
                  <c:v>11.16</c:v>
                </c:pt>
                <c:pt idx="629">
                  <c:v>9.17</c:v>
                </c:pt>
                <c:pt idx="630">
                  <c:v>9.7200000000000024</c:v>
                </c:pt>
                <c:pt idx="631">
                  <c:v>11.950000000000006</c:v>
                </c:pt>
                <c:pt idx="632">
                  <c:v>9.8000000000000007</c:v>
                </c:pt>
                <c:pt idx="633">
                  <c:v>9.9</c:v>
                </c:pt>
                <c:pt idx="634">
                  <c:v>11.350000000000026</c:v>
                </c:pt>
                <c:pt idx="635">
                  <c:v>11.21</c:v>
                </c:pt>
                <c:pt idx="636">
                  <c:v>11.75</c:v>
                </c:pt>
                <c:pt idx="637">
                  <c:v>9.41</c:v>
                </c:pt>
                <c:pt idx="638">
                  <c:v>9.77</c:v>
                </c:pt>
                <c:pt idx="639">
                  <c:v>9.81</c:v>
                </c:pt>
                <c:pt idx="640">
                  <c:v>8.73</c:v>
                </c:pt>
                <c:pt idx="641">
                  <c:v>9.16</c:v>
                </c:pt>
                <c:pt idx="642">
                  <c:v>9.48</c:v>
                </c:pt>
                <c:pt idx="643">
                  <c:v>8.3000000000000007</c:v>
                </c:pt>
                <c:pt idx="644">
                  <c:v>9.09</c:v>
                </c:pt>
                <c:pt idx="645">
                  <c:v>10.120000000000001</c:v>
                </c:pt>
                <c:pt idx="646">
                  <c:v>5.85</c:v>
                </c:pt>
                <c:pt idx="647">
                  <c:v>10.51</c:v>
                </c:pt>
                <c:pt idx="648">
                  <c:v>10.64</c:v>
                </c:pt>
                <c:pt idx="649">
                  <c:v>10.58</c:v>
                </c:pt>
                <c:pt idx="650">
                  <c:v>10.51</c:v>
                </c:pt>
                <c:pt idx="651">
                  <c:v>11.48</c:v>
                </c:pt>
                <c:pt idx="652">
                  <c:v>9.01</c:v>
                </c:pt>
                <c:pt idx="653">
                  <c:v>7.63</c:v>
                </c:pt>
                <c:pt idx="654">
                  <c:v>11.44</c:v>
                </c:pt>
                <c:pt idx="655">
                  <c:v>11.05</c:v>
                </c:pt>
                <c:pt idx="656">
                  <c:v>11.21</c:v>
                </c:pt>
                <c:pt idx="657">
                  <c:v>9.8700000000000028</c:v>
                </c:pt>
                <c:pt idx="658">
                  <c:v>9.48</c:v>
                </c:pt>
                <c:pt idx="659">
                  <c:v>8.99</c:v>
                </c:pt>
                <c:pt idx="660">
                  <c:v>10.83</c:v>
                </c:pt>
                <c:pt idx="661">
                  <c:v>9.4700000000000006</c:v>
                </c:pt>
                <c:pt idx="662">
                  <c:v>10.57</c:v>
                </c:pt>
                <c:pt idx="663">
                  <c:v>10.63</c:v>
                </c:pt>
                <c:pt idx="664">
                  <c:v>10.32</c:v>
                </c:pt>
                <c:pt idx="665">
                  <c:v>10.14</c:v>
                </c:pt>
                <c:pt idx="666">
                  <c:v>11.14</c:v>
                </c:pt>
                <c:pt idx="667">
                  <c:v>9.6</c:v>
                </c:pt>
                <c:pt idx="668">
                  <c:v>9.6300000000000008</c:v>
                </c:pt>
                <c:pt idx="669">
                  <c:v>11.47</c:v>
                </c:pt>
                <c:pt idx="670">
                  <c:v>11.08</c:v>
                </c:pt>
                <c:pt idx="671">
                  <c:v>9.31</c:v>
                </c:pt>
                <c:pt idx="672">
                  <c:v>9.26</c:v>
                </c:pt>
                <c:pt idx="673">
                  <c:v>10.67</c:v>
                </c:pt>
                <c:pt idx="674">
                  <c:v>9.57</c:v>
                </c:pt>
                <c:pt idx="675">
                  <c:v>10.06</c:v>
                </c:pt>
                <c:pt idx="676">
                  <c:v>11.25</c:v>
                </c:pt>
                <c:pt idx="677">
                  <c:v>9.94</c:v>
                </c:pt>
                <c:pt idx="678">
                  <c:v>8.2100000000000009</c:v>
                </c:pt>
                <c:pt idx="679">
                  <c:v>7.18</c:v>
                </c:pt>
                <c:pt idx="680">
                  <c:v>9.77</c:v>
                </c:pt>
                <c:pt idx="681">
                  <c:v>9.7800000000000011</c:v>
                </c:pt>
                <c:pt idx="682">
                  <c:v>9.41</c:v>
                </c:pt>
                <c:pt idx="683">
                  <c:v>9.7200000000000024</c:v>
                </c:pt>
                <c:pt idx="684">
                  <c:v>10.64</c:v>
                </c:pt>
                <c:pt idx="685">
                  <c:v>11.72</c:v>
                </c:pt>
                <c:pt idx="686">
                  <c:v>10.38</c:v>
                </c:pt>
                <c:pt idx="687">
                  <c:v>8.89</c:v>
                </c:pt>
                <c:pt idx="688">
                  <c:v>11.34</c:v>
                </c:pt>
                <c:pt idx="689">
                  <c:v>8.43</c:v>
                </c:pt>
                <c:pt idx="690">
                  <c:v>9.23</c:v>
                </c:pt>
                <c:pt idx="691">
                  <c:v>8.06</c:v>
                </c:pt>
                <c:pt idx="692">
                  <c:v>12.7</c:v>
                </c:pt>
                <c:pt idx="693">
                  <c:v>6.39</c:v>
                </c:pt>
                <c:pt idx="694">
                  <c:v>9.6300000000000008</c:v>
                </c:pt>
                <c:pt idx="695">
                  <c:v>11.6</c:v>
                </c:pt>
                <c:pt idx="696">
                  <c:v>10.54</c:v>
                </c:pt>
                <c:pt idx="697">
                  <c:v>11.68</c:v>
                </c:pt>
                <c:pt idx="698">
                  <c:v>10.61</c:v>
                </c:pt>
                <c:pt idx="699">
                  <c:v>11.08</c:v>
                </c:pt>
                <c:pt idx="700">
                  <c:v>9.92</c:v>
                </c:pt>
                <c:pt idx="701">
                  <c:v>9.33</c:v>
                </c:pt>
                <c:pt idx="702">
                  <c:v>9.2000000000000011</c:v>
                </c:pt>
                <c:pt idx="703">
                  <c:v>12.17</c:v>
                </c:pt>
                <c:pt idx="704">
                  <c:v>9.16</c:v>
                </c:pt>
                <c:pt idx="705">
                  <c:v>10.130000000000001</c:v>
                </c:pt>
                <c:pt idx="706">
                  <c:v>9.76</c:v>
                </c:pt>
                <c:pt idx="707">
                  <c:v>11.83</c:v>
                </c:pt>
                <c:pt idx="708">
                  <c:v>12.92</c:v>
                </c:pt>
                <c:pt idx="709">
                  <c:v>10.350000000000026</c:v>
                </c:pt>
                <c:pt idx="710">
                  <c:v>12.62</c:v>
                </c:pt>
                <c:pt idx="711">
                  <c:v>10.53</c:v>
                </c:pt>
                <c:pt idx="712">
                  <c:v>12.09</c:v>
                </c:pt>
                <c:pt idx="713">
                  <c:v>12.04</c:v>
                </c:pt>
                <c:pt idx="714">
                  <c:v>12.3</c:v>
                </c:pt>
                <c:pt idx="715">
                  <c:v>12.05</c:v>
                </c:pt>
                <c:pt idx="716">
                  <c:v>11.22</c:v>
                </c:pt>
                <c:pt idx="717">
                  <c:v>10.360000000000024</c:v>
                </c:pt>
                <c:pt idx="718">
                  <c:v>11.63</c:v>
                </c:pt>
                <c:pt idx="719">
                  <c:v>10.870000000000006</c:v>
                </c:pt>
                <c:pt idx="720">
                  <c:v>12.2</c:v>
                </c:pt>
                <c:pt idx="721">
                  <c:v>10.75</c:v>
                </c:pt>
                <c:pt idx="722">
                  <c:v>10.81</c:v>
                </c:pt>
                <c:pt idx="723">
                  <c:v>9.06</c:v>
                </c:pt>
                <c:pt idx="724">
                  <c:v>6.2640199999999755</c:v>
                </c:pt>
                <c:pt idx="725">
                  <c:v>6.3320400000000001</c:v>
                </c:pt>
                <c:pt idx="726">
                  <c:v>10.46</c:v>
                </c:pt>
                <c:pt idx="727">
                  <c:v>1.43</c:v>
                </c:pt>
                <c:pt idx="728">
                  <c:v>1.43</c:v>
                </c:pt>
                <c:pt idx="729">
                  <c:v>9.14</c:v>
                </c:pt>
                <c:pt idx="730">
                  <c:v>1.43</c:v>
                </c:pt>
                <c:pt idx="731">
                  <c:v>1.61</c:v>
                </c:pt>
                <c:pt idx="732">
                  <c:v>9.51</c:v>
                </c:pt>
                <c:pt idx="733">
                  <c:v>9.69</c:v>
                </c:pt>
                <c:pt idx="734">
                  <c:v>1.58</c:v>
                </c:pt>
                <c:pt idx="735">
                  <c:v>1.46</c:v>
                </c:pt>
                <c:pt idx="736">
                  <c:v>1.3</c:v>
                </c:pt>
                <c:pt idx="737">
                  <c:v>1.5</c:v>
                </c:pt>
                <c:pt idx="738">
                  <c:v>6.5</c:v>
                </c:pt>
                <c:pt idx="739">
                  <c:v>4.9700000000000024</c:v>
                </c:pt>
                <c:pt idx="740">
                  <c:v>1.32</c:v>
                </c:pt>
                <c:pt idx="741">
                  <c:v>9.1300000000000008</c:v>
                </c:pt>
                <c:pt idx="742">
                  <c:v>1.42</c:v>
                </c:pt>
                <c:pt idx="743">
                  <c:v>9.9700000000000006</c:v>
                </c:pt>
                <c:pt idx="744">
                  <c:v>9.18</c:v>
                </c:pt>
                <c:pt idx="745">
                  <c:v>9.2100000000000009</c:v>
                </c:pt>
                <c:pt idx="746">
                  <c:v>8.0300000000000011</c:v>
                </c:pt>
                <c:pt idx="747">
                  <c:v>1.53</c:v>
                </c:pt>
                <c:pt idx="748">
                  <c:v>1.37</c:v>
                </c:pt>
                <c:pt idx="749">
                  <c:v>1.49</c:v>
                </c:pt>
                <c:pt idx="750">
                  <c:v>7.64</c:v>
                </c:pt>
                <c:pt idx="751">
                  <c:v>2.96</c:v>
                </c:pt>
                <c:pt idx="752">
                  <c:v>2.82</c:v>
                </c:pt>
                <c:pt idx="753">
                  <c:v>1.52</c:v>
                </c:pt>
                <c:pt idx="754">
                  <c:v>1.36</c:v>
                </c:pt>
                <c:pt idx="755">
                  <c:v>1.44</c:v>
                </c:pt>
                <c:pt idx="756">
                  <c:v>1.3800000000000001</c:v>
                </c:pt>
                <c:pt idx="757">
                  <c:v>8.4500000000000028</c:v>
                </c:pt>
                <c:pt idx="758">
                  <c:v>1.42</c:v>
                </c:pt>
                <c:pt idx="759">
                  <c:v>1.33</c:v>
                </c:pt>
                <c:pt idx="760">
                  <c:v>1.33</c:v>
                </c:pt>
                <c:pt idx="761">
                  <c:v>1.03</c:v>
                </c:pt>
                <c:pt idx="762">
                  <c:v>9.61</c:v>
                </c:pt>
                <c:pt idx="763">
                  <c:v>1.3900000000000001</c:v>
                </c:pt>
                <c:pt idx="764">
                  <c:v>1.6600000000000001</c:v>
                </c:pt>
                <c:pt idx="765">
                  <c:v>1.28</c:v>
                </c:pt>
                <c:pt idx="766">
                  <c:v>0.97000000000000064</c:v>
                </c:pt>
                <c:pt idx="767">
                  <c:v>0.94000000000000061</c:v>
                </c:pt>
                <c:pt idx="768">
                  <c:v>0.93</c:v>
                </c:pt>
                <c:pt idx="769">
                  <c:v>0.99</c:v>
                </c:pt>
                <c:pt idx="770">
                  <c:v>1.04</c:v>
                </c:pt>
                <c:pt idx="771">
                  <c:v>0.85000000000000064</c:v>
                </c:pt>
                <c:pt idx="772">
                  <c:v>2.3899999999999997</c:v>
                </c:pt>
                <c:pt idx="773">
                  <c:v>1.44</c:v>
                </c:pt>
                <c:pt idx="774">
                  <c:v>0.34</c:v>
                </c:pt>
                <c:pt idx="775">
                  <c:v>0.92</c:v>
                </c:pt>
                <c:pt idx="776">
                  <c:v>1.1299999999999919</c:v>
                </c:pt>
                <c:pt idx="777">
                  <c:v>1.34</c:v>
                </c:pt>
                <c:pt idx="778">
                  <c:v>0.94000000000000061</c:v>
                </c:pt>
                <c:pt idx="779">
                  <c:v>0.39000000000000201</c:v>
                </c:pt>
                <c:pt idx="780">
                  <c:v>11.16</c:v>
                </c:pt>
                <c:pt idx="781">
                  <c:v>10.860000000000024</c:v>
                </c:pt>
                <c:pt idx="782">
                  <c:v>9.3600000000000048</c:v>
                </c:pt>
                <c:pt idx="783">
                  <c:v>8.8000000000000007</c:v>
                </c:pt>
                <c:pt idx="784">
                  <c:v>8.52</c:v>
                </c:pt>
                <c:pt idx="785">
                  <c:v>8.84</c:v>
                </c:pt>
                <c:pt idx="786">
                  <c:v>8.59</c:v>
                </c:pt>
                <c:pt idx="787">
                  <c:v>7</c:v>
                </c:pt>
                <c:pt idx="788">
                  <c:v>6.57</c:v>
                </c:pt>
                <c:pt idx="789">
                  <c:v>4.05</c:v>
                </c:pt>
                <c:pt idx="790">
                  <c:v>3.2800000000000002</c:v>
                </c:pt>
                <c:pt idx="791">
                  <c:v>3.32</c:v>
                </c:pt>
                <c:pt idx="792">
                  <c:v>1.73</c:v>
                </c:pt>
                <c:pt idx="793">
                  <c:v>11.48</c:v>
                </c:pt>
                <c:pt idx="794">
                  <c:v>6.1199999999999966</c:v>
                </c:pt>
                <c:pt idx="795">
                  <c:v>1.1000000000000001</c:v>
                </c:pt>
                <c:pt idx="796">
                  <c:v>12.77</c:v>
                </c:pt>
                <c:pt idx="797">
                  <c:v>10.98</c:v>
                </c:pt>
                <c:pt idx="798">
                  <c:v>11.89</c:v>
                </c:pt>
                <c:pt idx="799">
                  <c:v>12.03</c:v>
                </c:pt>
                <c:pt idx="800">
                  <c:v>12</c:v>
                </c:pt>
                <c:pt idx="801">
                  <c:v>11.26</c:v>
                </c:pt>
                <c:pt idx="802">
                  <c:v>11.93</c:v>
                </c:pt>
                <c:pt idx="803">
                  <c:v>11.69</c:v>
                </c:pt>
                <c:pt idx="804">
                  <c:v>11.9</c:v>
                </c:pt>
                <c:pt idx="805">
                  <c:v>11.19</c:v>
                </c:pt>
                <c:pt idx="806">
                  <c:v>11.79</c:v>
                </c:pt>
                <c:pt idx="807">
                  <c:v>12.02</c:v>
                </c:pt>
                <c:pt idx="808">
                  <c:v>11.56</c:v>
                </c:pt>
                <c:pt idx="809">
                  <c:v>11.450000000000006</c:v>
                </c:pt>
                <c:pt idx="810">
                  <c:v>11.71</c:v>
                </c:pt>
                <c:pt idx="811">
                  <c:v>12.18</c:v>
                </c:pt>
                <c:pt idx="812">
                  <c:v>11.78</c:v>
                </c:pt>
                <c:pt idx="813">
                  <c:v>12.350000000000026</c:v>
                </c:pt>
                <c:pt idx="814">
                  <c:v>12.3</c:v>
                </c:pt>
                <c:pt idx="815">
                  <c:v>12.72</c:v>
                </c:pt>
                <c:pt idx="816">
                  <c:v>12.04</c:v>
                </c:pt>
                <c:pt idx="817">
                  <c:v>12.25</c:v>
                </c:pt>
                <c:pt idx="818">
                  <c:v>12.46</c:v>
                </c:pt>
                <c:pt idx="819">
                  <c:v>12.26</c:v>
                </c:pt>
                <c:pt idx="820">
                  <c:v>12.31</c:v>
                </c:pt>
                <c:pt idx="821">
                  <c:v>12.42</c:v>
                </c:pt>
                <c:pt idx="822">
                  <c:v>12.16</c:v>
                </c:pt>
                <c:pt idx="823">
                  <c:v>12.34</c:v>
                </c:pt>
                <c:pt idx="824">
                  <c:v>10.15</c:v>
                </c:pt>
                <c:pt idx="825">
                  <c:v>10.15</c:v>
                </c:pt>
                <c:pt idx="826">
                  <c:v>10.19</c:v>
                </c:pt>
                <c:pt idx="827">
                  <c:v>10.24</c:v>
                </c:pt>
                <c:pt idx="828">
                  <c:v>11.21</c:v>
                </c:pt>
                <c:pt idx="829">
                  <c:v>10.98</c:v>
                </c:pt>
                <c:pt idx="830">
                  <c:v>11</c:v>
                </c:pt>
                <c:pt idx="831">
                  <c:v>11.78</c:v>
                </c:pt>
                <c:pt idx="832">
                  <c:v>11.77</c:v>
                </c:pt>
                <c:pt idx="833">
                  <c:v>11.72</c:v>
                </c:pt>
                <c:pt idx="834">
                  <c:v>11.69</c:v>
                </c:pt>
                <c:pt idx="835">
                  <c:v>11.64</c:v>
                </c:pt>
                <c:pt idx="836">
                  <c:v>11.71</c:v>
                </c:pt>
                <c:pt idx="837">
                  <c:v>11.72</c:v>
                </c:pt>
                <c:pt idx="838">
                  <c:v>11.71</c:v>
                </c:pt>
                <c:pt idx="839">
                  <c:v>11.74</c:v>
                </c:pt>
                <c:pt idx="840">
                  <c:v>11.74</c:v>
                </c:pt>
                <c:pt idx="841">
                  <c:v>11.850000000000026</c:v>
                </c:pt>
                <c:pt idx="842">
                  <c:v>11.5</c:v>
                </c:pt>
                <c:pt idx="843">
                  <c:v>11.47</c:v>
                </c:pt>
                <c:pt idx="844">
                  <c:v>11.2</c:v>
                </c:pt>
                <c:pt idx="845">
                  <c:v>11.33</c:v>
                </c:pt>
                <c:pt idx="846">
                  <c:v>4.26</c:v>
                </c:pt>
                <c:pt idx="847">
                  <c:v>4.2300000000000004</c:v>
                </c:pt>
                <c:pt idx="848">
                  <c:v>4.1199999999999966</c:v>
                </c:pt>
                <c:pt idx="849">
                  <c:v>3.4</c:v>
                </c:pt>
                <c:pt idx="850">
                  <c:v>3.44</c:v>
                </c:pt>
                <c:pt idx="851">
                  <c:v>3.98</c:v>
                </c:pt>
                <c:pt idx="852">
                  <c:v>4.05</c:v>
                </c:pt>
                <c:pt idx="853">
                  <c:v>3.92</c:v>
                </c:pt>
                <c:pt idx="854">
                  <c:v>3.9299999999999997</c:v>
                </c:pt>
                <c:pt idx="855">
                  <c:v>4.13</c:v>
                </c:pt>
                <c:pt idx="856">
                  <c:v>4</c:v>
                </c:pt>
                <c:pt idx="857">
                  <c:v>3.9899999999999998</c:v>
                </c:pt>
                <c:pt idx="858">
                  <c:v>11.71</c:v>
                </c:pt>
                <c:pt idx="859">
                  <c:v>11.47</c:v>
                </c:pt>
                <c:pt idx="860">
                  <c:v>10.73</c:v>
                </c:pt>
                <c:pt idx="861">
                  <c:v>11.43</c:v>
                </c:pt>
                <c:pt idx="862">
                  <c:v>11.860000000000024</c:v>
                </c:pt>
                <c:pt idx="863">
                  <c:v>11.62</c:v>
                </c:pt>
                <c:pt idx="864">
                  <c:v>11.33</c:v>
                </c:pt>
                <c:pt idx="865">
                  <c:v>11.06</c:v>
                </c:pt>
                <c:pt idx="866">
                  <c:v>11.62</c:v>
                </c:pt>
                <c:pt idx="867">
                  <c:v>11.42</c:v>
                </c:pt>
                <c:pt idx="868">
                  <c:v>11.4</c:v>
                </c:pt>
                <c:pt idx="869">
                  <c:v>9.94</c:v>
                </c:pt>
                <c:pt idx="870">
                  <c:v>11.99</c:v>
                </c:pt>
                <c:pt idx="871">
                  <c:v>10.870000000000006</c:v>
                </c:pt>
                <c:pt idx="872">
                  <c:v>11.52</c:v>
                </c:pt>
                <c:pt idx="873">
                  <c:v>13</c:v>
                </c:pt>
                <c:pt idx="874">
                  <c:v>10.09</c:v>
                </c:pt>
                <c:pt idx="875">
                  <c:v>2.1</c:v>
                </c:pt>
                <c:pt idx="876">
                  <c:v>2.74</c:v>
                </c:pt>
                <c:pt idx="877">
                  <c:v>1.9500000000000071</c:v>
                </c:pt>
                <c:pt idx="878">
                  <c:v>1.9200000000000021</c:v>
                </c:pt>
                <c:pt idx="879">
                  <c:v>2.68</c:v>
                </c:pt>
                <c:pt idx="880">
                  <c:v>4.8499999999999996</c:v>
                </c:pt>
                <c:pt idx="881">
                  <c:v>0.53</c:v>
                </c:pt>
                <c:pt idx="882">
                  <c:v>2.2400000000000002</c:v>
                </c:pt>
                <c:pt idx="883">
                  <c:v>1.9200000000000021</c:v>
                </c:pt>
                <c:pt idx="884">
                  <c:v>0.92</c:v>
                </c:pt>
                <c:pt idx="885">
                  <c:v>3.3499999999999988</c:v>
                </c:pt>
                <c:pt idx="886">
                  <c:v>1.01</c:v>
                </c:pt>
                <c:pt idx="887">
                  <c:v>0.70000000000000062</c:v>
                </c:pt>
                <c:pt idx="888">
                  <c:v>1.01</c:v>
                </c:pt>
                <c:pt idx="889">
                  <c:v>1.180000000000007</c:v>
                </c:pt>
                <c:pt idx="890">
                  <c:v>1.57</c:v>
                </c:pt>
                <c:pt idx="891">
                  <c:v>4.2</c:v>
                </c:pt>
                <c:pt idx="892">
                  <c:v>0.54</c:v>
                </c:pt>
                <c:pt idx="893">
                  <c:v>2.9299999999999997</c:v>
                </c:pt>
                <c:pt idx="894">
                  <c:v>0.73000000000000065</c:v>
                </c:pt>
                <c:pt idx="895">
                  <c:v>0.88</c:v>
                </c:pt>
                <c:pt idx="896">
                  <c:v>0.51</c:v>
                </c:pt>
                <c:pt idx="897">
                  <c:v>0.30000000000000032</c:v>
                </c:pt>
                <c:pt idx="898">
                  <c:v>0.71000000000000063</c:v>
                </c:pt>
                <c:pt idx="899">
                  <c:v>1.48</c:v>
                </c:pt>
                <c:pt idx="900">
                  <c:v>3.4</c:v>
                </c:pt>
                <c:pt idx="901">
                  <c:v>9.48</c:v>
                </c:pt>
                <c:pt idx="902">
                  <c:v>8.58</c:v>
                </c:pt>
                <c:pt idx="903">
                  <c:v>6.89</c:v>
                </c:pt>
                <c:pt idx="904">
                  <c:v>6.1599999999999975</c:v>
                </c:pt>
                <c:pt idx="905">
                  <c:v>9.67</c:v>
                </c:pt>
                <c:pt idx="906">
                  <c:v>8.56</c:v>
                </c:pt>
                <c:pt idx="907">
                  <c:v>9.0500000000000007</c:v>
                </c:pt>
                <c:pt idx="908">
                  <c:v>10.1</c:v>
                </c:pt>
                <c:pt idx="909">
                  <c:v>9.67</c:v>
                </c:pt>
                <c:pt idx="910">
                  <c:v>12.2</c:v>
                </c:pt>
                <c:pt idx="911">
                  <c:v>10.76</c:v>
                </c:pt>
                <c:pt idx="912">
                  <c:v>11.350000000000026</c:v>
                </c:pt>
                <c:pt idx="913">
                  <c:v>10.49</c:v>
                </c:pt>
                <c:pt idx="914">
                  <c:v>11.58</c:v>
                </c:pt>
                <c:pt idx="915">
                  <c:v>10.91</c:v>
                </c:pt>
                <c:pt idx="916">
                  <c:v>11.57</c:v>
                </c:pt>
                <c:pt idx="917">
                  <c:v>11.48</c:v>
                </c:pt>
                <c:pt idx="918">
                  <c:v>10.7</c:v>
                </c:pt>
                <c:pt idx="919">
                  <c:v>11.38</c:v>
                </c:pt>
                <c:pt idx="920">
                  <c:v>11.75</c:v>
                </c:pt>
                <c:pt idx="921">
                  <c:v>11.39</c:v>
                </c:pt>
                <c:pt idx="922">
                  <c:v>11.450000000000006</c:v>
                </c:pt>
                <c:pt idx="923">
                  <c:v>10.8</c:v>
                </c:pt>
                <c:pt idx="924">
                  <c:v>10.850000000000026</c:v>
                </c:pt>
                <c:pt idx="925">
                  <c:v>12.19</c:v>
                </c:pt>
                <c:pt idx="926">
                  <c:v>10.52</c:v>
                </c:pt>
                <c:pt idx="927">
                  <c:v>10.32</c:v>
                </c:pt>
                <c:pt idx="928">
                  <c:v>9</c:v>
                </c:pt>
                <c:pt idx="929">
                  <c:v>13.17</c:v>
                </c:pt>
                <c:pt idx="930">
                  <c:v>3.03</c:v>
                </c:pt>
                <c:pt idx="931">
                  <c:v>3.09</c:v>
                </c:pt>
                <c:pt idx="932">
                  <c:v>2.8</c:v>
                </c:pt>
                <c:pt idx="933">
                  <c:v>9.15</c:v>
                </c:pt>
                <c:pt idx="934">
                  <c:v>8.4700000000000006</c:v>
                </c:pt>
                <c:pt idx="935">
                  <c:v>9.14</c:v>
                </c:pt>
                <c:pt idx="936">
                  <c:v>8.5300000000000011</c:v>
                </c:pt>
                <c:pt idx="937">
                  <c:v>9.17</c:v>
                </c:pt>
                <c:pt idx="938">
                  <c:v>6.6199999999999966</c:v>
                </c:pt>
                <c:pt idx="939">
                  <c:v>8.84</c:v>
                </c:pt>
                <c:pt idx="940">
                  <c:v>8.8500000000000068</c:v>
                </c:pt>
                <c:pt idx="941">
                  <c:v>6.7700000000000014</c:v>
                </c:pt>
                <c:pt idx="942">
                  <c:v>8.81</c:v>
                </c:pt>
                <c:pt idx="943">
                  <c:v>9.2200000000000024</c:v>
                </c:pt>
                <c:pt idx="944">
                  <c:v>9.19</c:v>
                </c:pt>
                <c:pt idx="945">
                  <c:v>8.93</c:v>
                </c:pt>
                <c:pt idx="946">
                  <c:v>9.07</c:v>
                </c:pt>
                <c:pt idx="947">
                  <c:v>5.39</c:v>
                </c:pt>
                <c:pt idx="948">
                  <c:v>5.85</c:v>
                </c:pt>
                <c:pt idx="949">
                  <c:v>5.96</c:v>
                </c:pt>
                <c:pt idx="950">
                  <c:v>5.95</c:v>
                </c:pt>
                <c:pt idx="951">
                  <c:v>6.1</c:v>
                </c:pt>
                <c:pt idx="952">
                  <c:v>6.58</c:v>
                </c:pt>
                <c:pt idx="953">
                  <c:v>9.1300000000000008</c:v>
                </c:pt>
                <c:pt idx="954">
                  <c:v>9.16</c:v>
                </c:pt>
                <c:pt idx="955">
                  <c:v>9.3800000000000008</c:v>
                </c:pt>
                <c:pt idx="956">
                  <c:v>9.24</c:v>
                </c:pt>
                <c:pt idx="957">
                  <c:v>8.9700000000000006</c:v>
                </c:pt>
                <c:pt idx="958">
                  <c:v>9.58</c:v>
                </c:pt>
                <c:pt idx="959">
                  <c:v>9.19</c:v>
                </c:pt>
                <c:pt idx="960">
                  <c:v>9.11</c:v>
                </c:pt>
                <c:pt idx="961">
                  <c:v>5.7700000000000014</c:v>
                </c:pt>
                <c:pt idx="962">
                  <c:v>5.7</c:v>
                </c:pt>
                <c:pt idx="963">
                  <c:v>7.08</c:v>
                </c:pt>
                <c:pt idx="964">
                  <c:v>6.31</c:v>
                </c:pt>
                <c:pt idx="965">
                  <c:v>6.6599999999999975</c:v>
                </c:pt>
                <c:pt idx="966">
                  <c:v>7.09</c:v>
                </c:pt>
                <c:pt idx="967">
                  <c:v>6.58</c:v>
                </c:pt>
                <c:pt idx="968">
                  <c:v>6.6599999999999975</c:v>
                </c:pt>
                <c:pt idx="969">
                  <c:v>6.5</c:v>
                </c:pt>
                <c:pt idx="970">
                  <c:v>6.79</c:v>
                </c:pt>
                <c:pt idx="971">
                  <c:v>6.79</c:v>
                </c:pt>
                <c:pt idx="972">
                  <c:v>6.53</c:v>
                </c:pt>
                <c:pt idx="973">
                  <c:v>6.8</c:v>
                </c:pt>
                <c:pt idx="974">
                  <c:v>4.63</c:v>
                </c:pt>
                <c:pt idx="975">
                  <c:v>6.6499999999999995</c:v>
                </c:pt>
                <c:pt idx="976">
                  <c:v>6.64</c:v>
                </c:pt>
                <c:pt idx="977">
                  <c:v>6.06</c:v>
                </c:pt>
                <c:pt idx="978">
                  <c:v>6.84</c:v>
                </c:pt>
                <c:pt idx="979">
                  <c:v>6.75</c:v>
                </c:pt>
                <c:pt idx="980">
                  <c:v>6.83</c:v>
                </c:pt>
                <c:pt idx="981">
                  <c:v>6.57</c:v>
                </c:pt>
                <c:pt idx="982">
                  <c:v>6.91</c:v>
                </c:pt>
                <c:pt idx="983">
                  <c:v>6.92</c:v>
                </c:pt>
                <c:pt idx="984">
                  <c:v>6.8599999999999985</c:v>
                </c:pt>
                <c:pt idx="985">
                  <c:v>6.8599999999999985</c:v>
                </c:pt>
                <c:pt idx="986">
                  <c:v>6.96</c:v>
                </c:pt>
                <c:pt idx="987">
                  <c:v>6.89</c:v>
                </c:pt>
                <c:pt idx="988">
                  <c:v>6.73</c:v>
                </c:pt>
                <c:pt idx="989">
                  <c:v>6.78</c:v>
                </c:pt>
                <c:pt idx="990">
                  <c:v>6.6499999999999995</c:v>
                </c:pt>
                <c:pt idx="991">
                  <c:v>6.87</c:v>
                </c:pt>
                <c:pt idx="992">
                  <c:v>6.98</c:v>
                </c:pt>
                <c:pt idx="993">
                  <c:v>6.9700000000000024</c:v>
                </c:pt>
                <c:pt idx="994">
                  <c:v>2.44</c:v>
                </c:pt>
                <c:pt idx="995">
                  <c:v>2.9099999999999997</c:v>
                </c:pt>
                <c:pt idx="996">
                  <c:v>2.4299999999999997</c:v>
                </c:pt>
                <c:pt idx="997">
                  <c:v>7.1099999999999985</c:v>
                </c:pt>
                <c:pt idx="998">
                  <c:v>11.65</c:v>
                </c:pt>
                <c:pt idx="999">
                  <c:v>1.8</c:v>
                </c:pt>
                <c:pt idx="1000">
                  <c:v>12.360000000000024</c:v>
                </c:pt>
                <c:pt idx="1001">
                  <c:v>13.11</c:v>
                </c:pt>
                <c:pt idx="1002">
                  <c:v>12.75</c:v>
                </c:pt>
                <c:pt idx="1003">
                  <c:v>12.66</c:v>
                </c:pt>
                <c:pt idx="1004">
                  <c:v>4.4000000000000004</c:v>
                </c:pt>
                <c:pt idx="1005">
                  <c:v>1.6</c:v>
                </c:pt>
                <c:pt idx="1006">
                  <c:v>11.58</c:v>
                </c:pt>
                <c:pt idx="1007">
                  <c:v>13.450000000000006</c:v>
                </c:pt>
                <c:pt idx="1008">
                  <c:v>13.06</c:v>
                </c:pt>
                <c:pt idx="1009">
                  <c:v>13.64</c:v>
                </c:pt>
                <c:pt idx="1010">
                  <c:v>1.9400000000000071</c:v>
                </c:pt>
                <c:pt idx="1011">
                  <c:v>11.57</c:v>
                </c:pt>
                <c:pt idx="1012">
                  <c:v>12</c:v>
                </c:pt>
                <c:pt idx="1013">
                  <c:v>10.4</c:v>
                </c:pt>
                <c:pt idx="1014">
                  <c:v>10.28</c:v>
                </c:pt>
                <c:pt idx="1015">
                  <c:v>8.5</c:v>
                </c:pt>
                <c:pt idx="1016">
                  <c:v>10.5</c:v>
                </c:pt>
                <c:pt idx="1017">
                  <c:v>10.6</c:v>
                </c:pt>
                <c:pt idx="1018">
                  <c:v>13.5</c:v>
                </c:pt>
                <c:pt idx="1019">
                  <c:v>12</c:v>
                </c:pt>
                <c:pt idx="1020">
                  <c:v>8.8600000000000048</c:v>
                </c:pt>
                <c:pt idx="1021">
                  <c:v>11.370000000000006</c:v>
                </c:pt>
                <c:pt idx="1022">
                  <c:v>11.350000000000026</c:v>
                </c:pt>
                <c:pt idx="1023">
                  <c:v>11.13</c:v>
                </c:pt>
                <c:pt idx="1024">
                  <c:v>10.450000000000006</c:v>
                </c:pt>
                <c:pt idx="1025">
                  <c:v>10.39</c:v>
                </c:pt>
                <c:pt idx="1026">
                  <c:v>9.25</c:v>
                </c:pt>
                <c:pt idx="1027">
                  <c:v>8.7100000000000009</c:v>
                </c:pt>
                <c:pt idx="1028">
                  <c:v>9.24</c:v>
                </c:pt>
                <c:pt idx="1029">
                  <c:v>11.07</c:v>
                </c:pt>
                <c:pt idx="1030">
                  <c:v>9.81</c:v>
                </c:pt>
                <c:pt idx="1031">
                  <c:v>12.1</c:v>
                </c:pt>
                <c:pt idx="1032">
                  <c:v>7.92</c:v>
                </c:pt>
                <c:pt idx="1033">
                  <c:v>7.1599999999999975</c:v>
                </c:pt>
                <c:pt idx="1034">
                  <c:v>9.11</c:v>
                </c:pt>
                <c:pt idx="1035">
                  <c:v>12.15</c:v>
                </c:pt>
                <c:pt idx="1036">
                  <c:v>11.17</c:v>
                </c:pt>
                <c:pt idx="1037">
                  <c:v>7.6899999999999995</c:v>
                </c:pt>
                <c:pt idx="1038">
                  <c:v>11.76</c:v>
                </c:pt>
                <c:pt idx="1039">
                  <c:v>8.61</c:v>
                </c:pt>
                <c:pt idx="1040">
                  <c:v>11.09</c:v>
                </c:pt>
                <c:pt idx="1041">
                  <c:v>11.91</c:v>
                </c:pt>
                <c:pt idx="1042">
                  <c:v>11.34</c:v>
                </c:pt>
                <c:pt idx="1043">
                  <c:v>0.4</c:v>
                </c:pt>
                <c:pt idx="1044">
                  <c:v>0.41000000000000031</c:v>
                </c:pt>
                <c:pt idx="1045">
                  <c:v>1.06</c:v>
                </c:pt>
                <c:pt idx="1046">
                  <c:v>6.24</c:v>
                </c:pt>
                <c:pt idx="1047">
                  <c:v>13.6</c:v>
                </c:pt>
                <c:pt idx="1048">
                  <c:v>13.14</c:v>
                </c:pt>
                <c:pt idx="1049">
                  <c:v>9.1300000000000008</c:v>
                </c:pt>
                <c:pt idx="1050">
                  <c:v>0.70000000000000062</c:v>
                </c:pt>
                <c:pt idx="1051">
                  <c:v>2.79</c:v>
                </c:pt>
                <c:pt idx="1052">
                  <c:v>1.1000000000000001</c:v>
                </c:pt>
                <c:pt idx="1053">
                  <c:v>2.7800000000000002</c:v>
                </c:pt>
                <c:pt idx="1054">
                  <c:v>2.4299999999999997</c:v>
                </c:pt>
                <c:pt idx="1055">
                  <c:v>12.44</c:v>
                </c:pt>
                <c:pt idx="1056">
                  <c:v>13.1</c:v>
                </c:pt>
                <c:pt idx="1057">
                  <c:v>8.83</c:v>
                </c:pt>
                <c:pt idx="1058">
                  <c:v>2.29</c:v>
                </c:pt>
                <c:pt idx="1059">
                  <c:v>8.2100000000000009</c:v>
                </c:pt>
                <c:pt idx="1060">
                  <c:v>11.5</c:v>
                </c:pt>
                <c:pt idx="1061">
                  <c:v>7.78</c:v>
                </c:pt>
                <c:pt idx="1062">
                  <c:v>10.030000000000001</c:v>
                </c:pt>
                <c:pt idx="1063">
                  <c:v>9.61</c:v>
                </c:pt>
                <c:pt idx="1064">
                  <c:v>0.74000000000000354</c:v>
                </c:pt>
                <c:pt idx="1065">
                  <c:v>10.220000000000001</c:v>
                </c:pt>
                <c:pt idx="1066">
                  <c:v>9.67</c:v>
                </c:pt>
                <c:pt idx="1067">
                  <c:v>11.33</c:v>
                </c:pt>
                <c:pt idx="1068">
                  <c:v>12.450000000000006</c:v>
                </c:pt>
                <c:pt idx="1069">
                  <c:v>9.57</c:v>
                </c:pt>
                <c:pt idx="1070">
                  <c:v>11.5</c:v>
                </c:pt>
                <c:pt idx="1071">
                  <c:v>11.74</c:v>
                </c:pt>
                <c:pt idx="1072">
                  <c:v>11.66</c:v>
                </c:pt>
                <c:pt idx="1073">
                  <c:v>12.51</c:v>
                </c:pt>
                <c:pt idx="1074">
                  <c:v>0.9</c:v>
                </c:pt>
                <c:pt idx="1075">
                  <c:v>0.88</c:v>
                </c:pt>
                <c:pt idx="1076">
                  <c:v>1.24</c:v>
                </c:pt>
                <c:pt idx="1077">
                  <c:v>0.9</c:v>
                </c:pt>
                <c:pt idx="1078">
                  <c:v>5.44</c:v>
                </c:pt>
                <c:pt idx="1079">
                  <c:v>10.8</c:v>
                </c:pt>
                <c:pt idx="1080">
                  <c:v>10.72</c:v>
                </c:pt>
                <c:pt idx="1081">
                  <c:v>10.77</c:v>
                </c:pt>
                <c:pt idx="1082">
                  <c:v>10.65</c:v>
                </c:pt>
                <c:pt idx="1083">
                  <c:v>10.49</c:v>
                </c:pt>
                <c:pt idx="1084">
                  <c:v>10.76</c:v>
                </c:pt>
                <c:pt idx="1085">
                  <c:v>10.6</c:v>
                </c:pt>
                <c:pt idx="1086">
                  <c:v>10.51</c:v>
                </c:pt>
                <c:pt idx="1087">
                  <c:v>10.48</c:v>
                </c:pt>
                <c:pt idx="1088">
                  <c:v>10.63</c:v>
                </c:pt>
                <c:pt idx="1089">
                  <c:v>10.69</c:v>
                </c:pt>
                <c:pt idx="1090">
                  <c:v>10.71</c:v>
                </c:pt>
                <c:pt idx="1091">
                  <c:v>10.71</c:v>
                </c:pt>
                <c:pt idx="1092">
                  <c:v>10.55</c:v>
                </c:pt>
                <c:pt idx="1093">
                  <c:v>10.7</c:v>
                </c:pt>
                <c:pt idx="1094">
                  <c:v>10.73</c:v>
                </c:pt>
                <c:pt idx="1095">
                  <c:v>10.67</c:v>
                </c:pt>
                <c:pt idx="1096">
                  <c:v>10.6</c:v>
                </c:pt>
                <c:pt idx="1097">
                  <c:v>10.54</c:v>
                </c:pt>
                <c:pt idx="1098">
                  <c:v>10.7</c:v>
                </c:pt>
                <c:pt idx="1099">
                  <c:v>10.61</c:v>
                </c:pt>
                <c:pt idx="1100">
                  <c:v>10.6</c:v>
                </c:pt>
                <c:pt idx="1101">
                  <c:v>10.61</c:v>
                </c:pt>
                <c:pt idx="1102">
                  <c:v>10.59</c:v>
                </c:pt>
                <c:pt idx="1103">
                  <c:v>10.55</c:v>
                </c:pt>
                <c:pt idx="1104">
                  <c:v>10.51</c:v>
                </c:pt>
                <c:pt idx="1105">
                  <c:v>10.54</c:v>
                </c:pt>
                <c:pt idx="1106">
                  <c:v>10.490709031038273</c:v>
                </c:pt>
                <c:pt idx="1107">
                  <c:v>10.437743181502098</c:v>
                </c:pt>
                <c:pt idx="1108">
                  <c:v>10.417808537749675</c:v>
                </c:pt>
                <c:pt idx="1109">
                  <c:v>10.390894234651684</c:v>
                </c:pt>
                <c:pt idx="1110">
                  <c:v>10.3580087923646</c:v>
                </c:pt>
                <c:pt idx="1111">
                  <c:v>10.471545831365002</c:v>
                </c:pt>
                <c:pt idx="1112">
                  <c:v>10.401400264017704</c:v>
                </c:pt>
                <c:pt idx="1113">
                  <c:v>10.403883747216501</c:v>
                </c:pt>
                <c:pt idx="1114">
                  <c:v>10.5031447740384</c:v>
                </c:pt>
                <c:pt idx="1115">
                  <c:v>10.466682568529517</c:v>
                </c:pt>
                <c:pt idx="1116">
                  <c:v>10.407358001572831</c:v>
                </c:pt>
                <c:pt idx="1117">
                  <c:v>10.3948177440859</c:v>
                </c:pt>
                <c:pt idx="1118">
                  <c:v>10.332764000549124</c:v>
                </c:pt>
                <c:pt idx="1119">
                  <c:v>10.381294582561226</c:v>
                </c:pt>
                <c:pt idx="1120">
                  <c:v>10.329514195566126</c:v>
                </c:pt>
                <c:pt idx="1121">
                  <c:v>10.365439285560534</c:v>
                </c:pt>
                <c:pt idx="1122">
                  <c:v>10.3377511386983</c:v>
                </c:pt>
                <c:pt idx="1123">
                  <c:v>10.250245329785599</c:v>
                </c:pt>
                <c:pt idx="1124">
                  <c:v>10.2763384917693</c:v>
                </c:pt>
                <c:pt idx="1125">
                  <c:v>10.519501054441102</c:v>
                </c:pt>
                <c:pt idx="1126">
                  <c:v>10.326365380558698</c:v>
                </c:pt>
                <c:pt idx="1127">
                  <c:v>10.324394898061724</c:v>
                </c:pt>
                <c:pt idx="1128">
                  <c:v>10.373861896704502</c:v>
                </c:pt>
                <c:pt idx="1129">
                  <c:v>10.354031323966424</c:v>
                </c:pt>
                <c:pt idx="1130">
                  <c:v>10.350591030830326</c:v>
                </c:pt>
                <c:pt idx="1131">
                  <c:v>10.340669279469481</c:v>
                </c:pt>
                <c:pt idx="1132">
                  <c:v>10.305864408140364</c:v>
                </c:pt>
                <c:pt idx="1133">
                  <c:v>10.337510105092999</c:v>
                </c:pt>
                <c:pt idx="1134">
                  <c:v>10.488136617802688</c:v>
                </c:pt>
                <c:pt idx="1135">
                  <c:v>0.32000000000000201</c:v>
                </c:pt>
                <c:pt idx="1136">
                  <c:v>1.08</c:v>
                </c:pt>
                <c:pt idx="1137">
                  <c:v>0.93</c:v>
                </c:pt>
                <c:pt idx="1138">
                  <c:v>0.96000000000000063</c:v>
                </c:pt>
                <c:pt idx="1139">
                  <c:v>1.1599999999999921</c:v>
                </c:pt>
                <c:pt idx="1140">
                  <c:v>1.180000000000007</c:v>
                </c:pt>
                <c:pt idx="1141">
                  <c:v>1.1399999999999921</c:v>
                </c:pt>
                <c:pt idx="1142">
                  <c:v>1.6700000000000021</c:v>
                </c:pt>
                <c:pt idx="1143">
                  <c:v>2.69</c:v>
                </c:pt>
                <c:pt idx="1144">
                  <c:v>0.8</c:v>
                </c:pt>
                <c:pt idx="1145">
                  <c:v>0.76000000000000401</c:v>
                </c:pt>
                <c:pt idx="1146">
                  <c:v>3.56</c:v>
                </c:pt>
                <c:pt idx="1147">
                  <c:v>1.37</c:v>
                </c:pt>
                <c:pt idx="1148">
                  <c:v>1.1200000000000001</c:v>
                </c:pt>
                <c:pt idx="1149">
                  <c:v>3.74</c:v>
                </c:pt>
                <c:pt idx="1150">
                  <c:v>1.1499999999999921</c:v>
                </c:pt>
                <c:pt idx="1151">
                  <c:v>0.91</c:v>
                </c:pt>
                <c:pt idx="1152">
                  <c:v>9.3600000000000048</c:v>
                </c:pt>
                <c:pt idx="1153">
                  <c:v>10.7</c:v>
                </c:pt>
                <c:pt idx="1154">
                  <c:v>10.88</c:v>
                </c:pt>
                <c:pt idx="1155">
                  <c:v>9.39</c:v>
                </c:pt>
                <c:pt idx="1156">
                  <c:v>9.8800000000000008</c:v>
                </c:pt>
                <c:pt idx="1157">
                  <c:v>10.050000000000002</c:v>
                </c:pt>
                <c:pt idx="1158">
                  <c:v>9.89</c:v>
                </c:pt>
                <c:pt idx="1159">
                  <c:v>8.83</c:v>
                </c:pt>
                <c:pt idx="1160">
                  <c:v>9.2800000000000011</c:v>
                </c:pt>
                <c:pt idx="1161">
                  <c:v>10.88</c:v>
                </c:pt>
                <c:pt idx="1162">
                  <c:v>9.0300000000000011</c:v>
                </c:pt>
                <c:pt idx="1163">
                  <c:v>11.47</c:v>
                </c:pt>
                <c:pt idx="1164">
                  <c:v>9</c:v>
                </c:pt>
                <c:pt idx="1165">
                  <c:v>11.2</c:v>
                </c:pt>
                <c:pt idx="1166">
                  <c:v>10.42</c:v>
                </c:pt>
                <c:pt idx="1167">
                  <c:v>10.66</c:v>
                </c:pt>
                <c:pt idx="1168">
                  <c:v>10.3</c:v>
                </c:pt>
                <c:pt idx="1169">
                  <c:v>10.120000000000001</c:v>
                </c:pt>
                <c:pt idx="1170">
                  <c:v>10.72</c:v>
                </c:pt>
                <c:pt idx="1171">
                  <c:v>10.72</c:v>
                </c:pt>
                <c:pt idx="1172">
                  <c:v>11.64</c:v>
                </c:pt>
                <c:pt idx="1173">
                  <c:v>9.6</c:v>
                </c:pt>
                <c:pt idx="1174">
                  <c:v>9.09</c:v>
                </c:pt>
                <c:pt idx="1175">
                  <c:v>9.6300000000000008</c:v>
                </c:pt>
                <c:pt idx="1176">
                  <c:v>0.70000000000000062</c:v>
                </c:pt>
                <c:pt idx="1177">
                  <c:v>11.24</c:v>
                </c:pt>
                <c:pt idx="1178">
                  <c:v>10.58</c:v>
                </c:pt>
                <c:pt idx="1179">
                  <c:v>7.91</c:v>
                </c:pt>
                <c:pt idx="1180">
                  <c:v>6.96</c:v>
                </c:pt>
                <c:pt idx="1181">
                  <c:v>9.08</c:v>
                </c:pt>
                <c:pt idx="1182">
                  <c:v>9.01</c:v>
                </c:pt>
                <c:pt idx="1183">
                  <c:v>11.64</c:v>
                </c:pt>
                <c:pt idx="1184">
                  <c:v>11.42</c:v>
                </c:pt>
                <c:pt idx="1185">
                  <c:v>10.69</c:v>
                </c:pt>
                <c:pt idx="1186">
                  <c:v>10.48</c:v>
                </c:pt>
                <c:pt idx="1187">
                  <c:v>10.34</c:v>
                </c:pt>
                <c:pt idx="1188">
                  <c:v>9.48</c:v>
                </c:pt>
                <c:pt idx="1189">
                  <c:v>9.67</c:v>
                </c:pt>
                <c:pt idx="1190">
                  <c:v>7.8199999999999985</c:v>
                </c:pt>
                <c:pt idx="1191">
                  <c:v>9.3600000000000048</c:v>
                </c:pt>
                <c:pt idx="1192">
                  <c:v>10.06</c:v>
                </c:pt>
                <c:pt idx="1193">
                  <c:v>11.71</c:v>
                </c:pt>
                <c:pt idx="1194">
                  <c:v>11.983780373289088</c:v>
                </c:pt>
                <c:pt idx="1195">
                  <c:v>12.1969520253026</c:v>
                </c:pt>
                <c:pt idx="1196">
                  <c:v>10.9971720909992</c:v>
                </c:pt>
                <c:pt idx="1197">
                  <c:v>12.137975955447498</c:v>
                </c:pt>
                <c:pt idx="1198">
                  <c:v>12.46</c:v>
                </c:pt>
                <c:pt idx="1199">
                  <c:v>12.01</c:v>
                </c:pt>
                <c:pt idx="1200">
                  <c:v>12.49</c:v>
                </c:pt>
                <c:pt idx="1201">
                  <c:v>12.52</c:v>
                </c:pt>
                <c:pt idx="1202">
                  <c:v>12.62</c:v>
                </c:pt>
                <c:pt idx="1203">
                  <c:v>12.6</c:v>
                </c:pt>
                <c:pt idx="1204">
                  <c:v>11.81</c:v>
                </c:pt>
                <c:pt idx="1205">
                  <c:v>12.96</c:v>
                </c:pt>
                <c:pt idx="1206">
                  <c:v>12.41</c:v>
                </c:pt>
                <c:pt idx="1207">
                  <c:v>12.74</c:v>
                </c:pt>
                <c:pt idx="1208">
                  <c:v>12.79</c:v>
                </c:pt>
                <c:pt idx="1209">
                  <c:v>11.11</c:v>
                </c:pt>
                <c:pt idx="1210">
                  <c:v>12.41</c:v>
                </c:pt>
                <c:pt idx="1211">
                  <c:v>12.39</c:v>
                </c:pt>
                <c:pt idx="1212">
                  <c:v>12.370000000000006</c:v>
                </c:pt>
                <c:pt idx="1213">
                  <c:v>12.350000000000026</c:v>
                </c:pt>
                <c:pt idx="1214">
                  <c:v>12.33</c:v>
                </c:pt>
                <c:pt idx="1215">
                  <c:v>11.3</c:v>
                </c:pt>
                <c:pt idx="1216">
                  <c:v>11.77</c:v>
                </c:pt>
                <c:pt idx="1217">
                  <c:v>12</c:v>
                </c:pt>
                <c:pt idx="1218">
                  <c:v>11.58</c:v>
                </c:pt>
                <c:pt idx="1219">
                  <c:v>11.93</c:v>
                </c:pt>
                <c:pt idx="1220">
                  <c:v>11.94</c:v>
                </c:pt>
                <c:pt idx="1221">
                  <c:v>11.06</c:v>
                </c:pt>
                <c:pt idx="1222">
                  <c:v>11.6</c:v>
                </c:pt>
                <c:pt idx="1223">
                  <c:v>11.76</c:v>
                </c:pt>
                <c:pt idx="1224">
                  <c:v>11.54</c:v>
                </c:pt>
                <c:pt idx="1225">
                  <c:v>11.5</c:v>
                </c:pt>
                <c:pt idx="1226">
                  <c:v>11.24</c:v>
                </c:pt>
                <c:pt idx="1227">
                  <c:v>11.850000000000026</c:v>
                </c:pt>
                <c:pt idx="1228">
                  <c:v>11.61</c:v>
                </c:pt>
                <c:pt idx="1229">
                  <c:v>11.950000000000006</c:v>
                </c:pt>
                <c:pt idx="1230">
                  <c:v>14.61</c:v>
                </c:pt>
                <c:pt idx="1231">
                  <c:v>1.53</c:v>
                </c:pt>
                <c:pt idx="1232">
                  <c:v>0.31000000000000177</c:v>
                </c:pt>
                <c:pt idx="1233">
                  <c:v>12.12</c:v>
                </c:pt>
                <c:pt idx="1234">
                  <c:v>8.99</c:v>
                </c:pt>
                <c:pt idx="1235">
                  <c:v>7.71</c:v>
                </c:pt>
                <c:pt idx="1236">
                  <c:v>8.08</c:v>
                </c:pt>
                <c:pt idx="1237">
                  <c:v>7.3199999999999985</c:v>
                </c:pt>
                <c:pt idx="1238">
                  <c:v>8.8800000000000008</c:v>
                </c:pt>
                <c:pt idx="1239">
                  <c:v>10.23</c:v>
                </c:pt>
                <c:pt idx="1240">
                  <c:v>9.7000000000000011</c:v>
                </c:pt>
                <c:pt idx="1241">
                  <c:v>9.9600000000000026</c:v>
                </c:pt>
                <c:pt idx="1242">
                  <c:v>0.79</c:v>
                </c:pt>
                <c:pt idx="1243">
                  <c:v>1.26</c:v>
                </c:pt>
                <c:pt idx="1244">
                  <c:v>2.09</c:v>
                </c:pt>
                <c:pt idx="1245">
                  <c:v>4.5</c:v>
                </c:pt>
                <c:pt idx="1246">
                  <c:v>5.55</c:v>
                </c:pt>
                <c:pt idx="1247">
                  <c:v>8.2900000000000009</c:v>
                </c:pt>
                <c:pt idx="1248">
                  <c:v>10.4980536396516</c:v>
                </c:pt>
                <c:pt idx="1249">
                  <c:v>10.485769252657864</c:v>
                </c:pt>
                <c:pt idx="1250">
                  <c:v>10.520382384215798</c:v>
                </c:pt>
                <c:pt idx="1251">
                  <c:v>10.490186542787002</c:v>
                </c:pt>
                <c:pt idx="1252">
                  <c:v>10.51206484328898</c:v>
                </c:pt>
                <c:pt idx="1253">
                  <c:v>10.410656447950204</c:v>
                </c:pt>
                <c:pt idx="1254">
                  <c:v>10.472386410840299</c:v>
                </c:pt>
                <c:pt idx="1255">
                  <c:v>10.643517165112518</c:v>
                </c:pt>
                <c:pt idx="1256">
                  <c:v>10.4680205726147</c:v>
                </c:pt>
                <c:pt idx="1257">
                  <c:v>10.375742923340475</c:v>
                </c:pt>
                <c:pt idx="1258">
                  <c:v>10.342052313883377</c:v>
                </c:pt>
                <c:pt idx="1259">
                  <c:v>10.412680509959575</c:v>
                </c:pt>
                <c:pt idx="1260">
                  <c:v>10.5622047084771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9280288"/>
        <c:axId val="191699856"/>
      </c:scatterChart>
      <c:valAx>
        <c:axId val="109280288"/>
        <c:scaling>
          <c:orientation val="minMax"/>
          <c:max val="80"/>
          <c:min val="40"/>
        </c:scaling>
        <c:delete val="1"/>
        <c:axPos val="b"/>
        <c:numFmt formatCode="General" sourceLinked="1"/>
        <c:majorTickMark val="in"/>
        <c:minorTickMark val="in"/>
        <c:tickLblPos val="none"/>
        <c:crossAx val="191699856"/>
        <c:crosses val="autoZero"/>
        <c:crossBetween val="midCat"/>
      </c:valAx>
      <c:valAx>
        <c:axId val="191699856"/>
        <c:scaling>
          <c:orientation val="minMax"/>
          <c:max val="20"/>
          <c:min val="0"/>
        </c:scaling>
        <c:delete val="1"/>
        <c:axPos val="l"/>
        <c:numFmt formatCode="General" sourceLinked="1"/>
        <c:majorTickMark val="in"/>
        <c:minorTickMark val="in"/>
        <c:tickLblPos val="none"/>
        <c:crossAx val="109280288"/>
        <c:crosses val="autoZero"/>
        <c:crossBetween val="midCat"/>
      </c:valAx>
      <c:spPr>
        <a:ln>
          <a:solidFill>
            <a:schemeClr val="tx1"/>
          </a:solidFill>
        </a:ln>
      </c:spPr>
    </c:plotArea>
    <c:plotVisOnly val="1"/>
    <c:dispBlanksAs val="gap"/>
    <c:showDLblsOverMax val="0"/>
  </c:chart>
  <c:txPr>
    <a:bodyPr/>
    <a:lstStyle/>
    <a:p>
      <a:pPr>
        <a:defRPr>
          <a:latin typeface="Calibri" pitchFamily="34" charset="0"/>
        </a:defRPr>
      </a:pPr>
      <a:endParaRPr lang="it-IT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103350547515725"/>
          <c:y val="5.1400554097404488E-2"/>
          <c:w val="0.80770436114438315"/>
          <c:h val="0.79822506561679785"/>
        </c:manualLayout>
      </c:layout>
      <c:scatterChart>
        <c:scatterStyle val="lineMarker"/>
        <c:varyColors val="0"/>
        <c:ser>
          <c:idx val="1"/>
          <c:order val="0"/>
          <c:tx>
            <c:strRef>
              <c:f>'Rock Series #6'!$T$1</c:f>
              <c:strCache>
                <c:ptCount val="1"/>
                <c:pt idx="0">
                  <c:v>feo/MgO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7"/>
            <c:spPr>
              <a:solidFill>
                <a:srgbClr val="FF0000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'Rock Series #6'!$G$2:$G$1262</c:f>
              <c:numCache>
                <c:formatCode>0.00</c:formatCode>
                <c:ptCount val="1261"/>
                <c:pt idx="1">
                  <c:v>47.47</c:v>
                </c:pt>
                <c:pt idx="2">
                  <c:v>47.91</c:v>
                </c:pt>
                <c:pt idx="3">
                  <c:v>48.54</c:v>
                </c:pt>
                <c:pt idx="4">
                  <c:v>57.8</c:v>
                </c:pt>
                <c:pt idx="5">
                  <c:v>72.95</c:v>
                </c:pt>
                <c:pt idx="6">
                  <c:v>73.900000000000006</c:v>
                </c:pt>
                <c:pt idx="7">
                  <c:v>69.940000000000026</c:v>
                </c:pt>
                <c:pt idx="8">
                  <c:v>48.64</c:v>
                </c:pt>
                <c:pt idx="9">
                  <c:v>45.59</c:v>
                </c:pt>
                <c:pt idx="10">
                  <c:v>47.43</c:v>
                </c:pt>
                <c:pt idx="11">
                  <c:v>47.31</c:v>
                </c:pt>
                <c:pt idx="12">
                  <c:v>47.21</c:v>
                </c:pt>
                <c:pt idx="13">
                  <c:v>47.93</c:v>
                </c:pt>
                <c:pt idx="14">
                  <c:v>49.13</c:v>
                </c:pt>
                <c:pt idx="15">
                  <c:v>48.4</c:v>
                </c:pt>
                <c:pt idx="16">
                  <c:v>50.2</c:v>
                </c:pt>
                <c:pt idx="17">
                  <c:v>51.89</c:v>
                </c:pt>
                <c:pt idx="18">
                  <c:v>52.21</c:v>
                </c:pt>
                <c:pt idx="19">
                  <c:v>54.92</c:v>
                </c:pt>
                <c:pt idx="20">
                  <c:v>63.82</c:v>
                </c:pt>
                <c:pt idx="21">
                  <c:v>70.11999999999999</c:v>
                </c:pt>
                <c:pt idx="22">
                  <c:v>73.69</c:v>
                </c:pt>
                <c:pt idx="23">
                  <c:v>72.63</c:v>
                </c:pt>
                <c:pt idx="24">
                  <c:v>49.32</c:v>
                </c:pt>
                <c:pt idx="25">
                  <c:v>47.77</c:v>
                </c:pt>
                <c:pt idx="26">
                  <c:v>45.63</c:v>
                </c:pt>
                <c:pt idx="27">
                  <c:v>48.59</c:v>
                </c:pt>
                <c:pt idx="28">
                  <c:v>48.96</c:v>
                </c:pt>
                <c:pt idx="29">
                  <c:v>48.620000000000012</c:v>
                </c:pt>
                <c:pt idx="30">
                  <c:v>48.96</c:v>
                </c:pt>
                <c:pt idx="31">
                  <c:v>49.44</c:v>
                </c:pt>
                <c:pt idx="32">
                  <c:v>48.8</c:v>
                </c:pt>
                <c:pt idx="33">
                  <c:v>49.760000000000012</c:v>
                </c:pt>
                <c:pt idx="34">
                  <c:v>49.08</c:v>
                </c:pt>
                <c:pt idx="35">
                  <c:v>49.34</c:v>
                </c:pt>
                <c:pt idx="36">
                  <c:v>49.11</c:v>
                </c:pt>
                <c:pt idx="37">
                  <c:v>48.88</c:v>
                </c:pt>
                <c:pt idx="38">
                  <c:v>48.67</c:v>
                </c:pt>
                <c:pt idx="39">
                  <c:v>48.78</c:v>
                </c:pt>
                <c:pt idx="40">
                  <c:v>48.720000000000013</c:v>
                </c:pt>
                <c:pt idx="41">
                  <c:v>48.61</c:v>
                </c:pt>
                <c:pt idx="42">
                  <c:v>48.74</c:v>
                </c:pt>
                <c:pt idx="43">
                  <c:v>49.14</c:v>
                </c:pt>
                <c:pt idx="44">
                  <c:v>49.57</c:v>
                </c:pt>
                <c:pt idx="45">
                  <c:v>48.37</c:v>
                </c:pt>
                <c:pt idx="46">
                  <c:v>49.56</c:v>
                </c:pt>
                <c:pt idx="47">
                  <c:v>49.54</c:v>
                </c:pt>
                <c:pt idx="48">
                  <c:v>48.730000000000011</c:v>
                </c:pt>
                <c:pt idx="49">
                  <c:v>49.36</c:v>
                </c:pt>
                <c:pt idx="50">
                  <c:v>47.95</c:v>
                </c:pt>
                <c:pt idx="51">
                  <c:v>48.5</c:v>
                </c:pt>
                <c:pt idx="52">
                  <c:v>48.760000000000012</c:v>
                </c:pt>
                <c:pt idx="53">
                  <c:v>49.34</c:v>
                </c:pt>
                <c:pt idx="54">
                  <c:v>48.71</c:v>
                </c:pt>
                <c:pt idx="55">
                  <c:v>48.220000000000013</c:v>
                </c:pt>
                <c:pt idx="56">
                  <c:v>49.57</c:v>
                </c:pt>
                <c:pt idx="57">
                  <c:v>48.95</c:v>
                </c:pt>
                <c:pt idx="58">
                  <c:v>48.620000000000012</c:v>
                </c:pt>
                <c:pt idx="59">
                  <c:v>48.64</c:v>
                </c:pt>
                <c:pt idx="60">
                  <c:v>48.64</c:v>
                </c:pt>
                <c:pt idx="61">
                  <c:v>48.98</c:v>
                </c:pt>
                <c:pt idx="62">
                  <c:v>48.760000000000012</c:v>
                </c:pt>
                <c:pt idx="63">
                  <c:v>48.34</c:v>
                </c:pt>
                <c:pt idx="64">
                  <c:v>49.27</c:v>
                </c:pt>
                <c:pt idx="65">
                  <c:v>48.04</c:v>
                </c:pt>
                <c:pt idx="66">
                  <c:v>48.27</c:v>
                </c:pt>
                <c:pt idx="67">
                  <c:v>48.33</c:v>
                </c:pt>
                <c:pt idx="68">
                  <c:v>48.56</c:v>
                </c:pt>
                <c:pt idx="69">
                  <c:v>47.45</c:v>
                </c:pt>
                <c:pt idx="70">
                  <c:v>48.47</c:v>
                </c:pt>
                <c:pt idx="71">
                  <c:v>48.7</c:v>
                </c:pt>
                <c:pt idx="72">
                  <c:v>48.54</c:v>
                </c:pt>
                <c:pt idx="73">
                  <c:v>48.45</c:v>
                </c:pt>
                <c:pt idx="74">
                  <c:v>48.5</c:v>
                </c:pt>
                <c:pt idx="75">
                  <c:v>49.21</c:v>
                </c:pt>
                <c:pt idx="76">
                  <c:v>49.68</c:v>
                </c:pt>
                <c:pt idx="77">
                  <c:v>48.31</c:v>
                </c:pt>
                <c:pt idx="78">
                  <c:v>48.31</c:v>
                </c:pt>
                <c:pt idx="79">
                  <c:v>50</c:v>
                </c:pt>
                <c:pt idx="80">
                  <c:v>49.33</c:v>
                </c:pt>
                <c:pt idx="81">
                  <c:v>48.660000000000011</c:v>
                </c:pt>
                <c:pt idx="82">
                  <c:v>49.35</c:v>
                </c:pt>
                <c:pt idx="83">
                  <c:v>48.120000000000012</c:v>
                </c:pt>
                <c:pt idx="84">
                  <c:v>48.55</c:v>
                </c:pt>
                <c:pt idx="85">
                  <c:v>49.13</c:v>
                </c:pt>
                <c:pt idx="86">
                  <c:v>49.17</c:v>
                </c:pt>
                <c:pt idx="87">
                  <c:v>49.3</c:v>
                </c:pt>
                <c:pt idx="88">
                  <c:v>49.35</c:v>
                </c:pt>
                <c:pt idx="89">
                  <c:v>49.57</c:v>
                </c:pt>
                <c:pt idx="90">
                  <c:v>48.95</c:v>
                </c:pt>
                <c:pt idx="91">
                  <c:v>49.37</c:v>
                </c:pt>
                <c:pt idx="92">
                  <c:v>48.97</c:v>
                </c:pt>
                <c:pt idx="93">
                  <c:v>48.94</c:v>
                </c:pt>
                <c:pt idx="94">
                  <c:v>48.03</c:v>
                </c:pt>
                <c:pt idx="95">
                  <c:v>48.27</c:v>
                </c:pt>
                <c:pt idx="96">
                  <c:v>49.260000000000012</c:v>
                </c:pt>
                <c:pt idx="97">
                  <c:v>49.56</c:v>
                </c:pt>
                <c:pt idx="98">
                  <c:v>48.65</c:v>
                </c:pt>
                <c:pt idx="99">
                  <c:v>48.13</c:v>
                </c:pt>
                <c:pt idx="100">
                  <c:v>46.8</c:v>
                </c:pt>
                <c:pt idx="101">
                  <c:v>46.03</c:v>
                </c:pt>
                <c:pt idx="102">
                  <c:v>47.65</c:v>
                </c:pt>
                <c:pt idx="103">
                  <c:v>48.08</c:v>
                </c:pt>
                <c:pt idx="104">
                  <c:v>47.47</c:v>
                </c:pt>
                <c:pt idx="105">
                  <c:v>48.56</c:v>
                </c:pt>
                <c:pt idx="106">
                  <c:v>48.28</c:v>
                </c:pt>
                <c:pt idx="107">
                  <c:v>51.3</c:v>
                </c:pt>
                <c:pt idx="108">
                  <c:v>50.88</c:v>
                </c:pt>
                <c:pt idx="109">
                  <c:v>46.51</c:v>
                </c:pt>
                <c:pt idx="110">
                  <c:v>50.7</c:v>
                </c:pt>
                <c:pt idx="111">
                  <c:v>46.36</c:v>
                </c:pt>
                <c:pt idx="112">
                  <c:v>45.1</c:v>
                </c:pt>
                <c:pt idx="113">
                  <c:v>46.78</c:v>
                </c:pt>
                <c:pt idx="114">
                  <c:v>44.96</c:v>
                </c:pt>
                <c:pt idx="115">
                  <c:v>48.260000000000012</c:v>
                </c:pt>
                <c:pt idx="116">
                  <c:v>47.99</c:v>
                </c:pt>
                <c:pt idx="117">
                  <c:v>48.13</c:v>
                </c:pt>
                <c:pt idx="118">
                  <c:v>47.87</c:v>
                </c:pt>
                <c:pt idx="119">
                  <c:v>47.92</c:v>
                </c:pt>
                <c:pt idx="120">
                  <c:v>45.220000000000013</c:v>
                </c:pt>
                <c:pt idx="121">
                  <c:v>46.18</c:v>
                </c:pt>
                <c:pt idx="122">
                  <c:v>47.720000000000013</c:v>
                </c:pt>
                <c:pt idx="123">
                  <c:v>48.1</c:v>
                </c:pt>
                <c:pt idx="124">
                  <c:v>48.220000000000013</c:v>
                </c:pt>
                <c:pt idx="125">
                  <c:v>48.52</c:v>
                </c:pt>
                <c:pt idx="126">
                  <c:v>48.8</c:v>
                </c:pt>
                <c:pt idx="127">
                  <c:v>48.47</c:v>
                </c:pt>
                <c:pt idx="128">
                  <c:v>47.98</c:v>
                </c:pt>
                <c:pt idx="129">
                  <c:v>48.51</c:v>
                </c:pt>
                <c:pt idx="130">
                  <c:v>48.64</c:v>
                </c:pt>
                <c:pt idx="131">
                  <c:v>48.47</c:v>
                </c:pt>
                <c:pt idx="132">
                  <c:v>48.230000000000011</c:v>
                </c:pt>
                <c:pt idx="133">
                  <c:v>48.15</c:v>
                </c:pt>
                <c:pt idx="134">
                  <c:v>48.34</c:v>
                </c:pt>
                <c:pt idx="135">
                  <c:v>48.24</c:v>
                </c:pt>
                <c:pt idx="136">
                  <c:v>48.31</c:v>
                </c:pt>
                <c:pt idx="137">
                  <c:v>48.39</c:v>
                </c:pt>
                <c:pt idx="138">
                  <c:v>48.690000000000012</c:v>
                </c:pt>
                <c:pt idx="139">
                  <c:v>48.34</c:v>
                </c:pt>
                <c:pt idx="140">
                  <c:v>48.230000000000011</c:v>
                </c:pt>
                <c:pt idx="141">
                  <c:v>48.42</c:v>
                </c:pt>
                <c:pt idx="142">
                  <c:v>48.95</c:v>
                </c:pt>
                <c:pt idx="143">
                  <c:v>48.75</c:v>
                </c:pt>
                <c:pt idx="144">
                  <c:v>48.690000000000012</c:v>
                </c:pt>
                <c:pt idx="145">
                  <c:v>47.93</c:v>
                </c:pt>
                <c:pt idx="146">
                  <c:v>48.43</c:v>
                </c:pt>
                <c:pt idx="147">
                  <c:v>48.64</c:v>
                </c:pt>
                <c:pt idx="148">
                  <c:v>48.78</c:v>
                </c:pt>
                <c:pt idx="149">
                  <c:v>48.57</c:v>
                </c:pt>
                <c:pt idx="150">
                  <c:v>48.27</c:v>
                </c:pt>
                <c:pt idx="151">
                  <c:v>48.64</c:v>
                </c:pt>
                <c:pt idx="152">
                  <c:v>48.36</c:v>
                </c:pt>
                <c:pt idx="153">
                  <c:v>48.8</c:v>
                </c:pt>
                <c:pt idx="154">
                  <c:v>48.260000000000012</c:v>
                </c:pt>
                <c:pt idx="155">
                  <c:v>48.620000000000012</c:v>
                </c:pt>
                <c:pt idx="156">
                  <c:v>48.52</c:v>
                </c:pt>
                <c:pt idx="157">
                  <c:v>48.54</c:v>
                </c:pt>
                <c:pt idx="158">
                  <c:v>48.49</c:v>
                </c:pt>
                <c:pt idx="159">
                  <c:v>48.34</c:v>
                </c:pt>
                <c:pt idx="160">
                  <c:v>48.690000000000012</c:v>
                </c:pt>
                <c:pt idx="161">
                  <c:v>48.53</c:v>
                </c:pt>
                <c:pt idx="162">
                  <c:v>48.32</c:v>
                </c:pt>
                <c:pt idx="163">
                  <c:v>48.230000000000011</c:v>
                </c:pt>
                <c:pt idx="164">
                  <c:v>48.14</c:v>
                </c:pt>
                <c:pt idx="165">
                  <c:v>48.97</c:v>
                </c:pt>
                <c:pt idx="166">
                  <c:v>48.720000000000013</c:v>
                </c:pt>
                <c:pt idx="167">
                  <c:v>48.85</c:v>
                </c:pt>
                <c:pt idx="168">
                  <c:v>48.45</c:v>
                </c:pt>
                <c:pt idx="169">
                  <c:v>48.42</c:v>
                </c:pt>
                <c:pt idx="170">
                  <c:v>48.43</c:v>
                </c:pt>
                <c:pt idx="171">
                  <c:v>48.4</c:v>
                </c:pt>
                <c:pt idx="172">
                  <c:v>48.21</c:v>
                </c:pt>
                <c:pt idx="173">
                  <c:v>48.2</c:v>
                </c:pt>
                <c:pt idx="174">
                  <c:v>48.160000000000011</c:v>
                </c:pt>
                <c:pt idx="175">
                  <c:v>48.33</c:v>
                </c:pt>
                <c:pt idx="176">
                  <c:v>48.27</c:v>
                </c:pt>
                <c:pt idx="177">
                  <c:v>48.21</c:v>
                </c:pt>
                <c:pt idx="178">
                  <c:v>48</c:v>
                </c:pt>
                <c:pt idx="179">
                  <c:v>48.15</c:v>
                </c:pt>
                <c:pt idx="180">
                  <c:v>48.36</c:v>
                </c:pt>
                <c:pt idx="181">
                  <c:v>48.21</c:v>
                </c:pt>
                <c:pt idx="182">
                  <c:v>48.24</c:v>
                </c:pt>
                <c:pt idx="183">
                  <c:v>48.47</c:v>
                </c:pt>
                <c:pt idx="184">
                  <c:v>48.230000000000011</c:v>
                </c:pt>
                <c:pt idx="185">
                  <c:v>48.290000000000013</c:v>
                </c:pt>
                <c:pt idx="186">
                  <c:v>48.33</c:v>
                </c:pt>
                <c:pt idx="187">
                  <c:v>48.120000000000012</c:v>
                </c:pt>
                <c:pt idx="188">
                  <c:v>49.03</c:v>
                </c:pt>
                <c:pt idx="189">
                  <c:v>48.18</c:v>
                </c:pt>
                <c:pt idx="190">
                  <c:v>48.54</c:v>
                </c:pt>
                <c:pt idx="191">
                  <c:v>48.04</c:v>
                </c:pt>
                <c:pt idx="192">
                  <c:v>48.41</c:v>
                </c:pt>
                <c:pt idx="193">
                  <c:v>48.32</c:v>
                </c:pt>
                <c:pt idx="194">
                  <c:v>48.91</c:v>
                </c:pt>
                <c:pt idx="195">
                  <c:v>48.7</c:v>
                </c:pt>
                <c:pt idx="196">
                  <c:v>48.95</c:v>
                </c:pt>
                <c:pt idx="197">
                  <c:v>47.67</c:v>
                </c:pt>
                <c:pt idx="198">
                  <c:v>48.190000000000012</c:v>
                </c:pt>
                <c:pt idx="199">
                  <c:v>48.18</c:v>
                </c:pt>
                <c:pt idx="200">
                  <c:v>48.39</c:v>
                </c:pt>
                <c:pt idx="201">
                  <c:v>48.1</c:v>
                </c:pt>
                <c:pt idx="202">
                  <c:v>47.83</c:v>
                </c:pt>
                <c:pt idx="203">
                  <c:v>48.42</c:v>
                </c:pt>
                <c:pt idx="204">
                  <c:v>48.48</c:v>
                </c:pt>
                <c:pt idx="205">
                  <c:v>48.02</c:v>
                </c:pt>
                <c:pt idx="206">
                  <c:v>48.220000000000013</c:v>
                </c:pt>
                <c:pt idx="207">
                  <c:v>48.04</c:v>
                </c:pt>
                <c:pt idx="208">
                  <c:v>48.45</c:v>
                </c:pt>
                <c:pt idx="209">
                  <c:v>47.94</c:v>
                </c:pt>
                <c:pt idx="210">
                  <c:v>48.06</c:v>
                </c:pt>
                <c:pt idx="211">
                  <c:v>47.790000000000013</c:v>
                </c:pt>
                <c:pt idx="212">
                  <c:v>47.67</c:v>
                </c:pt>
                <c:pt idx="213">
                  <c:v>48.18</c:v>
                </c:pt>
                <c:pt idx="214">
                  <c:v>48.290000000000013</c:v>
                </c:pt>
                <c:pt idx="215">
                  <c:v>48.13</c:v>
                </c:pt>
                <c:pt idx="216">
                  <c:v>48.17</c:v>
                </c:pt>
                <c:pt idx="217">
                  <c:v>48.25</c:v>
                </c:pt>
                <c:pt idx="218">
                  <c:v>48.28</c:v>
                </c:pt>
                <c:pt idx="219">
                  <c:v>48.230000000000011</c:v>
                </c:pt>
                <c:pt idx="220">
                  <c:v>47.11</c:v>
                </c:pt>
                <c:pt idx="221">
                  <c:v>47.89</c:v>
                </c:pt>
                <c:pt idx="222">
                  <c:v>47.730000000000011</c:v>
                </c:pt>
                <c:pt idx="223">
                  <c:v>47.48</c:v>
                </c:pt>
                <c:pt idx="224">
                  <c:v>47.87</c:v>
                </c:pt>
                <c:pt idx="225">
                  <c:v>46.99</c:v>
                </c:pt>
                <c:pt idx="226">
                  <c:v>48.74</c:v>
                </c:pt>
                <c:pt idx="227">
                  <c:v>49.25</c:v>
                </c:pt>
                <c:pt idx="228">
                  <c:v>48.190000000000012</c:v>
                </c:pt>
                <c:pt idx="229">
                  <c:v>48.190000000000012</c:v>
                </c:pt>
                <c:pt idx="230">
                  <c:v>48.41</c:v>
                </c:pt>
                <c:pt idx="231">
                  <c:v>49.64</c:v>
                </c:pt>
                <c:pt idx="232">
                  <c:v>48.58</c:v>
                </c:pt>
                <c:pt idx="233">
                  <c:v>49.03</c:v>
                </c:pt>
                <c:pt idx="234">
                  <c:v>48.59</c:v>
                </c:pt>
                <c:pt idx="235">
                  <c:v>49.02</c:v>
                </c:pt>
                <c:pt idx="236">
                  <c:v>48.52</c:v>
                </c:pt>
                <c:pt idx="237">
                  <c:v>49.1</c:v>
                </c:pt>
                <c:pt idx="238">
                  <c:v>49.21</c:v>
                </c:pt>
                <c:pt idx="239">
                  <c:v>48.5</c:v>
                </c:pt>
                <c:pt idx="240">
                  <c:v>49.1</c:v>
                </c:pt>
                <c:pt idx="241">
                  <c:v>48.9</c:v>
                </c:pt>
                <c:pt idx="242">
                  <c:v>49.04</c:v>
                </c:pt>
                <c:pt idx="243">
                  <c:v>48.87</c:v>
                </c:pt>
                <c:pt idx="244">
                  <c:v>49.05</c:v>
                </c:pt>
                <c:pt idx="245">
                  <c:v>49.25</c:v>
                </c:pt>
                <c:pt idx="246">
                  <c:v>49.160000000000011</c:v>
                </c:pt>
                <c:pt idx="247">
                  <c:v>49.25</c:v>
                </c:pt>
                <c:pt idx="248">
                  <c:v>48.68</c:v>
                </c:pt>
                <c:pt idx="249">
                  <c:v>48.44</c:v>
                </c:pt>
                <c:pt idx="250">
                  <c:v>48.08</c:v>
                </c:pt>
                <c:pt idx="251">
                  <c:v>48.35</c:v>
                </c:pt>
                <c:pt idx="252">
                  <c:v>47.06</c:v>
                </c:pt>
                <c:pt idx="253">
                  <c:v>47.9</c:v>
                </c:pt>
                <c:pt idx="254">
                  <c:v>47.87</c:v>
                </c:pt>
                <c:pt idx="255">
                  <c:v>47.71</c:v>
                </c:pt>
                <c:pt idx="256">
                  <c:v>48</c:v>
                </c:pt>
                <c:pt idx="257">
                  <c:v>48.1</c:v>
                </c:pt>
                <c:pt idx="258">
                  <c:v>48.5</c:v>
                </c:pt>
                <c:pt idx="259">
                  <c:v>48.1</c:v>
                </c:pt>
                <c:pt idx="260">
                  <c:v>48.790000000000013</c:v>
                </c:pt>
                <c:pt idx="261">
                  <c:v>48.04</c:v>
                </c:pt>
                <c:pt idx="262">
                  <c:v>48.61</c:v>
                </c:pt>
                <c:pt idx="263">
                  <c:v>48.230000000000011</c:v>
                </c:pt>
                <c:pt idx="264">
                  <c:v>47.68</c:v>
                </c:pt>
                <c:pt idx="265">
                  <c:v>48.01</c:v>
                </c:pt>
                <c:pt idx="266">
                  <c:v>47.730000000000011</c:v>
                </c:pt>
                <c:pt idx="267">
                  <c:v>48.17</c:v>
                </c:pt>
                <c:pt idx="268">
                  <c:v>48.27</c:v>
                </c:pt>
                <c:pt idx="269">
                  <c:v>47.54</c:v>
                </c:pt>
                <c:pt idx="270">
                  <c:v>48.48</c:v>
                </c:pt>
                <c:pt idx="271">
                  <c:v>48.87</c:v>
                </c:pt>
                <c:pt idx="272">
                  <c:v>46.660000000000011</c:v>
                </c:pt>
                <c:pt idx="273">
                  <c:v>46.51</c:v>
                </c:pt>
                <c:pt idx="274">
                  <c:v>47.96</c:v>
                </c:pt>
                <c:pt idx="275">
                  <c:v>46.95</c:v>
                </c:pt>
                <c:pt idx="276">
                  <c:v>47.3</c:v>
                </c:pt>
                <c:pt idx="277">
                  <c:v>47.86</c:v>
                </c:pt>
                <c:pt idx="278">
                  <c:v>50.5</c:v>
                </c:pt>
                <c:pt idx="279">
                  <c:v>49.08</c:v>
                </c:pt>
                <c:pt idx="280">
                  <c:v>48.34</c:v>
                </c:pt>
                <c:pt idx="281">
                  <c:v>47.81</c:v>
                </c:pt>
                <c:pt idx="282">
                  <c:v>47.77</c:v>
                </c:pt>
                <c:pt idx="283">
                  <c:v>48.45</c:v>
                </c:pt>
                <c:pt idx="284">
                  <c:v>49.58</c:v>
                </c:pt>
                <c:pt idx="285">
                  <c:v>48.34</c:v>
                </c:pt>
                <c:pt idx="286">
                  <c:v>48.43</c:v>
                </c:pt>
                <c:pt idx="287">
                  <c:v>48.42</c:v>
                </c:pt>
                <c:pt idx="288">
                  <c:v>48.15</c:v>
                </c:pt>
                <c:pt idx="289">
                  <c:v>48.38</c:v>
                </c:pt>
                <c:pt idx="290">
                  <c:v>47.7</c:v>
                </c:pt>
                <c:pt idx="291">
                  <c:v>47.9</c:v>
                </c:pt>
                <c:pt idx="292">
                  <c:v>48.98</c:v>
                </c:pt>
                <c:pt idx="293">
                  <c:v>48.47</c:v>
                </c:pt>
                <c:pt idx="294">
                  <c:v>74.25</c:v>
                </c:pt>
                <c:pt idx="295">
                  <c:v>48.61</c:v>
                </c:pt>
                <c:pt idx="296">
                  <c:v>49.83</c:v>
                </c:pt>
                <c:pt idx="297">
                  <c:v>46.4</c:v>
                </c:pt>
                <c:pt idx="298">
                  <c:v>47.15</c:v>
                </c:pt>
                <c:pt idx="299">
                  <c:v>46.82</c:v>
                </c:pt>
                <c:pt idx="300">
                  <c:v>47.6</c:v>
                </c:pt>
                <c:pt idx="301">
                  <c:v>47.44</c:v>
                </c:pt>
                <c:pt idx="302">
                  <c:v>47.1</c:v>
                </c:pt>
                <c:pt idx="303">
                  <c:v>46.09</c:v>
                </c:pt>
                <c:pt idx="304">
                  <c:v>46.15</c:v>
                </c:pt>
                <c:pt idx="305">
                  <c:v>47.760000000000012</c:v>
                </c:pt>
                <c:pt idx="306">
                  <c:v>46.81</c:v>
                </c:pt>
                <c:pt idx="307">
                  <c:v>55</c:v>
                </c:pt>
                <c:pt idx="308">
                  <c:v>49.07</c:v>
                </c:pt>
                <c:pt idx="309">
                  <c:v>51.6</c:v>
                </c:pt>
                <c:pt idx="310">
                  <c:v>56.8</c:v>
                </c:pt>
                <c:pt idx="311">
                  <c:v>59.57</c:v>
                </c:pt>
                <c:pt idx="312">
                  <c:v>59.93</c:v>
                </c:pt>
                <c:pt idx="313">
                  <c:v>65.7</c:v>
                </c:pt>
                <c:pt idx="314">
                  <c:v>47.91</c:v>
                </c:pt>
                <c:pt idx="315">
                  <c:v>47.89</c:v>
                </c:pt>
                <c:pt idx="316">
                  <c:v>50.3</c:v>
                </c:pt>
                <c:pt idx="317">
                  <c:v>49.75</c:v>
                </c:pt>
                <c:pt idx="318">
                  <c:v>49.99</c:v>
                </c:pt>
                <c:pt idx="319">
                  <c:v>49.32</c:v>
                </c:pt>
                <c:pt idx="320">
                  <c:v>48.81</c:v>
                </c:pt>
                <c:pt idx="321">
                  <c:v>50.07</c:v>
                </c:pt>
                <c:pt idx="322">
                  <c:v>49.260000000000012</c:v>
                </c:pt>
                <c:pt idx="323">
                  <c:v>49.58</c:v>
                </c:pt>
                <c:pt idx="324">
                  <c:v>49.05</c:v>
                </c:pt>
                <c:pt idx="325">
                  <c:v>48.83</c:v>
                </c:pt>
                <c:pt idx="326">
                  <c:v>48.84</c:v>
                </c:pt>
                <c:pt idx="327">
                  <c:v>47.9</c:v>
                </c:pt>
                <c:pt idx="328">
                  <c:v>47.03</c:v>
                </c:pt>
                <c:pt idx="329">
                  <c:v>47.98</c:v>
                </c:pt>
                <c:pt idx="330">
                  <c:v>54.290000000000013</c:v>
                </c:pt>
                <c:pt idx="331">
                  <c:v>47.43</c:v>
                </c:pt>
                <c:pt idx="332">
                  <c:v>53.98</c:v>
                </c:pt>
                <c:pt idx="333">
                  <c:v>46.290000000000013</c:v>
                </c:pt>
                <c:pt idx="334">
                  <c:v>50.81</c:v>
                </c:pt>
                <c:pt idx="335">
                  <c:v>53.74</c:v>
                </c:pt>
                <c:pt idx="336">
                  <c:v>48.290000000000013</c:v>
                </c:pt>
                <c:pt idx="337">
                  <c:v>48.75</c:v>
                </c:pt>
                <c:pt idx="338">
                  <c:v>48.94</c:v>
                </c:pt>
                <c:pt idx="339">
                  <c:v>48.39</c:v>
                </c:pt>
                <c:pt idx="340">
                  <c:v>46.03</c:v>
                </c:pt>
                <c:pt idx="341">
                  <c:v>45.55</c:v>
                </c:pt>
                <c:pt idx="342">
                  <c:v>47.54</c:v>
                </c:pt>
                <c:pt idx="343">
                  <c:v>47.59</c:v>
                </c:pt>
                <c:pt idx="344">
                  <c:v>47.78</c:v>
                </c:pt>
                <c:pt idx="345">
                  <c:v>48.07</c:v>
                </c:pt>
                <c:pt idx="346">
                  <c:v>47.58</c:v>
                </c:pt>
                <c:pt idx="347">
                  <c:v>46.82</c:v>
                </c:pt>
                <c:pt idx="348">
                  <c:v>50.3</c:v>
                </c:pt>
                <c:pt idx="349">
                  <c:v>46.34</c:v>
                </c:pt>
                <c:pt idx="350">
                  <c:v>49.220000000000013</c:v>
                </c:pt>
                <c:pt idx="351">
                  <c:v>47.4</c:v>
                </c:pt>
                <c:pt idx="352">
                  <c:v>47.8</c:v>
                </c:pt>
                <c:pt idx="353">
                  <c:v>56.86</c:v>
                </c:pt>
                <c:pt idx="354">
                  <c:v>65.33</c:v>
                </c:pt>
                <c:pt idx="355">
                  <c:v>58.04</c:v>
                </c:pt>
                <c:pt idx="356">
                  <c:v>51.63</c:v>
                </c:pt>
                <c:pt idx="357">
                  <c:v>52.03</c:v>
                </c:pt>
                <c:pt idx="358">
                  <c:v>74.25</c:v>
                </c:pt>
                <c:pt idx="359">
                  <c:v>73.8</c:v>
                </c:pt>
                <c:pt idx="360">
                  <c:v>73.239999999999995</c:v>
                </c:pt>
                <c:pt idx="361">
                  <c:v>73.06</c:v>
                </c:pt>
                <c:pt idx="362">
                  <c:v>73.3</c:v>
                </c:pt>
                <c:pt idx="363">
                  <c:v>48.21</c:v>
                </c:pt>
                <c:pt idx="364">
                  <c:v>47.690000000000012</c:v>
                </c:pt>
                <c:pt idx="365">
                  <c:v>48.95</c:v>
                </c:pt>
                <c:pt idx="366">
                  <c:v>47.54</c:v>
                </c:pt>
                <c:pt idx="367">
                  <c:v>49.08</c:v>
                </c:pt>
                <c:pt idx="368">
                  <c:v>48.96</c:v>
                </c:pt>
                <c:pt idx="369">
                  <c:v>48.68</c:v>
                </c:pt>
                <c:pt idx="370">
                  <c:v>45.84</c:v>
                </c:pt>
                <c:pt idx="371">
                  <c:v>47.13</c:v>
                </c:pt>
                <c:pt idx="372">
                  <c:v>50.34</c:v>
                </c:pt>
                <c:pt idx="373">
                  <c:v>49.48</c:v>
                </c:pt>
                <c:pt idx="374">
                  <c:v>50.25</c:v>
                </c:pt>
                <c:pt idx="375">
                  <c:v>47.53</c:v>
                </c:pt>
                <c:pt idx="376">
                  <c:v>49.81</c:v>
                </c:pt>
                <c:pt idx="377">
                  <c:v>53.81</c:v>
                </c:pt>
                <c:pt idx="378">
                  <c:v>48</c:v>
                </c:pt>
                <c:pt idx="379">
                  <c:v>48.28</c:v>
                </c:pt>
                <c:pt idx="380">
                  <c:v>50.03</c:v>
                </c:pt>
                <c:pt idx="381">
                  <c:v>53.46</c:v>
                </c:pt>
                <c:pt idx="382">
                  <c:v>47.84</c:v>
                </c:pt>
                <c:pt idx="383">
                  <c:v>48.99</c:v>
                </c:pt>
                <c:pt idx="384">
                  <c:v>53.32</c:v>
                </c:pt>
                <c:pt idx="385">
                  <c:v>68.069999999999993</c:v>
                </c:pt>
                <c:pt idx="386">
                  <c:v>71.36999999999999</c:v>
                </c:pt>
                <c:pt idx="387">
                  <c:v>72.88</c:v>
                </c:pt>
                <c:pt idx="388">
                  <c:v>75.5</c:v>
                </c:pt>
                <c:pt idx="389">
                  <c:v>64.099999999999994</c:v>
                </c:pt>
                <c:pt idx="390">
                  <c:v>67.88</c:v>
                </c:pt>
                <c:pt idx="391">
                  <c:v>68.19</c:v>
                </c:pt>
                <c:pt idx="392">
                  <c:v>69.010000000000005</c:v>
                </c:pt>
                <c:pt idx="393">
                  <c:v>70.930000000000007</c:v>
                </c:pt>
                <c:pt idx="394">
                  <c:v>71.2</c:v>
                </c:pt>
                <c:pt idx="395">
                  <c:v>72.440000000000026</c:v>
                </c:pt>
                <c:pt idx="396">
                  <c:v>73.319999999999993</c:v>
                </c:pt>
                <c:pt idx="397">
                  <c:v>75.16</c:v>
                </c:pt>
                <c:pt idx="398">
                  <c:v>48.54</c:v>
                </c:pt>
                <c:pt idx="399">
                  <c:v>48.44</c:v>
                </c:pt>
                <c:pt idx="400">
                  <c:v>47.32</c:v>
                </c:pt>
                <c:pt idx="401">
                  <c:v>48.68</c:v>
                </c:pt>
                <c:pt idx="402">
                  <c:v>49.45</c:v>
                </c:pt>
                <c:pt idx="403">
                  <c:v>51.33</c:v>
                </c:pt>
                <c:pt idx="404">
                  <c:v>50.04</c:v>
                </c:pt>
                <c:pt idx="405">
                  <c:v>46.04</c:v>
                </c:pt>
                <c:pt idx="406">
                  <c:v>48.21</c:v>
                </c:pt>
                <c:pt idx="407">
                  <c:v>54.790000000000013</c:v>
                </c:pt>
                <c:pt idx="408">
                  <c:v>53.42</c:v>
                </c:pt>
                <c:pt idx="409">
                  <c:v>58.32</c:v>
                </c:pt>
                <c:pt idx="410">
                  <c:v>73.27</c:v>
                </c:pt>
                <c:pt idx="411">
                  <c:v>71.260000000000005</c:v>
                </c:pt>
                <c:pt idx="412">
                  <c:v>73.28</c:v>
                </c:pt>
                <c:pt idx="413">
                  <c:v>73.38</c:v>
                </c:pt>
                <c:pt idx="414">
                  <c:v>73.48</c:v>
                </c:pt>
                <c:pt idx="415">
                  <c:v>71.61999999999999</c:v>
                </c:pt>
                <c:pt idx="416">
                  <c:v>71.260000000000005</c:v>
                </c:pt>
                <c:pt idx="417">
                  <c:v>69.72</c:v>
                </c:pt>
                <c:pt idx="418">
                  <c:v>71.02</c:v>
                </c:pt>
                <c:pt idx="419">
                  <c:v>71.78</c:v>
                </c:pt>
                <c:pt idx="420">
                  <c:v>71.52</c:v>
                </c:pt>
                <c:pt idx="421">
                  <c:v>69.959999999999994</c:v>
                </c:pt>
                <c:pt idx="422">
                  <c:v>70.45</c:v>
                </c:pt>
                <c:pt idx="423">
                  <c:v>70.45</c:v>
                </c:pt>
                <c:pt idx="424">
                  <c:v>68.940000000000026</c:v>
                </c:pt>
                <c:pt idx="425">
                  <c:v>74.010000000000005</c:v>
                </c:pt>
                <c:pt idx="426">
                  <c:v>69.849999999999994</c:v>
                </c:pt>
                <c:pt idx="427">
                  <c:v>70.45</c:v>
                </c:pt>
                <c:pt idx="428">
                  <c:v>65.64</c:v>
                </c:pt>
                <c:pt idx="429">
                  <c:v>48.74</c:v>
                </c:pt>
                <c:pt idx="430">
                  <c:v>50.38</c:v>
                </c:pt>
                <c:pt idx="431">
                  <c:v>50.04</c:v>
                </c:pt>
                <c:pt idx="432">
                  <c:v>69.400000000000006</c:v>
                </c:pt>
                <c:pt idx="433">
                  <c:v>69.5</c:v>
                </c:pt>
                <c:pt idx="434">
                  <c:v>69.5</c:v>
                </c:pt>
                <c:pt idx="435">
                  <c:v>69.7</c:v>
                </c:pt>
                <c:pt idx="436">
                  <c:v>69.5</c:v>
                </c:pt>
                <c:pt idx="437">
                  <c:v>69.3</c:v>
                </c:pt>
                <c:pt idx="438">
                  <c:v>69.2</c:v>
                </c:pt>
                <c:pt idx="439">
                  <c:v>69.099999999999994</c:v>
                </c:pt>
                <c:pt idx="440">
                  <c:v>69.099999999999994</c:v>
                </c:pt>
                <c:pt idx="441">
                  <c:v>69.099999999999994</c:v>
                </c:pt>
                <c:pt idx="442">
                  <c:v>69.5</c:v>
                </c:pt>
                <c:pt idx="443">
                  <c:v>70</c:v>
                </c:pt>
                <c:pt idx="444">
                  <c:v>68.900000000000006</c:v>
                </c:pt>
                <c:pt idx="445">
                  <c:v>65.8</c:v>
                </c:pt>
                <c:pt idx="446">
                  <c:v>70.3</c:v>
                </c:pt>
                <c:pt idx="447">
                  <c:v>70.400000000000006</c:v>
                </c:pt>
                <c:pt idx="448">
                  <c:v>70</c:v>
                </c:pt>
                <c:pt idx="449">
                  <c:v>70</c:v>
                </c:pt>
                <c:pt idx="450">
                  <c:v>70.3</c:v>
                </c:pt>
                <c:pt idx="451">
                  <c:v>69.900000000000006</c:v>
                </c:pt>
                <c:pt idx="452">
                  <c:v>47.94</c:v>
                </c:pt>
                <c:pt idx="453">
                  <c:v>49.190000000000012</c:v>
                </c:pt>
                <c:pt idx="454">
                  <c:v>49.290000000000013</c:v>
                </c:pt>
                <c:pt idx="455">
                  <c:v>49.58</c:v>
                </c:pt>
                <c:pt idx="456">
                  <c:v>47.13</c:v>
                </c:pt>
                <c:pt idx="457">
                  <c:v>49.68</c:v>
                </c:pt>
                <c:pt idx="458">
                  <c:v>50.67</c:v>
                </c:pt>
                <c:pt idx="459">
                  <c:v>49</c:v>
                </c:pt>
                <c:pt idx="460">
                  <c:v>49.32</c:v>
                </c:pt>
                <c:pt idx="461">
                  <c:v>49.760000000000012</c:v>
                </c:pt>
                <c:pt idx="462">
                  <c:v>49.9</c:v>
                </c:pt>
                <c:pt idx="463">
                  <c:v>49.2</c:v>
                </c:pt>
                <c:pt idx="464">
                  <c:v>49.95</c:v>
                </c:pt>
                <c:pt idx="465">
                  <c:v>47.3</c:v>
                </c:pt>
                <c:pt idx="466">
                  <c:v>49.45</c:v>
                </c:pt>
                <c:pt idx="467">
                  <c:v>47.59</c:v>
                </c:pt>
                <c:pt idx="468">
                  <c:v>49.15</c:v>
                </c:pt>
                <c:pt idx="469">
                  <c:v>49.720000000000013</c:v>
                </c:pt>
                <c:pt idx="470">
                  <c:v>47.190000000000012</c:v>
                </c:pt>
                <c:pt idx="471">
                  <c:v>46.03</c:v>
                </c:pt>
                <c:pt idx="472">
                  <c:v>48.71</c:v>
                </c:pt>
                <c:pt idx="473">
                  <c:v>47.47</c:v>
                </c:pt>
                <c:pt idx="474">
                  <c:v>48.42</c:v>
                </c:pt>
                <c:pt idx="475">
                  <c:v>47.52</c:v>
                </c:pt>
                <c:pt idx="476">
                  <c:v>48.99</c:v>
                </c:pt>
                <c:pt idx="477">
                  <c:v>48</c:v>
                </c:pt>
                <c:pt idx="478">
                  <c:v>48.8</c:v>
                </c:pt>
                <c:pt idx="479">
                  <c:v>46.65</c:v>
                </c:pt>
                <c:pt idx="480">
                  <c:v>46.660000000000011</c:v>
                </c:pt>
                <c:pt idx="481">
                  <c:v>45.44</c:v>
                </c:pt>
                <c:pt idx="482">
                  <c:v>45.98</c:v>
                </c:pt>
                <c:pt idx="483">
                  <c:v>46.38</c:v>
                </c:pt>
                <c:pt idx="484">
                  <c:v>49.51</c:v>
                </c:pt>
                <c:pt idx="485">
                  <c:v>50.67</c:v>
                </c:pt>
                <c:pt idx="486">
                  <c:v>47.78</c:v>
                </c:pt>
                <c:pt idx="487">
                  <c:v>47.33</c:v>
                </c:pt>
                <c:pt idx="488">
                  <c:v>49.63</c:v>
                </c:pt>
                <c:pt idx="489">
                  <c:v>49.89</c:v>
                </c:pt>
                <c:pt idx="490">
                  <c:v>47.87</c:v>
                </c:pt>
                <c:pt idx="491">
                  <c:v>48.65</c:v>
                </c:pt>
                <c:pt idx="492">
                  <c:v>49.4</c:v>
                </c:pt>
                <c:pt idx="493">
                  <c:v>46.92</c:v>
                </c:pt>
                <c:pt idx="494">
                  <c:v>46.1</c:v>
                </c:pt>
                <c:pt idx="495">
                  <c:v>47.5</c:v>
                </c:pt>
                <c:pt idx="496">
                  <c:v>46.06</c:v>
                </c:pt>
                <c:pt idx="497">
                  <c:v>48.86</c:v>
                </c:pt>
                <c:pt idx="498">
                  <c:v>48.68</c:v>
                </c:pt>
                <c:pt idx="499">
                  <c:v>70.2</c:v>
                </c:pt>
                <c:pt idx="500">
                  <c:v>72.099999999999994</c:v>
                </c:pt>
                <c:pt idx="501">
                  <c:v>71.400000000000006</c:v>
                </c:pt>
                <c:pt idx="502">
                  <c:v>70.900000000000006</c:v>
                </c:pt>
                <c:pt idx="503">
                  <c:v>68.5</c:v>
                </c:pt>
                <c:pt idx="504">
                  <c:v>70</c:v>
                </c:pt>
                <c:pt idx="505">
                  <c:v>71.599999999999994</c:v>
                </c:pt>
                <c:pt idx="506">
                  <c:v>71.5</c:v>
                </c:pt>
                <c:pt idx="507">
                  <c:v>71.3</c:v>
                </c:pt>
                <c:pt idx="508">
                  <c:v>54.9</c:v>
                </c:pt>
                <c:pt idx="509">
                  <c:v>53</c:v>
                </c:pt>
                <c:pt idx="510">
                  <c:v>65.599999999999994</c:v>
                </c:pt>
                <c:pt idx="511">
                  <c:v>47.43</c:v>
                </c:pt>
                <c:pt idx="512">
                  <c:v>47.77</c:v>
                </c:pt>
                <c:pt idx="513">
                  <c:v>47.08</c:v>
                </c:pt>
                <c:pt idx="514">
                  <c:v>47.07</c:v>
                </c:pt>
                <c:pt idx="515">
                  <c:v>73</c:v>
                </c:pt>
                <c:pt idx="516">
                  <c:v>72.5</c:v>
                </c:pt>
                <c:pt idx="517">
                  <c:v>73.900000000000006</c:v>
                </c:pt>
                <c:pt idx="518">
                  <c:v>72.5</c:v>
                </c:pt>
                <c:pt idx="519">
                  <c:v>72.5</c:v>
                </c:pt>
                <c:pt idx="520">
                  <c:v>71.599999999999994</c:v>
                </c:pt>
                <c:pt idx="521">
                  <c:v>69.8</c:v>
                </c:pt>
                <c:pt idx="522">
                  <c:v>68.900000000000006</c:v>
                </c:pt>
                <c:pt idx="523">
                  <c:v>71.599999999999994</c:v>
                </c:pt>
                <c:pt idx="524">
                  <c:v>65.2</c:v>
                </c:pt>
                <c:pt idx="525">
                  <c:v>66.2</c:v>
                </c:pt>
                <c:pt idx="526">
                  <c:v>66.2</c:v>
                </c:pt>
                <c:pt idx="527">
                  <c:v>63</c:v>
                </c:pt>
                <c:pt idx="528">
                  <c:v>60.7</c:v>
                </c:pt>
                <c:pt idx="529">
                  <c:v>60.3</c:v>
                </c:pt>
                <c:pt idx="530">
                  <c:v>58.9</c:v>
                </c:pt>
                <c:pt idx="531">
                  <c:v>58</c:v>
                </c:pt>
                <c:pt idx="532">
                  <c:v>57.1</c:v>
                </c:pt>
                <c:pt idx="533">
                  <c:v>56.2</c:v>
                </c:pt>
                <c:pt idx="534">
                  <c:v>59.4</c:v>
                </c:pt>
                <c:pt idx="535">
                  <c:v>53.9</c:v>
                </c:pt>
                <c:pt idx="536">
                  <c:v>72.36</c:v>
                </c:pt>
                <c:pt idx="537">
                  <c:v>72.14</c:v>
                </c:pt>
                <c:pt idx="538">
                  <c:v>71.739999999999995</c:v>
                </c:pt>
                <c:pt idx="539">
                  <c:v>71.34</c:v>
                </c:pt>
                <c:pt idx="540">
                  <c:v>65.25</c:v>
                </c:pt>
                <c:pt idx="541">
                  <c:v>64.09</c:v>
                </c:pt>
                <c:pt idx="542">
                  <c:v>62.87</c:v>
                </c:pt>
                <c:pt idx="543">
                  <c:v>61.61</c:v>
                </c:pt>
                <c:pt idx="544">
                  <c:v>57.82</c:v>
                </c:pt>
                <c:pt idx="545">
                  <c:v>56.99</c:v>
                </c:pt>
                <c:pt idx="546">
                  <c:v>67.819999999999993</c:v>
                </c:pt>
                <c:pt idx="547">
                  <c:v>68.459999999999994</c:v>
                </c:pt>
                <c:pt idx="548">
                  <c:v>69.31</c:v>
                </c:pt>
                <c:pt idx="549">
                  <c:v>68.69</c:v>
                </c:pt>
                <c:pt idx="550">
                  <c:v>66.959999999999994</c:v>
                </c:pt>
                <c:pt idx="551">
                  <c:v>67.679999999999978</c:v>
                </c:pt>
                <c:pt idx="552">
                  <c:v>66.48</c:v>
                </c:pt>
                <c:pt idx="553">
                  <c:v>66.260000000000005</c:v>
                </c:pt>
                <c:pt idx="554">
                  <c:v>65.099999999999994</c:v>
                </c:pt>
                <c:pt idx="555">
                  <c:v>63.55</c:v>
                </c:pt>
                <c:pt idx="556">
                  <c:v>62.49</c:v>
                </c:pt>
                <c:pt idx="557">
                  <c:v>62.71</c:v>
                </c:pt>
                <c:pt idx="558">
                  <c:v>56.15</c:v>
                </c:pt>
                <c:pt idx="559">
                  <c:v>58.99</c:v>
                </c:pt>
                <c:pt idx="560">
                  <c:v>54.35</c:v>
                </c:pt>
                <c:pt idx="561">
                  <c:v>59.7</c:v>
                </c:pt>
                <c:pt idx="562">
                  <c:v>54.8</c:v>
                </c:pt>
                <c:pt idx="563">
                  <c:v>61.55</c:v>
                </c:pt>
                <c:pt idx="564">
                  <c:v>56.13</c:v>
                </c:pt>
                <c:pt idx="565">
                  <c:v>54.9</c:v>
                </c:pt>
                <c:pt idx="566">
                  <c:v>54.36</c:v>
                </c:pt>
                <c:pt idx="567">
                  <c:v>73.16</c:v>
                </c:pt>
                <c:pt idx="568">
                  <c:v>72.34</c:v>
                </c:pt>
                <c:pt idx="569">
                  <c:v>73.16</c:v>
                </c:pt>
                <c:pt idx="570">
                  <c:v>70.14</c:v>
                </c:pt>
                <c:pt idx="571">
                  <c:v>72.63</c:v>
                </c:pt>
                <c:pt idx="572">
                  <c:v>68.86999999999999</c:v>
                </c:pt>
                <c:pt idx="573">
                  <c:v>65.040000000000006</c:v>
                </c:pt>
                <c:pt idx="574">
                  <c:v>58.25</c:v>
                </c:pt>
                <c:pt idx="575">
                  <c:v>50.1</c:v>
                </c:pt>
                <c:pt idx="576">
                  <c:v>50.2</c:v>
                </c:pt>
                <c:pt idx="577">
                  <c:v>50</c:v>
                </c:pt>
                <c:pt idx="578">
                  <c:v>71.19</c:v>
                </c:pt>
                <c:pt idx="579">
                  <c:v>81</c:v>
                </c:pt>
                <c:pt idx="580">
                  <c:v>81.2</c:v>
                </c:pt>
                <c:pt idx="581">
                  <c:v>54.690000000000012</c:v>
                </c:pt>
                <c:pt idx="582">
                  <c:v>60.18</c:v>
                </c:pt>
                <c:pt idx="583">
                  <c:v>63.65</c:v>
                </c:pt>
                <c:pt idx="584">
                  <c:v>69.959999999999994</c:v>
                </c:pt>
                <c:pt idx="585">
                  <c:v>65.569999999999993</c:v>
                </c:pt>
                <c:pt idx="586">
                  <c:v>73.849999999999994</c:v>
                </c:pt>
                <c:pt idx="587">
                  <c:v>70.510000000000005</c:v>
                </c:pt>
                <c:pt idx="588">
                  <c:v>71.23</c:v>
                </c:pt>
                <c:pt idx="589">
                  <c:v>71.39</c:v>
                </c:pt>
                <c:pt idx="590">
                  <c:v>72.09</c:v>
                </c:pt>
                <c:pt idx="591">
                  <c:v>68.349999999999994</c:v>
                </c:pt>
                <c:pt idx="592">
                  <c:v>74.319999999999993</c:v>
                </c:pt>
                <c:pt idx="593">
                  <c:v>65.05</c:v>
                </c:pt>
                <c:pt idx="594">
                  <c:v>67.89</c:v>
                </c:pt>
                <c:pt idx="595">
                  <c:v>74.34</c:v>
                </c:pt>
                <c:pt idx="596">
                  <c:v>70.28</c:v>
                </c:pt>
                <c:pt idx="597">
                  <c:v>62</c:v>
                </c:pt>
                <c:pt idx="598">
                  <c:v>66.989999999999995</c:v>
                </c:pt>
                <c:pt idx="599">
                  <c:v>49.15</c:v>
                </c:pt>
                <c:pt idx="600">
                  <c:v>52.61</c:v>
                </c:pt>
                <c:pt idx="601">
                  <c:v>54.68</c:v>
                </c:pt>
                <c:pt idx="602">
                  <c:v>47.47</c:v>
                </c:pt>
                <c:pt idx="603">
                  <c:v>49.260000000000012</c:v>
                </c:pt>
                <c:pt idx="604">
                  <c:v>49.65</c:v>
                </c:pt>
                <c:pt idx="605">
                  <c:v>69.239999999999995</c:v>
                </c:pt>
                <c:pt idx="606">
                  <c:v>48.47</c:v>
                </c:pt>
                <c:pt idx="607">
                  <c:v>49.4</c:v>
                </c:pt>
                <c:pt idx="608">
                  <c:v>49.05</c:v>
                </c:pt>
                <c:pt idx="609">
                  <c:v>70.5</c:v>
                </c:pt>
                <c:pt idx="610">
                  <c:v>70.260000000000005</c:v>
                </c:pt>
                <c:pt idx="611">
                  <c:v>71.065000000000012</c:v>
                </c:pt>
                <c:pt idx="612">
                  <c:v>70.239999999999995</c:v>
                </c:pt>
                <c:pt idx="613">
                  <c:v>47.7</c:v>
                </c:pt>
                <c:pt idx="614">
                  <c:v>49.59</c:v>
                </c:pt>
                <c:pt idx="615">
                  <c:v>49.84</c:v>
                </c:pt>
                <c:pt idx="616">
                  <c:v>47.8</c:v>
                </c:pt>
                <c:pt idx="617">
                  <c:v>47.220000000000013</c:v>
                </c:pt>
                <c:pt idx="618">
                  <c:v>47.85</c:v>
                </c:pt>
                <c:pt idx="619">
                  <c:v>47.3</c:v>
                </c:pt>
                <c:pt idx="620">
                  <c:v>46.13</c:v>
                </c:pt>
                <c:pt idx="621">
                  <c:v>47.71</c:v>
                </c:pt>
                <c:pt idx="622">
                  <c:v>46.18</c:v>
                </c:pt>
                <c:pt idx="623">
                  <c:v>47.46</c:v>
                </c:pt>
                <c:pt idx="624">
                  <c:v>48.06</c:v>
                </c:pt>
                <c:pt idx="625">
                  <c:v>47.36</c:v>
                </c:pt>
                <c:pt idx="626">
                  <c:v>47.25</c:v>
                </c:pt>
                <c:pt idx="627">
                  <c:v>46.690000000000012</c:v>
                </c:pt>
                <c:pt idx="628">
                  <c:v>46.36</c:v>
                </c:pt>
                <c:pt idx="629">
                  <c:v>49.13</c:v>
                </c:pt>
                <c:pt idx="630">
                  <c:v>47.44</c:v>
                </c:pt>
                <c:pt idx="631">
                  <c:v>47.86</c:v>
                </c:pt>
                <c:pt idx="632">
                  <c:v>44.9</c:v>
                </c:pt>
                <c:pt idx="633">
                  <c:v>45</c:v>
                </c:pt>
                <c:pt idx="634">
                  <c:v>47.34</c:v>
                </c:pt>
                <c:pt idx="635">
                  <c:v>46.31</c:v>
                </c:pt>
                <c:pt idx="636">
                  <c:v>47.11</c:v>
                </c:pt>
                <c:pt idx="637">
                  <c:v>47.63</c:v>
                </c:pt>
                <c:pt idx="638">
                  <c:v>48.27</c:v>
                </c:pt>
                <c:pt idx="639">
                  <c:v>47.71</c:v>
                </c:pt>
                <c:pt idx="640">
                  <c:v>48.99</c:v>
                </c:pt>
                <c:pt idx="641">
                  <c:v>48</c:v>
                </c:pt>
                <c:pt idx="642">
                  <c:v>47.46</c:v>
                </c:pt>
                <c:pt idx="643">
                  <c:v>49.86</c:v>
                </c:pt>
                <c:pt idx="644">
                  <c:v>48.88</c:v>
                </c:pt>
                <c:pt idx="645">
                  <c:v>46.33</c:v>
                </c:pt>
                <c:pt idx="646">
                  <c:v>54.6</c:v>
                </c:pt>
                <c:pt idx="647">
                  <c:v>47.54</c:v>
                </c:pt>
                <c:pt idx="648">
                  <c:v>48.17</c:v>
                </c:pt>
                <c:pt idx="649">
                  <c:v>49.39</c:v>
                </c:pt>
                <c:pt idx="650">
                  <c:v>48.33</c:v>
                </c:pt>
                <c:pt idx="651">
                  <c:v>48.21</c:v>
                </c:pt>
                <c:pt idx="652">
                  <c:v>49.82</c:v>
                </c:pt>
                <c:pt idx="653">
                  <c:v>44.77</c:v>
                </c:pt>
                <c:pt idx="654">
                  <c:v>47.87</c:v>
                </c:pt>
                <c:pt idx="655">
                  <c:v>48.81</c:v>
                </c:pt>
                <c:pt idx="656">
                  <c:v>48.63</c:v>
                </c:pt>
                <c:pt idx="657">
                  <c:v>45.9</c:v>
                </c:pt>
                <c:pt idx="658">
                  <c:v>48.09</c:v>
                </c:pt>
                <c:pt idx="659">
                  <c:v>50.56</c:v>
                </c:pt>
                <c:pt idx="660">
                  <c:v>45.42</c:v>
                </c:pt>
                <c:pt idx="661">
                  <c:v>45.790000000000013</c:v>
                </c:pt>
                <c:pt idx="662">
                  <c:v>47.63</c:v>
                </c:pt>
                <c:pt idx="663">
                  <c:v>47.83</c:v>
                </c:pt>
                <c:pt idx="664">
                  <c:v>45.730000000000011</c:v>
                </c:pt>
                <c:pt idx="665">
                  <c:v>45.52</c:v>
                </c:pt>
                <c:pt idx="666">
                  <c:v>48.290000000000013</c:v>
                </c:pt>
                <c:pt idx="667">
                  <c:v>47.08</c:v>
                </c:pt>
                <c:pt idx="668">
                  <c:v>45.85</c:v>
                </c:pt>
                <c:pt idx="669">
                  <c:v>48.57</c:v>
                </c:pt>
                <c:pt idx="670">
                  <c:v>47.59</c:v>
                </c:pt>
                <c:pt idx="671">
                  <c:v>44.95</c:v>
                </c:pt>
                <c:pt idx="672">
                  <c:v>50.260000000000012</c:v>
                </c:pt>
                <c:pt idx="673">
                  <c:v>47.93</c:v>
                </c:pt>
                <c:pt idx="674">
                  <c:v>48.01</c:v>
                </c:pt>
                <c:pt idx="675">
                  <c:v>48.82</c:v>
                </c:pt>
                <c:pt idx="676">
                  <c:v>47.9</c:v>
                </c:pt>
                <c:pt idx="677">
                  <c:v>49.48</c:v>
                </c:pt>
                <c:pt idx="678">
                  <c:v>50.59</c:v>
                </c:pt>
                <c:pt idx="679">
                  <c:v>52.36</c:v>
                </c:pt>
                <c:pt idx="680">
                  <c:v>48.34</c:v>
                </c:pt>
                <c:pt idx="681">
                  <c:v>49.260000000000012</c:v>
                </c:pt>
                <c:pt idx="682">
                  <c:v>47.84</c:v>
                </c:pt>
                <c:pt idx="683">
                  <c:v>48.48</c:v>
                </c:pt>
                <c:pt idx="684">
                  <c:v>48.54</c:v>
                </c:pt>
                <c:pt idx="685">
                  <c:v>47.71</c:v>
                </c:pt>
                <c:pt idx="686">
                  <c:v>48.09</c:v>
                </c:pt>
                <c:pt idx="687">
                  <c:v>48.88</c:v>
                </c:pt>
                <c:pt idx="688">
                  <c:v>48.01</c:v>
                </c:pt>
                <c:pt idx="689">
                  <c:v>50.120000000000012</c:v>
                </c:pt>
                <c:pt idx="690">
                  <c:v>49.48</c:v>
                </c:pt>
                <c:pt idx="691">
                  <c:v>52.15</c:v>
                </c:pt>
                <c:pt idx="692">
                  <c:v>46.44</c:v>
                </c:pt>
                <c:pt idx="693">
                  <c:v>52.36</c:v>
                </c:pt>
                <c:pt idx="694">
                  <c:v>48.3</c:v>
                </c:pt>
                <c:pt idx="695">
                  <c:v>47.74</c:v>
                </c:pt>
                <c:pt idx="696">
                  <c:v>48.760000000000012</c:v>
                </c:pt>
                <c:pt idx="697">
                  <c:v>47.8</c:v>
                </c:pt>
                <c:pt idx="698">
                  <c:v>48.730000000000011</c:v>
                </c:pt>
                <c:pt idx="699">
                  <c:v>48.4</c:v>
                </c:pt>
                <c:pt idx="700">
                  <c:v>48.93</c:v>
                </c:pt>
                <c:pt idx="701">
                  <c:v>49.730000000000011</c:v>
                </c:pt>
                <c:pt idx="702">
                  <c:v>49.260000000000012</c:v>
                </c:pt>
                <c:pt idx="703">
                  <c:v>47</c:v>
                </c:pt>
                <c:pt idx="704">
                  <c:v>48.8</c:v>
                </c:pt>
                <c:pt idx="705">
                  <c:v>47.44</c:v>
                </c:pt>
                <c:pt idx="706">
                  <c:v>49.04</c:v>
                </c:pt>
                <c:pt idx="707">
                  <c:v>47.74</c:v>
                </c:pt>
                <c:pt idx="708">
                  <c:v>48.620000000000012</c:v>
                </c:pt>
                <c:pt idx="709">
                  <c:v>48.55</c:v>
                </c:pt>
                <c:pt idx="710">
                  <c:v>49.260000000000012</c:v>
                </c:pt>
                <c:pt idx="711">
                  <c:v>48.93</c:v>
                </c:pt>
                <c:pt idx="712">
                  <c:v>47.790000000000013</c:v>
                </c:pt>
                <c:pt idx="713">
                  <c:v>48.07</c:v>
                </c:pt>
                <c:pt idx="714">
                  <c:v>47.8</c:v>
                </c:pt>
                <c:pt idx="715">
                  <c:v>48.21</c:v>
                </c:pt>
                <c:pt idx="716">
                  <c:v>49.230000000000011</c:v>
                </c:pt>
                <c:pt idx="717">
                  <c:v>46.81</c:v>
                </c:pt>
                <c:pt idx="718">
                  <c:v>48.690000000000012</c:v>
                </c:pt>
                <c:pt idx="719">
                  <c:v>49.15</c:v>
                </c:pt>
                <c:pt idx="720">
                  <c:v>48.87</c:v>
                </c:pt>
                <c:pt idx="721">
                  <c:v>48.790000000000013</c:v>
                </c:pt>
                <c:pt idx="722">
                  <c:v>46.290000000000013</c:v>
                </c:pt>
                <c:pt idx="723">
                  <c:v>46.36</c:v>
                </c:pt>
                <c:pt idx="724">
                  <c:v>56.389240000000001</c:v>
                </c:pt>
                <c:pt idx="725">
                  <c:v>56.615470000000002</c:v>
                </c:pt>
                <c:pt idx="726">
                  <c:v>46.38</c:v>
                </c:pt>
                <c:pt idx="727">
                  <c:v>68.72</c:v>
                </c:pt>
                <c:pt idx="728">
                  <c:v>69.940000000000026</c:v>
                </c:pt>
                <c:pt idx="729">
                  <c:v>47.35</c:v>
                </c:pt>
                <c:pt idx="730">
                  <c:v>67.760000000000005</c:v>
                </c:pt>
                <c:pt idx="731">
                  <c:v>68.19</c:v>
                </c:pt>
                <c:pt idx="732">
                  <c:v>47.8</c:v>
                </c:pt>
                <c:pt idx="733">
                  <c:v>48.07</c:v>
                </c:pt>
                <c:pt idx="734">
                  <c:v>69.099999999999994</c:v>
                </c:pt>
                <c:pt idx="735">
                  <c:v>69.59</c:v>
                </c:pt>
                <c:pt idx="736">
                  <c:v>70.77</c:v>
                </c:pt>
                <c:pt idx="737">
                  <c:v>70.36</c:v>
                </c:pt>
                <c:pt idx="738">
                  <c:v>55.9</c:v>
                </c:pt>
                <c:pt idx="739">
                  <c:v>59.85</c:v>
                </c:pt>
                <c:pt idx="740">
                  <c:v>66.88</c:v>
                </c:pt>
                <c:pt idx="741">
                  <c:v>47.55</c:v>
                </c:pt>
                <c:pt idx="742">
                  <c:v>69.75</c:v>
                </c:pt>
                <c:pt idx="743">
                  <c:v>47.760000000000012</c:v>
                </c:pt>
                <c:pt idx="744">
                  <c:v>47.86</c:v>
                </c:pt>
                <c:pt idx="745">
                  <c:v>48.51</c:v>
                </c:pt>
                <c:pt idx="746">
                  <c:v>51.34</c:v>
                </c:pt>
                <c:pt idx="747">
                  <c:v>68</c:v>
                </c:pt>
                <c:pt idx="748">
                  <c:v>68.209999999999994</c:v>
                </c:pt>
                <c:pt idx="749">
                  <c:v>70.11</c:v>
                </c:pt>
                <c:pt idx="750">
                  <c:v>50.88</c:v>
                </c:pt>
                <c:pt idx="751">
                  <c:v>65.319999999999993</c:v>
                </c:pt>
                <c:pt idx="752">
                  <c:v>65.489999999999995</c:v>
                </c:pt>
                <c:pt idx="753">
                  <c:v>69.59</c:v>
                </c:pt>
                <c:pt idx="754">
                  <c:v>68.56</c:v>
                </c:pt>
                <c:pt idx="755">
                  <c:v>70.400000000000006</c:v>
                </c:pt>
                <c:pt idx="756">
                  <c:v>70.930000000000007</c:v>
                </c:pt>
                <c:pt idx="757">
                  <c:v>48.620000000000012</c:v>
                </c:pt>
                <c:pt idx="758">
                  <c:v>70.040000000000006</c:v>
                </c:pt>
                <c:pt idx="759">
                  <c:v>68.7</c:v>
                </c:pt>
                <c:pt idx="760">
                  <c:v>70.540000000000006</c:v>
                </c:pt>
                <c:pt idx="761">
                  <c:v>71.239999999999995</c:v>
                </c:pt>
                <c:pt idx="762">
                  <c:v>47.160000000000011</c:v>
                </c:pt>
                <c:pt idx="763">
                  <c:v>70.13</c:v>
                </c:pt>
                <c:pt idx="764">
                  <c:v>74.31</c:v>
                </c:pt>
                <c:pt idx="765">
                  <c:v>74.400000000000006</c:v>
                </c:pt>
                <c:pt idx="766">
                  <c:v>76.27</c:v>
                </c:pt>
                <c:pt idx="767">
                  <c:v>74.400000000000006</c:v>
                </c:pt>
                <c:pt idx="768">
                  <c:v>73.040000000000006</c:v>
                </c:pt>
                <c:pt idx="769">
                  <c:v>76.459999999999994</c:v>
                </c:pt>
                <c:pt idx="770">
                  <c:v>66.790000000000006</c:v>
                </c:pt>
                <c:pt idx="771">
                  <c:v>66.75</c:v>
                </c:pt>
                <c:pt idx="772">
                  <c:v>68.81</c:v>
                </c:pt>
                <c:pt idx="773">
                  <c:v>68.410000000000025</c:v>
                </c:pt>
                <c:pt idx="774">
                  <c:v>72.39</c:v>
                </c:pt>
                <c:pt idx="775">
                  <c:v>70.2</c:v>
                </c:pt>
                <c:pt idx="776">
                  <c:v>68.89</c:v>
                </c:pt>
                <c:pt idx="777">
                  <c:v>70.13</c:v>
                </c:pt>
                <c:pt idx="778">
                  <c:v>72.28</c:v>
                </c:pt>
                <c:pt idx="779">
                  <c:v>72.819999999999993</c:v>
                </c:pt>
                <c:pt idx="780">
                  <c:v>46.04</c:v>
                </c:pt>
                <c:pt idx="781">
                  <c:v>47.31</c:v>
                </c:pt>
                <c:pt idx="782">
                  <c:v>47.07</c:v>
                </c:pt>
                <c:pt idx="783">
                  <c:v>48.08</c:v>
                </c:pt>
                <c:pt idx="784">
                  <c:v>48.64</c:v>
                </c:pt>
                <c:pt idx="785">
                  <c:v>48</c:v>
                </c:pt>
                <c:pt idx="786">
                  <c:v>48.2</c:v>
                </c:pt>
                <c:pt idx="787">
                  <c:v>52.08</c:v>
                </c:pt>
                <c:pt idx="788">
                  <c:v>52.89</c:v>
                </c:pt>
                <c:pt idx="789">
                  <c:v>60.53</c:v>
                </c:pt>
                <c:pt idx="790">
                  <c:v>62.45</c:v>
                </c:pt>
                <c:pt idx="791">
                  <c:v>61.75</c:v>
                </c:pt>
                <c:pt idx="792">
                  <c:v>68.010000000000005</c:v>
                </c:pt>
                <c:pt idx="793">
                  <c:v>47.08</c:v>
                </c:pt>
                <c:pt idx="794">
                  <c:v>55.52</c:v>
                </c:pt>
                <c:pt idx="795">
                  <c:v>67.98</c:v>
                </c:pt>
                <c:pt idx="796">
                  <c:v>47.27</c:v>
                </c:pt>
                <c:pt idx="797">
                  <c:v>46.61</c:v>
                </c:pt>
                <c:pt idx="798">
                  <c:v>47.1</c:v>
                </c:pt>
                <c:pt idx="799">
                  <c:v>47.660000000000011</c:v>
                </c:pt>
                <c:pt idx="800">
                  <c:v>47.56</c:v>
                </c:pt>
                <c:pt idx="801">
                  <c:v>47.1</c:v>
                </c:pt>
                <c:pt idx="802">
                  <c:v>47.54</c:v>
                </c:pt>
                <c:pt idx="803">
                  <c:v>46.91</c:v>
                </c:pt>
                <c:pt idx="804">
                  <c:v>47.56</c:v>
                </c:pt>
                <c:pt idx="805">
                  <c:v>46.730000000000011</c:v>
                </c:pt>
                <c:pt idx="806">
                  <c:v>47.53</c:v>
                </c:pt>
                <c:pt idx="807">
                  <c:v>47.620000000000012</c:v>
                </c:pt>
                <c:pt idx="808">
                  <c:v>47.14</c:v>
                </c:pt>
                <c:pt idx="809">
                  <c:v>46.84</c:v>
                </c:pt>
                <c:pt idx="810">
                  <c:v>47.730000000000011</c:v>
                </c:pt>
                <c:pt idx="811">
                  <c:v>47.8</c:v>
                </c:pt>
                <c:pt idx="812">
                  <c:v>47.78</c:v>
                </c:pt>
                <c:pt idx="813">
                  <c:v>47.78</c:v>
                </c:pt>
                <c:pt idx="814">
                  <c:v>47.89</c:v>
                </c:pt>
                <c:pt idx="815">
                  <c:v>48.160000000000011</c:v>
                </c:pt>
                <c:pt idx="816">
                  <c:v>47.71</c:v>
                </c:pt>
                <c:pt idx="817">
                  <c:v>47.36</c:v>
                </c:pt>
                <c:pt idx="818">
                  <c:v>47.85</c:v>
                </c:pt>
                <c:pt idx="819">
                  <c:v>47.760000000000012</c:v>
                </c:pt>
                <c:pt idx="820">
                  <c:v>47.55</c:v>
                </c:pt>
                <c:pt idx="821">
                  <c:v>48.21</c:v>
                </c:pt>
                <c:pt idx="822">
                  <c:v>47.61</c:v>
                </c:pt>
                <c:pt idx="823">
                  <c:v>47.93</c:v>
                </c:pt>
                <c:pt idx="824">
                  <c:v>50.120000000000012</c:v>
                </c:pt>
                <c:pt idx="825">
                  <c:v>50.09</c:v>
                </c:pt>
                <c:pt idx="826">
                  <c:v>50.11</c:v>
                </c:pt>
                <c:pt idx="827">
                  <c:v>50.18</c:v>
                </c:pt>
                <c:pt idx="828">
                  <c:v>49.24</c:v>
                </c:pt>
                <c:pt idx="829">
                  <c:v>49.38</c:v>
                </c:pt>
                <c:pt idx="830">
                  <c:v>49.44</c:v>
                </c:pt>
                <c:pt idx="831">
                  <c:v>49.07</c:v>
                </c:pt>
                <c:pt idx="832">
                  <c:v>48.97</c:v>
                </c:pt>
                <c:pt idx="833">
                  <c:v>49.05</c:v>
                </c:pt>
                <c:pt idx="834">
                  <c:v>48.97</c:v>
                </c:pt>
                <c:pt idx="835">
                  <c:v>49.28</c:v>
                </c:pt>
                <c:pt idx="836">
                  <c:v>48.96</c:v>
                </c:pt>
                <c:pt idx="837">
                  <c:v>49.09</c:v>
                </c:pt>
                <c:pt idx="838">
                  <c:v>48.81</c:v>
                </c:pt>
                <c:pt idx="839">
                  <c:v>49.03</c:v>
                </c:pt>
                <c:pt idx="840">
                  <c:v>48.99</c:v>
                </c:pt>
                <c:pt idx="841">
                  <c:v>49.18</c:v>
                </c:pt>
                <c:pt idx="842">
                  <c:v>48.83</c:v>
                </c:pt>
                <c:pt idx="843">
                  <c:v>48.52</c:v>
                </c:pt>
                <c:pt idx="844">
                  <c:v>49.35</c:v>
                </c:pt>
                <c:pt idx="845">
                  <c:v>49.74</c:v>
                </c:pt>
                <c:pt idx="846">
                  <c:v>66.2</c:v>
                </c:pt>
                <c:pt idx="847">
                  <c:v>66.900000000000006</c:v>
                </c:pt>
                <c:pt idx="848">
                  <c:v>67.8</c:v>
                </c:pt>
                <c:pt idx="849">
                  <c:v>70.8</c:v>
                </c:pt>
                <c:pt idx="850">
                  <c:v>70.5</c:v>
                </c:pt>
                <c:pt idx="851">
                  <c:v>69.400000000000006</c:v>
                </c:pt>
                <c:pt idx="852">
                  <c:v>68.5</c:v>
                </c:pt>
                <c:pt idx="853">
                  <c:v>68.400000000000006</c:v>
                </c:pt>
                <c:pt idx="854">
                  <c:v>68</c:v>
                </c:pt>
                <c:pt idx="855">
                  <c:v>67.5</c:v>
                </c:pt>
                <c:pt idx="856">
                  <c:v>67.8</c:v>
                </c:pt>
                <c:pt idx="857">
                  <c:v>68.400000000000006</c:v>
                </c:pt>
                <c:pt idx="858">
                  <c:v>47.01</c:v>
                </c:pt>
                <c:pt idx="859">
                  <c:v>46.91</c:v>
                </c:pt>
                <c:pt idx="860">
                  <c:v>47.65</c:v>
                </c:pt>
                <c:pt idx="861">
                  <c:v>46.04</c:v>
                </c:pt>
                <c:pt idx="862">
                  <c:v>45.690000000000012</c:v>
                </c:pt>
                <c:pt idx="863">
                  <c:v>46.230000000000011</c:v>
                </c:pt>
                <c:pt idx="864">
                  <c:v>45.63</c:v>
                </c:pt>
                <c:pt idx="865">
                  <c:v>46.52</c:v>
                </c:pt>
                <c:pt idx="866">
                  <c:v>46.160000000000011</c:v>
                </c:pt>
                <c:pt idx="867">
                  <c:v>49.08</c:v>
                </c:pt>
                <c:pt idx="868">
                  <c:v>47.87</c:v>
                </c:pt>
                <c:pt idx="869">
                  <c:v>48.9</c:v>
                </c:pt>
                <c:pt idx="870">
                  <c:v>48.77</c:v>
                </c:pt>
                <c:pt idx="871">
                  <c:v>48.690000000000012</c:v>
                </c:pt>
                <c:pt idx="872">
                  <c:v>47.68</c:v>
                </c:pt>
                <c:pt idx="873">
                  <c:v>48.14</c:v>
                </c:pt>
                <c:pt idx="874">
                  <c:v>51.14</c:v>
                </c:pt>
                <c:pt idx="875">
                  <c:v>72.22</c:v>
                </c:pt>
                <c:pt idx="876">
                  <c:v>72.58</c:v>
                </c:pt>
                <c:pt idx="877">
                  <c:v>74.459999999999994</c:v>
                </c:pt>
                <c:pt idx="878">
                  <c:v>74.13</c:v>
                </c:pt>
                <c:pt idx="879">
                  <c:v>73.23</c:v>
                </c:pt>
                <c:pt idx="880">
                  <c:v>66.849999999999994</c:v>
                </c:pt>
                <c:pt idx="881">
                  <c:v>75.8</c:v>
                </c:pt>
                <c:pt idx="882">
                  <c:v>69</c:v>
                </c:pt>
                <c:pt idx="883">
                  <c:v>67</c:v>
                </c:pt>
                <c:pt idx="884">
                  <c:v>74.5</c:v>
                </c:pt>
                <c:pt idx="885">
                  <c:v>65.599999999999994</c:v>
                </c:pt>
                <c:pt idx="886">
                  <c:v>75.2</c:v>
                </c:pt>
                <c:pt idx="887">
                  <c:v>74.2</c:v>
                </c:pt>
                <c:pt idx="888">
                  <c:v>70.099999999999994</c:v>
                </c:pt>
                <c:pt idx="889">
                  <c:v>71</c:v>
                </c:pt>
                <c:pt idx="890">
                  <c:v>71.8</c:v>
                </c:pt>
                <c:pt idx="891">
                  <c:v>65.099999999999994</c:v>
                </c:pt>
                <c:pt idx="892">
                  <c:v>74</c:v>
                </c:pt>
                <c:pt idx="893">
                  <c:v>64.8</c:v>
                </c:pt>
                <c:pt idx="894">
                  <c:v>77.099999999999994</c:v>
                </c:pt>
                <c:pt idx="895">
                  <c:v>74.400000000000006</c:v>
                </c:pt>
                <c:pt idx="896">
                  <c:v>73.5</c:v>
                </c:pt>
                <c:pt idx="897">
                  <c:v>76.900000000000006</c:v>
                </c:pt>
                <c:pt idx="898">
                  <c:v>73.5</c:v>
                </c:pt>
                <c:pt idx="899">
                  <c:v>71.5</c:v>
                </c:pt>
                <c:pt idx="900">
                  <c:v>65.7</c:v>
                </c:pt>
                <c:pt idx="901">
                  <c:v>49.2</c:v>
                </c:pt>
                <c:pt idx="902">
                  <c:v>49.1</c:v>
                </c:pt>
                <c:pt idx="903">
                  <c:v>52.7</c:v>
                </c:pt>
                <c:pt idx="904">
                  <c:v>53.6</c:v>
                </c:pt>
                <c:pt idx="905">
                  <c:v>46.7</c:v>
                </c:pt>
                <c:pt idx="906">
                  <c:v>49.2</c:v>
                </c:pt>
                <c:pt idx="907">
                  <c:v>51.7</c:v>
                </c:pt>
                <c:pt idx="908">
                  <c:v>44.7</c:v>
                </c:pt>
                <c:pt idx="909">
                  <c:v>49</c:v>
                </c:pt>
                <c:pt idx="910">
                  <c:v>48.7</c:v>
                </c:pt>
                <c:pt idx="911">
                  <c:v>48.08</c:v>
                </c:pt>
                <c:pt idx="912">
                  <c:v>47.47</c:v>
                </c:pt>
                <c:pt idx="913">
                  <c:v>47.290000000000013</c:v>
                </c:pt>
                <c:pt idx="914">
                  <c:v>46.65</c:v>
                </c:pt>
                <c:pt idx="915">
                  <c:v>45.790000000000013</c:v>
                </c:pt>
                <c:pt idx="916">
                  <c:v>47.27</c:v>
                </c:pt>
                <c:pt idx="917">
                  <c:v>46.45</c:v>
                </c:pt>
                <c:pt idx="918">
                  <c:v>46.27</c:v>
                </c:pt>
                <c:pt idx="919">
                  <c:v>47.25</c:v>
                </c:pt>
                <c:pt idx="920">
                  <c:v>47.54</c:v>
                </c:pt>
                <c:pt idx="921">
                  <c:v>46.64</c:v>
                </c:pt>
                <c:pt idx="922">
                  <c:v>46.42</c:v>
                </c:pt>
                <c:pt idx="923">
                  <c:v>46.42</c:v>
                </c:pt>
                <c:pt idx="924">
                  <c:v>46.84</c:v>
                </c:pt>
                <c:pt idx="925">
                  <c:v>49.44</c:v>
                </c:pt>
                <c:pt idx="926">
                  <c:v>49.97</c:v>
                </c:pt>
                <c:pt idx="927">
                  <c:v>49.52</c:v>
                </c:pt>
                <c:pt idx="928">
                  <c:v>51.06</c:v>
                </c:pt>
                <c:pt idx="929">
                  <c:v>48.14</c:v>
                </c:pt>
                <c:pt idx="930">
                  <c:v>71.61</c:v>
                </c:pt>
                <c:pt idx="931">
                  <c:v>70.64</c:v>
                </c:pt>
                <c:pt idx="932">
                  <c:v>70.959999999999994</c:v>
                </c:pt>
                <c:pt idx="933">
                  <c:v>50.53</c:v>
                </c:pt>
                <c:pt idx="934">
                  <c:v>51.87</c:v>
                </c:pt>
                <c:pt idx="935">
                  <c:v>50.44</c:v>
                </c:pt>
                <c:pt idx="936">
                  <c:v>51.97</c:v>
                </c:pt>
                <c:pt idx="937">
                  <c:v>50.57</c:v>
                </c:pt>
                <c:pt idx="938">
                  <c:v>58.03</c:v>
                </c:pt>
                <c:pt idx="939">
                  <c:v>50.82</c:v>
                </c:pt>
                <c:pt idx="940">
                  <c:v>50.78</c:v>
                </c:pt>
                <c:pt idx="941">
                  <c:v>57.690000000000012</c:v>
                </c:pt>
                <c:pt idx="942">
                  <c:v>50.95</c:v>
                </c:pt>
                <c:pt idx="943">
                  <c:v>50.55</c:v>
                </c:pt>
                <c:pt idx="944">
                  <c:v>50.32</c:v>
                </c:pt>
                <c:pt idx="945">
                  <c:v>50.93</c:v>
                </c:pt>
                <c:pt idx="946">
                  <c:v>50.52</c:v>
                </c:pt>
                <c:pt idx="947">
                  <c:v>58.78</c:v>
                </c:pt>
                <c:pt idx="948">
                  <c:v>57.260000000000012</c:v>
                </c:pt>
                <c:pt idx="949">
                  <c:v>56.9</c:v>
                </c:pt>
                <c:pt idx="950">
                  <c:v>57</c:v>
                </c:pt>
                <c:pt idx="951">
                  <c:v>56.37</c:v>
                </c:pt>
                <c:pt idx="952">
                  <c:v>54.5</c:v>
                </c:pt>
                <c:pt idx="953">
                  <c:v>46.51</c:v>
                </c:pt>
                <c:pt idx="954">
                  <c:v>44.97</c:v>
                </c:pt>
                <c:pt idx="955">
                  <c:v>46.71</c:v>
                </c:pt>
                <c:pt idx="956">
                  <c:v>46.34</c:v>
                </c:pt>
                <c:pt idx="957">
                  <c:v>47.18</c:v>
                </c:pt>
                <c:pt idx="958">
                  <c:v>46.190000000000012</c:v>
                </c:pt>
                <c:pt idx="959">
                  <c:v>46.41</c:v>
                </c:pt>
                <c:pt idx="960">
                  <c:v>46.21</c:v>
                </c:pt>
                <c:pt idx="961">
                  <c:v>57.89</c:v>
                </c:pt>
                <c:pt idx="962">
                  <c:v>58.1</c:v>
                </c:pt>
                <c:pt idx="963">
                  <c:v>52.760000000000012</c:v>
                </c:pt>
                <c:pt idx="964">
                  <c:v>55.7</c:v>
                </c:pt>
                <c:pt idx="965">
                  <c:v>54.3</c:v>
                </c:pt>
                <c:pt idx="966">
                  <c:v>52.77</c:v>
                </c:pt>
                <c:pt idx="967">
                  <c:v>54.93</c:v>
                </c:pt>
                <c:pt idx="968">
                  <c:v>54.57</c:v>
                </c:pt>
                <c:pt idx="969">
                  <c:v>55.48</c:v>
                </c:pt>
                <c:pt idx="970">
                  <c:v>54.21</c:v>
                </c:pt>
                <c:pt idx="971">
                  <c:v>54.230000000000011</c:v>
                </c:pt>
                <c:pt idx="972">
                  <c:v>55.37</c:v>
                </c:pt>
                <c:pt idx="973">
                  <c:v>54.3</c:v>
                </c:pt>
                <c:pt idx="974">
                  <c:v>61.39</c:v>
                </c:pt>
                <c:pt idx="975">
                  <c:v>54.83</c:v>
                </c:pt>
                <c:pt idx="976">
                  <c:v>54.720000000000013</c:v>
                </c:pt>
                <c:pt idx="977">
                  <c:v>56.52</c:v>
                </c:pt>
                <c:pt idx="978">
                  <c:v>54.1</c:v>
                </c:pt>
                <c:pt idx="979">
                  <c:v>54.43</c:v>
                </c:pt>
                <c:pt idx="980">
                  <c:v>54.06</c:v>
                </c:pt>
                <c:pt idx="981">
                  <c:v>55.07</c:v>
                </c:pt>
                <c:pt idx="982">
                  <c:v>53.7</c:v>
                </c:pt>
                <c:pt idx="983">
                  <c:v>53.720000000000013</c:v>
                </c:pt>
                <c:pt idx="984">
                  <c:v>54.160000000000011</c:v>
                </c:pt>
                <c:pt idx="985">
                  <c:v>54.03</c:v>
                </c:pt>
                <c:pt idx="986">
                  <c:v>53.8</c:v>
                </c:pt>
                <c:pt idx="987">
                  <c:v>53.88</c:v>
                </c:pt>
                <c:pt idx="988">
                  <c:v>54.51</c:v>
                </c:pt>
                <c:pt idx="989">
                  <c:v>54.33</c:v>
                </c:pt>
                <c:pt idx="990">
                  <c:v>54.83</c:v>
                </c:pt>
                <c:pt idx="991">
                  <c:v>54.75</c:v>
                </c:pt>
                <c:pt idx="992">
                  <c:v>53.54</c:v>
                </c:pt>
                <c:pt idx="993">
                  <c:v>53.53</c:v>
                </c:pt>
                <c:pt idx="994">
                  <c:v>69.099999999999994</c:v>
                </c:pt>
                <c:pt idx="995">
                  <c:v>68.64</c:v>
                </c:pt>
                <c:pt idx="996">
                  <c:v>66.959999999999994</c:v>
                </c:pt>
                <c:pt idx="997">
                  <c:v>53.790000000000013</c:v>
                </c:pt>
                <c:pt idx="998">
                  <c:v>48.760000000000012</c:v>
                </c:pt>
                <c:pt idx="999">
                  <c:v>74.38</c:v>
                </c:pt>
                <c:pt idx="1000">
                  <c:v>49.33</c:v>
                </c:pt>
                <c:pt idx="1001">
                  <c:v>48.35</c:v>
                </c:pt>
                <c:pt idx="1002">
                  <c:v>48.47</c:v>
                </c:pt>
                <c:pt idx="1003">
                  <c:v>49.65</c:v>
                </c:pt>
                <c:pt idx="1004">
                  <c:v>67.489999999999995</c:v>
                </c:pt>
                <c:pt idx="1005">
                  <c:v>74.92</c:v>
                </c:pt>
                <c:pt idx="1006">
                  <c:v>47.2</c:v>
                </c:pt>
                <c:pt idx="1007">
                  <c:v>47.84</c:v>
                </c:pt>
                <c:pt idx="1008">
                  <c:v>48.47</c:v>
                </c:pt>
                <c:pt idx="1009">
                  <c:v>49.56</c:v>
                </c:pt>
                <c:pt idx="1010">
                  <c:v>75.28</c:v>
                </c:pt>
                <c:pt idx="1011">
                  <c:v>48.6</c:v>
                </c:pt>
                <c:pt idx="1012">
                  <c:v>49.82</c:v>
                </c:pt>
                <c:pt idx="1013">
                  <c:v>49.75</c:v>
                </c:pt>
                <c:pt idx="1014">
                  <c:v>46.65</c:v>
                </c:pt>
                <c:pt idx="1015">
                  <c:v>47.34</c:v>
                </c:pt>
                <c:pt idx="1016">
                  <c:v>45.6</c:v>
                </c:pt>
                <c:pt idx="1017">
                  <c:v>48.7</c:v>
                </c:pt>
                <c:pt idx="1018">
                  <c:v>48.04</c:v>
                </c:pt>
                <c:pt idx="1019">
                  <c:v>47.25</c:v>
                </c:pt>
                <c:pt idx="1020">
                  <c:v>48.01</c:v>
                </c:pt>
                <c:pt idx="1021">
                  <c:v>47.74</c:v>
                </c:pt>
                <c:pt idx="1022">
                  <c:v>48.08</c:v>
                </c:pt>
                <c:pt idx="1023">
                  <c:v>46.86</c:v>
                </c:pt>
                <c:pt idx="1024">
                  <c:v>46.61</c:v>
                </c:pt>
                <c:pt idx="1025">
                  <c:v>45.94</c:v>
                </c:pt>
                <c:pt idx="1026">
                  <c:v>45.59</c:v>
                </c:pt>
                <c:pt idx="1027">
                  <c:v>44.36</c:v>
                </c:pt>
                <c:pt idx="1028">
                  <c:v>44.56</c:v>
                </c:pt>
                <c:pt idx="1029">
                  <c:v>45.54</c:v>
                </c:pt>
                <c:pt idx="1030">
                  <c:v>44.720000000000013</c:v>
                </c:pt>
                <c:pt idx="1031">
                  <c:v>47.38</c:v>
                </c:pt>
                <c:pt idx="1032">
                  <c:v>46.48</c:v>
                </c:pt>
                <c:pt idx="1033">
                  <c:v>46.5</c:v>
                </c:pt>
                <c:pt idx="1034">
                  <c:v>47.68</c:v>
                </c:pt>
                <c:pt idx="1035">
                  <c:v>47.3</c:v>
                </c:pt>
                <c:pt idx="1036">
                  <c:v>46.220000000000013</c:v>
                </c:pt>
                <c:pt idx="1037">
                  <c:v>44.07</c:v>
                </c:pt>
                <c:pt idx="1038">
                  <c:v>46.720000000000013</c:v>
                </c:pt>
                <c:pt idx="1039">
                  <c:v>44.59</c:v>
                </c:pt>
                <c:pt idx="1040">
                  <c:v>46.99</c:v>
                </c:pt>
                <c:pt idx="1041">
                  <c:v>47.93</c:v>
                </c:pt>
                <c:pt idx="1042">
                  <c:v>46.98</c:v>
                </c:pt>
                <c:pt idx="1043">
                  <c:v>72.599999999999994</c:v>
                </c:pt>
                <c:pt idx="1044">
                  <c:v>73.69</c:v>
                </c:pt>
                <c:pt idx="1045">
                  <c:v>71.16</c:v>
                </c:pt>
                <c:pt idx="1046">
                  <c:v>54.46</c:v>
                </c:pt>
                <c:pt idx="1047">
                  <c:v>48.75</c:v>
                </c:pt>
                <c:pt idx="1048">
                  <c:v>48.99</c:v>
                </c:pt>
                <c:pt idx="1049">
                  <c:v>51.56</c:v>
                </c:pt>
                <c:pt idx="1050">
                  <c:v>72.25</c:v>
                </c:pt>
                <c:pt idx="1051">
                  <c:v>71.900000000000006</c:v>
                </c:pt>
                <c:pt idx="1052">
                  <c:v>72.400000000000006</c:v>
                </c:pt>
                <c:pt idx="1053">
                  <c:v>68.7</c:v>
                </c:pt>
                <c:pt idx="1054">
                  <c:v>66.900000000000006</c:v>
                </c:pt>
                <c:pt idx="1055">
                  <c:v>48.160000000000011</c:v>
                </c:pt>
                <c:pt idx="1056">
                  <c:v>47.9</c:v>
                </c:pt>
                <c:pt idx="1057">
                  <c:v>48.5</c:v>
                </c:pt>
                <c:pt idx="1058">
                  <c:v>67.760000000000005</c:v>
                </c:pt>
                <c:pt idx="1059">
                  <c:v>51.09</c:v>
                </c:pt>
                <c:pt idx="1060">
                  <c:v>48.85</c:v>
                </c:pt>
                <c:pt idx="1061">
                  <c:v>51.14</c:v>
                </c:pt>
                <c:pt idx="1062">
                  <c:v>48.38</c:v>
                </c:pt>
                <c:pt idx="1063">
                  <c:v>49.58</c:v>
                </c:pt>
                <c:pt idx="1064">
                  <c:v>73.75</c:v>
                </c:pt>
                <c:pt idx="1065">
                  <c:v>50.98</c:v>
                </c:pt>
                <c:pt idx="1066">
                  <c:v>46.75</c:v>
                </c:pt>
                <c:pt idx="1067">
                  <c:v>46.95</c:v>
                </c:pt>
                <c:pt idx="1068">
                  <c:v>49.220000000000013</c:v>
                </c:pt>
                <c:pt idx="1069">
                  <c:v>50.34</c:v>
                </c:pt>
                <c:pt idx="1070">
                  <c:v>46.95</c:v>
                </c:pt>
                <c:pt idx="1071">
                  <c:v>47.45</c:v>
                </c:pt>
                <c:pt idx="1072">
                  <c:v>46.95</c:v>
                </c:pt>
                <c:pt idx="1073">
                  <c:v>47.690000000000012</c:v>
                </c:pt>
                <c:pt idx="1074">
                  <c:v>70.149999999999991</c:v>
                </c:pt>
                <c:pt idx="1075">
                  <c:v>69.900000000000006</c:v>
                </c:pt>
                <c:pt idx="1076">
                  <c:v>69.19</c:v>
                </c:pt>
                <c:pt idx="1077">
                  <c:v>70.510000000000005</c:v>
                </c:pt>
                <c:pt idx="1078">
                  <c:v>61.89</c:v>
                </c:pt>
                <c:pt idx="1079">
                  <c:v>49.17</c:v>
                </c:pt>
                <c:pt idx="1080">
                  <c:v>48.93</c:v>
                </c:pt>
                <c:pt idx="1081">
                  <c:v>48.94</c:v>
                </c:pt>
                <c:pt idx="1082">
                  <c:v>49.01</c:v>
                </c:pt>
                <c:pt idx="1083">
                  <c:v>49.01</c:v>
                </c:pt>
                <c:pt idx="1084">
                  <c:v>48.87</c:v>
                </c:pt>
                <c:pt idx="1085">
                  <c:v>49</c:v>
                </c:pt>
                <c:pt idx="1086">
                  <c:v>49.14</c:v>
                </c:pt>
                <c:pt idx="1087">
                  <c:v>48.58</c:v>
                </c:pt>
                <c:pt idx="1088">
                  <c:v>49.15</c:v>
                </c:pt>
                <c:pt idx="1089">
                  <c:v>49.32</c:v>
                </c:pt>
                <c:pt idx="1090">
                  <c:v>49.41</c:v>
                </c:pt>
                <c:pt idx="1091">
                  <c:v>49.230000000000011</c:v>
                </c:pt>
                <c:pt idx="1092">
                  <c:v>49.160000000000011</c:v>
                </c:pt>
                <c:pt idx="1093">
                  <c:v>49.36</c:v>
                </c:pt>
                <c:pt idx="1094">
                  <c:v>49.290000000000013</c:v>
                </c:pt>
                <c:pt idx="1095">
                  <c:v>49.1</c:v>
                </c:pt>
                <c:pt idx="1096">
                  <c:v>49.45</c:v>
                </c:pt>
                <c:pt idx="1097">
                  <c:v>49.290000000000013</c:v>
                </c:pt>
                <c:pt idx="1098">
                  <c:v>48.9</c:v>
                </c:pt>
                <c:pt idx="1099">
                  <c:v>49.54</c:v>
                </c:pt>
                <c:pt idx="1100">
                  <c:v>49.57</c:v>
                </c:pt>
                <c:pt idx="1101">
                  <c:v>48.57</c:v>
                </c:pt>
                <c:pt idx="1102">
                  <c:v>48.6</c:v>
                </c:pt>
                <c:pt idx="1103">
                  <c:v>49.07</c:v>
                </c:pt>
                <c:pt idx="1104">
                  <c:v>49.21</c:v>
                </c:pt>
                <c:pt idx="1105">
                  <c:v>49.34</c:v>
                </c:pt>
                <c:pt idx="1106">
                  <c:v>50.230681592526196</c:v>
                </c:pt>
                <c:pt idx="1107">
                  <c:v>50.131716763448594</c:v>
                </c:pt>
                <c:pt idx="1108">
                  <c:v>49.993272611818099</c:v>
                </c:pt>
                <c:pt idx="1109">
                  <c:v>50.138586743901413</c:v>
                </c:pt>
                <c:pt idx="1110">
                  <c:v>50.243921673791995</c:v>
                </c:pt>
                <c:pt idx="1111">
                  <c:v>50.222950248208434</c:v>
                </c:pt>
                <c:pt idx="1112">
                  <c:v>50.342373731763495</c:v>
                </c:pt>
                <c:pt idx="1113">
                  <c:v>50.187606519889897</c:v>
                </c:pt>
                <c:pt idx="1114">
                  <c:v>50.154551789206103</c:v>
                </c:pt>
                <c:pt idx="1115">
                  <c:v>50.19364745737365</c:v>
                </c:pt>
                <c:pt idx="1116">
                  <c:v>50.335976637957813</c:v>
                </c:pt>
                <c:pt idx="1117">
                  <c:v>50.201329105158813</c:v>
                </c:pt>
                <c:pt idx="1118">
                  <c:v>50.301590373766473</c:v>
                </c:pt>
                <c:pt idx="1119">
                  <c:v>50.234993862655301</c:v>
                </c:pt>
                <c:pt idx="1120">
                  <c:v>50.266943226813403</c:v>
                </c:pt>
                <c:pt idx="1121">
                  <c:v>50.26279225130601</c:v>
                </c:pt>
                <c:pt idx="1122">
                  <c:v>50.139611791218194</c:v>
                </c:pt>
                <c:pt idx="1123">
                  <c:v>50.205904600445002</c:v>
                </c:pt>
                <c:pt idx="1124">
                  <c:v>50.189354266094597</c:v>
                </c:pt>
                <c:pt idx="1125">
                  <c:v>50.201676323921511</c:v>
                </c:pt>
                <c:pt idx="1126">
                  <c:v>50.315918473947995</c:v>
                </c:pt>
                <c:pt idx="1127">
                  <c:v>50.376619463693338</c:v>
                </c:pt>
                <c:pt idx="1128">
                  <c:v>50.358552896624012</c:v>
                </c:pt>
                <c:pt idx="1129">
                  <c:v>50.299642443471058</c:v>
                </c:pt>
                <c:pt idx="1130">
                  <c:v>50.333272921323399</c:v>
                </c:pt>
                <c:pt idx="1131">
                  <c:v>50.366797306803299</c:v>
                </c:pt>
                <c:pt idx="1132">
                  <c:v>50.335166378998913</c:v>
                </c:pt>
                <c:pt idx="1133">
                  <c:v>50.373888439773317</c:v>
                </c:pt>
                <c:pt idx="1134">
                  <c:v>50.375295954863702</c:v>
                </c:pt>
                <c:pt idx="1135">
                  <c:v>74.3</c:v>
                </c:pt>
                <c:pt idx="1136">
                  <c:v>76.73</c:v>
                </c:pt>
                <c:pt idx="1137">
                  <c:v>76.940000000000026</c:v>
                </c:pt>
                <c:pt idx="1138">
                  <c:v>73.2</c:v>
                </c:pt>
                <c:pt idx="1139">
                  <c:v>70</c:v>
                </c:pt>
                <c:pt idx="1140">
                  <c:v>69.5</c:v>
                </c:pt>
                <c:pt idx="1141">
                  <c:v>70.099999999999994</c:v>
                </c:pt>
                <c:pt idx="1142">
                  <c:v>74.900000000000006</c:v>
                </c:pt>
                <c:pt idx="1143">
                  <c:v>72.099999999999994</c:v>
                </c:pt>
                <c:pt idx="1144">
                  <c:v>73.2</c:v>
                </c:pt>
                <c:pt idx="1145">
                  <c:v>73.2</c:v>
                </c:pt>
                <c:pt idx="1146">
                  <c:v>67.3</c:v>
                </c:pt>
                <c:pt idx="1147">
                  <c:v>72.900000000000006</c:v>
                </c:pt>
                <c:pt idx="1148">
                  <c:v>72.099999999999994</c:v>
                </c:pt>
                <c:pt idx="1149">
                  <c:v>69.5</c:v>
                </c:pt>
                <c:pt idx="1150">
                  <c:v>71.3</c:v>
                </c:pt>
                <c:pt idx="1151">
                  <c:v>72.7</c:v>
                </c:pt>
                <c:pt idx="1152">
                  <c:v>49.13</c:v>
                </c:pt>
                <c:pt idx="1153">
                  <c:v>49.34</c:v>
                </c:pt>
                <c:pt idx="1154">
                  <c:v>49.27</c:v>
                </c:pt>
                <c:pt idx="1155">
                  <c:v>49.24</c:v>
                </c:pt>
                <c:pt idx="1156">
                  <c:v>48.43</c:v>
                </c:pt>
                <c:pt idx="1157">
                  <c:v>46.04</c:v>
                </c:pt>
                <c:pt idx="1158">
                  <c:v>47.47</c:v>
                </c:pt>
                <c:pt idx="1159">
                  <c:v>49.21</c:v>
                </c:pt>
                <c:pt idx="1160">
                  <c:v>49.59</c:v>
                </c:pt>
                <c:pt idx="1161">
                  <c:v>47.15</c:v>
                </c:pt>
                <c:pt idx="1162">
                  <c:v>48.35</c:v>
                </c:pt>
                <c:pt idx="1163">
                  <c:v>48.71</c:v>
                </c:pt>
                <c:pt idx="1164">
                  <c:v>51.3</c:v>
                </c:pt>
                <c:pt idx="1165">
                  <c:v>49.4</c:v>
                </c:pt>
                <c:pt idx="1166">
                  <c:v>46.87</c:v>
                </c:pt>
                <c:pt idx="1167">
                  <c:v>47.95</c:v>
                </c:pt>
                <c:pt idx="1168">
                  <c:v>49.260000000000012</c:v>
                </c:pt>
                <c:pt idx="1169">
                  <c:v>49.13</c:v>
                </c:pt>
                <c:pt idx="1170">
                  <c:v>48.790000000000013</c:v>
                </c:pt>
                <c:pt idx="1171">
                  <c:v>48.83</c:v>
                </c:pt>
                <c:pt idx="1172">
                  <c:v>48.42</c:v>
                </c:pt>
                <c:pt idx="1173">
                  <c:v>46.03</c:v>
                </c:pt>
                <c:pt idx="1174">
                  <c:v>48.11</c:v>
                </c:pt>
                <c:pt idx="1175">
                  <c:v>47.95</c:v>
                </c:pt>
                <c:pt idx="1176">
                  <c:v>75.86999999999999</c:v>
                </c:pt>
                <c:pt idx="1177">
                  <c:v>48.41</c:v>
                </c:pt>
                <c:pt idx="1178">
                  <c:v>47.99</c:v>
                </c:pt>
                <c:pt idx="1179">
                  <c:v>51.96</c:v>
                </c:pt>
                <c:pt idx="1180">
                  <c:v>52.48</c:v>
                </c:pt>
                <c:pt idx="1181">
                  <c:v>47.47</c:v>
                </c:pt>
                <c:pt idx="1182">
                  <c:v>47.87</c:v>
                </c:pt>
                <c:pt idx="1183">
                  <c:v>48.6</c:v>
                </c:pt>
                <c:pt idx="1184">
                  <c:v>48.52</c:v>
                </c:pt>
                <c:pt idx="1185">
                  <c:v>47.82</c:v>
                </c:pt>
                <c:pt idx="1186">
                  <c:v>49.02</c:v>
                </c:pt>
                <c:pt idx="1187">
                  <c:v>48.89</c:v>
                </c:pt>
                <c:pt idx="1188">
                  <c:v>48.190000000000012</c:v>
                </c:pt>
                <c:pt idx="1189">
                  <c:v>48.32</c:v>
                </c:pt>
                <c:pt idx="1190">
                  <c:v>51.42</c:v>
                </c:pt>
                <c:pt idx="1191">
                  <c:v>50.11</c:v>
                </c:pt>
                <c:pt idx="1192">
                  <c:v>48.67</c:v>
                </c:pt>
                <c:pt idx="1193">
                  <c:v>47.660000000000011</c:v>
                </c:pt>
                <c:pt idx="1194">
                  <c:v>49.216918035630009</c:v>
                </c:pt>
                <c:pt idx="1195">
                  <c:v>48.272298717216096</c:v>
                </c:pt>
                <c:pt idx="1196">
                  <c:v>49.477148100020202</c:v>
                </c:pt>
                <c:pt idx="1197">
                  <c:v>49.875862897696088</c:v>
                </c:pt>
                <c:pt idx="1198">
                  <c:v>49.68</c:v>
                </c:pt>
                <c:pt idx="1199">
                  <c:v>50.57</c:v>
                </c:pt>
                <c:pt idx="1200">
                  <c:v>49.18</c:v>
                </c:pt>
                <c:pt idx="1201">
                  <c:v>49.65</c:v>
                </c:pt>
                <c:pt idx="1202">
                  <c:v>50.14</c:v>
                </c:pt>
                <c:pt idx="1203">
                  <c:v>49.690000000000012</c:v>
                </c:pt>
                <c:pt idx="1204">
                  <c:v>52.55</c:v>
                </c:pt>
                <c:pt idx="1205">
                  <c:v>49.4</c:v>
                </c:pt>
                <c:pt idx="1206">
                  <c:v>49.13</c:v>
                </c:pt>
                <c:pt idx="1207">
                  <c:v>49.38</c:v>
                </c:pt>
                <c:pt idx="1208">
                  <c:v>49.87</c:v>
                </c:pt>
                <c:pt idx="1209">
                  <c:v>54.120000000000012</c:v>
                </c:pt>
                <c:pt idx="1210">
                  <c:v>49.3</c:v>
                </c:pt>
                <c:pt idx="1211">
                  <c:v>49.25</c:v>
                </c:pt>
                <c:pt idx="1212">
                  <c:v>49.86</c:v>
                </c:pt>
                <c:pt idx="1213">
                  <c:v>49.56</c:v>
                </c:pt>
                <c:pt idx="1214">
                  <c:v>50.18</c:v>
                </c:pt>
                <c:pt idx="1215">
                  <c:v>47.57</c:v>
                </c:pt>
                <c:pt idx="1216">
                  <c:v>48.51</c:v>
                </c:pt>
                <c:pt idx="1217">
                  <c:v>48.74</c:v>
                </c:pt>
                <c:pt idx="1218">
                  <c:v>49.34</c:v>
                </c:pt>
                <c:pt idx="1219">
                  <c:v>48.25</c:v>
                </c:pt>
                <c:pt idx="1220">
                  <c:v>48.8</c:v>
                </c:pt>
                <c:pt idx="1221">
                  <c:v>47.21</c:v>
                </c:pt>
                <c:pt idx="1222">
                  <c:v>48.260000000000012</c:v>
                </c:pt>
                <c:pt idx="1223">
                  <c:v>47.96</c:v>
                </c:pt>
                <c:pt idx="1224">
                  <c:v>47.54</c:v>
                </c:pt>
                <c:pt idx="1225">
                  <c:v>48.52</c:v>
                </c:pt>
                <c:pt idx="1226">
                  <c:v>49.660000000000011</c:v>
                </c:pt>
                <c:pt idx="1227">
                  <c:v>48.34</c:v>
                </c:pt>
                <c:pt idx="1228">
                  <c:v>47.94</c:v>
                </c:pt>
                <c:pt idx="1229">
                  <c:v>50.32</c:v>
                </c:pt>
                <c:pt idx="1230">
                  <c:v>49.230000000000011</c:v>
                </c:pt>
                <c:pt idx="1231">
                  <c:v>71.489999999999995</c:v>
                </c:pt>
                <c:pt idx="1232">
                  <c:v>73.7</c:v>
                </c:pt>
                <c:pt idx="1233">
                  <c:v>45.88</c:v>
                </c:pt>
                <c:pt idx="1234">
                  <c:v>46.93</c:v>
                </c:pt>
                <c:pt idx="1235">
                  <c:v>53.64</c:v>
                </c:pt>
                <c:pt idx="1236">
                  <c:v>52.17</c:v>
                </c:pt>
                <c:pt idx="1237">
                  <c:v>53.35</c:v>
                </c:pt>
                <c:pt idx="1238">
                  <c:v>47.04</c:v>
                </c:pt>
                <c:pt idx="1239">
                  <c:v>48.86</c:v>
                </c:pt>
                <c:pt idx="1240">
                  <c:v>49.96</c:v>
                </c:pt>
                <c:pt idx="1241">
                  <c:v>47.08</c:v>
                </c:pt>
                <c:pt idx="1242">
                  <c:v>73.11</c:v>
                </c:pt>
                <c:pt idx="1243">
                  <c:v>69.569999999999993</c:v>
                </c:pt>
                <c:pt idx="1244">
                  <c:v>66.649999999999991</c:v>
                </c:pt>
                <c:pt idx="1245">
                  <c:v>61.32</c:v>
                </c:pt>
                <c:pt idx="1246">
                  <c:v>58.03</c:v>
                </c:pt>
                <c:pt idx="1247">
                  <c:v>57.730000000000011</c:v>
                </c:pt>
                <c:pt idx="1248">
                  <c:v>50.268563805500413</c:v>
                </c:pt>
                <c:pt idx="1249">
                  <c:v>50.2771421680903</c:v>
                </c:pt>
                <c:pt idx="1250">
                  <c:v>50.043175507863701</c:v>
                </c:pt>
                <c:pt idx="1251">
                  <c:v>50.191507920103611</c:v>
                </c:pt>
                <c:pt idx="1252">
                  <c:v>50.312778233651102</c:v>
                </c:pt>
                <c:pt idx="1253">
                  <c:v>50.219071713587297</c:v>
                </c:pt>
                <c:pt idx="1254">
                  <c:v>50.168867464802894</c:v>
                </c:pt>
                <c:pt idx="1255">
                  <c:v>50.231347834213899</c:v>
                </c:pt>
                <c:pt idx="1256">
                  <c:v>50.200286757538798</c:v>
                </c:pt>
                <c:pt idx="1257">
                  <c:v>50.357610557065975</c:v>
                </c:pt>
                <c:pt idx="1258">
                  <c:v>50.452716297786701</c:v>
                </c:pt>
                <c:pt idx="1259">
                  <c:v>50.401804596080233</c:v>
                </c:pt>
                <c:pt idx="1260">
                  <c:v>50.372813451635018</c:v>
                </c:pt>
              </c:numCache>
            </c:numRef>
          </c:xVal>
          <c:yVal>
            <c:numRef>
              <c:f>'Rock Series #6'!$T$2:$T$1262</c:f>
              <c:numCache>
                <c:formatCode>0.00</c:formatCode>
                <c:ptCount val="1261"/>
                <c:pt idx="1">
                  <c:v>0.52128337062937069</c:v>
                </c:pt>
                <c:pt idx="2">
                  <c:v>0.75085438297872364</c:v>
                </c:pt>
                <c:pt idx="3">
                  <c:v>0.75397947058824266</c:v>
                </c:pt>
                <c:pt idx="4">
                  <c:v>8.0042401153846168</c:v>
                </c:pt>
                <c:pt idx="5">
                  <c:v>20.010859846153849</c:v>
                </c:pt>
                <c:pt idx="6">
                  <c:v>8.4757247826087028</c:v>
                </c:pt>
                <c:pt idx="7">
                  <c:v>296.41211599999735</c:v>
                </c:pt>
                <c:pt idx="8">
                  <c:v>1.5804038231292521</c:v>
                </c:pt>
                <c:pt idx="9">
                  <c:v>1.2970111195266281</c:v>
                </c:pt>
                <c:pt idx="10">
                  <c:v>0.85726177111716617</c:v>
                </c:pt>
                <c:pt idx="11">
                  <c:v>1.2053086805251534</c:v>
                </c:pt>
                <c:pt idx="12">
                  <c:v>1.2943347551020323</c:v>
                </c:pt>
                <c:pt idx="13">
                  <c:v>1.3659225126964938</c:v>
                </c:pt>
                <c:pt idx="14">
                  <c:v>1.6429602603550297</c:v>
                </c:pt>
                <c:pt idx="15">
                  <c:v>2.6327788080000003</c:v>
                </c:pt>
                <c:pt idx="16">
                  <c:v>2.8048823279445734</c:v>
                </c:pt>
                <c:pt idx="17">
                  <c:v>3.7111144217252408</c:v>
                </c:pt>
                <c:pt idx="18">
                  <c:v>3.4433791104815872</c:v>
                </c:pt>
                <c:pt idx="19">
                  <c:v>4.8141935397489073</c:v>
                </c:pt>
                <c:pt idx="20">
                  <c:v>31.221060444444575</c:v>
                </c:pt>
                <c:pt idx="21">
                  <c:v>101.87535599999956</c:v>
                </c:pt>
                <c:pt idx="24">
                  <c:v>1.2347393024999875</c:v>
                </c:pt>
                <c:pt idx="25">
                  <c:v>0.56918149253731365</c:v>
                </c:pt>
                <c:pt idx="26">
                  <c:v>0.93352682404181186</c:v>
                </c:pt>
                <c:pt idx="27">
                  <c:v>0.88311970363101089</c:v>
                </c:pt>
                <c:pt idx="28">
                  <c:v>1.1792390250000002</c:v>
                </c:pt>
                <c:pt idx="29">
                  <c:v>1.0488877286203047</c:v>
                </c:pt>
                <c:pt idx="30">
                  <c:v>1.0714814105011934</c:v>
                </c:pt>
                <c:pt idx="31">
                  <c:v>1.4585535682704813</c:v>
                </c:pt>
                <c:pt idx="32">
                  <c:v>1.0618076796116507</c:v>
                </c:pt>
                <c:pt idx="33">
                  <c:v>1.1385618284424379</c:v>
                </c:pt>
                <c:pt idx="34">
                  <c:v>1.0105421696113217</c:v>
                </c:pt>
                <c:pt idx="35">
                  <c:v>1.2008563395348839</c:v>
                </c:pt>
                <c:pt idx="36">
                  <c:v>1.1514002561797754</c:v>
                </c:pt>
                <c:pt idx="37">
                  <c:v>1.1042911620648259</c:v>
                </c:pt>
                <c:pt idx="38">
                  <c:v>1.086433423980232</c:v>
                </c:pt>
                <c:pt idx="39">
                  <c:v>1.1394509577464791</c:v>
                </c:pt>
                <c:pt idx="40">
                  <c:v>0.88653437714285388</c:v>
                </c:pt>
                <c:pt idx="41">
                  <c:v>0.86661455954631383</c:v>
                </c:pt>
                <c:pt idx="42">
                  <c:v>0.90930616358325156</c:v>
                </c:pt>
                <c:pt idx="43">
                  <c:v>1.0824623373231776</c:v>
                </c:pt>
                <c:pt idx="44">
                  <c:v>1.2029238329670318</c:v>
                </c:pt>
                <c:pt idx="45">
                  <c:v>1.0906330197904539</c:v>
                </c:pt>
                <c:pt idx="46">
                  <c:v>1.3952500414937865</c:v>
                </c:pt>
                <c:pt idx="47">
                  <c:v>1.3562353894736847</c:v>
                </c:pt>
                <c:pt idx="48">
                  <c:v>1.3346062191780819</c:v>
                </c:pt>
                <c:pt idx="49">
                  <c:v>1.4512630607734798</c:v>
                </c:pt>
                <c:pt idx="50">
                  <c:v>0.90114574193548413</c:v>
                </c:pt>
                <c:pt idx="51">
                  <c:v>0.82135756176735009</c:v>
                </c:pt>
                <c:pt idx="52">
                  <c:v>1.0634846206896538</c:v>
                </c:pt>
                <c:pt idx="53">
                  <c:v>1.0846943870967738</c:v>
                </c:pt>
                <c:pt idx="54">
                  <c:v>1.0349146914572858</c:v>
                </c:pt>
                <c:pt idx="55">
                  <c:v>1.3470269539748956</c:v>
                </c:pt>
                <c:pt idx="56">
                  <c:v>1.1996558224719189</c:v>
                </c:pt>
                <c:pt idx="57">
                  <c:v>1.0147289999999998</c:v>
                </c:pt>
                <c:pt idx="58">
                  <c:v>0.98650799999999494</c:v>
                </c:pt>
                <c:pt idx="59">
                  <c:v>1.2241924825930375</c:v>
                </c:pt>
                <c:pt idx="60">
                  <c:v>0.90347104381693888</c:v>
                </c:pt>
                <c:pt idx="61">
                  <c:v>0.90143121637426915</c:v>
                </c:pt>
                <c:pt idx="62">
                  <c:v>0.92028856974459738</c:v>
                </c:pt>
                <c:pt idx="63">
                  <c:v>0.84390713091922021</c:v>
                </c:pt>
                <c:pt idx="64">
                  <c:v>0.94858815075376857</c:v>
                </c:pt>
                <c:pt idx="65">
                  <c:v>0.80488798042414378</c:v>
                </c:pt>
                <c:pt idx="66">
                  <c:v>0.74255941567695982</c:v>
                </c:pt>
                <c:pt idx="67">
                  <c:v>0.71104557466063756</c:v>
                </c:pt>
                <c:pt idx="68">
                  <c:v>0.70448847626224576</c:v>
                </c:pt>
                <c:pt idx="69">
                  <c:v>0.59212811869814963</c:v>
                </c:pt>
                <c:pt idx="70">
                  <c:v>0.67433882447195925</c:v>
                </c:pt>
                <c:pt idx="71">
                  <c:v>0.85468018214608121</c:v>
                </c:pt>
                <c:pt idx="72">
                  <c:v>0.73729179618890428</c:v>
                </c:pt>
                <c:pt idx="73">
                  <c:v>0.67925841610739057</c:v>
                </c:pt>
                <c:pt idx="74">
                  <c:v>0.49323691269416181</c:v>
                </c:pt>
                <c:pt idx="75">
                  <c:v>0.68591673660714303</c:v>
                </c:pt>
                <c:pt idx="76">
                  <c:v>1.3227060000000002</c:v>
                </c:pt>
                <c:pt idx="77">
                  <c:v>0.72474422170900765</c:v>
                </c:pt>
                <c:pt idx="78">
                  <c:v>0.60946957422969261</c:v>
                </c:pt>
                <c:pt idx="79">
                  <c:v>0.98355272560975082</c:v>
                </c:pt>
                <c:pt idx="80">
                  <c:v>1.0389405015873021</c:v>
                </c:pt>
                <c:pt idx="81">
                  <c:v>0.7871724915254239</c:v>
                </c:pt>
                <c:pt idx="82">
                  <c:v>1.4164752340966922</c:v>
                </c:pt>
                <c:pt idx="83">
                  <c:v>0.69574774114244409</c:v>
                </c:pt>
                <c:pt idx="84">
                  <c:v>0.77886364542484032</c:v>
                </c:pt>
                <c:pt idx="85">
                  <c:v>1.0011458947368423</c:v>
                </c:pt>
                <c:pt idx="86">
                  <c:v>1.0321387812166491</c:v>
                </c:pt>
                <c:pt idx="87">
                  <c:v>1.3833515498652373</c:v>
                </c:pt>
                <c:pt idx="88">
                  <c:v>1.4168415648854964</c:v>
                </c:pt>
                <c:pt idx="89">
                  <c:v>1.382090570012392</c:v>
                </c:pt>
                <c:pt idx="90">
                  <c:v>0.89126322087604326</c:v>
                </c:pt>
                <c:pt idx="91">
                  <c:v>0.85789017789757893</c:v>
                </c:pt>
                <c:pt idx="92">
                  <c:v>0.83411460000000004</c:v>
                </c:pt>
                <c:pt idx="93">
                  <c:v>0.84257947453083593</c:v>
                </c:pt>
                <c:pt idx="94">
                  <c:v>0.88171895274102052</c:v>
                </c:pt>
                <c:pt idx="95">
                  <c:v>0.80792324935732651</c:v>
                </c:pt>
                <c:pt idx="96">
                  <c:v>0.89206694845360757</c:v>
                </c:pt>
                <c:pt idx="97">
                  <c:v>0.82787903327496093</c:v>
                </c:pt>
                <c:pt idx="98">
                  <c:v>1.0049876289500521</c:v>
                </c:pt>
                <c:pt idx="99">
                  <c:v>0.84953641748439312</c:v>
                </c:pt>
                <c:pt idx="100">
                  <c:v>0.47621927048741292</c:v>
                </c:pt>
                <c:pt idx="101">
                  <c:v>0.41060329521152961</c:v>
                </c:pt>
                <c:pt idx="102">
                  <c:v>0.68767496394408056</c:v>
                </c:pt>
                <c:pt idx="103">
                  <c:v>0.95617370825688164</c:v>
                </c:pt>
                <c:pt idx="104">
                  <c:v>0.78997825641025665</c:v>
                </c:pt>
                <c:pt idx="105">
                  <c:v>1.0392269532710279</c:v>
                </c:pt>
                <c:pt idx="106">
                  <c:v>0.7770415714285821</c:v>
                </c:pt>
                <c:pt idx="107">
                  <c:v>2.6406540647481997</c:v>
                </c:pt>
                <c:pt idx="108">
                  <c:v>2.6872930018281602</c:v>
                </c:pt>
                <c:pt idx="109">
                  <c:v>0.44041006163022073</c:v>
                </c:pt>
                <c:pt idx="110">
                  <c:v>2.6835416464088406</c:v>
                </c:pt>
                <c:pt idx="111">
                  <c:v>0.43692228756219204</c:v>
                </c:pt>
                <c:pt idx="112">
                  <c:v>0.35111879708384347</c:v>
                </c:pt>
                <c:pt idx="113">
                  <c:v>0.52489625353846603</c:v>
                </c:pt>
                <c:pt idx="114">
                  <c:v>0.34047180226651036</c:v>
                </c:pt>
                <c:pt idx="115">
                  <c:v>0.69510599533437423</c:v>
                </c:pt>
                <c:pt idx="116">
                  <c:v>0.69851742386185156</c:v>
                </c:pt>
                <c:pt idx="117">
                  <c:v>0.68733944790046653</c:v>
                </c:pt>
                <c:pt idx="118">
                  <c:v>0.68675787127159016</c:v>
                </c:pt>
                <c:pt idx="119">
                  <c:v>0.72616660654429732</c:v>
                </c:pt>
                <c:pt idx="120">
                  <c:v>0.36621152668597434</c:v>
                </c:pt>
                <c:pt idx="121">
                  <c:v>0.39670382400000032</c:v>
                </c:pt>
                <c:pt idx="122">
                  <c:v>0.7909053938906756</c:v>
                </c:pt>
                <c:pt idx="123">
                  <c:v>0.86137171841155669</c:v>
                </c:pt>
                <c:pt idx="124">
                  <c:v>0.57838075914423748</c:v>
                </c:pt>
                <c:pt idx="125">
                  <c:v>1.4135571439490449</c:v>
                </c:pt>
                <c:pt idx="126">
                  <c:v>1.5385540436456997</c:v>
                </c:pt>
                <c:pt idx="127">
                  <c:v>0.8140482637168146</c:v>
                </c:pt>
                <c:pt idx="128">
                  <c:v>0.78984994897959671</c:v>
                </c:pt>
                <c:pt idx="129">
                  <c:v>0.80832560456942482</c:v>
                </c:pt>
                <c:pt idx="130">
                  <c:v>0.86673935977337524</c:v>
                </c:pt>
                <c:pt idx="131">
                  <c:v>0.79301736870025741</c:v>
                </c:pt>
                <c:pt idx="132">
                  <c:v>0.76211643579121757</c:v>
                </c:pt>
                <c:pt idx="133">
                  <c:v>0.83774314130434802</c:v>
                </c:pt>
                <c:pt idx="134">
                  <c:v>0.71772651627907746</c:v>
                </c:pt>
                <c:pt idx="135">
                  <c:v>0.74767051576394561</c:v>
                </c:pt>
                <c:pt idx="136">
                  <c:v>0.74390642105263149</c:v>
                </c:pt>
                <c:pt idx="137">
                  <c:v>0.74725795125913963</c:v>
                </c:pt>
                <c:pt idx="138">
                  <c:v>0.8117801942257219</c:v>
                </c:pt>
                <c:pt idx="139">
                  <c:v>0.76465048877805564</c:v>
                </c:pt>
                <c:pt idx="140">
                  <c:v>0.69396116653756779</c:v>
                </c:pt>
                <c:pt idx="141">
                  <c:v>0.83082606440071582</c:v>
                </c:pt>
                <c:pt idx="142">
                  <c:v>0.76081687716405977</c:v>
                </c:pt>
                <c:pt idx="143">
                  <c:v>0.837972955277281</c:v>
                </c:pt>
                <c:pt idx="144">
                  <c:v>0.82184655624446823</c:v>
                </c:pt>
                <c:pt idx="145">
                  <c:v>0.70227772149961754</c:v>
                </c:pt>
                <c:pt idx="146">
                  <c:v>0.77959479800498865</c:v>
                </c:pt>
                <c:pt idx="147">
                  <c:v>0.81250501598579061</c:v>
                </c:pt>
                <c:pt idx="148">
                  <c:v>0.79867439372822291</c:v>
                </c:pt>
                <c:pt idx="149">
                  <c:v>0.82626984233835465</c:v>
                </c:pt>
                <c:pt idx="150">
                  <c:v>0.84850314495412849</c:v>
                </c:pt>
                <c:pt idx="151">
                  <c:v>0.80311356544968837</c:v>
                </c:pt>
                <c:pt idx="152">
                  <c:v>0.76482233560477653</c:v>
                </c:pt>
                <c:pt idx="153">
                  <c:v>0.80307745631068483</c:v>
                </c:pt>
                <c:pt idx="154">
                  <c:v>0.75164953043479332</c:v>
                </c:pt>
                <c:pt idx="155">
                  <c:v>0.78638408435852392</c:v>
                </c:pt>
                <c:pt idx="156">
                  <c:v>0.79831903521126757</c:v>
                </c:pt>
                <c:pt idx="157">
                  <c:v>0.76101358088851645</c:v>
                </c:pt>
                <c:pt idx="158">
                  <c:v>0.7871724915254239</c:v>
                </c:pt>
                <c:pt idx="159">
                  <c:v>0.79242589839119848</c:v>
                </c:pt>
                <c:pt idx="160">
                  <c:v>0.82364980273973276</c:v>
                </c:pt>
                <c:pt idx="161">
                  <c:v>0.75515319027661354</c:v>
                </c:pt>
                <c:pt idx="162">
                  <c:v>0.81749892146596859</c:v>
                </c:pt>
                <c:pt idx="163">
                  <c:v>0.78409523929471503</c:v>
                </c:pt>
                <c:pt idx="164">
                  <c:v>0.70466396366389616</c:v>
                </c:pt>
                <c:pt idx="165">
                  <c:v>0.77498903225807392</c:v>
                </c:pt>
                <c:pt idx="166">
                  <c:v>0.84741968755846664</c:v>
                </c:pt>
                <c:pt idx="167">
                  <c:v>0.86104782551594761</c:v>
                </c:pt>
                <c:pt idx="168">
                  <c:v>0.74822838184931517</c:v>
                </c:pt>
                <c:pt idx="169">
                  <c:v>0.75344951540383676</c:v>
                </c:pt>
                <c:pt idx="170">
                  <c:v>0.79228707364685014</c:v>
                </c:pt>
                <c:pt idx="171">
                  <c:v>0.81167183113457186</c:v>
                </c:pt>
                <c:pt idx="172">
                  <c:v>0.77854788113695106</c:v>
                </c:pt>
                <c:pt idx="173">
                  <c:v>0.73180903773585393</c:v>
                </c:pt>
                <c:pt idx="174">
                  <c:v>0.76405707617504515</c:v>
                </c:pt>
                <c:pt idx="175">
                  <c:v>0.77170820757826009</c:v>
                </c:pt>
                <c:pt idx="176">
                  <c:v>0.73951740891321349</c:v>
                </c:pt>
                <c:pt idx="177">
                  <c:v>0.81520469163763054</c:v>
                </c:pt>
                <c:pt idx="178">
                  <c:v>0.78992728836424952</c:v>
                </c:pt>
                <c:pt idx="179">
                  <c:v>0.82581474702886271</c:v>
                </c:pt>
                <c:pt idx="180">
                  <c:v>0.83616556761565852</c:v>
                </c:pt>
                <c:pt idx="181">
                  <c:v>0.75719046428571823</c:v>
                </c:pt>
                <c:pt idx="182">
                  <c:v>0.75257142645851283</c:v>
                </c:pt>
                <c:pt idx="183">
                  <c:v>0.75976122532894763</c:v>
                </c:pt>
                <c:pt idx="184">
                  <c:v>0.77434281094527768</c:v>
                </c:pt>
                <c:pt idx="185">
                  <c:v>0.79246171477960237</c:v>
                </c:pt>
                <c:pt idx="186">
                  <c:v>0.79496301439458605</c:v>
                </c:pt>
                <c:pt idx="187">
                  <c:v>0.70447450580046356</c:v>
                </c:pt>
                <c:pt idx="188">
                  <c:v>0.7585336703111899</c:v>
                </c:pt>
                <c:pt idx="189">
                  <c:v>0.79573921972318884</c:v>
                </c:pt>
                <c:pt idx="190">
                  <c:v>0.77794266331659112</c:v>
                </c:pt>
                <c:pt idx="191">
                  <c:v>0.71041485758754885</c:v>
                </c:pt>
                <c:pt idx="192">
                  <c:v>0.80795100262927988</c:v>
                </c:pt>
                <c:pt idx="193">
                  <c:v>0.76347267457627466</c:v>
                </c:pt>
                <c:pt idx="194">
                  <c:v>0.78575192307692321</c:v>
                </c:pt>
                <c:pt idx="195">
                  <c:v>0.85333383041474664</c:v>
                </c:pt>
                <c:pt idx="196">
                  <c:v>1.6292990775510208</c:v>
                </c:pt>
                <c:pt idx="197">
                  <c:v>1.5329071043478333</c:v>
                </c:pt>
                <c:pt idx="198">
                  <c:v>1.9568587640068074</c:v>
                </c:pt>
                <c:pt idx="199">
                  <c:v>1.7757906010016626</c:v>
                </c:pt>
                <c:pt idx="200">
                  <c:v>1.515976878744643</c:v>
                </c:pt>
                <c:pt idx="201">
                  <c:v>1.4836919565217392</c:v>
                </c:pt>
                <c:pt idx="202">
                  <c:v>1.4378849733163916</c:v>
                </c:pt>
                <c:pt idx="203">
                  <c:v>1.3403675018587524</c:v>
                </c:pt>
                <c:pt idx="204">
                  <c:v>1.3696803498098862</c:v>
                </c:pt>
                <c:pt idx="205">
                  <c:v>1.3634930632258064</c:v>
                </c:pt>
                <c:pt idx="206">
                  <c:v>1.3234119452054796</c:v>
                </c:pt>
                <c:pt idx="207">
                  <c:v>1.3171232992700639</c:v>
                </c:pt>
                <c:pt idx="208">
                  <c:v>1.8077881800000002</c:v>
                </c:pt>
                <c:pt idx="209">
                  <c:v>1.5897980091743118</c:v>
                </c:pt>
                <c:pt idx="210">
                  <c:v>1.6051239661016961</c:v>
                </c:pt>
                <c:pt idx="211">
                  <c:v>1.5919453923664098</c:v>
                </c:pt>
                <c:pt idx="212">
                  <c:v>1.241279654320979</c:v>
                </c:pt>
                <c:pt idx="213">
                  <c:v>1.2908039999999998</c:v>
                </c:pt>
                <c:pt idx="214">
                  <c:v>1.3641237602996255</c:v>
                </c:pt>
                <c:pt idx="215">
                  <c:v>1.3911075739014731</c:v>
                </c:pt>
                <c:pt idx="216">
                  <c:v>0.89302503529412225</c:v>
                </c:pt>
                <c:pt idx="217">
                  <c:v>1.0029309230769241</c:v>
                </c:pt>
                <c:pt idx="218">
                  <c:v>1.0176031350785342</c:v>
                </c:pt>
                <c:pt idx="219">
                  <c:v>1.0284656687898088</c:v>
                </c:pt>
                <c:pt idx="220">
                  <c:v>1.0942952307692311</c:v>
                </c:pt>
                <c:pt idx="221">
                  <c:v>1.0706252522796231</c:v>
                </c:pt>
                <c:pt idx="222">
                  <c:v>0.83187808923884565</c:v>
                </c:pt>
                <c:pt idx="223">
                  <c:v>1.0112497336108224</c:v>
                </c:pt>
                <c:pt idx="224">
                  <c:v>1.1168883719862357</c:v>
                </c:pt>
                <c:pt idx="225">
                  <c:v>1.8909195518796993</c:v>
                </c:pt>
                <c:pt idx="226">
                  <c:v>1.6345081238095331</c:v>
                </c:pt>
                <c:pt idx="227">
                  <c:v>1.6434438000000002</c:v>
                </c:pt>
                <c:pt idx="228">
                  <c:v>1.5627361178396058</c:v>
                </c:pt>
                <c:pt idx="229">
                  <c:v>1.6997836770186336</c:v>
                </c:pt>
                <c:pt idx="230">
                  <c:v>1.4608295046728976</c:v>
                </c:pt>
                <c:pt idx="231">
                  <c:v>1.207972881226054</c:v>
                </c:pt>
                <c:pt idx="232">
                  <c:v>1.488345431164902</c:v>
                </c:pt>
                <c:pt idx="233">
                  <c:v>1.7465982900505812</c:v>
                </c:pt>
                <c:pt idx="234">
                  <c:v>1.6925105024630627</c:v>
                </c:pt>
                <c:pt idx="235">
                  <c:v>1.5926460000000002</c:v>
                </c:pt>
                <c:pt idx="236">
                  <c:v>1.6553276558823518</c:v>
                </c:pt>
                <c:pt idx="237">
                  <c:v>1.6318914372163378</c:v>
                </c:pt>
                <c:pt idx="238">
                  <c:v>1.6876457845659165</c:v>
                </c:pt>
                <c:pt idx="239">
                  <c:v>1.2214784999999924</c:v>
                </c:pt>
                <c:pt idx="240">
                  <c:v>1.4593011894273118</c:v>
                </c:pt>
                <c:pt idx="241">
                  <c:v>1.8326634056603777</c:v>
                </c:pt>
                <c:pt idx="242">
                  <c:v>1.6339657631578952</c:v>
                </c:pt>
                <c:pt idx="243">
                  <c:v>1.380448655929722</c:v>
                </c:pt>
                <c:pt idx="244">
                  <c:v>1.5562354883720932</c:v>
                </c:pt>
                <c:pt idx="245">
                  <c:v>1.4619210241935479</c:v>
                </c:pt>
                <c:pt idx="246">
                  <c:v>1.5505401447562885</c:v>
                </c:pt>
                <c:pt idx="247">
                  <c:v>1.661333702970297</c:v>
                </c:pt>
                <c:pt idx="248">
                  <c:v>1.6213739211678841</c:v>
                </c:pt>
                <c:pt idx="249">
                  <c:v>1.5249846966618292</c:v>
                </c:pt>
                <c:pt idx="250">
                  <c:v>1.2993810873786398</c:v>
                </c:pt>
                <c:pt idx="251">
                  <c:v>1.2514024224250324</c:v>
                </c:pt>
                <c:pt idx="252">
                  <c:v>0.97553058103448298</c:v>
                </c:pt>
                <c:pt idx="253">
                  <c:v>1.1669292657200812</c:v>
                </c:pt>
                <c:pt idx="254">
                  <c:v>1.0523187309941522</c:v>
                </c:pt>
                <c:pt idx="255">
                  <c:v>1.3734674982248518</c:v>
                </c:pt>
                <c:pt idx="256">
                  <c:v>1.4403032871536432</c:v>
                </c:pt>
                <c:pt idx="257">
                  <c:v>1.6281449589041099</c:v>
                </c:pt>
                <c:pt idx="258">
                  <c:v>1.6623212205270459</c:v>
                </c:pt>
                <c:pt idx="259">
                  <c:v>1.3015749502262444</c:v>
                </c:pt>
                <c:pt idx="260">
                  <c:v>1.4125574571428572</c:v>
                </c:pt>
                <c:pt idx="261">
                  <c:v>1.1221872188481681</c:v>
                </c:pt>
                <c:pt idx="262">
                  <c:v>1.2600155547445335</c:v>
                </c:pt>
                <c:pt idx="263">
                  <c:v>1.2454928520286317</c:v>
                </c:pt>
                <c:pt idx="264">
                  <c:v>1.2149865427666313</c:v>
                </c:pt>
                <c:pt idx="265">
                  <c:v>1.111286467587673</c:v>
                </c:pt>
                <c:pt idx="266">
                  <c:v>0.84809195744681498</c:v>
                </c:pt>
                <c:pt idx="267">
                  <c:v>0.82950944382022451</c:v>
                </c:pt>
                <c:pt idx="268">
                  <c:v>0.83885860786193689</c:v>
                </c:pt>
                <c:pt idx="269">
                  <c:v>0.90312038873239064</c:v>
                </c:pt>
                <c:pt idx="270">
                  <c:v>0.95136126666666654</c:v>
                </c:pt>
                <c:pt idx="271">
                  <c:v>1.2264490446735401</c:v>
                </c:pt>
                <c:pt idx="272">
                  <c:v>1.0295359195893918</c:v>
                </c:pt>
                <c:pt idx="273">
                  <c:v>1.4130940951327307</c:v>
                </c:pt>
                <c:pt idx="274">
                  <c:v>1.5585181274900421</c:v>
                </c:pt>
                <c:pt idx="275">
                  <c:v>0.96427934962089734</c:v>
                </c:pt>
                <c:pt idx="276">
                  <c:v>1.3020599041095964</c:v>
                </c:pt>
                <c:pt idx="277">
                  <c:v>2.1886130668740282</c:v>
                </c:pt>
                <c:pt idx="278">
                  <c:v>2.7570228356435647</c:v>
                </c:pt>
                <c:pt idx="279">
                  <c:v>0.69836858201058261</c:v>
                </c:pt>
                <c:pt idx="280">
                  <c:v>0.72918929724933845</c:v>
                </c:pt>
                <c:pt idx="281">
                  <c:v>0.60917112028985565</c:v>
                </c:pt>
                <c:pt idx="282">
                  <c:v>0.62915467732116148</c:v>
                </c:pt>
                <c:pt idx="283">
                  <c:v>0.86825587500000401</c:v>
                </c:pt>
                <c:pt idx="284">
                  <c:v>0.71597268486739452</c:v>
                </c:pt>
                <c:pt idx="285">
                  <c:v>0.94626601261830068</c:v>
                </c:pt>
                <c:pt idx="286">
                  <c:v>0.93947555625000412</c:v>
                </c:pt>
                <c:pt idx="287">
                  <c:v>1.0224814692556641</c:v>
                </c:pt>
                <c:pt idx="288">
                  <c:v>0.99130051764705907</c:v>
                </c:pt>
                <c:pt idx="289">
                  <c:v>0.73197048130841591</c:v>
                </c:pt>
                <c:pt idx="290">
                  <c:v>0.95849636401240956</c:v>
                </c:pt>
                <c:pt idx="291">
                  <c:v>0.9820445465968588</c:v>
                </c:pt>
                <c:pt idx="292">
                  <c:v>0.85259143614931898</c:v>
                </c:pt>
                <c:pt idx="293">
                  <c:v>0.95669177389517746</c:v>
                </c:pt>
                <c:pt idx="294">
                  <c:v>39.174292666666297</c:v>
                </c:pt>
                <c:pt idx="295">
                  <c:v>1.2246089230769241</c:v>
                </c:pt>
                <c:pt idx="296">
                  <c:v>1.9334142935779739</c:v>
                </c:pt>
                <c:pt idx="297">
                  <c:v>1.0813943491422735</c:v>
                </c:pt>
                <c:pt idx="298">
                  <c:v>1.5060754985754978</c:v>
                </c:pt>
                <c:pt idx="299">
                  <c:v>2.0728066006600567</c:v>
                </c:pt>
                <c:pt idx="300">
                  <c:v>1.8070858569051584</c:v>
                </c:pt>
                <c:pt idx="301">
                  <c:v>1.7880083735909824</c:v>
                </c:pt>
                <c:pt idx="302">
                  <c:v>2.7692120689655328</c:v>
                </c:pt>
                <c:pt idx="303">
                  <c:v>0.96565837742504812</c:v>
                </c:pt>
                <c:pt idx="304">
                  <c:v>2.0479745454545664</c:v>
                </c:pt>
                <c:pt idx="305">
                  <c:v>2.2073487571701889</c:v>
                </c:pt>
                <c:pt idx="306">
                  <c:v>2.9381627192982367</c:v>
                </c:pt>
                <c:pt idx="307">
                  <c:v>1.66364501183432</c:v>
                </c:pt>
                <c:pt idx="308">
                  <c:v>1.1760891505618085</c:v>
                </c:pt>
                <c:pt idx="309">
                  <c:v>1.9909525090909224</c:v>
                </c:pt>
                <c:pt idx="310">
                  <c:v>2.8015862005571042</c:v>
                </c:pt>
                <c:pt idx="311">
                  <c:v>3.231340588235295</c:v>
                </c:pt>
                <c:pt idx="312">
                  <c:v>3.4569948734693883</c:v>
                </c:pt>
                <c:pt idx="313">
                  <c:v>4.8883280975609784</c:v>
                </c:pt>
                <c:pt idx="314">
                  <c:v>1.8117368372092948</c:v>
                </c:pt>
                <c:pt idx="315">
                  <c:v>1.9113670355329955</c:v>
                </c:pt>
                <c:pt idx="316">
                  <c:v>2.8977828500948775</c:v>
                </c:pt>
                <c:pt idx="317">
                  <c:v>1.8521734672489085</c:v>
                </c:pt>
                <c:pt idx="318">
                  <c:v>1.8081325862069046</c:v>
                </c:pt>
                <c:pt idx="319">
                  <c:v>1.3088281030674838</c:v>
                </c:pt>
                <c:pt idx="320">
                  <c:v>0.84982940530650253</c:v>
                </c:pt>
                <c:pt idx="321">
                  <c:v>2.1682736453674312</c:v>
                </c:pt>
                <c:pt idx="322">
                  <c:v>1.4484895602094239</c:v>
                </c:pt>
                <c:pt idx="323">
                  <c:v>1.3890620374531837</c:v>
                </c:pt>
                <c:pt idx="324">
                  <c:v>1.2767398018867941</c:v>
                </c:pt>
                <c:pt idx="325">
                  <c:v>1.2257206366781921</c:v>
                </c:pt>
                <c:pt idx="326">
                  <c:v>1.2021904530892438</c:v>
                </c:pt>
                <c:pt idx="327">
                  <c:v>1.108521642619303</c:v>
                </c:pt>
                <c:pt idx="328">
                  <c:v>1.2461533560371518</c:v>
                </c:pt>
                <c:pt idx="329">
                  <c:v>0.95931260790273198</c:v>
                </c:pt>
                <c:pt idx="330">
                  <c:v>4.2573810431654655</c:v>
                </c:pt>
                <c:pt idx="331">
                  <c:v>3.016072695652158</c:v>
                </c:pt>
                <c:pt idx="332">
                  <c:v>1.932458737430168</c:v>
                </c:pt>
                <c:pt idx="333">
                  <c:v>2.8555044489795942</c:v>
                </c:pt>
                <c:pt idx="334">
                  <c:v>1.7937581281618962</c:v>
                </c:pt>
                <c:pt idx="335">
                  <c:v>3.329259999999981</c:v>
                </c:pt>
                <c:pt idx="336">
                  <c:v>1.8466614820143792</c:v>
                </c:pt>
                <c:pt idx="337">
                  <c:v>1.0557588762109797</c:v>
                </c:pt>
                <c:pt idx="338">
                  <c:v>2.1588007241379312</c:v>
                </c:pt>
                <c:pt idx="339">
                  <c:v>0.66800860566802434</c:v>
                </c:pt>
                <c:pt idx="340">
                  <c:v>0.39036906727689186</c:v>
                </c:pt>
                <c:pt idx="341">
                  <c:v>0.35670642857142865</c:v>
                </c:pt>
                <c:pt idx="342">
                  <c:v>1.0552499268292683</c:v>
                </c:pt>
                <c:pt idx="343">
                  <c:v>1.1771705424476295</c:v>
                </c:pt>
                <c:pt idx="344">
                  <c:v>1.1244307161290326</c:v>
                </c:pt>
                <c:pt idx="345">
                  <c:v>1.1331474978813563</c:v>
                </c:pt>
                <c:pt idx="346">
                  <c:v>1.0795615147058826</c:v>
                </c:pt>
                <c:pt idx="347">
                  <c:v>0.72605430501089363</c:v>
                </c:pt>
                <c:pt idx="348">
                  <c:v>0.56117297709923653</c:v>
                </c:pt>
                <c:pt idx="349">
                  <c:v>0.49252210526316104</c:v>
                </c:pt>
                <c:pt idx="350">
                  <c:v>0.96534332631579356</c:v>
                </c:pt>
                <c:pt idx="351">
                  <c:v>0.93222522522522522</c:v>
                </c:pt>
                <c:pt idx="352">
                  <c:v>1.0167739999999998</c:v>
                </c:pt>
                <c:pt idx="353">
                  <c:v>4.3988638415841592</c:v>
                </c:pt>
                <c:pt idx="354">
                  <c:v>2.5596583333333052</c:v>
                </c:pt>
                <c:pt idx="355">
                  <c:v>1.5127657959183676</c:v>
                </c:pt>
                <c:pt idx="356">
                  <c:v>1.8482301716287362</c:v>
                </c:pt>
                <c:pt idx="357">
                  <c:v>1.3826970452554748</c:v>
                </c:pt>
                <c:pt idx="358">
                  <c:v>367.739262</c:v>
                </c:pt>
                <c:pt idx="359">
                  <c:v>489.76113999999694</c:v>
                </c:pt>
                <c:pt idx="360">
                  <c:v>33.720005000000228</c:v>
                </c:pt>
                <c:pt idx="361">
                  <c:v>35.169807750000004</c:v>
                </c:pt>
                <c:pt idx="362">
                  <c:v>50.835700666666369</c:v>
                </c:pt>
                <c:pt idx="363">
                  <c:v>1.5382733704663221</c:v>
                </c:pt>
                <c:pt idx="364">
                  <c:v>1.23366011440678</c:v>
                </c:pt>
                <c:pt idx="365">
                  <c:v>1.2192474763860381</c:v>
                </c:pt>
                <c:pt idx="366">
                  <c:v>1.3425643532058478</c:v>
                </c:pt>
                <c:pt idx="367">
                  <c:v>1.215119805054143</c:v>
                </c:pt>
                <c:pt idx="368">
                  <c:v>1.5916010709677422</c:v>
                </c:pt>
                <c:pt idx="369">
                  <c:v>1.6168063756906079</c:v>
                </c:pt>
                <c:pt idx="370">
                  <c:v>2.042277402985075</c:v>
                </c:pt>
                <c:pt idx="371">
                  <c:v>2.5393885497287525</c:v>
                </c:pt>
                <c:pt idx="372">
                  <c:v>2.159470830601093</c:v>
                </c:pt>
                <c:pt idx="373">
                  <c:v>2.8048686521739139</c:v>
                </c:pt>
                <c:pt idx="374">
                  <c:v>2.9606633571428582</c:v>
                </c:pt>
                <c:pt idx="375">
                  <c:v>2.9921197468354452</c:v>
                </c:pt>
                <c:pt idx="376">
                  <c:v>3.2752944389027441</c:v>
                </c:pt>
                <c:pt idx="377">
                  <c:v>4.3241212235293736</c:v>
                </c:pt>
                <c:pt idx="378">
                  <c:v>1.6364244689863847</c:v>
                </c:pt>
                <c:pt idx="379">
                  <c:v>2.0455399964412817</c:v>
                </c:pt>
                <c:pt idx="380">
                  <c:v>1.9852254074074076</c:v>
                </c:pt>
                <c:pt idx="381">
                  <c:v>3.1613981512605052</c:v>
                </c:pt>
                <c:pt idx="382">
                  <c:v>2.0558180499999987</c:v>
                </c:pt>
                <c:pt idx="383">
                  <c:v>2.347681129151292</c:v>
                </c:pt>
                <c:pt idx="384">
                  <c:v>2.7650898325123361</c:v>
                </c:pt>
                <c:pt idx="385">
                  <c:v>6.0818446071428571</c:v>
                </c:pt>
                <c:pt idx="386">
                  <c:v>26.673247764705888</c:v>
                </c:pt>
                <c:pt idx="387">
                  <c:v>57.096809000000015</c:v>
                </c:pt>
                <c:pt idx="388">
                  <c:v>9.9164387142857748</c:v>
                </c:pt>
                <c:pt idx="389">
                  <c:v>4.2336261492537632</c:v>
                </c:pt>
                <c:pt idx="390">
                  <c:v>7.2184409999999986</c:v>
                </c:pt>
                <c:pt idx="391">
                  <c:v>32.644270421052298</c:v>
                </c:pt>
                <c:pt idx="392">
                  <c:v>7.2153100344827603</c:v>
                </c:pt>
                <c:pt idx="393">
                  <c:v>82.299307200000015</c:v>
                </c:pt>
                <c:pt idx="394">
                  <c:v>9.5161348333333748</c:v>
                </c:pt>
                <c:pt idx="395">
                  <c:v>25.052681500000002</c:v>
                </c:pt>
                <c:pt idx="396">
                  <c:v>10.248330782608631</c:v>
                </c:pt>
                <c:pt idx="397">
                  <c:v>49.139877600000005</c:v>
                </c:pt>
                <c:pt idx="398">
                  <c:v>1.7693034099722993</c:v>
                </c:pt>
                <c:pt idx="399">
                  <c:v>2.3460240000000003</c:v>
                </c:pt>
                <c:pt idx="400">
                  <c:v>2.5033638817480752</c:v>
                </c:pt>
                <c:pt idx="401">
                  <c:v>2.7918060819112624</c:v>
                </c:pt>
                <c:pt idx="402">
                  <c:v>1.6967969392712658</c:v>
                </c:pt>
                <c:pt idx="403">
                  <c:v>1.8394424339908961</c:v>
                </c:pt>
                <c:pt idx="404">
                  <c:v>1.7849648601190478</c:v>
                </c:pt>
                <c:pt idx="405">
                  <c:v>2.3565680936936593</c:v>
                </c:pt>
                <c:pt idx="406">
                  <c:v>1.2083371521739132</c:v>
                </c:pt>
                <c:pt idx="407">
                  <c:v>3.5032213333333342</c:v>
                </c:pt>
                <c:pt idx="408">
                  <c:v>2.1269961798715209</c:v>
                </c:pt>
                <c:pt idx="409">
                  <c:v>4.0517437422680533</c:v>
                </c:pt>
                <c:pt idx="410">
                  <c:v>27.189706499999989</c:v>
                </c:pt>
                <c:pt idx="411">
                  <c:v>74.793625500000601</c:v>
                </c:pt>
                <c:pt idx="412">
                  <c:v>74.910599500000558</c:v>
                </c:pt>
                <c:pt idx="413">
                  <c:v>149.37129900000087</c:v>
                </c:pt>
                <c:pt idx="414">
                  <c:v>99.682843333332698</c:v>
                </c:pt>
                <c:pt idx="415">
                  <c:v>19.852356615384618</c:v>
                </c:pt>
                <c:pt idx="416">
                  <c:v>8.8332435172414048</c:v>
                </c:pt>
                <c:pt idx="417">
                  <c:v>7.7616748000000007</c:v>
                </c:pt>
                <c:pt idx="418">
                  <c:v>10.727615555555548</c:v>
                </c:pt>
                <c:pt idx="419">
                  <c:v>8.8090420000000247</c:v>
                </c:pt>
                <c:pt idx="420">
                  <c:v>13.3355095789475</c:v>
                </c:pt>
                <c:pt idx="421">
                  <c:v>11.20538936</c:v>
                </c:pt>
                <c:pt idx="422">
                  <c:v>7.1656572777777257</c:v>
                </c:pt>
                <c:pt idx="423">
                  <c:v>9.9499263448275883</c:v>
                </c:pt>
                <c:pt idx="424">
                  <c:v>9.3358985789474414</c:v>
                </c:pt>
                <c:pt idx="425">
                  <c:v>30.058718799999987</c:v>
                </c:pt>
                <c:pt idx="426">
                  <c:v>26.491011799999999</c:v>
                </c:pt>
                <c:pt idx="427">
                  <c:v>9.9499263448275883</c:v>
                </c:pt>
                <c:pt idx="428">
                  <c:v>2.3658907962962972</c:v>
                </c:pt>
                <c:pt idx="429">
                  <c:v>1.3408302609649119</c:v>
                </c:pt>
                <c:pt idx="430">
                  <c:v>1.760886138032306</c:v>
                </c:pt>
                <c:pt idx="431">
                  <c:v>1.7849648601190478</c:v>
                </c:pt>
                <c:pt idx="432">
                  <c:v>41.837700666666223</c:v>
                </c:pt>
                <c:pt idx="433">
                  <c:v>62.257162000000015</c:v>
                </c:pt>
                <c:pt idx="434">
                  <c:v>53.220599142857473</c:v>
                </c:pt>
                <c:pt idx="435">
                  <c:v>44.057207333332983</c:v>
                </c:pt>
                <c:pt idx="436">
                  <c:v>78.503950800000013</c:v>
                </c:pt>
                <c:pt idx="437">
                  <c:v>127.84358400000002</c:v>
                </c:pt>
                <c:pt idx="438">
                  <c:v>373.54297200000008</c:v>
                </c:pt>
                <c:pt idx="439">
                  <c:v>95.632993500000012</c:v>
                </c:pt>
                <c:pt idx="440">
                  <c:v>65.087033000000034</c:v>
                </c:pt>
                <c:pt idx="441">
                  <c:v>96.132382499999224</c:v>
                </c:pt>
                <c:pt idx="442">
                  <c:v>64.088255000000032</c:v>
                </c:pt>
                <c:pt idx="443">
                  <c:v>94.88391</c:v>
                </c:pt>
                <c:pt idx="444">
                  <c:v>26.654887875000121</c:v>
                </c:pt>
                <c:pt idx="445">
                  <c:v>9.2268062857142876</c:v>
                </c:pt>
                <c:pt idx="446">
                  <c:v>168.29409299999998</c:v>
                </c:pt>
                <c:pt idx="447">
                  <c:v>168.79348199999998</c:v>
                </c:pt>
                <c:pt idx="448">
                  <c:v>167.29531500000002</c:v>
                </c:pt>
                <c:pt idx="449">
                  <c:v>110.53143200000001</c:v>
                </c:pt>
                <c:pt idx="450">
                  <c:v>337.58696399999963</c:v>
                </c:pt>
                <c:pt idx="451">
                  <c:v>170.29164900000001</c:v>
                </c:pt>
                <c:pt idx="452">
                  <c:v>0.9484940138203356</c:v>
                </c:pt>
                <c:pt idx="453">
                  <c:v>0.95051771848739508</c:v>
                </c:pt>
                <c:pt idx="454">
                  <c:v>0.99025054642476007</c:v>
                </c:pt>
                <c:pt idx="455">
                  <c:v>1.7241316680851058</c:v>
                </c:pt>
                <c:pt idx="456">
                  <c:v>1.3819349403508774</c:v>
                </c:pt>
                <c:pt idx="457">
                  <c:v>2.4935362013651892</c:v>
                </c:pt>
                <c:pt idx="458">
                  <c:v>3.3292599999999819</c:v>
                </c:pt>
                <c:pt idx="459">
                  <c:v>1.191680485387548</c:v>
                </c:pt>
                <c:pt idx="460">
                  <c:v>1.4935122423435419</c:v>
                </c:pt>
                <c:pt idx="461">
                  <c:v>1.8779942540145851</c:v>
                </c:pt>
                <c:pt idx="462">
                  <c:v>1.2954564355029579</c:v>
                </c:pt>
                <c:pt idx="463">
                  <c:v>0.91546577109602256</c:v>
                </c:pt>
                <c:pt idx="464">
                  <c:v>1.4067470958904114</c:v>
                </c:pt>
                <c:pt idx="465">
                  <c:v>1.2047558474758326</c:v>
                </c:pt>
                <c:pt idx="466">
                  <c:v>1.2990317590062115</c:v>
                </c:pt>
                <c:pt idx="467">
                  <c:v>1.0910675482546202</c:v>
                </c:pt>
                <c:pt idx="468">
                  <c:v>1.2204747185354603</c:v>
                </c:pt>
                <c:pt idx="469">
                  <c:v>2.5063674339622577</c:v>
                </c:pt>
                <c:pt idx="470">
                  <c:v>3.0951821319587567</c:v>
                </c:pt>
                <c:pt idx="471">
                  <c:v>2.0433579497041432</c:v>
                </c:pt>
                <c:pt idx="472">
                  <c:v>1.3280852391304361</c:v>
                </c:pt>
                <c:pt idx="473">
                  <c:v>1.1532613856068739</c:v>
                </c:pt>
                <c:pt idx="474">
                  <c:v>1.3153174861944779</c:v>
                </c:pt>
                <c:pt idx="475">
                  <c:v>0.56651306685432756</c:v>
                </c:pt>
                <c:pt idx="476">
                  <c:v>1.9176537600000003</c:v>
                </c:pt>
                <c:pt idx="477">
                  <c:v>1.9975560000000001</c:v>
                </c:pt>
                <c:pt idx="478">
                  <c:v>2.6743977902912652</c:v>
                </c:pt>
                <c:pt idx="479">
                  <c:v>2.0448837156862751</c:v>
                </c:pt>
                <c:pt idx="480">
                  <c:v>1.0110329447852833</c:v>
                </c:pt>
                <c:pt idx="481">
                  <c:v>2.1364485656249967</c:v>
                </c:pt>
                <c:pt idx="482">
                  <c:v>2.562829973231358</c:v>
                </c:pt>
                <c:pt idx="483">
                  <c:v>2.7772861086519312</c:v>
                </c:pt>
                <c:pt idx="484">
                  <c:v>1.3489317360931437</c:v>
                </c:pt>
                <c:pt idx="485">
                  <c:v>3.389401470967742</c:v>
                </c:pt>
                <c:pt idx="486">
                  <c:v>1.6933955609065268</c:v>
                </c:pt>
                <c:pt idx="487">
                  <c:v>1.1132541324921137</c:v>
                </c:pt>
                <c:pt idx="488">
                  <c:v>1.6960381132075544</c:v>
                </c:pt>
                <c:pt idx="489">
                  <c:v>2.4207970319148941</c:v>
                </c:pt>
                <c:pt idx="490">
                  <c:v>1.6029931134289439</c:v>
                </c:pt>
                <c:pt idx="491">
                  <c:v>1.6006731631578961</c:v>
                </c:pt>
                <c:pt idx="492">
                  <c:v>1.5492041681759379</c:v>
                </c:pt>
                <c:pt idx="493">
                  <c:v>3.0803221500000002</c:v>
                </c:pt>
                <c:pt idx="494">
                  <c:v>0.98618080000000008</c:v>
                </c:pt>
                <c:pt idx="495">
                  <c:v>1.2928221313868686</c:v>
                </c:pt>
                <c:pt idx="496">
                  <c:v>1.1614887602459021</c:v>
                </c:pt>
                <c:pt idx="497">
                  <c:v>0.97150044957983261</c:v>
                </c:pt>
                <c:pt idx="498">
                  <c:v>1.0533735819935701</c:v>
                </c:pt>
                <c:pt idx="499">
                  <c:v>9.3219279999999998</c:v>
                </c:pt>
                <c:pt idx="500">
                  <c:v>44.112695000000009</c:v>
                </c:pt>
                <c:pt idx="501">
                  <c:v>34.069427333333294</c:v>
                </c:pt>
                <c:pt idx="502">
                  <c:v>39.202036500000013</c:v>
                </c:pt>
                <c:pt idx="503">
                  <c:v>14.634268956521741</c:v>
                </c:pt>
                <c:pt idx="504">
                  <c:v>188.76904199999998</c:v>
                </c:pt>
                <c:pt idx="505">
                  <c:v>119.85336000000001</c:v>
                </c:pt>
                <c:pt idx="506">
                  <c:v>116.19117400000003</c:v>
                </c:pt>
                <c:pt idx="507">
                  <c:v>115.85824799999995</c:v>
                </c:pt>
                <c:pt idx="508">
                  <c:v>2.0874203444730086</c:v>
                </c:pt>
                <c:pt idx="509">
                  <c:v>1.7370052173913038</c:v>
                </c:pt>
                <c:pt idx="510">
                  <c:v>22.160386874999823</c:v>
                </c:pt>
                <c:pt idx="511">
                  <c:v>0.85726177111716617</c:v>
                </c:pt>
                <c:pt idx="512">
                  <c:v>0.96674721865890234</c:v>
                </c:pt>
                <c:pt idx="513">
                  <c:v>1.3685677785467238</c:v>
                </c:pt>
                <c:pt idx="514">
                  <c:v>1.2056752302839118</c:v>
                </c:pt>
                <c:pt idx="515">
                  <c:v>63.183956000000002</c:v>
                </c:pt>
                <c:pt idx="516">
                  <c:v>14.673738444444446</c:v>
                </c:pt>
                <c:pt idx="517">
                  <c:v>8.0038495428571448</c:v>
                </c:pt>
                <c:pt idx="518">
                  <c:v>10.80443848</c:v>
                </c:pt>
                <c:pt idx="519">
                  <c:v>9.639951062499998</c:v>
                </c:pt>
                <c:pt idx="520">
                  <c:v>4.7754839999999996</c:v>
                </c:pt>
                <c:pt idx="521">
                  <c:v>6.5969736800000014</c:v>
                </c:pt>
                <c:pt idx="522">
                  <c:v>9.5215199999999989</c:v>
                </c:pt>
                <c:pt idx="523">
                  <c:v>7.0136410666666684</c:v>
                </c:pt>
                <c:pt idx="524">
                  <c:v>9.3399240000000017</c:v>
                </c:pt>
                <c:pt idx="525">
                  <c:v>11.14971041509434</c:v>
                </c:pt>
                <c:pt idx="526">
                  <c:v>10.726901428571349</c:v>
                </c:pt>
                <c:pt idx="527">
                  <c:v>4.1222144020100355</c:v>
                </c:pt>
                <c:pt idx="528">
                  <c:v>3.9065316888888884</c:v>
                </c:pt>
                <c:pt idx="529">
                  <c:v>3.7439145589520115</c:v>
                </c:pt>
                <c:pt idx="530">
                  <c:v>3.2161518074074262</c:v>
                </c:pt>
                <c:pt idx="531">
                  <c:v>2.9178596393442318</c:v>
                </c:pt>
                <c:pt idx="532">
                  <c:v>2.997550710691824</c:v>
                </c:pt>
                <c:pt idx="533">
                  <c:v>2.8042165898876408</c:v>
                </c:pt>
                <c:pt idx="534">
                  <c:v>3.0955185114754102</c:v>
                </c:pt>
                <c:pt idx="535">
                  <c:v>2.7957726809651477</c:v>
                </c:pt>
                <c:pt idx="536">
                  <c:v>35.828536333333339</c:v>
                </c:pt>
                <c:pt idx="537">
                  <c:v>29.910637428571427</c:v>
                </c:pt>
                <c:pt idx="538">
                  <c:v>27.871305000000035</c:v>
                </c:pt>
                <c:pt idx="539">
                  <c:v>35.274409500000004</c:v>
                </c:pt>
                <c:pt idx="540">
                  <c:v>47.199009000000011</c:v>
                </c:pt>
                <c:pt idx="541">
                  <c:v>22.745853333333169</c:v>
                </c:pt>
                <c:pt idx="542">
                  <c:v>15.697879228070168</c:v>
                </c:pt>
                <c:pt idx="543">
                  <c:v>9.5780037346938389</c:v>
                </c:pt>
                <c:pt idx="544">
                  <c:v>5.450825670212768</c:v>
                </c:pt>
                <c:pt idx="545">
                  <c:v>5.2122560975609762</c:v>
                </c:pt>
                <c:pt idx="546">
                  <c:v>15.723838370370368</c:v>
                </c:pt>
                <c:pt idx="547">
                  <c:v>22.339666105263159</c:v>
                </c:pt>
                <c:pt idx="548">
                  <c:v>18.072108083333177</c:v>
                </c:pt>
                <c:pt idx="549">
                  <c:v>19.669199523809525</c:v>
                </c:pt>
                <c:pt idx="550">
                  <c:v>15.555906000000071</c:v>
                </c:pt>
                <c:pt idx="551">
                  <c:v>18.346022199999986</c:v>
                </c:pt>
                <c:pt idx="552">
                  <c:v>16.100421333333177</c:v>
                </c:pt>
                <c:pt idx="553">
                  <c:v>15.748202324324318</c:v>
                </c:pt>
                <c:pt idx="554">
                  <c:v>13.600764170212768</c:v>
                </c:pt>
                <c:pt idx="555">
                  <c:v>8.5728197802197812</c:v>
                </c:pt>
                <c:pt idx="556">
                  <c:v>8.4588545306122747</c:v>
                </c:pt>
                <c:pt idx="557">
                  <c:v>9.1832529411764519</c:v>
                </c:pt>
                <c:pt idx="558">
                  <c:v>4.9361463130434924</c:v>
                </c:pt>
                <c:pt idx="559">
                  <c:v>6.5411260933333759</c:v>
                </c:pt>
                <c:pt idx="560">
                  <c:v>4.3856845274725265</c:v>
                </c:pt>
                <c:pt idx="561">
                  <c:v>5.0444211412429389</c:v>
                </c:pt>
                <c:pt idx="562">
                  <c:v>3.9171293333333335</c:v>
                </c:pt>
                <c:pt idx="563">
                  <c:v>5.8637177887323952</c:v>
                </c:pt>
                <c:pt idx="564">
                  <c:v>4.0401020000000001</c:v>
                </c:pt>
                <c:pt idx="565">
                  <c:v>4.0018931014492924</c:v>
                </c:pt>
                <c:pt idx="566">
                  <c:v>3.981392277227739</c:v>
                </c:pt>
                <c:pt idx="567">
                  <c:v>4.3469542499999525</c:v>
                </c:pt>
                <c:pt idx="568">
                  <c:v>4.1633272421052281</c:v>
                </c:pt>
                <c:pt idx="569">
                  <c:v>4.3613306000000005</c:v>
                </c:pt>
                <c:pt idx="570">
                  <c:v>3.6283732031250011</c:v>
                </c:pt>
                <c:pt idx="571">
                  <c:v>4.2239986250000001</c:v>
                </c:pt>
                <c:pt idx="572">
                  <c:v>3.2525994078947371</c:v>
                </c:pt>
                <c:pt idx="573">
                  <c:v>2.7801482857142861</c:v>
                </c:pt>
                <c:pt idx="574">
                  <c:v>2.6481114000000012</c:v>
                </c:pt>
                <c:pt idx="575">
                  <c:v>3.2671158087318304</c:v>
                </c:pt>
                <c:pt idx="576">
                  <c:v>3.2568092987551869</c:v>
                </c:pt>
                <c:pt idx="577">
                  <c:v>3.3539386150627597</c:v>
                </c:pt>
                <c:pt idx="578">
                  <c:v>7.6061593666666667</c:v>
                </c:pt>
                <c:pt idx="579">
                  <c:v>10.132440153846154</c:v>
                </c:pt>
                <c:pt idx="580">
                  <c:v>2.8889385161290342</c:v>
                </c:pt>
                <c:pt idx="581">
                  <c:v>1.8639166901408382</c:v>
                </c:pt>
                <c:pt idx="582">
                  <c:v>2.8843633721973294</c:v>
                </c:pt>
                <c:pt idx="583">
                  <c:v>4.5943787999999985</c:v>
                </c:pt>
                <c:pt idx="584">
                  <c:v>387.52586400000001</c:v>
                </c:pt>
                <c:pt idx="585">
                  <c:v>51.381579333333107</c:v>
                </c:pt>
                <c:pt idx="586">
                  <c:v>303.62851199999869</c:v>
                </c:pt>
                <c:pt idx="587">
                  <c:v>374.54175000000009</c:v>
                </c:pt>
                <c:pt idx="588">
                  <c:v>361.557636</c:v>
                </c:pt>
                <c:pt idx="589">
                  <c:v>178.78126200000003</c:v>
                </c:pt>
                <c:pt idx="590">
                  <c:v>34.594038000000012</c:v>
                </c:pt>
                <c:pt idx="591">
                  <c:v>35.502018000000113</c:v>
                </c:pt>
                <c:pt idx="592">
                  <c:v>308.62240199999997</c:v>
                </c:pt>
                <c:pt idx="593">
                  <c:v>28.318293882352929</c:v>
                </c:pt>
                <c:pt idx="594">
                  <c:v>191.26598700000002</c:v>
                </c:pt>
                <c:pt idx="595">
                  <c:v>234.71283000000005</c:v>
                </c:pt>
                <c:pt idx="596">
                  <c:v>228.72016200000002</c:v>
                </c:pt>
                <c:pt idx="597">
                  <c:v>10.422731709677421</c:v>
                </c:pt>
                <c:pt idx="598">
                  <c:v>8.3999790769230778</c:v>
                </c:pt>
                <c:pt idx="599">
                  <c:v>2.5504509642857127</c:v>
                </c:pt>
                <c:pt idx="600">
                  <c:v>2.8576934277620398</c:v>
                </c:pt>
                <c:pt idx="601">
                  <c:v>3.2008619180887381</c:v>
                </c:pt>
                <c:pt idx="602">
                  <c:v>0.5176944853503187</c:v>
                </c:pt>
                <c:pt idx="603">
                  <c:v>1.7748069496402881</c:v>
                </c:pt>
                <c:pt idx="604">
                  <c:v>1.6390203076923078</c:v>
                </c:pt>
                <c:pt idx="605">
                  <c:v>9.6460927894736859</c:v>
                </c:pt>
                <c:pt idx="606">
                  <c:v>1.6335634298310151</c:v>
                </c:pt>
                <c:pt idx="607">
                  <c:v>1.6969392742616041</c:v>
                </c:pt>
                <c:pt idx="608">
                  <c:v>1.7430525688888985</c:v>
                </c:pt>
                <c:pt idx="609">
                  <c:v>10.0604184</c:v>
                </c:pt>
                <c:pt idx="610">
                  <c:v>12.270701142857098</c:v>
                </c:pt>
                <c:pt idx="611">
                  <c:v>10.387291200000002</c:v>
                </c:pt>
                <c:pt idx="612">
                  <c:v>7.8552539999999995</c:v>
                </c:pt>
                <c:pt idx="613">
                  <c:v>2.9389974719334742</c:v>
                </c:pt>
                <c:pt idx="614">
                  <c:v>3.2715064136253038</c:v>
                </c:pt>
                <c:pt idx="615">
                  <c:v>1.8129949284467721</c:v>
                </c:pt>
                <c:pt idx="616">
                  <c:v>2.1345456515912877</c:v>
                </c:pt>
                <c:pt idx="617">
                  <c:v>1.6463942413793098</c:v>
                </c:pt>
                <c:pt idx="618">
                  <c:v>2.8070565443786983</c:v>
                </c:pt>
                <c:pt idx="619">
                  <c:v>2.1283478242122742</c:v>
                </c:pt>
                <c:pt idx="620">
                  <c:v>1.6334583571428574</c:v>
                </c:pt>
                <c:pt idx="621">
                  <c:v>2.9693769527720812</c:v>
                </c:pt>
                <c:pt idx="622">
                  <c:v>1.6721931475409839</c:v>
                </c:pt>
                <c:pt idx="623">
                  <c:v>3.1282352084210716</c:v>
                </c:pt>
                <c:pt idx="624">
                  <c:v>1.6241696054421693</c:v>
                </c:pt>
                <c:pt idx="625">
                  <c:v>2.2443905829146016</c:v>
                </c:pt>
                <c:pt idx="626">
                  <c:v>2.1398582545454548</c:v>
                </c:pt>
                <c:pt idx="627">
                  <c:v>1.6203824923076926</c:v>
                </c:pt>
                <c:pt idx="628">
                  <c:v>1.6380638395245242</c:v>
                </c:pt>
                <c:pt idx="629">
                  <c:v>2.9798282348008183</c:v>
                </c:pt>
                <c:pt idx="630">
                  <c:v>3.0284805389473894</c:v>
                </c:pt>
                <c:pt idx="631">
                  <c:v>1.8509262122186403</c:v>
                </c:pt>
                <c:pt idx="632">
                  <c:v>1.5625131627906981</c:v>
                </c:pt>
                <c:pt idx="633">
                  <c:v>1.6415808185430465</c:v>
                </c:pt>
                <c:pt idx="634">
                  <c:v>1.8686818468335862</c:v>
                </c:pt>
                <c:pt idx="635">
                  <c:v>1.8356059287925701</c:v>
                </c:pt>
                <c:pt idx="636">
                  <c:v>1.8790331639344267</c:v>
                </c:pt>
                <c:pt idx="637">
                  <c:v>2.9831205504201876</c:v>
                </c:pt>
                <c:pt idx="638">
                  <c:v>2.7841009314516212</c:v>
                </c:pt>
                <c:pt idx="639">
                  <c:v>2.7333332859960797</c:v>
                </c:pt>
                <c:pt idx="640">
                  <c:v>3.2902965674418612</c:v>
                </c:pt>
                <c:pt idx="641">
                  <c:v>3.3327047099767988</c:v>
                </c:pt>
                <c:pt idx="642">
                  <c:v>3.1792412841648567</c:v>
                </c:pt>
                <c:pt idx="643">
                  <c:v>2.9690631384615389</c:v>
                </c:pt>
                <c:pt idx="644">
                  <c:v>2.8480812380952392</c:v>
                </c:pt>
                <c:pt idx="645">
                  <c:v>2.6805754548802949</c:v>
                </c:pt>
                <c:pt idx="646">
                  <c:v>4.7379621526717584</c:v>
                </c:pt>
                <c:pt idx="647">
                  <c:v>2.4074035306859209</c:v>
                </c:pt>
                <c:pt idx="648">
                  <c:v>2.5307923154121865</c:v>
                </c:pt>
                <c:pt idx="649">
                  <c:v>2.4590700851851777</c:v>
                </c:pt>
                <c:pt idx="650">
                  <c:v>2.3055042742475012</c:v>
                </c:pt>
                <c:pt idx="651">
                  <c:v>2.0508131979695428</c:v>
                </c:pt>
                <c:pt idx="652">
                  <c:v>2.7816301697722592</c:v>
                </c:pt>
                <c:pt idx="653">
                  <c:v>2.9651980634920641</c:v>
                </c:pt>
                <c:pt idx="654">
                  <c:v>1.8738368725637182</c:v>
                </c:pt>
                <c:pt idx="655">
                  <c:v>1.7554004538799342</c:v>
                </c:pt>
                <c:pt idx="656">
                  <c:v>1.8137475403348555</c:v>
                </c:pt>
                <c:pt idx="657">
                  <c:v>1.3624133739342281</c:v>
                </c:pt>
                <c:pt idx="658">
                  <c:v>3.0167209492900597</c:v>
                </c:pt>
                <c:pt idx="659">
                  <c:v>2.9638263319148939</c:v>
                </c:pt>
                <c:pt idx="660">
                  <c:v>1.9530650734094619</c:v>
                </c:pt>
                <c:pt idx="661">
                  <c:v>1.4342724957678359</c:v>
                </c:pt>
                <c:pt idx="662">
                  <c:v>2.5201611511839812</c:v>
                </c:pt>
                <c:pt idx="663">
                  <c:v>2.5407795191256834</c:v>
                </c:pt>
                <c:pt idx="664">
                  <c:v>1.5403793565217401</c:v>
                </c:pt>
                <c:pt idx="665">
                  <c:v>1.4967014166666668</c:v>
                </c:pt>
                <c:pt idx="666">
                  <c:v>1.9726572280701828</c:v>
                </c:pt>
                <c:pt idx="667">
                  <c:v>2.6824223265306126</c:v>
                </c:pt>
                <c:pt idx="668">
                  <c:v>1.7553618544474308</c:v>
                </c:pt>
                <c:pt idx="669">
                  <c:v>1.9773986405451438</c:v>
                </c:pt>
                <c:pt idx="670">
                  <c:v>2.174023996389892</c:v>
                </c:pt>
                <c:pt idx="671">
                  <c:v>2.2770517879282242</c:v>
                </c:pt>
                <c:pt idx="672">
                  <c:v>2.4932198280000004</c:v>
                </c:pt>
                <c:pt idx="673">
                  <c:v>1.8954382145015105</c:v>
                </c:pt>
                <c:pt idx="674">
                  <c:v>2.9530345333333332</c:v>
                </c:pt>
                <c:pt idx="675">
                  <c:v>2.5637919600000187</c:v>
                </c:pt>
                <c:pt idx="676">
                  <c:v>1.9970474788069204</c:v>
                </c:pt>
                <c:pt idx="677">
                  <c:v>2.3419297172775062</c:v>
                </c:pt>
                <c:pt idx="678">
                  <c:v>3.3237565720930236</c:v>
                </c:pt>
                <c:pt idx="679">
                  <c:v>3.4590663749999977</c:v>
                </c:pt>
                <c:pt idx="680">
                  <c:v>3.0143114090909098</c:v>
                </c:pt>
                <c:pt idx="681">
                  <c:v>2.6693890235294142</c:v>
                </c:pt>
                <c:pt idx="682">
                  <c:v>3.1820877432712216</c:v>
                </c:pt>
                <c:pt idx="683">
                  <c:v>2.8766294460285127</c:v>
                </c:pt>
                <c:pt idx="684">
                  <c:v>2.2213697337883982</c:v>
                </c:pt>
                <c:pt idx="685">
                  <c:v>1.5633396648044624</c:v>
                </c:pt>
                <c:pt idx="686">
                  <c:v>2.0840015973813633</c:v>
                </c:pt>
                <c:pt idx="687">
                  <c:v>3.0216421002178486</c:v>
                </c:pt>
                <c:pt idx="688">
                  <c:v>1.7156956888217518</c:v>
                </c:pt>
                <c:pt idx="689">
                  <c:v>3.0537998786517044</c:v>
                </c:pt>
                <c:pt idx="690">
                  <c:v>2.8176287011952188</c:v>
                </c:pt>
                <c:pt idx="691">
                  <c:v>2.8318424719100839</c:v>
                </c:pt>
                <c:pt idx="692">
                  <c:v>1.4621522394603721</c:v>
                </c:pt>
                <c:pt idx="693">
                  <c:v>4.2386935464684017</c:v>
                </c:pt>
                <c:pt idx="694">
                  <c:v>2.839062316406229</c:v>
                </c:pt>
                <c:pt idx="695">
                  <c:v>1.6756846857142838</c:v>
                </c:pt>
                <c:pt idx="696">
                  <c:v>2.2844226281833619</c:v>
                </c:pt>
                <c:pt idx="697">
                  <c:v>1.9174126761453401</c:v>
                </c:pt>
                <c:pt idx="698">
                  <c:v>2.2012036879194636</c:v>
                </c:pt>
                <c:pt idx="699">
                  <c:v>2.0274432962962972</c:v>
                </c:pt>
                <c:pt idx="700">
                  <c:v>2.4760755510948735</c:v>
                </c:pt>
                <c:pt idx="701">
                  <c:v>2.7361704989939648</c:v>
                </c:pt>
                <c:pt idx="702">
                  <c:v>2.9216705150905438</c:v>
                </c:pt>
                <c:pt idx="703">
                  <c:v>1.6554520400000003</c:v>
                </c:pt>
                <c:pt idx="704">
                  <c:v>2.795187474103586</c:v>
                </c:pt>
                <c:pt idx="705">
                  <c:v>2.5409899676840211</c:v>
                </c:pt>
                <c:pt idx="706">
                  <c:v>2.68053378723407</c:v>
                </c:pt>
                <c:pt idx="707">
                  <c:v>1.6836749241573041</c:v>
                </c:pt>
                <c:pt idx="708">
                  <c:v>1.4902519779917562</c:v>
                </c:pt>
                <c:pt idx="709">
                  <c:v>2.3877205863874629</c:v>
                </c:pt>
                <c:pt idx="710">
                  <c:v>1.4850904672897198</c:v>
                </c:pt>
                <c:pt idx="711">
                  <c:v>2.3520924508474579</c:v>
                </c:pt>
                <c:pt idx="712">
                  <c:v>1.4666739999999998</c:v>
                </c:pt>
                <c:pt idx="713">
                  <c:v>1.9585593392540037</c:v>
                </c:pt>
                <c:pt idx="714">
                  <c:v>1.4052176599999926</c:v>
                </c:pt>
                <c:pt idx="715">
                  <c:v>1.4247640846153777</c:v>
                </c:pt>
                <c:pt idx="716">
                  <c:v>2.1907670739549845</c:v>
                </c:pt>
                <c:pt idx="717">
                  <c:v>1.8152082625698318</c:v>
                </c:pt>
                <c:pt idx="718">
                  <c:v>1.8969071385083796</c:v>
                </c:pt>
                <c:pt idx="719">
                  <c:v>2.3916378983050848</c:v>
                </c:pt>
                <c:pt idx="720">
                  <c:v>1.7314287118643967</c:v>
                </c:pt>
                <c:pt idx="721">
                  <c:v>2.3768232354948569</c:v>
                </c:pt>
                <c:pt idx="722">
                  <c:v>1.4862498813953491</c:v>
                </c:pt>
                <c:pt idx="723">
                  <c:v>2.8812543157894743</c:v>
                </c:pt>
                <c:pt idx="724">
                  <c:v>4.6526577160460345</c:v>
                </c:pt>
                <c:pt idx="725">
                  <c:v>4.6276059896266286</c:v>
                </c:pt>
                <c:pt idx="726">
                  <c:v>2.7905189873417742</c:v>
                </c:pt>
                <c:pt idx="727">
                  <c:v>19.06719047619049</c:v>
                </c:pt>
                <c:pt idx="728">
                  <c:v>17.60478260869565</c:v>
                </c:pt>
                <c:pt idx="729">
                  <c:v>3.2223100877192992</c:v>
                </c:pt>
                <c:pt idx="730">
                  <c:v>17.878634782608696</c:v>
                </c:pt>
                <c:pt idx="731">
                  <c:v>14.707075862068969</c:v>
                </c:pt>
                <c:pt idx="732">
                  <c:v>3.0526957055214732</c:v>
                </c:pt>
                <c:pt idx="733">
                  <c:v>3.0298654690618565</c:v>
                </c:pt>
                <c:pt idx="734">
                  <c:v>11.390151219512262</c:v>
                </c:pt>
                <c:pt idx="735">
                  <c:v>16.340368000000005</c:v>
                </c:pt>
                <c:pt idx="736">
                  <c:v>28.15088571428592</c:v>
                </c:pt>
                <c:pt idx="737">
                  <c:v>15.781107692307694</c:v>
                </c:pt>
                <c:pt idx="738">
                  <c:v>3.473513650793651</c:v>
                </c:pt>
                <c:pt idx="739">
                  <c:v>4.0881324200913314</c:v>
                </c:pt>
                <c:pt idx="740">
                  <c:v>14.560400000000024</c:v>
                </c:pt>
                <c:pt idx="741">
                  <c:v>3.2254369230769231</c:v>
                </c:pt>
                <c:pt idx="742">
                  <c:v>17.0962</c:v>
                </c:pt>
                <c:pt idx="743">
                  <c:v>2.9532783109404988</c:v>
                </c:pt>
                <c:pt idx="744">
                  <c:v>3.168692241379333</c:v>
                </c:pt>
                <c:pt idx="745">
                  <c:v>3.1737289592760192</c:v>
                </c:pt>
                <c:pt idx="746">
                  <c:v>3.1481836228287841</c:v>
                </c:pt>
                <c:pt idx="747">
                  <c:v>18.074243478260829</c:v>
                </c:pt>
                <c:pt idx="748">
                  <c:v>16.556319999999989</c:v>
                </c:pt>
                <c:pt idx="749">
                  <c:v>16.577084615384631</c:v>
                </c:pt>
                <c:pt idx="750">
                  <c:v>4.3834293577981684</c:v>
                </c:pt>
                <c:pt idx="751">
                  <c:v>8.6605750000000015</c:v>
                </c:pt>
                <c:pt idx="752">
                  <c:v>8.7526000000000028</c:v>
                </c:pt>
                <c:pt idx="753">
                  <c:v>20.909638095238087</c:v>
                </c:pt>
                <c:pt idx="754">
                  <c:v>16.470252173912989</c:v>
                </c:pt>
                <c:pt idx="755">
                  <c:v>17.683026086956517</c:v>
                </c:pt>
                <c:pt idx="756">
                  <c:v>19.324276190476191</c:v>
                </c:pt>
                <c:pt idx="757">
                  <c:v>3.4235763855421681</c:v>
                </c:pt>
                <c:pt idx="758">
                  <c:v>26.825287499999988</c:v>
                </c:pt>
                <c:pt idx="759">
                  <c:v>21.845144444444447</c:v>
                </c:pt>
                <c:pt idx="760">
                  <c:v>26.694066666666735</c:v>
                </c:pt>
                <c:pt idx="761">
                  <c:v>34.492333333333363</c:v>
                </c:pt>
                <c:pt idx="762">
                  <c:v>3.0186838709677422</c:v>
                </c:pt>
                <c:pt idx="763">
                  <c:v>19.238580952380929</c:v>
                </c:pt>
                <c:pt idx="764">
                  <c:v>20.433815285714285</c:v>
                </c:pt>
                <c:pt idx="765">
                  <c:v>19.405686666666629</c:v>
                </c:pt>
                <c:pt idx="766">
                  <c:v>38.490444666666164</c:v>
                </c:pt>
                <c:pt idx="767">
                  <c:v>9.0711087499999987</c:v>
                </c:pt>
                <c:pt idx="768">
                  <c:v>23.545966400000005</c:v>
                </c:pt>
                <c:pt idx="769">
                  <c:v>29.587223600000002</c:v>
                </c:pt>
                <c:pt idx="770">
                  <c:v>13.009543130434784</c:v>
                </c:pt>
                <c:pt idx="771">
                  <c:v>35.587089999999996</c:v>
                </c:pt>
                <c:pt idx="772">
                  <c:v>13.169348689655168</c:v>
                </c:pt>
                <c:pt idx="773">
                  <c:v>7.5437232444444504</c:v>
                </c:pt>
                <c:pt idx="774">
                  <c:v>21.160082428571428</c:v>
                </c:pt>
                <c:pt idx="775">
                  <c:v>7.2116323529411934</c:v>
                </c:pt>
                <c:pt idx="776">
                  <c:v>19.002958000000035</c:v>
                </c:pt>
                <c:pt idx="777">
                  <c:v>13.137080000000003</c:v>
                </c:pt>
                <c:pt idx="778">
                  <c:v>6.8072869333333363</c:v>
                </c:pt>
                <c:pt idx="779">
                  <c:v>36.261940000000003</c:v>
                </c:pt>
                <c:pt idx="780">
                  <c:v>1.6114304845360827</c:v>
                </c:pt>
                <c:pt idx="781">
                  <c:v>2.0326301438127077</c:v>
                </c:pt>
                <c:pt idx="782">
                  <c:v>2.7788581451612777</c:v>
                </c:pt>
                <c:pt idx="783">
                  <c:v>2.9312450966291852</c:v>
                </c:pt>
                <c:pt idx="784">
                  <c:v>2.8487872500000178</c:v>
                </c:pt>
                <c:pt idx="785">
                  <c:v>2.9675921870503612</c:v>
                </c:pt>
                <c:pt idx="786">
                  <c:v>3.0461483640897593</c:v>
                </c:pt>
                <c:pt idx="787">
                  <c:v>3.2670308411215307</c:v>
                </c:pt>
                <c:pt idx="788">
                  <c:v>3.3112353439490367</c:v>
                </c:pt>
                <c:pt idx="789">
                  <c:v>4.818429000000001</c:v>
                </c:pt>
                <c:pt idx="790">
                  <c:v>7.2519967826087024</c:v>
                </c:pt>
                <c:pt idx="791">
                  <c:v>8.7730500000000013</c:v>
                </c:pt>
                <c:pt idx="792">
                  <c:v>13.879570137931054</c:v>
                </c:pt>
                <c:pt idx="793">
                  <c:v>0.96297621507353404</c:v>
                </c:pt>
                <c:pt idx="794">
                  <c:v>3.4752562377049188</c:v>
                </c:pt>
                <c:pt idx="795">
                  <c:v>38.827494749999993</c:v>
                </c:pt>
                <c:pt idx="796">
                  <c:v>1.3469647816646493</c:v>
                </c:pt>
                <c:pt idx="797">
                  <c:v>0.93776478326360002</c:v>
                </c:pt>
                <c:pt idx="798">
                  <c:v>1.2894154780600464</c:v>
                </c:pt>
                <c:pt idx="799">
                  <c:v>1.3563217676056338</c:v>
                </c:pt>
                <c:pt idx="800">
                  <c:v>1.2946272812858779</c:v>
                </c:pt>
                <c:pt idx="801">
                  <c:v>0.97668114159292041</c:v>
                </c:pt>
                <c:pt idx="802">
                  <c:v>1.3107506153846156</c:v>
                </c:pt>
                <c:pt idx="803">
                  <c:v>1.2151238518518519</c:v>
                </c:pt>
                <c:pt idx="804">
                  <c:v>1.2325345531914838</c:v>
                </c:pt>
                <c:pt idx="805">
                  <c:v>0.96415369600000411</c:v>
                </c:pt>
                <c:pt idx="806">
                  <c:v>1.189376360341152</c:v>
                </c:pt>
                <c:pt idx="807">
                  <c:v>1.4571129349693261</c:v>
                </c:pt>
                <c:pt idx="808">
                  <c:v>1.086269379921267</c:v>
                </c:pt>
                <c:pt idx="809">
                  <c:v>1.0663282028985508</c:v>
                </c:pt>
                <c:pt idx="810">
                  <c:v>1.3293920138888888</c:v>
                </c:pt>
                <c:pt idx="811">
                  <c:v>1.3273390584028537</c:v>
                </c:pt>
                <c:pt idx="812">
                  <c:v>1.83808724369748</c:v>
                </c:pt>
                <c:pt idx="813">
                  <c:v>1.3096160265379977</c:v>
                </c:pt>
                <c:pt idx="814">
                  <c:v>1.5270789947368495</c:v>
                </c:pt>
                <c:pt idx="815">
                  <c:v>1.5094208366197186</c:v>
                </c:pt>
                <c:pt idx="816">
                  <c:v>1.2534999060402678</c:v>
                </c:pt>
                <c:pt idx="817">
                  <c:v>1.4585535682704813</c:v>
                </c:pt>
                <c:pt idx="818">
                  <c:v>1.4773311197846493</c:v>
                </c:pt>
                <c:pt idx="819">
                  <c:v>1.4712076966580978</c:v>
                </c:pt>
                <c:pt idx="820">
                  <c:v>1.5775219643835621</c:v>
                </c:pt>
                <c:pt idx="821">
                  <c:v>1.6126808955223884</c:v>
                </c:pt>
                <c:pt idx="822">
                  <c:v>1.3570353260869581</c:v>
                </c:pt>
                <c:pt idx="823">
                  <c:v>1.5169996150845115</c:v>
                </c:pt>
                <c:pt idx="824">
                  <c:v>2.4851351249999998</c:v>
                </c:pt>
                <c:pt idx="825">
                  <c:v>2.5020408061224493</c:v>
                </c:pt>
                <c:pt idx="826">
                  <c:v>2.4641015413153786</c:v>
                </c:pt>
                <c:pt idx="827">
                  <c:v>2.446839080267559</c:v>
                </c:pt>
                <c:pt idx="828">
                  <c:v>1.645593007978724</c:v>
                </c:pt>
                <c:pt idx="829">
                  <c:v>1.776526290456423</c:v>
                </c:pt>
                <c:pt idx="830">
                  <c:v>1.7869953120665738</c:v>
                </c:pt>
                <c:pt idx="831">
                  <c:v>1.560753610966058</c:v>
                </c:pt>
                <c:pt idx="832">
                  <c:v>1.5785435936675465</c:v>
                </c:pt>
                <c:pt idx="833">
                  <c:v>1.5475857031250004</c:v>
                </c:pt>
                <c:pt idx="834">
                  <c:v>1.5603451847968675</c:v>
                </c:pt>
                <c:pt idx="835">
                  <c:v>1.608112058355438</c:v>
                </c:pt>
                <c:pt idx="836">
                  <c:v>1.5497378901960779</c:v>
                </c:pt>
                <c:pt idx="837">
                  <c:v>1.5640994039215701</c:v>
                </c:pt>
                <c:pt idx="838">
                  <c:v>1.5616541992136306</c:v>
                </c:pt>
                <c:pt idx="839">
                  <c:v>1.5514871796875089</c:v>
                </c:pt>
                <c:pt idx="840">
                  <c:v>1.5464108459530097</c:v>
                </c:pt>
                <c:pt idx="841">
                  <c:v>1.5475857031250004</c:v>
                </c:pt>
                <c:pt idx="842">
                  <c:v>1.6208357073825499</c:v>
                </c:pt>
                <c:pt idx="843">
                  <c:v>1.5881770333778455</c:v>
                </c:pt>
                <c:pt idx="844">
                  <c:v>1.6739519280000021</c:v>
                </c:pt>
                <c:pt idx="845">
                  <c:v>1.6668260817941938</c:v>
                </c:pt>
                <c:pt idx="846">
                  <c:v>2.5682862857142865</c:v>
                </c:pt>
                <c:pt idx="847">
                  <c:v>2.5283750769230782</c:v>
                </c:pt>
                <c:pt idx="848">
                  <c:v>2.3943308219178085</c:v>
                </c:pt>
                <c:pt idx="849">
                  <c:v>2.5016121869158767</c:v>
                </c:pt>
                <c:pt idx="850">
                  <c:v>2.5109465607476635</c:v>
                </c:pt>
                <c:pt idx="851">
                  <c:v>2.3674737777777812</c:v>
                </c:pt>
                <c:pt idx="852">
                  <c:v>2.9700503684210542</c:v>
                </c:pt>
                <c:pt idx="853">
                  <c:v>2.586998754098361</c:v>
                </c:pt>
                <c:pt idx="854">
                  <c:v>2.2913142352941192</c:v>
                </c:pt>
                <c:pt idx="855">
                  <c:v>2.2239456800000004</c:v>
                </c:pt>
                <c:pt idx="856">
                  <c:v>2.2507673239436623</c:v>
                </c:pt>
                <c:pt idx="857">
                  <c:v>2.2550534531249977</c:v>
                </c:pt>
                <c:pt idx="858">
                  <c:v>1.0507389780219782</c:v>
                </c:pt>
                <c:pt idx="859">
                  <c:v>0.75067363238867268</c:v>
                </c:pt>
                <c:pt idx="860">
                  <c:v>0.91518657999999597</c:v>
                </c:pt>
                <c:pt idx="861">
                  <c:v>0.99855191959799028</c:v>
                </c:pt>
                <c:pt idx="862">
                  <c:v>1.0182336344969201</c:v>
                </c:pt>
                <c:pt idx="863">
                  <c:v>1.0697079211927671</c:v>
                </c:pt>
                <c:pt idx="864">
                  <c:v>1.0559067261785355</c:v>
                </c:pt>
                <c:pt idx="865">
                  <c:v>1.1098479804134931</c:v>
                </c:pt>
                <c:pt idx="866">
                  <c:v>0.98402298578198355</c:v>
                </c:pt>
                <c:pt idx="867">
                  <c:v>1.1602969117647131</c:v>
                </c:pt>
                <c:pt idx="868">
                  <c:v>1.17626355</c:v>
                </c:pt>
                <c:pt idx="869">
                  <c:v>2.4869338664122211</c:v>
                </c:pt>
                <c:pt idx="870">
                  <c:v>1.559434203957373</c:v>
                </c:pt>
                <c:pt idx="871">
                  <c:v>1.2270202224969098</c:v>
                </c:pt>
                <c:pt idx="872">
                  <c:v>0.99332984388185641</c:v>
                </c:pt>
                <c:pt idx="873">
                  <c:v>1.0179239041533548</c:v>
                </c:pt>
                <c:pt idx="874">
                  <c:v>2.8755604606525917</c:v>
                </c:pt>
                <c:pt idx="875">
                  <c:v>18.457417440000004</c:v>
                </c:pt>
                <c:pt idx="876">
                  <c:v>7.7238831999999995</c:v>
                </c:pt>
                <c:pt idx="877">
                  <c:v>24.769694400000009</c:v>
                </c:pt>
                <c:pt idx="878">
                  <c:v>24.398719714285686</c:v>
                </c:pt>
                <c:pt idx="879">
                  <c:v>10.403937500000024</c:v>
                </c:pt>
                <c:pt idx="880">
                  <c:v>3.6324604642856944</c:v>
                </c:pt>
                <c:pt idx="881">
                  <c:v>16.479837</c:v>
                </c:pt>
                <c:pt idx="882">
                  <c:v>13.849721600000001</c:v>
                </c:pt>
                <c:pt idx="883">
                  <c:v>8.249166444444441</c:v>
                </c:pt>
                <c:pt idx="884">
                  <c:v>63.921792000000011</c:v>
                </c:pt>
                <c:pt idx="885">
                  <c:v>56.074250571428394</c:v>
                </c:pt>
                <c:pt idx="886">
                  <c:v>10.453876400000002</c:v>
                </c:pt>
                <c:pt idx="887">
                  <c:v>27.854808666666852</c:v>
                </c:pt>
                <c:pt idx="888">
                  <c:v>53.434623000000002</c:v>
                </c:pt>
                <c:pt idx="889">
                  <c:v>19.164052874999989</c:v>
                </c:pt>
                <c:pt idx="890">
                  <c:v>6.4920570000000009</c:v>
                </c:pt>
                <c:pt idx="891">
                  <c:v>3.1461507000000002</c:v>
                </c:pt>
                <c:pt idx="892">
                  <c:v>6.9914460000000034</c:v>
                </c:pt>
                <c:pt idx="893">
                  <c:v>4.4560864615384626</c:v>
                </c:pt>
                <c:pt idx="894">
                  <c:v>32.388943714285716</c:v>
                </c:pt>
                <c:pt idx="895">
                  <c:v>9.1316845714285737</c:v>
                </c:pt>
                <c:pt idx="896">
                  <c:v>8.2755891428571466</c:v>
                </c:pt>
                <c:pt idx="897">
                  <c:v>2.8060905714285722</c:v>
                </c:pt>
                <c:pt idx="898">
                  <c:v>21.402385714285714</c:v>
                </c:pt>
                <c:pt idx="899">
                  <c:v>30.326531999999986</c:v>
                </c:pt>
                <c:pt idx="900">
                  <c:v>13.483503000000002</c:v>
                </c:pt>
                <c:pt idx="901">
                  <c:v>2.7953603780487808</c:v>
                </c:pt>
                <c:pt idx="902">
                  <c:v>2.9963340000000009</c:v>
                </c:pt>
                <c:pt idx="903">
                  <c:v>2.6967005999999998</c:v>
                </c:pt>
                <c:pt idx="904">
                  <c:v>4.6518959766536945</c:v>
                </c:pt>
                <c:pt idx="905">
                  <c:v>1.8559726779661019</c:v>
                </c:pt>
                <c:pt idx="906">
                  <c:v>3.4375993396674596</c:v>
                </c:pt>
                <c:pt idx="907">
                  <c:v>1.9444295106382983</c:v>
                </c:pt>
                <c:pt idx="908">
                  <c:v>2.012836331015281</c:v>
                </c:pt>
                <c:pt idx="909">
                  <c:v>2.5964576160877377</c:v>
                </c:pt>
                <c:pt idx="910">
                  <c:v>2.0833884843750003</c:v>
                </c:pt>
                <c:pt idx="911">
                  <c:v>1.2420588093023281</c:v>
                </c:pt>
                <c:pt idx="912">
                  <c:v>1.1096482020618557</c:v>
                </c:pt>
                <c:pt idx="913">
                  <c:v>1.1563893473242395</c:v>
                </c:pt>
                <c:pt idx="914">
                  <c:v>0.92459430442804469</c:v>
                </c:pt>
                <c:pt idx="915">
                  <c:v>1.5488923664122141</c:v>
                </c:pt>
                <c:pt idx="916">
                  <c:v>0.90326831999999957</c:v>
                </c:pt>
                <c:pt idx="917">
                  <c:v>0.79638981683168364</c:v>
                </c:pt>
                <c:pt idx="918">
                  <c:v>0.65285292468893263</c:v>
                </c:pt>
                <c:pt idx="919">
                  <c:v>0.82435236589403438</c:v>
                </c:pt>
                <c:pt idx="920">
                  <c:v>1.0361620060667429</c:v>
                </c:pt>
                <c:pt idx="921">
                  <c:v>0.97113496393442633</c:v>
                </c:pt>
                <c:pt idx="922">
                  <c:v>0.94309461192739863</c:v>
                </c:pt>
                <c:pt idx="923">
                  <c:v>0.99987630922241966</c:v>
                </c:pt>
                <c:pt idx="924">
                  <c:v>1.0989072282497443</c:v>
                </c:pt>
                <c:pt idx="925">
                  <c:v>1.605717168724287</c:v>
                </c:pt>
                <c:pt idx="926">
                  <c:v>2.3810458464163826</c:v>
                </c:pt>
                <c:pt idx="927">
                  <c:v>2.4800316470588242</c:v>
                </c:pt>
                <c:pt idx="928">
                  <c:v>3.2685331545064646</c:v>
                </c:pt>
                <c:pt idx="929">
                  <c:v>0.93598058083832358</c:v>
                </c:pt>
                <c:pt idx="930">
                  <c:v>4.3518184285714288</c:v>
                </c:pt>
                <c:pt idx="931">
                  <c:v>4.9616713548387104</c:v>
                </c:pt>
                <c:pt idx="932">
                  <c:v>4.7441954999999965</c:v>
                </c:pt>
                <c:pt idx="933">
                  <c:v>3.2691095042016811</c:v>
                </c:pt>
                <c:pt idx="934">
                  <c:v>3.5363431578947373</c:v>
                </c:pt>
                <c:pt idx="935">
                  <c:v>3.2297326484210815</c:v>
                </c:pt>
                <c:pt idx="936">
                  <c:v>3.5324951116389527</c:v>
                </c:pt>
                <c:pt idx="937">
                  <c:v>3.2381434105263192</c:v>
                </c:pt>
                <c:pt idx="938">
                  <c:v>4.33182125</c:v>
                </c:pt>
                <c:pt idx="939">
                  <c:v>3.4250130530973459</c:v>
                </c:pt>
                <c:pt idx="940">
                  <c:v>3.4446743466666692</c:v>
                </c:pt>
                <c:pt idx="941">
                  <c:v>4.1155320425531885</c:v>
                </c:pt>
                <c:pt idx="942">
                  <c:v>3.4557718800000008</c:v>
                </c:pt>
                <c:pt idx="943">
                  <c:v>3.1756553110646979</c:v>
                </c:pt>
                <c:pt idx="944">
                  <c:v>3.1860809686847604</c:v>
                </c:pt>
                <c:pt idx="945">
                  <c:v>3.341484064794817</c:v>
                </c:pt>
                <c:pt idx="946">
                  <c:v>3.2666164186046514</c:v>
                </c:pt>
                <c:pt idx="947">
                  <c:v>5.3286452637362647</c:v>
                </c:pt>
                <c:pt idx="948">
                  <c:v>4.8954189295774242</c:v>
                </c:pt>
                <c:pt idx="949">
                  <c:v>4.5466111565217409</c:v>
                </c:pt>
                <c:pt idx="950">
                  <c:v>4.5645906842105273</c:v>
                </c:pt>
                <c:pt idx="951">
                  <c:v>4.5028940924369758</c:v>
                </c:pt>
                <c:pt idx="952">
                  <c:v>4.320720945054946</c:v>
                </c:pt>
                <c:pt idx="953">
                  <c:v>2.9943908521400924</c:v>
                </c:pt>
                <c:pt idx="954">
                  <c:v>2.9288489999999809</c:v>
                </c:pt>
                <c:pt idx="955">
                  <c:v>3.031863652173914</c:v>
                </c:pt>
                <c:pt idx="956">
                  <c:v>3.0002278713450412</c:v>
                </c:pt>
                <c:pt idx="957">
                  <c:v>3.0324344096385527</c:v>
                </c:pt>
                <c:pt idx="958">
                  <c:v>2.9038195916824212</c:v>
                </c:pt>
                <c:pt idx="959">
                  <c:v>2.9982809356725153</c:v>
                </c:pt>
                <c:pt idx="960">
                  <c:v>2.8864115635673642</c:v>
                </c:pt>
                <c:pt idx="961">
                  <c:v>4.6391837943925607</c:v>
                </c:pt>
                <c:pt idx="962">
                  <c:v>4.7441954999999965</c:v>
                </c:pt>
                <c:pt idx="963">
                  <c:v>3.8946060377358367</c:v>
                </c:pt>
                <c:pt idx="964">
                  <c:v>4.3608063070865741</c:v>
                </c:pt>
                <c:pt idx="965">
                  <c:v>4.1615749999999654</c:v>
                </c:pt>
                <c:pt idx="966">
                  <c:v>3.8823972413793353</c:v>
                </c:pt>
                <c:pt idx="967">
                  <c:v>4.1670627912087905</c:v>
                </c:pt>
                <c:pt idx="968">
                  <c:v>4.1377945714285369</c:v>
                </c:pt>
                <c:pt idx="969">
                  <c:v>4.2951251634981</c:v>
                </c:pt>
                <c:pt idx="970">
                  <c:v>4.0538636470588294</c:v>
                </c:pt>
                <c:pt idx="971">
                  <c:v>4.0504076678200676</c:v>
                </c:pt>
                <c:pt idx="972">
                  <c:v>4.2410232500000014</c:v>
                </c:pt>
                <c:pt idx="973">
                  <c:v>3.9985442268041238</c:v>
                </c:pt>
                <c:pt idx="974">
                  <c:v>7.2471331679999755</c:v>
                </c:pt>
                <c:pt idx="975">
                  <c:v>4.1290061521739085</c:v>
                </c:pt>
                <c:pt idx="976">
                  <c:v>4.1537626570397075</c:v>
                </c:pt>
                <c:pt idx="977">
                  <c:v>4.5476274893617123</c:v>
                </c:pt>
                <c:pt idx="978">
                  <c:v>4.0019295972696334</c:v>
                </c:pt>
                <c:pt idx="979">
                  <c:v>4.0296717923875534</c:v>
                </c:pt>
                <c:pt idx="980">
                  <c:v>3.9747978711864604</c:v>
                </c:pt>
                <c:pt idx="981">
                  <c:v>4.17136694117647</c:v>
                </c:pt>
                <c:pt idx="982">
                  <c:v>3.9486572093023282</c:v>
                </c:pt>
                <c:pt idx="983">
                  <c:v>3.9518316199999997</c:v>
                </c:pt>
                <c:pt idx="984">
                  <c:v>4.0562616734693924</c:v>
                </c:pt>
                <c:pt idx="985">
                  <c:v>3.9747978711864604</c:v>
                </c:pt>
                <c:pt idx="986">
                  <c:v>3.9261174671052634</c:v>
                </c:pt>
                <c:pt idx="987">
                  <c:v>3.9649475637583902</c:v>
                </c:pt>
                <c:pt idx="988">
                  <c:v>4.0722106526315791</c:v>
                </c:pt>
                <c:pt idx="989">
                  <c:v>4.0540676458333404</c:v>
                </c:pt>
                <c:pt idx="990">
                  <c:v>4.1476526399999845</c:v>
                </c:pt>
                <c:pt idx="991">
                  <c:v>4.0614643846153884</c:v>
                </c:pt>
                <c:pt idx="992">
                  <c:v>3.9037205490196092</c:v>
                </c:pt>
                <c:pt idx="993">
                  <c:v>3.878371714285715</c:v>
                </c:pt>
                <c:pt idx="994">
                  <c:v>11.985336000000073</c:v>
                </c:pt>
                <c:pt idx="995">
                  <c:v>12.17912874626866</c:v>
                </c:pt>
                <c:pt idx="996">
                  <c:v>12.367221705882351</c:v>
                </c:pt>
                <c:pt idx="997">
                  <c:v>4.0349303920265776</c:v>
                </c:pt>
                <c:pt idx="998">
                  <c:v>1.3367017344110861</c:v>
                </c:pt>
                <c:pt idx="999">
                  <c:v>33.387078999999993</c:v>
                </c:pt>
                <c:pt idx="1000">
                  <c:v>1.3313038485576918</c:v>
                </c:pt>
                <c:pt idx="1001">
                  <c:v>1.1303737500000002</c:v>
                </c:pt>
                <c:pt idx="1002">
                  <c:v>1.2639506385964914</c:v>
                </c:pt>
                <c:pt idx="1003">
                  <c:v>1.3655748833746821</c:v>
                </c:pt>
                <c:pt idx="1004">
                  <c:v>3.9603039473684212</c:v>
                </c:pt>
                <c:pt idx="1005">
                  <c:v>51.738500000000272</c:v>
                </c:pt>
                <c:pt idx="1006">
                  <c:v>1.2208456059009478</c:v>
                </c:pt>
                <c:pt idx="1007">
                  <c:v>1.0497252306057379</c:v>
                </c:pt>
                <c:pt idx="1008">
                  <c:v>1.0703552546857846</c:v>
                </c:pt>
                <c:pt idx="1009">
                  <c:v>1.0410425478841872</c:v>
                </c:pt>
                <c:pt idx="1010">
                  <c:v>23.637746</c:v>
                </c:pt>
                <c:pt idx="1011">
                  <c:v>1.3255458312138741</c:v>
                </c:pt>
                <c:pt idx="1012">
                  <c:v>1.8097960339943338</c:v>
                </c:pt>
                <c:pt idx="1013">
                  <c:v>2.2371468135593222</c:v>
                </c:pt>
                <c:pt idx="1014">
                  <c:v>1.299538252336438</c:v>
                </c:pt>
                <c:pt idx="1015">
                  <c:v>3.0319347826087002</c:v>
                </c:pt>
                <c:pt idx="1016">
                  <c:v>0.52361242937853114</c:v>
                </c:pt>
                <c:pt idx="1017">
                  <c:v>0.6720728395061808</c:v>
                </c:pt>
                <c:pt idx="1018">
                  <c:v>1.0208977065326634</c:v>
                </c:pt>
                <c:pt idx="1019">
                  <c:v>1.4830895820512824</c:v>
                </c:pt>
                <c:pt idx="1020">
                  <c:v>2.9794055593220343</c:v>
                </c:pt>
                <c:pt idx="1021">
                  <c:v>0.98766924570272541</c:v>
                </c:pt>
                <c:pt idx="1022">
                  <c:v>0.94300867005076172</c:v>
                </c:pt>
                <c:pt idx="1023">
                  <c:v>0.72170233115468463</c:v>
                </c:pt>
                <c:pt idx="1024">
                  <c:v>0.44798496071606436</c:v>
                </c:pt>
                <c:pt idx="1025">
                  <c:v>0.40539203571428767</c:v>
                </c:pt>
                <c:pt idx="1026">
                  <c:v>0.61646797666666653</c:v>
                </c:pt>
                <c:pt idx="1027">
                  <c:v>0.39089491175307089</c:v>
                </c:pt>
                <c:pt idx="1028">
                  <c:v>0.41081812075471924</c:v>
                </c:pt>
                <c:pt idx="1029">
                  <c:v>0.51323133901918983</c:v>
                </c:pt>
                <c:pt idx="1030">
                  <c:v>0.43442601430487793</c:v>
                </c:pt>
                <c:pt idx="1031">
                  <c:v>0.76268864903846556</c:v>
                </c:pt>
                <c:pt idx="1032">
                  <c:v>0.71743208450703888</c:v>
                </c:pt>
                <c:pt idx="1033">
                  <c:v>0.57013793461339268</c:v>
                </c:pt>
                <c:pt idx="1034">
                  <c:v>0.87624273611111558</c:v>
                </c:pt>
                <c:pt idx="1035">
                  <c:v>0.77115706082724711</c:v>
                </c:pt>
                <c:pt idx="1036">
                  <c:v>0.47295413924050816</c:v>
                </c:pt>
                <c:pt idx="1037">
                  <c:v>0.29363441728134881</c:v>
                </c:pt>
                <c:pt idx="1038">
                  <c:v>0.54514712195121506</c:v>
                </c:pt>
                <c:pt idx="1039">
                  <c:v>0.36114006779661234</c:v>
                </c:pt>
                <c:pt idx="1040">
                  <c:v>1.0725195532710283</c:v>
                </c:pt>
                <c:pt idx="1041">
                  <c:v>1.134831180570222</c:v>
                </c:pt>
                <c:pt idx="1042">
                  <c:v>1.2114340625630606</c:v>
                </c:pt>
                <c:pt idx="1043">
                  <c:v>43.090136571428573</c:v>
                </c:pt>
                <c:pt idx="1044">
                  <c:v>316.34268600000257</c:v>
                </c:pt>
                <c:pt idx="1045">
                  <c:v>12.588630476190469</c:v>
                </c:pt>
                <c:pt idx="1046">
                  <c:v>0.92514969543147774</c:v>
                </c:pt>
                <c:pt idx="1047">
                  <c:v>1.402776952499988</c:v>
                </c:pt>
                <c:pt idx="1048">
                  <c:v>1.1978510637813293</c:v>
                </c:pt>
                <c:pt idx="1049">
                  <c:v>2.9750547061143986</c:v>
                </c:pt>
                <c:pt idx="1050">
                  <c:v>57.130101600000003</c:v>
                </c:pt>
                <c:pt idx="1051">
                  <c:v>4.8429119302325345</c:v>
                </c:pt>
                <c:pt idx="1052">
                  <c:v>89.140936500000009</c:v>
                </c:pt>
                <c:pt idx="1053">
                  <c:v>17.811541000000005</c:v>
                </c:pt>
                <c:pt idx="1054">
                  <c:v>2.4132635999999987</c:v>
                </c:pt>
                <c:pt idx="1055">
                  <c:v>1.1755213752969118</c:v>
                </c:pt>
                <c:pt idx="1056">
                  <c:v>1.5462253556485359</c:v>
                </c:pt>
                <c:pt idx="1057">
                  <c:v>2.5136531821561343</c:v>
                </c:pt>
                <c:pt idx="1058">
                  <c:v>17.529142230768919</c:v>
                </c:pt>
                <c:pt idx="1059">
                  <c:v>3.3786787031249967</c:v>
                </c:pt>
                <c:pt idx="1060">
                  <c:v>2.0698003399638139</c:v>
                </c:pt>
                <c:pt idx="1061">
                  <c:v>3.5250449709302334</c:v>
                </c:pt>
                <c:pt idx="1062">
                  <c:v>2.87489628627451</c:v>
                </c:pt>
                <c:pt idx="1063">
                  <c:v>3.0178562432432368</c:v>
                </c:pt>
                <c:pt idx="1064">
                  <c:v>30.872138000000003</c:v>
                </c:pt>
                <c:pt idx="1065">
                  <c:v>1.6238197161290318</c:v>
                </c:pt>
                <c:pt idx="1066">
                  <c:v>2.8868788767123288</c:v>
                </c:pt>
                <c:pt idx="1067">
                  <c:v>0.7554759891388676</c:v>
                </c:pt>
                <c:pt idx="1068">
                  <c:v>0.89403723595505558</c:v>
                </c:pt>
                <c:pt idx="1069">
                  <c:v>2.7282796102941176</c:v>
                </c:pt>
                <c:pt idx="1070">
                  <c:v>0.89147127272727278</c:v>
                </c:pt>
                <c:pt idx="1071">
                  <c:v>0.95973486000000063</c:v>
                </c:pt>
                <c:pt idx="1072">
                  <c:v>1.0617551349753775</c:v>
                </c:pt>
                <c:pt idx="1073">
                  <c:v>1.2188666644295298</c:v>
                </c:pt>
                <c:pt idx="1074">
                  <c:v>10.986558</c:v>
                </c:pt>
                <c:pt idx="1075">
                  <c:v>10.949566222222295</c:v>
                </c:pt>
                <c:pt idx="1076">
                  <c:v>6.2472584705882364</c:v>
                </c:pt>
                <c:pt idx="1077">
                  <c:v>10.629851571428571</c:v>
                </c:pt>
                <c:pt idx="1078">
                  <c:v>1.7470787586206826</c:v>
                </c:pt>
                <c:pt idx="1079">
                  <c:v>2.2018149468599204</c:v>
                </c:pt>
                <c:pt idx="1080">
                  <c:v>2.1969950301109358</c:v>
                </c:pt>
                <c:pt idx="1081">
                  <c:v>2.2021057344000003</c:v>
                </c:pt>
                <c:pt idx="1082">
                  <c:v>2.3043701568627455</c:v>
                </c:pt>
                <c:pt idx="1083">
                  <c:v>2.3536568149405777</c:v>
                </c:pt>
                <c:pt idx="1084">
                  <c:v>2.3018838184764996</c:v>
                </c:pt>
                <c:pt idx="1085">
                  <c:v>2.298333662847813</c:v>
                </c:pt>
                <c:pt idx="1086">
                  <c:v>2.2908350212071782</c:v>
                </c:pt>
                <c:pt idx="1087">
                  <c:v>2.2592590248756177</c:v>
                </c:pt>
                <c:pt idx="1088">
                  <c:v>2.2395363609756096</c:v>
                </c:pt>
                <c:pt idx="1089">
                  <c:v>2.2224032495921699</c:v>
                </c:pt>
                <c:pt idx="1090">
                  <c:v>2.1870347845659466</c:v>
                </c:pt>
                <c:pt idx="1091">
                  <c:v>2.1940897354838707</c:v>
                </c:pt>
                <c:pt idx="1092">
                  <c:v>2.2920885568369052</c:v>
                </c:pt>
                <c:pt idx="1093">
                  <c:v>2.2187837003257402</c:v>
                </c:pt>
                <c:pt idx="1094">
                  <c:v>2.2041436319218244</c:v>
                </c:pt>
                <c:pt idx="1095">
                  <c:v>2.2268100192616376</c:v>
                </c:pt>
                <c:pt idx="1096">
                  <c:v>2.2850578202995009</c:v>
                </c:pt>
                <c:pt idx="1097">
                  <c:v>2.2141968421052822</c:v>
                </c:pt>
                <c:pt idx="1098">
                  <c:v>2.2798903039215688</c:v>
                </c:pt>
                <c:pt idx="1099">
                  <c:v>2.2034728928571452</c:v>
                </c:pt>
                <c:pt idx="1100">
                  <c:v>2.179885424878806</c:v>
                </c:pt>
                <c:pt idx="1101">
                  <c:v>2.3478614975530183</c:v>
                </c:pt>
                <c:pt idx="1102">
                  <c:v>2.3944214304635763</c:v>
                </c:pt>
                <c:pt idx="1103">
                  <c:v>2.3781219933444264</c:v>
                </c:pt>
                <c:pt idx="1104">
                  <c:v>2.3425883999999977</c:v>
                </c:pt>
                <c:pt idx="1105">
                  <c:v>2.3412033457627119</c:v>
                </c:pt>
                <c:pt idx="1106">
                  <c:v>2.2869229229496741</c:v>
                </c:pt>
                <c:pt idx="1107">
                  <c:v>2.3169001845194162</c:v>
                </c:pt>
                <c:pt idx="1108">
                  <c:v>2.3479519229509895</c:v>
                </c:pt>
                <c:pt idx="1109">
                  <c:v>2.3341408773120182</c:v>
                </c:pt>
                <c:pt idx="1110">
                  <c:v>2.3527980654999103</c:v>
                </c:pt>
                <c:pt idx="1111">
                  <c:v>2.3300020195839375</c:v>
                </c:pt>
                <c:pt idx="1112">
                  <c:v>2.3347571257463771</c:v>
                </c:pt>
                <c:pt idx="1113">
                  <c:v>2.3557469217978086</c:v>
                </c:pt>
                <c:pt idx="1114">
                  <c:v>2.3411367521635955</c:v>
                </c:pt>
                <c:pt idx="1115">
                  <c:v>2.3033501483309951</c:v>
                </c:pt>
                <c:pt idx="1116">
                  <c:v>2.3471760466280212</c:v>
                </c:pt>
                <c:pt idx="1117">
                  <c:v>2.335404417684702</c:v>
                </c:pt>
                <c:pt idx="1118">
                  <c:v>2.3565604156896769</c:v>
                </c:pt>
                <c:pt idx="1119">
                  <c:v>2.3435844681845088</c:v>
                </c:pt>
                <c:pt idx="1120">
                  <c:v>2.3454271200620478</c:v>
                </c:pt>
                <c:pt idx="1121">
                  <c:v>2.3309930136878587</c:v>
                </c:pt>
                <c:pt idx="1122">
                  <c:v>2.3796066137809047</c:v>
                </c:pt>
                <c:pt idx="1123">
                  <c:v>2.3838257744436531</c:v>
                </c:pt>
                <c:pt idx="1124">
                  <c:v>2.3687673771777442</c:v>
                </c:pt>
                <c:pt idx="1125">
                  <c:v>2.2663249457568369</c:v>
                </c:pt>
                <c:pt idx="1126">
                  <c:v>2.3284012125000095</c:v>
                </c:pt>
                <c:pt idx="1127">
                  <c:v>2.3355772153043493</c:v>
                </c:pt>
                <c:pt idx="1128">
                  <c:v>2.2980579026086945</c:v>
                </c:pt>
                <c:pt idx="1129">
                  <c:v>2.2930493875647628</c:v>
                </c:pt>
                <c:pt idx="1130">
                  <c:v>2.3273971961538478</c:v>
                </c:pt>
                <c:pt idx="1131">
                  <c:v>2.3368262192307525</c:v>
                </c:pt>
                <c:pt idx="1132">
                  <c:v>2.4055976882562211</c:v>
                </c:pt>
                <c:pt idx="1133">
                  <c:v>2.3454429730017519</c:v>
                </c:pt>
                <c:pt idx="1134">
                  <c:v>2.2928241115384598</c:v>
                </c:pt>
                <c:pt idx="1135">
                  <c:v>225.00398799999999</c:v>
                </c:pt>
                <c:pt idx="1136">
                  <c:v>15.535047000000002</c:v>
                </c:pt>
                <c:pt idx="1137">
                  <c:v>139.55898000000047</c:v>
                </c:pt>
                <c:pt idx="1138">
                  <c:v>17.491419846153651</c:v>
                </c:pt>
                <c:pt idx="1139">
                  <c:v>10.282291461538398</c:v>
                </c:pt>
                <c:pt idx="1140">
                  <c:v>11.293528230769256</c:v>
                </c:pt>
                <c:pt idx="1141">
                  <c:v>11.436817920000001</c:v>
                </c:pt>
                <c:pt idx="1142">
                  <c:v>39.410115250000011</c:v>
                </c:pt>
                <c:pt idx="1143">
                  <c:v>5.2538459178082055</c:v>
                </c:pt>
                <c:pt idx="1144">
                  <c:v>25.088423555555377</c:v>
                </c:pt>
                <c:pt idx="1145">
                  <c:v>209.10452199999995</c:v>
                </c:pt>
                <c:pt idx="1146">
                  <c:v>4.7237357619047629</c:v>
                </c:pt>
                <c:pt idx="1147">
                  <c:v>57.905729200000003</c:v>
                </c:pt>
                <c:pt idx="1148">
                  <c:v>52.328768800000013</c:v>
                </c:pt>
                <c:pt idx="1149">
                  <c:v>10.617640000000002</c:v>
                </c:pt>
                <c:pt idx="1150">
                  <c:v>30.71145942857143</c:v>
                </c:pt>
                <c:pt idx="1151">
                  <c:v>548.48208799999998</c:v>
                </c:pt>
                <c:pt idx="1152">
                  <c:v>2.9480371914893619</c:v>
                </c:pt>
                <c:pt idx="1153">
                  <c:v>2.0826608778135047</c:v>
                </c:pt>
                <c:pt idx="1154">
                  <c:v>2.0605703848580443</c:v>
                </c:pt>
                <c:pt idx="1155">
                  <c:v>2.9459102563106812</c:v>
                </c:pt>
                <c:pt idx="1156">
                  <c:v>2.6074292920354161</c:v>
                </c:pt>
                <c:pt idx="1157">
                  <c:v>2.8926872264150947</c:v>
                </c:pt>
                <c:pt idx="1158">
                  <c:v>3.2828686721311477</c:v>
                </c:pt>
                <c:pt idx="1159">
                  <c:v>2.9566211570576546</c:v>
                </c:pt>
                <c:pt idx="1160">
                  <c:v>3.0708396169354844</c:v>
                </c:pt>
                <c:pt idx="1161">
                  <c:v>1.9845848571428575</c:v>
                </c:pt>
                <c:pt idx="1162">
                  <c:v>3.0895809087136952</c:v>
                </c:pt>
                <c:pt idx="1163">
                  <c:v>1.9299916058823445</c:v>
                </c:pt>
                <c:pt idx="1164">
                  <c:v>2.7607351572580652</c:v>
                </c:pt>
                <c:pt idx="1165">
                  <c:v>1.9537072097560981</c:v>
                </c:pt>
                <c:pt idx="1166">
                  <c:v>1.856194563492064</c:v>
                </c:pt>
                <c:pt idx="1167">
                  <c:v>2.2790587165605101</c:v>
                </c:pt>
                <c:pt idx="1168">
                  <c:v>2.4161239522998277</c:v>
                </c:pt>
                <c:pt idx="1169">
                  <c:v>2.603313054151644</c:v>
                </c:pt>
                <c:pt idx="1170">
                  <c:v>2.0722309906541967</c:v>
                </c:pt>
                <c:pt idx="1171">
                  <c:v>2.2740177504000187</c:v>
                </c:pt>
                <c:pt idx="1172">
                  <c:v>1.8287284687500003</c:v>
                </c:pt>
                <c:pt idx="1173">
                  <c:v>3.430089017142858</c:v>
                </c:pt>
                <c:pt idx="1174">
                  <c:v>4.0882381538461594</c:v>
                </c:pt>
                <c:pt idx="1175">
                  <c:v>3.3079185897435903</c:v>
                </c:pt>
                <c:pt idx="1176">
                  <c:v>13.649966000000003</c:v>
                </c:pt>
                <c:pt idx="1177">
                  <c:v>1.9070234912280708</c:v>
                </c:pt>
                <c:pt idx="1178">
                  <c:v>2.6731462376599642</c:v>
                </c:pt>
                <c:pt idx="1179">
                  <c:v>3.5914607875647677</c:v>
                </c:pt>
                <c:pt idx="1180">
                  <c:v>2.7472440871670893</c:v>
                </c:pt>
                <c:pt idx="1181">
                  <c:v>3.3068784201680312</c:v>
                </c:pt>
                <c:pt idx="1182">
                  <c:v>3.2318182439024401</c:v>
                </c:pt>
                <c:pt idx="1183">
                  <c:v>1.7113813106382978</c:v>
                </c:pt>
                <c:pt idx="1184">
                  <c:v>1.8040605470085473</c:v>
                </c:pt>
                <c:pt idx="1185">
                  <c:v>2.3397148580750411</c:v>
                </c:pt>
                <c:pt idx="1186">
                  <c:v>2.2592936430868171</c:v>
                </c:pt>
                <c:pt idx="1187">
                  <c:v>2.3032376464811812</c:v>
                </c:pt>
                <c:pt idx="1188">
                  <c:v>2.9244522500000003</c:v>
                </c:pt>
                <c:pt idx="1189">
                  <c:v>2.7709217174312171</c:v>
                </c:pt>
                <c:pt idx="1190">
                  <c:v>3.5017982919708031</c:v>
                </c:pt>
                <c:pt idx="1191">
                  <c:v>2.5834313631285002</c:v>
                </c:pt>
                <c:pt idx="1192">
                  <c:v>2.3191963728813612</c:v>
                </c:pt>
                <c:pt idx="1193">
                  <c:v>1.3371682016412665</c:v>
                </c:pt>
                <c:pt idx="1194">
                  <c:v>1.667211851910114</c:v>
                </c:pt>
                <c:pt idx="1195">
                  <c:v>1.6244089172380609</c:v>
                </c:pt>
                <c:pt idx="1196">
                  <c:v>1.1589632975656834</c:v>
                </c:pt>
                <c:pt idx="1197">
                  <c:v>1.5349892404239918</c:v>
                </c:pt>
                <c:pt idx="1198">
                  <c:v>1.4288250878980824</c:v>
                </c:pt>
                <c:pt idx="1199">
                  <c:v>1.4033785146496818</c:v>
                </c:pt>
                <c:pt idx="1200">
                  <c:v>1.4355837237851659</c:v>
                </c:pt>
                <c:pt idx="1201">
                  <c:v>1.4452304904214481</c:v>
                </c:pt>
                <c:pt idx="1202">
                  <c:v>1.4505759263024145</c:v>
                </c:pt>
                <c:pt idx="1203">
                  <c:v>1.4153537487437187</c:v>
                </c:pt>
                <c:pt idx="1204">
                  <c:v>1.4429821309686295</c:v>
                </c:pt>
                <c:pt idx="1205">
                  <c:v>1.3731687859733979</c:v>
                </c:pt>
                <c:pt idx="1206">
                  <c:v>1.4025660831234181</c:v>
                </c:pt>
                <c:pt idx="1207">
                  <c:v>1.2732426499429876</c:v>
                </c:pt>
                <c:pt idx="1208">
                  <c:v>1.3912418613138757</c:v>
                </c:pt>
                <c:pt idx="1209">
                  <c:v>1.4022391694915326</c:v>
                </c:pt>
                <c:pt idx="1210">
                  <c:v>1.4332464299999998</c:v>
                </c:pt>
                <c:pt idx="1211">
                  <c:v>1.4498390322580552</c:v>
                </c:pt>
                <c:pt idx="1212">
                  <c:v>1.4795761386392812</c:v>
                </c:pt>
                <c:pt idx="1213">
                  <c:v>1.4706718309859157</c:v>
                </c:pt>
                <c:pt idx="1214">
                  <c:v>1.4550407909887362</c:v>
                </c:pt>
                <c:pt idx="1215">
                  <c:v>1.5113584075471698</c:v>
                </c:pt>
                <c:pt idx="1216">
                  <c:v>1.5411855280898881</c:v>
                </c:pt>
                <c:pt idx="1217">
                  <c:v>1.2199057563559244</c:v>
                </c:pt>
                <c:pt idx="1218">
                  <c:v>1.2089330238611713</c:v>
                </c:pt>
                <c:pt idx="1219">
                  <c:v>1.2325804012944979</c:v>
                </c:pt>
                <c:pt idx="1220">
                  <c:v>1.1913007028753992</c:v>
                </c:pt>
                <c:pt idx="1221">
                  <c:v>1.0785590535894838</c:v>
                </c:pt>
                <c:pt idx="1222">
                  <c:v>1.2006931200000002</c:v>
                </c:pt>
                <c:pt idx="1223">
                  <c:v>1.1381886879361915</c:v>
                </c:pt>
                <c:pt idx="1224">
                  <c:v>1.1489547126673534</c:v>
                </c:pt>
                <c:pt idx="1225">
                  <c:v>1.4470390785714278</c:v>
                </c:pt>
                <c:pt idx="1226">
                  <c:v>1.4033924452554638</c:v>
                </c:pt>
                <c:pt idx="1227">
                  <c:v>1.4285263408819944</c:v>
                </c:pt>
                <c:pt idx="1228">
                  <c:v>1.3889639999999999</c:v>
                </c:pt>
                <c:pt idx="1229">
                  <c:v>1.4404545919811322</c:v>
                </c:pt>
                <c:pt idx="1230">
                  <c:v>1.1584384254807787</c:v>
                </c:pt>
                <c:pt idx="1231">
                  <c:v>14.093867333333337</c:v>
                </c:pt>
                <c:pt idx="1232">
                  <c:v>16.812763000000004</c:v>
                </c:pt>
                <c:pt idx="1233">
                  <c:v>1.4046306476190349</c:v>
                </c:pt>
                <c:pt idx="1234">
                  <c:v>2.9984234937238199</c:v>
                </c:pt>
                <c:pt idx="1235">
                  <c:v>2.4697914609929286</c:v>
                </c:pt>
                <c:pt idx="1236">
                  <c:v>2.0578988374999998</c:v>
                </c:pt>
                <c:pt idx="1237">
                  <c:v>3.0643706485013937</c:v>
                </c:pt>
                <c:pt idx="1238">
                  <c:v>3.2555105696202542</c:v>
                </c:pt>
                <c:pt idx="1239">
                  <c:v>2.3265420473372784</c:v>
                </c:pt>
                <c:pt idx="1240">
                  <c:v>2.2472505000000011</c:v>
                </c:pt>
                <c:pt idx="1241">
                  <c:v>1.878615063621548</c:v>
                </c:pt>
                <c:pt idx="1242">
                  <c:v>89.390631000000013</c:v>
                </c:pt>
                <c:pt idx="1243">
                  <c:v>12.846351517241384</c:v>
                </c:pt>
                <c:pt idx="1244">
                  <c:v>8.1718200000000003</c:v>
                </c:pt>
                <c:pt idx="1245">
                  <c:v>3.6877956923077111</c:v>
                </c:pt>
                <c:pt idx="1246">
                  <c:v>3.4997181119999987</c:v>
                </c:pt>
                <c:pt idx="1247">
                  <c:v>1.586294470588236</c:v>
                </c:pt>
                <c:pt idx="1248">
                  <c:v>2.2857943919802612</c:v>
                </c:pt>
                <c:pt idx="1249">
                  <c:v>2.2990017412047052</c:v>
                </c:pt>
                <c:pt idx="1250">
                  <c:v>2.3019719201002564</c:v>
                </c:pt>
                <c:pt idx="1251">
                  <c:v>2.3000216551209256</c:v>
                </c:pt>
                <c:pt idx="1252">
                  <c:v>2.3018598992763777</c:v>
                </c:pt>
                <c:pt idx="1253">
                  <c:v>2.3382358613073051</c:v>
                </c:pt>
                <c:pt idx="1254">
                  <c:v>2.2960216174598407</c:v>
                </c:pt>
                <c:pt idx="1255">
                  <c:v>2.2178724813992567</c:v>
                </c:pt>
                <c:pt idx="1256">
                  <c:v>2.3190619501613394</c:v>
                </c:pt>
                <c:pt idx="1257">
                  <c:v>2.3279616095070472</c:v>
                </c:pt>
                <c:pt idx="1258">
                  <c:v>2.3365086042179177</c:v>
                </c:pt>
                <c:pt idx="1259">
                  <c:v>2.3069676461538537</c:v>
                </c:pt>
                <c:pt idx="1260">
                  <c:v>2.2433010263620647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1695152"/>
        <c:axId val="191702208"/>
      </c:scatterChart>
      <c:valAx>
        <c:axId val="191695152"/>
        <c:scaling>
          <c:orientation val="minMax"/>
          <c:max val="79"/>
          <c:min val="43"/>
        </c:scaling>
        <c:delete val="1"/>
        <c:axPos val="b"/>
        <c:numFmt formatCode="0.00" sourceLinked="1"/>
        <c:majorTickMark val="in"/>
        <c:minorTickMark val="in"/>
        <c:tickLblPos val="none"/>
        <c:crossAx val="191702208"/>
        <c:crosses val="autoZero"/>
        <c:crossBetween val="midCat"/>
      </c:valAx>
      <c:valAx>
        <c:axId val="191702208"/>
        <c:scaling>
          <c:orientation val="minMax"/>
          <c:max val="5"/>
          <c:min val="0"/>
        </c:scaling>
        <c:delete val="1"/>
        <c:axPos val="l"/>
        <c:numFmt formatCode="#,##0" sourceLinked="0"/>
        <c:majorTickMark val="in"/>
        <c:minorTickMark val="in"/>
        <c:tickLblPos val="none"/>
        <c:crossAx val="191695152"/>
        <c:crosses val="autoZero"/>
        <c:crossBetween val="midCat"/>
      </c:valAx>
      <c:spPr>
        <a:ln>
          <a:solidFill>
            <a:schemeClr val="tx1"/>
          </a:solidFill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103350547515725"/>
          <c:y val="5.1400554097404488E-2"/>
          <c:w val="0.80770436114438315"/>
          <c:h val="0.79822506561679785"/>
        </c:manualLayout>
      </c:layout>
      <c:scatterChart>
        <c:scatterStyle val="lineMarker"/>
        <c:varyColors val="0"/>
        <c:ser>
          <c:idx val="1"/>
          <c:order val="0"/>
          <c:tx>
            <c:strRef>
              <c:f>'Rock Series #6'!$T$1</c:f>
              <c:strCache>
                <c:ptCount val="1"/>
                <c:pt idx="0">
                  <c:v>feo/MgO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7"/>
            <c:spPr>
              <a:solidFill>
                <a:srgbClr val="FF0000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'Rock Series #6'!$G$2:$G$1262</c:f>
              <c:numCache>
                <c:formatCode>0.00</c:formatCode>
                <c:ptCount val="1261"/>
                <c:pt idx="1">
                  <c:v>47.47</c:v>
                </c:pt>
                <c:pt idx="2">
                  <c:v>47.91</c:v>
                </c:pt>
                <c:pt idx="3">
                  <c:v>48.54</c:v>
                </c:pt>
                <c:pt idx="4">
                  <c:v>57.8</c:v>
                </c:pt>
                <c:pt idx="5">
                  <c:v>72.95</c:v>
                </c:pt>
                <c:pt idx="6">
                  <c:v>73.900000000000006</c:v>
                </c:pt>
                <c:pt idx="7">
                  <c:v>69.940000000000026</c:v>
                </c:pt>
                <c:pt idx="8">
                  <c:v>48.64</c:v>
                </c:pt>
                <c:pt idx="9">
                  <c:v>45.59</c:v>
                </c:pt>
                <c:pt idx="10">
                  <c:v>47.43</c:v>
                </c:pt>
                <c:pt idx="11">
                  <c:v>47.31</c:v>
                </c:pt>
                <c:pt idx="12">
                  <c:v>47.21</c:v>
                </c:pt>
                <c:pt idx="13">
                  <c:v>47.93</c:v>
                </c:pt>
                <c:pt idx="14">
                  <c:v>49.13</c:v>
                </c:pt>
                <c:pt idx="15">
                  <c:v>48.4</c:v>
                </c:pt>
                <c:pt idx="16">
                  <c:v>50.2</c:v>
                </c:pt>
                <c:pt idx="17">
                  <c:v>51.89</c:v>
                </c:pt>
                <c:pt idx="18">
                  <c:v>52.21</c:v>
                </c:pt>
                <c:pt idx="19">
                  <c:v>54.92</c:v>
                </c:pt>
                <c:pt idx="20">
                  <c:v>63.82</c:v>
                </c:pt>
                <c:pt idx="21">
                  <c:v>70.11999999999999</c:v>
                </c:pt>
                <c:pt idx="22">
                  <c:v>73.69</c:v>
                </c:pt>
                <c:pt idx="23">
                  <c:v>72.63</c:v>
                </c:pt>
                <c:pt idx="24">
                  <c:v>49.32</c:v>
                </c:pt>
                <c:pt idx="25">
                  <c:v>47.77</c:v>
                </c:pt>
                <c:pt idx="26">
                  <c:v>45.63</c:v>
                </c:pt>
                <c:pt idx="27">
                  <c:v>48.59</c:v>
                </c:pt>
                <c:pt idx="28">
                  <c:v>48.96</c:v>
                </c:pt>
                <c:pt idx="29">
                  <c:v>48.620000000000012</c:v>
                </c:pt>
                <c:pt idx="30">
                  <c:v>48.96</c:v>
                </c:pt>
                <c:pt idx="31">
                  <c:v>49.44</c:v>
                </c:pt>
                <c:pt idx="32">
                  <c:v>48.8</c:v>
                </c:pt>
                <c:pt idx="33">
                  <c:v>49.760000000000012</c:v>
                </c:pt>
                <c:pt idx="34">
                  <c:v>49.08</c:v>
                </c:pt>
                <c:pt idx="35">
                  <c:v>49.34</c:v>
                </c:pt>
                <c:pt idx="36">
                  <c:v>49.11</c:v>
                </c:pt>
                <c:pt idx="37">
                  <c:v>48.88</c:v>
                </c:pt>
                <c:pt idx="38">
                  <c:v>48.67</c:v>
                </c:pt>
                <c:pt idx="39">
                  <c:v>48.78</c:v>
                </c:pt>
                <c:pt idx="40">
                  <c:v>48.720000000000013</c:v>
                </c:pt>
                <c:pt idx="41">
                  <c:v>48.61</c:v>
                </c:pt>
                <c:pt idx="42">
                  <c:v>48.74</c:v>
                </c:pt>
                <c:pt idx="43">
                  <c:v>49.14</c:v>
                </c:pt>
                <c:pt idx="44">
                  <c:v>49.57</c:v>
                </c:pt>
                <c:pt idx="45">
                  <c:v>48.37</c:v>
                </c:pt>
                <c:pt idx="46">
                  <c:v>49.56</c:v>
                </c:pt>
                <c:pt idx="47">
                  <c:v>49.54</c:v>
                </c:pt>
                <c:pt idx="48">
                  <c:v>48.730000000000011</c:v>
                </c:pt>
                <c:pt idx="49">
                  <c:v>49.36</c:v>
                </c:pt>
                <c:pt idx="50">
                  <c:v>47.95</c:v>
                </c:pt>
                <c:pt idx="51">
                  <c:v>48.5</c:v>
                </c:pt>
                <c:pt idx="52">
                  <c:v>48.760000000000012</c:v>
                </c:pt>
                <c:pt idx="53">
                  <c:v>49.34</c:v>
                </c:pt>
                <c:pt idx="54">
                  <c:v>48.71</c:v>
                </c:pt>
                <c:pt idx="55">
                  <c:v>48.220000000000013</c:v>
                </c:pt>
                <c:pt idx="56">
                  <c:v>49.57</c:v>
                </c:pt>
                <c:pt idx="57">
                  <c:v>48.95</c:v>
                </c:pt>
                <c:pt idx="58">
                  <c:v>48.620000000000012</c:v>
                </c:pt>
                <c:pt idx="59">
                  <c:v>48.64</c:v>
                </c:pt>
                <c:pt idx="60">
                  <c:v>48.64</c:v>
                </c:pt>
                <c:pt idx="61">
                  <c:v>48.98</c:v>
                </c:pt>
                <c:pt idx="62">
                  <c:v>48.760000000000012</c:v>
                </c:pt>
                <c:pt idx="63">
                  <c:v>48.34</c:v>
                </c:pt>
                <c:pt idx="64">
                  <c:v>49.27</c:v>
                </c:pt>
                <c:pt idx="65">
                  <c:v>48.04</c:v>
                </c:pt>
                <c:pt idx="66">
                  <c:v>48.27</c:v>
                </c:pt>
                <c:pt idx="67">
                  <c:v>48.33</c:v>
                </c:pt>
                <c:pt idx="68">
                  <c:v>48.56</c:v>
                </c:pt>
                <c:pt idx="69">
                  <c:v>47.45</c:v>
                </c:pt>
                <c:pt idx="70">
                  <c:v>48.47</c:v>
                </c:pt>
                <c:pt idx="71">
                  <c:v>48.7</c:v>
                </c:pt>
                <c:pt idx="72">
                  <c:v>48.54</c:v>
                </c:pt>
                <c:pt idx="73">
                  <c:v>48.45</c:v>
                </c:pt>
                <c:pt idx="74">
                  <c:v>48.5</c:v>
                </c:pt>
                <c:pt idx="75">
                  <c:v>49.21</c:v>
                </c:pt>
                <c:pt idx="76">
                  <c:v>49.68</c:v>
                </c:pt>
                <c:pt idx="77">
                  <c:v>48.31</c:v>
                </c:pt>
                <c:pt idx="78">
                  <c:v>48.31</c:v>
                </c:pt>
                <c:pt idx="79">
                  <c:v>50</c:v>
                </c:pt>
                <c:pt idx="80">
                  <c:v>49.33</c:v>
                </c:pt>
                <c:pt idx="81">
                  <c:v>48.660000000000011</c:v>
                </c:pt>
                <c:pt idx="82">
                  <c:v>49.35</c:v>
                </c:pt>
                <c:pt idx="83">
                  <c:v>48.120000000000012</c:v>
                </c:pt>
                <c:pt idx="84">
                  <c:v>48.55</c:v>
                </c:pt>
                <c:pt idx="85">
                  <c:v>49.13</c:v>
                </c:pt>
                <c:pt idx="86">
                  <c:v>49.17</c:v>
                </c:pt>
                <c:pt idx="87">
                  <c:v>49.3</c:v>
                </c:pt>
                <c:pt idx="88">
                  <c:v>49.35</c:v>
                </c:pt>
                <c:pt idx="89">
                  <c:v>49.57</c:v>
                </c:pt>
                <c:pt idx="90">
                  <c:v>48.95</c:v>
                </c:pt>
                <c:pt idx="91">
                  <c:v>49.37</c:v>
                </c:pt>
                <c:pt idx="92">
                  <c:v>48.97</c:v>
                </c:pt>
                <c:pt idx="93">
                  <c:v>48.94</c:v>
                </c:pt>
                <c:pt idx="94">
                  <c:v>48.03</c:v>
                </c:pt>
                <c:pt idx="95">
                  <c:v>48.27</c:v>
                </c:pt>
                <c:pt idx="96">
                  <c:v>49.260000000000012</c:v>
                </c:pt>
                <c:pt idx="97">
                  <c:v>49.56</c:v>
                </c:pt>
                <c:pt idx="98">
                  <c:v>48.65</c:v>
                </c:pt>
                <c:pt idx="99">
                  <c:v>48.13</c:v>
                </c:pt>
                <c:pt idx="100">
                  <c:v>46.8</c:v>
                </c:pt>
                <c:pt idx="101">
                  <c:v>46.03</c:v>
                </c:pt>
                <c:pt idx="102">
                  <c:v>47.65</c:v>
                </c:pt>
                <c:pt idx="103">
                  <c:v>48.08</c:v>
                </c:pt>
                <c:pt idx="104">
                  <c:v>47.47</c:v>
                </c:pt>
                <c:pt idx="105">
                  <c:v>48.56</c:v>
                </c:pt>
                <c:pt idx="106">
                  <c:v>48.28</c:v>
                </c:pt>
                <c:pt idx="107">
                  <c:v>51.3</c:v>
                </c:pt>
                <c:pt idx="108">
                  <c:v>50.88</c:v>
                </c:pt>
                <c:pt idx="109">
                  <c:v>46.51</c:v>
                </c:pt>
                <c:pt idx="110">
                  <c:v>50.7</c:v>
                </c:pt>
                <c:pt idx="111">
                  <c:v>46.36</c:v>
                </c:pt>
                <c:pt idx="112">
                  <c:v>45.1</c:v>
                </c:pt>
                <c:pt idx="113">
                  <c:v>46.78</c:v>
                </c:pt>
                <c:pt idx="114">
                  <c:v>44.96</c:v>
                </c:pt>
                <c:pt idx="115">
                  <c:v>48.260000000000012</c:v>
                </c:pt>
                <c:pt idx="116">
                  <c:v>47.99</c:v>
                </c:pt>
                <c:pt idx="117">
                  <c:v>48.13</c:v>
                </c:pt>
                <c:pt idx="118">
                  <c:v>47.87</c:v>
                </c:pt>
                <c:pt idx="119">
                  <c:v>47.92</c:v>
                </c:pt>
                <c:pt idx="120">
                  <c:v>45.220000000000013</c:v>
                </c:pt>
                <c:pt idx="121">
                  <c:v>46.18</c:v>
                </c:pt>
                <c:pt idx="122">
                  <c:v>47.720000000000013</c:v>
                </c:pt>
                <c:pt idx="123">
                  <c:v>48.1</c:v>
                </c:pt>
                <c:pt idx="124">
                  <c:v>48.220000000000013</c:v>
                </c:pt>
                <c:pt idx="125">
                  <c:v>48.52</c:v>
                </c:pt>
                <c:pt idx="126">
                  <c:v>48.8</c:v>
                </c:pt>
                <c:pt idx="127">
                  <c:v>48.47</c:v>
                </c:pt>
                <c:pt idx="128">
                  <c:v>47.98</c:v>
                </c:pt>
                <c:pt idx="129">
                  <c:v>48.51</c:v>
                </c:pt>
                <c:pt idx="130">
                  <c:v>48.64</c:v>
                </c:pt>
                <c:pt idx="131">
                  <c:v>48.47</c:v>
                </c:pt>
                <c:pt idx="132">
                  <c:v>48.230000000000011</c:v>
                </c:pt>
                <c:pt idx="133">
                  <c:v>48.15</c:v>
                </c:pt>
                <c:pt idx="134">
                  <c:v>48.34</c:v>
                </c:pt>
                <c:pt idx="135">
                  <c:v>48.24</c:v>
                </c:pt>
                <c:pt idx="136">
                  <c:v>48.31</c:v>
                </c:pt>
                <c:pt idx="137">
                  <c:v>48.39</c:v>
                </c:pt>
                <c:pt idx="138">
                  <c:v>48.690000000000012</c:v>
                </c:pt>
                <c:pt idx="139">
                  <c:v>48.34</c:v>
                </c:pt>
                <c:pt idx="140">
                  <c:v>48.230000000000011</c:v>
                </c:pt>
                <c:pt idx="141">
                  <c:v>48.42</c:v>
                </c:pt>
                <c:pt idx="142">
                  <c:v>48.95</c:v>
                </c:pt>
                <c:pt idx="143">
                  <c:v>48.75</c:v>
                </c:pt>
                <c:pt idx="144">
                  <c:v>48.690000000000012</c:v>
                </c:pt>
                <c:pt idx="145">
                  <c:v>47.93</c:v>
                </c:pt>
                <c:pt idx="146">
                  <c:v>48.43</c:v>
                </c:pt>
                <c:pt idx="147">
                  <c:v>48.64</c:v>
                </c:pt>
                <c:pt idx="148">
                  <c:v>48.78</c:v>
                </c:pt>
                <c:pt idx="149">
                  <c:v>48.57</c:v>
                </c:pt>
                <c:pt idx="150">
                  <c:v>48.27</c:v>
                </c:pt>
                <c:pt idx="151">
                  <c:v>48.64</c:v>
                </c:pt>
                <c:pt idx="152">
                  <c:v>48.36</c:v>
                </c:pt>
                <c:pt idx="153">
                  <c:v>48.8</c:v>
                </c:pt>
                <c:pt idx="154">
                  <c:v>48.260000000000012</c:v>
                </c:pt>
                <c:pt idx="155">
                  <c:v>48.620000000000012</c:v>
                </c:pt>
                <c:pt idx="156">
                  <c:v>48.52</c:v>
                </c:pt>
                <c:pt idx="157">
                  <c:v>48.54</c:v>
                </c:pt>
                <c:pt idx="158">
                  <c:v>48.49</c:v>
                </c:pt>
                <c:pt idx="159">
                  <c:v>48.34</c:v>
                </c:pt>
                <c:pt idx="160">
                  <c:v>48.690000000000012</c:v>
                </c:pt>
                <c:pt idx="161">
                  <c:v>48.53</c:v>
                </c:pt>
                <c:pt idx="162">
                  <c:v>48.32</c:v>
                </c:pt>
                <c:pt idx="163">
                  <c:v>48.230000000000011</c:v>
                </c:pt>
                <c:pt idx="164">
                  <c:v>48.14</c:v>
                </c:pt>
                <c:pt idx="165">
                  <c:v>48.97</c:v>
                </c:pt>
                <c:pt idx="166">
                  <c:v>48.720000000000013</c:v>
                </c:pt>
                <c:pt idx="167">
                  <c:v>48.85</c:v>
                </c:pt>
                <c:pt idx="168">
                  <c:v>48.45</c:v>
                </c:pt>
                <c:pt idx="169">
                  <c:v>48.42</c:v>
                </c:pt>
                <c:pt idx="170">
                  <c:v>48.43</c:v>
                </c:pt>
                <c:pt idx="171">
                  <c:v>48.4</c:v>
                </c:pt>
                <c:pt idx="172">
                  <c:v>48.21</c:v>
                </c:pt>
                <c:pt idx="173">
                  <c:v>48.2</c:v>
                </c:pt>
                <c:pt idx="174">
                  <c:v>48.160000000000011</c:v>
                </c:pt>
                <c:pt idx="175">
                  <c:v>48.33</c:v>
                </c:pt>
                <c:pt idx="176">
                  <c:v>48.27</c:v>
                </c:pt>
                <c:pt idx="177">
                  <c:v>48.21</c:v>
                </c:pt>
                <c:pt idx="178">
                  <c:v>48</c:v>
                </c:pt>
                <c:pt idx="179">
                  <c:v>48.15</c:v>
                </c:pt>
                <c:pt idx="180">
                  <c:v>48.36</c:v>
                </c:pt>
                <c:pt idx="181">
                  <c:v>48.21</c:v>
                </c:pt>
                <c:pt idx="182">
                  <c:v>48.24</c:v>
                </c:pt>
                <c:pt idx="183">
                  <c:v>48.47</c:v>
                </c:pt>
                <c:pt idx="184">
                  <c:v>48.230000000000011</c:v>
                </c:pt>
                <c:pt idx="185">
                  <c:v>48.290000000000013</c:v>
                </c:pt>
                <c:pt idx="186">
                  <c:v>48.33</c:v>
                </c:pt>
                <c:pt idx="187">
                  <c:v>48.120000000000012</c:v>
                </c:pt>
                <c:pt idx="188">
                  <c:v>49.03</c:v>
                </c:pt>
                <c:pt idx="189">
                  <c:v>48.18</c:v>
                </c:pt>
                <c:pt idx="190">
                  <c:v>48.54</c:v>
                </c:pt>
                <c:pt idx="191">
                  <c:v>48.04</c:v>
                </c:pt>
                <c:pt idx="192">
                  <c:v>48.41</c:v>
                </c:pt>
                <c:pt idx="193">
                  <c:v>48.32</c:v>
                </c:pt>
                <c:pt idx="194">
                  <c:v>48.91</c:v>
                </c:pt>
                <c:pt idx="195">
                  <c:v>48.7</c:v>
                </c:pt>
                <c:pt idx="196">
                  <c:v>48.95</c:v>
                </c:pt>
                <c:pt idx="197">
                  <c:v>47.67</c:v>
                </c:pt>
                <c:pt idx="198">
                  <c:v>48.190000000000012</c:v>
                </c:pt>
                <c:pt idx="199">
                  <c:v>48.18</c:v>
                </c:pt>
                <c:pt idx="200">
                  <c:v>48.39</c:v>
                </c:pt>
                <c:pt idx="201">
                  <c:v>48.1</c:v>
                </c:pt>
                <c:pt idx="202">
                  <c:v>47.83</c:v>
                </c:pt>
                <c:pt idx="203">
                  <c:v>48.42</c:v>
                </c:pt>
                <c:pt idx="204">
                  <c:v>48.48</c:v>
                </c:pt>
                <c:pt idx="205">
                  <c:v>48.02</c:v>
                </c:pt>
                <c:pt idx="206">
                  <c:v>48.220000000000013</c:v>
                </c:pt>
                <c:pt idx="207">
                  <c:v>48.04</c:v>
                </c:pt>
                <c:pt idx="208">
                  <c:v>48.45</c:v>
                </c:pt>
                <c:pt idx="209">
                  <c:v>47.94</c:v>
                </c:pt>
                <c:pt idx="210">
                  <c:v>48.06</c:v>
                </c:pt>
                <c:pt idx="211">
                  <c:v>47.790000000000013</c:v>
                </c:pt>
                <c:pt idx="212">
                  <c:v>47.67</c:v>
                </c:pt>
                <c:pt idx="213">
                  <c:v>48.18</c:v>
                </c:pt>
                <c:pt idx="214">
                  <c:v>48.290000000000013</c:v>
                </c:pt>
                <c:pt idx="215">
                  <c:v>48.13</c:v>
                </c:pt>
                <c:pt idx="216">
                  <c:v>48.17</c:v>
                </c:pt>
                <c:pt idx="217">
                  <c:v>48.25</c:v>
                </c:pt>
                <c:pt idx="218">
                  <c:v>48.28</c:v>
                </c:pt>
                <c:pt idx="219">
                  <c:v>48.230000000000011</c:v>
                </c:pt>
                <c:pt idx="220">
                  <c:v>47.11</c:v>
                </c:pt>
                <c:pt idx="221">
                  <c:v>47.89</c:v>
                </c:pt>
                <c:pt idx="222">
                  <c:v>47.730000000000011</c:v>
                </c:pt>
                <c:pt idx="223">
                  <c:v>47.48</c:v>
                </c:pt>
                <c:pt idx="224">
                  <c:v>47.87</c:v>
                </c:pt>
                <c:pt idx="225">
                  <c:v>46.99</c:v>
                </c:pt>
                <c:pt idx="226">
                  <c:v>48.74</c:v>
                </c:pt>
                <c:pt idx="227">
                  <c:v>49.25</c:v>
                </c:pt>
                <c:pt idx="228">
                  <c:v>48.190000000000012</c:v>
                </c:pt>
                <c:pt idx="229">
                  <c:v>48.190000000000012</c:v>
                </c:pt>
                <c:pt idx="230">
                  <c:v>48.41</c:v>
                </c:pt>
                <c:pt idx="231">
                  <c:v>49.64</c:v>
                </c:pt>
                <c:pt idx="232">
                  <c:v>48.58</c:v>
                </c:pt>
                <c:pt idx="233">
                  <c:v>49.03</c:v>
                </c:pt>
                <c:pt idx="234">
                  <c:v>48.59</c:v>
                </c:pt>
                <c:pt idx="235">
                  <c:v>49.02</c:v>
                </c:pt>
                <c:pt idx="236">
                  <c:v>48.52</c:v>
                </c:pt>
                <c:pt idx="237">
                  <c:v>49.1</c:v>
                </c:pt>
                <c:pt idx="238">
                  <c:v>49.21</c:v>
                </c:pt>
                <c:pt idx="239">
                  <c:v>48.5</c:v>
                </c:pt>
                <c:pt idx="240">
                  <c:v>49.1</c:v>
                </c:pt>
                <c:pt idx="241">
                  <c:v>48.9</c:v>
                </c:pt>
                <c:pt idx="242">
                  <c:v>49.04</c:v>
                </c:pt>
                <c:pt idx="243">
                  <c:v>48.87</c:v>
                </c:pt>
                <c:pt idx="244">
                  <c:v>49.05</c:v>
                </c:pt>
                <c:pt idx="245">
                  <c:v>49.25</c:v>
                </c:pt>
                <c:pt idx="246">
                  <c:v>49.160000000000011</c:v>
                </c:pt>
                <c:pt idx="247">
                  <c:v>49.25</c:v>
                </c:pt>
                <c:pt idx="248">
                  <c:v>48.68</c:v>
                </c:pt>
                <c:pt idx="249">
                  <c:v>48.44</c:v>
                </c:pt>
                <c:pt idx="250">
                  <c:v>48.08</c:v>
                </c:pt>
                <c:pt idx="251">
                  <c:v>48.35</c:v>
                </c:pt>
                <c:pt idx="252">
                  <c:v>47.06</c:v>
                </c:pt>
                <c:pt idx="253">
                  <c:v>47.9</c:v>
                </c:pt>
                <c:pt idx="254">
                  <c:v>47.87</c:v>
                </c:pt>
                <c:pt idx="255">
                  <c:v>47.71</c:v>
                </c:pt>
                <c:pt idx="256">
                  <c:v>48</c:v>
                </c:pt>
                <c:pt idx="257">
                  <c:v>48.1</c:v>
                </c:pt>
                <c:pt idx="258">
                  <c:v>48.5</c:v>
                </c:pt>
                <c:pt idx="259">
                  <c:v>48.1</c:v>
                </c:pt>
                <c:pt idx="260">
                  <c:v>48.790000000000013</c:v>
                </c:pt>
                <c:pt idx="261">
                  <c:v>48.04</c:v>
                </c:pt>
                <c:pt idx="262">
                  <c:v>48.61</c:v>
                </c:pt>
                <c:pt idx="263">
                  <c:v>48.230000000000011</c:v>
                </c:pt>
                <c:pt idx="264">
                  <c:v>47.68</c:v>
                </c:pt>
                <c:pt idx="265">
                  <c:v>48.01</c:v>
                </c:pt>
                <c:pt idx="266">
                  <c:v>47.730000000000011</c:v>
                </c:pt>
                <c:pt idx="267">
                  <c:v>48.17</c:v>
                </c:pt>
                <c:pt idx="268">
                  <c:v>48.27</c:v>
                </c:pt>
                <c:pt idx="269">
                  <c:v>47.54</c:v>
                </c:pt>
                <c:pt idx="270">
                  <c:v>48.48</c:v>
                </c:pt>
                <c:pt idx="271">
                  <c:v>48.87</c:v>
                </c:pt>
                <c:pt idx="272">
                  <c:v>46.660000000000011</c:v>
                </c:pt>
                <c:pt idx="273">
                  <c:v>46.51</c:v>
                </c:pt>
                <c:pt idx="274">
                  <c:v>47.96</c:v>
                </c:pt>
                <c:pt idx="275">
                  <c:v>46.95</c:v>
                </c:pt>
                <c:pt idx="276">
                  <c:v>47.3</c:v>
                </c:pt>
                <c:pt idx="277">
                  <c:v>47.86</c:v>
                </c:pt>
                <c:pt idx="278">
                  <c:v>50.5</c:v>
                </c:pt>
                <c:pt idx="279">
                  <c:v>49.08</c:v>
                </c:pt>
                <c:pt idx="280">
                  <c:v>48.34</c:v>
                </c:pt>
                <c:pt idx="281">
                  <c:v>47.81</c:v>
                </c:pt>
                <c:pt idx="282">
                  <c:v>47.77</c:v>
                </c:pt>
                <c:pt idx="283">
                  <c:v>48.45</c:v>
                </c:pt>
                <c:pt idx="284">
                  <c:v>49.58</c:v>
                </c:pt>
                <c:pt idx="285">
                  <c:v>48.34</c:v>
                </c:pt>
                <c:pt idx="286">
                  <c:v>48.43</c:v>
                </c:pt>
                <c:pt idx="287">
                  <c:v>48.42</c:v>
                </c:pt>
                <c:pt idx="288">
                  <c:v>48.15</c:v>
                </c:pt>
                <c:pt idx="289">
                  <c:v>48.38</c:v>
                </c:pt>
                <c:pt idx="290">
                  <c:v>47.7</c:v>
                </c:pt>
                <c:pt idx="291">
                  <c:v>47.9</c:v>
                </c:pt>
                <c:pt idx="292">
                  <c:v>48.98</c:v>
                </c:pt>
                <c:pt idx="293">
                  <c:v>48.47</c:v>
                </c:pt>
                <c:pt idx="294">
                  <c:v>74.25</c:v>
                </c:pt>
                <c:pt idx="295">
                  <c:v>48.61</c:v>
                </c:pt>
                <c:pt idx="296">
                  <c:v>49.83</c:v>
                </c:pt>
                <c:pt idx="297">
                  <c:v>46.4</c:v>
                </c:pt>
                <c:pt idx="298">
                  <c:v>47.15</c:v>
                </c:pt>
                <c:pt idx="299">
                  <c:v>46.82</c:v>
                </c:pt>
                <c:pt idx="300">
                  <c:v>47.6</c:v>
                </c:pt>
                <c:pt idx="301">
                  <c:v>47.44</c:v>
                </c:pt>
                <c:pt idx="302">
                  <c:v>47.1</c:v>
                </c:pt>
                <c:pt idx="303">
                  <c:v>46.09</c:v>
                </c:pt>
                <c:pt idx="304">
                  <c:v>46.15</c:v>
                </c:pt>
                <c:pt idx="305">
                  <c:v>47.760000000000012</c:v>
                </c:pt>
                <c:pt idx="306">
                  <c:v>46.81</c:v>
                </c:pt>
                <c:pt idx="307">
                  <c:v>55</c:v>
                </c:pt>
                <c:pt idx="308">
                  <c:v>49.07</c:v>
                </c:pt>
                <c:pt idx="309">
                  <c:v>51.6</c:v>
                </c:pt>
                <c:pt idx="310">
                  <c:v>56.8</c:v>
                </c:pt>
                <c:pt idx="311">
                  <c:v>59.57</c:v>
                </c:pt>
                <c:pt idx="312">
                  <c:v>59.93</c:v>
                </c:pt>
                <c:pt idx="313">
                  <c:v>65.7</c:v>
                </c:pt>
                <c:pt idx="314">
                  <c:v>47.91</c:v>
                </c:pt>
                <c:pt idx="315">
                  <c:v>47.89</c:v>
                </c:pt>
                <c:pt idx="316">
                  <c:v>50.3</c:v>
                </c:pt>
                <c:pt idx="317">
                  <c:v>49.75</c:v>
                </c:pt>
                <c:pt idx="318">
                  <c:v>49.99</c:v>
                </c:pt>
                <c:pt idx="319">
                  <c:v>49.32</c:v>
                </c:pt>
                <c:pt idx="320">
                  <c:v>48.81</c:v>
                </c:pt>
                <c:pt idx="321">
                  <c:v>50.07</c:v>
                </c:pt>
                <c:pt idx="322">
                  <c:v>49.260000000000012</c:v>
                </c:pt>
                <c:pt idx="323">
                  <c:v>49.58</c:v>
                </c:pt>
                <c:pt idx="324">
                  <c:v>49.05</c:v>
                </c:pt>
                <c:pt idx="325">
                  <c:v>48.83</c:v>
                </c:pt>
                <c:pt idx="326">
                  <c:v>48.84</c:v>
                </c:pt>
                <c:pt idx="327">
                  <c:v>47.9</c:v>
                </c:pt>
                <c:pt idx="328">
                  <c:v>47.03</c:v>
                </c:pt>
                <c:pt idx="329">
                  <c:v>47.98</c:v>
                </c:pt>
                <c:pt idx="330">
                  <c:v>54.290000000000013</c:v>
                </c:pt>
                <c:pt idx="331">
                  <c:v>47.43</c:v>
                </c:pt>
                <c:pt idx="332">
                  <c:v>53.98</c:v>
                </c:pt>
                <c:pt idx="333">
                  <c:v>46.290000000000013</c:v>
                </c:pt>
                <c:pt idx="334">
                  <c:v>50.81</c:v>
                </c:pt>
                <c:pt idx="335">
                  <c:v>53.74</c:v>
                </c:pt>
                <c:pt idx="336">
                  <c:v>48.290000000000013</c:v>
                </c:pt>
                <c:pt idx="337">
                  <c:v>48.75</c:v>
                </c:pt>
                <c:pt idx="338">
                  <c:v>48.94</c:v>
                </c:pt>
                <c:pt idx="339">
                  <c:v>48.39</c:v>
                </c:pt>
                <c:pt idx="340">
                  <c:v>46.03</c:v>
                </c:pt>
                <c:pt idx="341">
                  <c:v>45.55</c:v>
                </c:pt>
                <c:pt idx="342">
                  <c:v>47.54</c:v>
                </c:pt>
                <c:pt idx="343">
                  <c:v>47.59</c:v>
                </c:pt>
                <c:pt idx="344">
                  <c:v>47.78</c:v>
                </c:pt>
                <c:pt idx="345">
                  <c:v>48.07</c:v>
                </c:pt>
                <c:pt idx="346">
                  <c:v>47.58</c:v>
                </c:pt>
                <c:pt idx="347">
                  <c:v>46.82</c:v>
                </c:pt>
                <c:pt idx="348">
                  <c:v>50.3</c:v>
                </c:pt>
                <c:pt idx="349">
                  <c:v>46.34</c:v>
                </c:pt>
                <c:pt idx="350">
                  <c:v>49.220000000000013</c:v>
                </c:pt>
                <c:pt idx="351">
                  <c:v>47.4</c:v>
                </c:pt>
                <c:pt idx="352">
                  <c:v>47.8</c:v>
                </c:pt>
                <c:pt idx="353">
                  <c:v>56.86</c:v>
                </c:pt>
                <c:pt idx="354">
                  <c:v>65.33</c:v>
                </c:pt>
                <c:pt idx="355">
                  <c:v>58.04</c:v>
                </c:pt>
                <c:pt idx="356">
                  <c:v>51.63</c:v>
                </c:pt>
                <c:pt idx="357">
                  <c:v>52.03</c:v>
                </c:pt>
                <c:pt idx="358">
                  <c:v>74.25</c:v>
                </c:pt>
                <c:pt idx="359">
                  <c:v>73.8</c:v>
                </c:pt>
                <c:pt idx="360">
                  <c:v>73.239999999999995</c:v>
                </c:pt>
                <c:pt idx="361">
                  <c:v>73.06</c:v>
                </c:pt>
                <c:pt idx="362">
                  <c:v>73.3</c:v>
                </c:pt>
                <c:pt idx="363">
                  <c:v>48.21</c:v>
                </c:pt>
                <c:pt idx="364">
                  <c:v>47.690000000000012</c:v>
                </c:pt>
                <c:pt idx="365">
                  <c:v>48.95</c:v>
                </c:pt>
                <c:pt idx="366">
                  <c:v>47.54</c:v>
                </c:pt>
                <c:pt idx="367">
                  <c:v>49.08</c:v>
                </c:pt>
                <c:pt idx="368">
                  <c:v>48.96</c:v>
                </c:pt>
                <c:pt idx="369">
                  <c:v>48.68</c:v>
                </c:pt>
                <c:pt idx="370">
                  <c:v>45.84</c:v>
                </c:pt>
                <c:pt idx="371">
                  <c:v>47.13</c:v>
                </c:pt>
                <c:pt idx="372">
                  <c:v>50.34</c:v>
                </c:pt>
                <c:pt idx="373">
                  <c:v>49.48</c:v>
                </c:pt>
                <c:pt idx="374">
                  <c:v>50.25</c:v>
                </c:pt>
                <c:pt idx="375">
                  <c:v>47.53</c:v>
                </c:pt>
                <c:pt idx="376">
                  <c:v>49.81</c:v>
                </c:pt>
                <c:pt idx="377">
                  <c:v>53.81</c:v>
                </c:pt>
                <c:pt idx="378">
                  <c:v>48</c:v>
                </c:pt>
                <c:pt idx="379">
                  <c:v>48.28</c:v>
                </c:pt>
                <c:pt idx="380">
                  <c:v>50.03</c:v>
                </c:pt>
                <c:pt idx="381">
                  <c:v>53.46</c:v>
                </c:pt>
                <c:pt idx="382">
                  <c:v>47.84</c:v>
                </c:pt>
                <c:pt idx="383">
                  <c:v>48.99</c:v>
                </c:pt>
                <c:pt idx="384">
                  <c:v>53.32</c:v>
                </c:pt>
                <c:pt idx="385">
                  <c:v>68.069999999999993</c:v>
                </c:pt>
                <c:pt idx="386">
                  <c:v>71.36999999999999</c:v>
                </c:pt>
                <c:pt idx="387">
                  <c:v>72.88</c:v>
                </c:pt>
                <c:pt idx="388">
                  <c:v>75.5</c:v>
                </c:pt>
                <c:pt idx="389">
                  <c:v>64.099999999999994</c:v>
                </c:pt>
                <c:pt idx="390">
                  <c:v>67.88</c:v>
                </c:pt>
                <c:pt idx="391">
                  <c:v>68.19</c:v>
                </c:pt>
                <c:pt idx="392">
                  <c:v>69.010000000000005</c:v>
                </c:pt>
                <c:pt idx="393">
                  <c:v>70.930000000000007</c:v>
                </c:pt>
                <c:pt idx="394">
                  <c:v>71.2</c:v>
                </c:pt>
                <c:pt idx="395">
                  <c:v>72.440000000000026</c:v>
                </c:pt>
                <c:pt idx="396">
                  <c:v>73.319999999999993</c:v>
                </c:pt>
                <c:pt idx="397">
                  <c:v>75.16</c:v>
                </c:pt>
                <c:pt idx="398">
                  <c:v>48.54</c:v>
                </c:pt>
                <c:pt idx="399">
                  <c:v>48.44</c:v>
                </c:pt>
                <c:pt idx="400">
                  <c:v>47.32</c:v>
                </c:pt>
                <c:pt idx="401">
                  <c:v>48.68</c:v>
                </c:pt>
                <c:pt idx="402">
                  <c:v>49.45</c:v>
                </c:pt>
                <c:pt idx="403">
                  <c:v>51.33</c:v>
                </c:pt>
                <c:pt idx="404">
                  <c:v>50.04</c:v>
                </c:pt>
                <c:pt idx="405">
                  <c:v>46.04</c:v>
                </c:pt>
                <c:pt idx="406">
                  <c:v>48.21</c:v>
                </c:pt>
                <c:pt idx="407">
                  <c:v>54.790000000000013</c:v>
                </c:pt>
                <c:pt idx="408">
                  <c:v>53.42</c:v>
                </c:pt>
                <c:pt idx="409">
                  <c:v>58.32</c:v>
                </c:pt>
                <c:pt idx="410">
                  <c:v>73.27</c:v>
                </c:pt>
                <c:pt idx="411">
                  <c:v>71.260000000000005</c:v>
                </c:pt>
                <c:pt idx="412">
                  <c:v>73.28</c:v>
                </c:pt>
                <c:pt idx="413">
                  <c:v>73.38</c:v>
                </c:pt>
                <c:pt idx="414">
                  <c:v>73.48</c:v>
                </c:pt>
                <c:pt idx="415">
                  <c:v>71.61999999999999</c:v>
                </c:pt>
                <c:pt idx="416">
                  <c:v>71.260000000000005</c:v>
                </c:pt>
                <c:pt idx="417">
                  <c:v>69.72</c:v>
                </c:pt>
                <c:pt idx="418">
                  <c:v>71.02</c:v>
                </c:pt>
                <c:pt idx="419">
                  <c:v>71.78</c:v>
                </c:pt>
                <c:pt idx="420">
                  <c:v>71.52</c:v>
                </c:pt>
                <c:pt idx="421">
                  <c:v>69.959999999999994</c:v>
                </c:pt>
                <c:pt idx="422">
                  <c:v>70.45</c:v>
                </c:pt>
                <c:pt idx="423">
                  <c:v>70.45</c:v>
                </c:pt>
                <c:pt idx="424">
                  <c:v>68.940000000000026</c:v>
                </c:pt>
                <c:pt idx="425">
                  <c:v>74.010000000000005</c:v>
                </c:pt>
                <c:pt idx="426">
                  <c:v>69.849999999999994</c:v>
                </c:pt>
                <c:pt idx="427">
                  <c:v>70.45</c:v>
                </c:pt>
                <c:pt idx="428">
                  <c:v>65.64</c:v>
                </c:pt>
                <c:pt idx="429">
                  <c:v>48.74</c:v>
                </c:pt>
                <c:pt idx="430">
                  <c:v>50.38</c:v>
                </c:pt>
                <c:pt idx="431">
                  <c:v>50.04</c:v>
                </c:pt>
                <c:pt idx="432">
                  <c:v>69.400000000000006</c:v>
                </c:pt>
                <c:pt idx="433">
                  <c:v>69.5</c:v>
                </c:pt>
                <c:pt idx="434">
                  <c:v>69.5</c:v>
                </c:pt>
                <c:pt idx="435">
                  <c:v>69.7</c:v>
                </c:pt>
                <c:pt idx="436">
                  <c:v>69.5</c:v>
                </c:pt>
                <c:pt idx="437">
                  <c:v>69.3</c:v>
                </c:pt>
                <c:pt idx="438">
                  <c:v>69.2</c:v>
                </c:pt>
                <c:pt idx="439">
                  <c:v>69.099999999999994</c:v>
                </c:pt>
                <c:pt idx="440">
                  <c:v>69.099999999999994</c:v>
                </c:pt>
                <c:pt idx="441">
                  <c:v>69.099999999999994</c:v>
                </c:pt>
                <c:pt idx="442">
                  <c:v>69.5</c:v>
                </c:pt>
                <c:pt idx="443">
                  <c:v>70</c:v>
                </c:pt>
                <c:pt idx="444">
                  <c:v>68.900000000000006</c:v>
                </c:pt>
                <c:pt idx="445">
                  <c:v>65.8</c:v>
                </c:pt>
                <c:pt idx="446">
                  <c:v>70.3</c:v>
                </c:pt>
                <c:pt idx="447">
                  <c:v>70.400000000000006</c:v>
                </c:pt>
                <c:pt idx="448">
                  <c:v>70</c:v>
                </c:pt>
                <c:pt idx="449">
                  <c:v>70</c:v>
                </c:pt>
                <c:pt idx="450">
                  <c:v>70.3</c:v>
                </c:pt>
                <c:pt idx="451">
                  <c:v>69.900000000000006</c:v>
                </c:pt>
                <c:pt idx="452">
                  <c:v>47.94</c:v>
                </c:pt>
                <c:pt idx="453">
                  <c:v>49.190000000000012</c:v>
                </c:pt>
                <c:pt idx="454">
                  <c:v>49.290000000000013</c:v>
                </c:pt>
                <c:pt idx="455">
                  <c:v>49.58</c:v>
                </c:pt>
                <c:pt idx="456">
                  <c:v>47.13</c:v>
                </c:pt>
                <c:pt idx="457">
                  <c:v>49.68</c:v>
                </c:pt>
                <c:pt idx="458">
                  <c:v>50.67</c:v>
                </c:pt>
                <c:pt idx="459">
                  <c:v>49</c:v>
                </c:pt>
                <c:pt idx="460">
                  <c:v>49.32</c:v>
                </c:pt>
                <c:pt idx="461">
                  <c:v>49.760000000000012</c:v>
                </c:pt>
                <c:pt idx="462">
                  <c:v>49.9</c:v>
                </c:pt>
                <c:pt idx="463">
                  <c:v>49.2</c:v>
                </c:pt>
                <c:pt idx="464">
                  <c:v>49.95</c:v>
                </c:pt>
                <c:pt idx="465">
                  <c:v>47.3</c:v>
                </c:pt>
                <c:pt idx="466">
                  <c:v>49.45</c:v>
                </c:pt>
                <c:pt idx="467">
                  <c:v>47.59</c:v>
                </c:pt>
                <c:pt idx="468">
                  <c:v>49.15</c:v>
                </c:pt>
                <c:pt idx="469">
                  <c:v>49.720000000000013</c:v>
                </c:pt>
                <c:pt idx="470">
                  <c:v>47.190000000000012</c:v>
                </c:pt>
                <c:pt idx="471">
                  <c:v>46.03</c:v>
                </c:pt>
                <c:pt idx="472">
                  <c:v>48.71</c:v>
                </c:pt>
                <c:pt idx="473">
                  <c:v>47.47</c:v>
                </c:pt>
                <c:pt idx="474">
                  <c:v>48.42</c:v>
                </c:pt>
                <c:pt idx="475">
                  <c:v>47.52</c:v>
                </c:pt>
                <c:pt idx="476">
                  <c:v>48.99</c:v>
                </c:pt>
                <c:pt idx="477">
                  <c:v>48</c:v>
                </c:pt>
                <c:pt idx="478">
                  <c:v>48.8</c:v>
                </c:pt>
                <c:pt idx="479">
                  <c:v>46.65</c:v>
                </c:pt>
                <c:pt idx="480">
                  <c:v>46.660000000000011</c:v>
                </c:pt>
                <c:pt idx="481">
                  <c:v>45.44</c:v>
                </c:pt>
                <c:pt idx="482">
                  <c:v>45.98</c:v>
                </c:pt>
                <c:pt idx="483">
                  <c:v>46.38</c:v>
                </c:pt>
                <c:pt idx="484">
                  <c:v>49.51</c:v>
                </c:pt>
                <c:pt idx="485">
                  <c:v>50.67</c:v>
                </c:pt>
                <c:pt idx="486">
                  <c:v>47.78</c:v>
                </c:pt>
                <c:pt idx="487">
                  <c:v>47.33</c:v>
                </c:pt>
                <c:pt idx="488">
                  <c:v>49.63</c:v>
                </c:pt>
                <c:pt idx="489">
                  <c:v>49.89</c:v>
                </c:pt>
                <c:pt idx="490">
                  <c:v>47.87</c:v>
                </c:pt>
                <c:pt idx="491">
                  <c:v>48.65</c:v>
                </c:pt>
                <c:pt idx="492">
                  <c:v>49.4</c:v>
                </c:pt>
                <c:pt idx="493">
                  <c:v>46.92</c:v>
                </c:pt>
                <c:pt idx="494">
                  <c:v>46.1</c:v>
                </c:pt>
                <c:pt idx="495">
                  <c:v>47.5</c:v>
                </c:pt>
                <c:pt idx="496">
                  <c:v>46.06</c:v>
                </c:pt>
                <c:pt idx="497">
                  <c:v>48.86</c:v>
                </c:pt>
                <c:pt idx="498">
                  <c:v>48.68</c:v>
                </c:pt>
                <c:pt idx="499">
                  <c:v>70.2</c:v>
                </c:pt>
                <c:pt idx="500">
                  <c:v>72.099999999999994</c:v>
                </c:pt>
                <c:pt idx="501">
                  <c:v>71.400000000000006</c:v>
                </c:pt>
                <c:pt idx="502">
                  <c:v>70.900000000000006</c:v>
                </c:pt>
                <c:pt idx="503">
                  <c:v>68.5</c:v>
                </c:pt>
                <c:pt idx="504">
                  <c:v>70</c:v>
                </c:pt>
                <c:pt idx="505">
                  <c:v>71.599999999999994</c:v>
                </c:pt>
                <c:pt idx="506">
                  <c:v>71.5</c:v>
                </c:pt>
                <c:pt idx="507">
                  <c:v>71.3</c:v>
                </c:pt>
                <c:pt idx="508">
                  <c:v>54.9</c:v>
                </c:pt>
                <c:pt idx="509">
                  <c:v>53</c:v>
                </c:pt>
                <c:pt idx="510">
                  <c:v>65.599999999999994</c:v>
                </c:pt>
                <c:pt idx="511">
                  <c:v>47.43</c:v>
                </c:pt>
                <c:pt idx="512">
                  <c:v>47.77</c:v>
                </c:pt>
                <c:pt idx="513">
                  <c:v>47.08</c:v>
                </c:pt>
                <c:pt idx="514">
                  <c:v>47.07</c:v>
                </c:pt>
                <c:pt idx="515">
                  <c:v>73</c:v>
                </c:pt>
                <c:pt idx="516">
                  <c:v>72.5</c:v>
                </c:pt>
                <c:pt idx="517">
                  <c:v>73.900000000000006</c:v>
                </c:pt>
                <c:pt idx="518">
                  <c:v>72.5</c:v>
                </c:pt>
                <c:pt idx="519">
                  <c:v>72.5</c:v>
                </c:pt>
                <c:pt idx="520">
                  <c:v>71.599999999999994</c:v>
                </c:pt>
                <c:pt idx="521">
                  <c:v>69.8</c:v>
                </c:pt>
                <c:pt idx="522">
                  <c:v>68.900000000000006</c:v>
                </c:pt>
                <c:pt idx="523">
                  <c:v>71.599999999999994</c:v>
                </c:pt>
                <c:pt idx="524">
                  <c:v>65.2</c:v>
                </c:pt>
                <c:pt idx="525">
                  <c:v>66.2</c:v>
                </c:pt>
                <c:pt idx="526">
                  <c:v>66.2</c:v>
                </c:pt>
                <c:pt idx="527">
                  <c:v>63</c:v>
                </c:pt>
                <c:pt idx="528">
                  <c:v>60.7</c:v>
                </c:pt>
                <c:pt idx="529">
                  <c:v>60.3</c:v>
                </c:pt>
                <c:pt idx="530">
                  <c:v>58.9</c:v>
                </c:pt>
                <c:pt idx="531">
                  <c:v>58</c:v>
                </c:pt>
                <c:pt idx="532">
                  <c:v>57.1</c:v>
                </c:pt>
                <c:pt idx="533">
                  <c:v>56.2</c:v>
                </c:pt>
                <c:pt idx="534">
                  <c:v>59.4</c:v>
                </c:pt>
                <c:pt idx="535">
                  <c:v>53.9</c:v>
                </c:pt>
                <c:pt idx="536">
                  <c:v>72.36</c:v>
                </c:pt>
                <c:pt idx="537">
                  <c:v>72.14</c:v>
                </c:pt>
                <c:pt idx="538">
                  <c:v>71.739999999999995</c:v>
                </c:pt>
                <c:pt idx="539">
                  <c:v>71.34</c:v>
                </c:pt>
                <c:pt idx="540">
                  <c:v>65.25</c:v>
                </c:pt>
                <c:pt idx="541">
                  <c:v>64.09</c:v>
                </c:pt>
                <c:pt idx="542">
                  <c:v>62.87</c:v>
                </c:pt>
                <c:pt idx="543">
                  <c:v>61.61</c:v>
                </c:pt>
                <c:pt idx="544">
                  <c:v>57.82</c:v>
                </c:pt>
                <c:pt idx="545">
                  <c:v>56.99</c:v>
                </c:pt>
                <c:pt idx="546">
                  <c:v>67.819999999999993</c:v>
                </c:pt>
                <c:pt idx="547">
                  <c:v>68.459999999999994</c:v>
                </c:pt>
                <c:pt idx="548">
                  <c:v>69.31</c:v>
                </c:pt>
                <c:pt idx="549">
                  <c:v>68.69</c:v>
                </c:pt>
                <c:pt idx="550">
                  <c:v>66.959999999999994</c:v>
                </c:pt>
                <c:pt idx="551">
                  <c:v>67.679999999999978</c:v>
                </c:pt>
                <c:pt idx="552">
                  <c:v>66.48</c:v>
                </c:pt>
                <c:pt idx="553">
                  <c:v>66.260000000000005</c:v>
                </c:pt>
                <c:pt idx="554">
                  <c:v>65.099999999999994</c:v>
                </c:pt>
                <c:pt idx="555">
                  <c:v>63.55</c:v>
                </c:pt>
                <c:pt idx="556">
                  <c:v>62.49</c:v>
                </c:pt>
                <c:pt idx="557">
                  <c:v>62.71</c:v>
                </c:pt>
                <c:pt idx="558">
                  <c:v>56.15</c:v>
                </c:pt>
                <c:pt idx="559">
                  <c:v>58.99</c:v>
                </c:pt>
                <c:pt idx="560">
                  <c:v>54.35</c:v>
                </c:pt>
                <c:pt idx="561">
                  <c:v>59.7</c:v>
                </c:pt>
                <c:pt idx="562">
                  <c:v>54.8</c:v>
                </c:pt>
                <c:pt idx="563">
                  <c:v>61.55</c:v>
                </c:pt>
                <c:pt idx="564">
                  <c:v>56.13</c:v>
                </c:pt>
                <c:pt idx="565">
                  <c:v>54.9</c:v>
                </c:pt>
                <c:pt idx="566">
                  <c:v>54.36</c:v>
                </c:pt>
                <c:pt idx="567">
                  <c:v>73.16</c:v>
                </c:pt>
                <c:pt idx="568">
                  <c:v>72.34</c:v>
                </c:pt>
                <c:pt idx="569">
                  <c:v>73.16</c:v>
                </c:pt>
                <c:pt idx="570">
                  <c:v>70.14</c:v>
                </c:pt>
                <c:pt idx="571">
                  <c:v>72.63</c:v>
                </c:pt>
                <c:pt idx="572">
                  <c:v>68.86999999999999</c:v>
                </c:pt>
                <c:pt idx="573">
                  <c:v>65.040000000000006</c:v>
                </c:pt>
                <c:pt idx="574">
                  <c:v>58.25</c:v>
                </c:pt>
                <c:pt idx="575">
                  <c:v>50.1</c:v>
                </c:pt>
                <c:pt idx="576">
                  <c:v>50.2</c:v>
                </c:pt>
                <c:pt idx="577">
                  <c:v>50</c:v>
                </c:pt>
                <c:pt idx="578">
                  <c:v>71.19</c:v>
                </c:pt>
                <c:pt idx="579">
                  <c:v>81</c:v>
                </c:pt>
                <c:pt idx="580">
                  <c:v>81.2</c:v>
                </c:pt>
                <c:pt idx="581">
                  <c:v>54.690000000000012</c:v>
                </c:pt>
                <c:pt idx="582">
                  <c:v>60.18</c:v>
                </c:pt>
                <c:pt idx="583">
                  <c:v>63.65</c:v>
                </c:pt>
                <c:pt idx="584">
                  <c:v>69.959999999999994</c:v>
                </c:pt>
                <c:pt idx="585">
                  <c:v>65.569999999999993</c:v>
                </c:pt>
                <c:pt idx="586">
                  <c:v>73.849999999999994</c:v>
                </c:pt>
                <c:pt idx="587">
                  <c:v>70.510000000000005</c:v>
                </c:pt>
                <c:pt idx="588">
                  <c:v>71.23</c:v>
                </c:pt>
                <c:pt idx="589">
                  <c:v>71.39</c:v>
                </c:pt>
                <c:pt idx="590">
                  <c:v>72.09</c:v>
                </c:pt>
                <c:pt idx="591">
                  <c:v>68.349999999999994</c:v>
                </c:pt>
                <c:pt idx="592">
                  <c:v>74.319999999999993</c:v>
                </c:pt>
                <c:pt idx="593">
                  <c:v>65.05</c:v>
                </c:pt>
                <c:pt idx="594">
                  <c:v>67.89</c:v>
                </c:pt>
                <c:pt idx="595">
                  <c:v>74.34</c:v>
                </c:pt>
                <c:pt idx="596">
                  <c:v>70.28</c:v>
                </c:pt>
                <c:pt idx="597">
                  <c:v>62</c:v>
                </c:pt>
                <c:pt idx="598">
                  <c:v>66.989999999999995</c:v>
                </c:pt>
                <c:pt idx="599">
                  <c:v>49.15</c:v>
                </c:pt>
                <c:pt idx="600">
                  <c:v>52.61</c:v>
                </c:pt>
                <c:pt idx="601">
                  <c:v>54.68</c:v>
                </c:pt>
                <c:pt idx="602">
                  <c:v>47.47</c:v>
                </c:pt>
                <c:pt idx="603">
                  <c:v>49.260000000000012</c:v>
                </c:pt>
                <c:pt idx="604">
                  <c:v>49.65</c:v>
                </c:pt>
                <c:pt idx="605">
                  <c:v>69.239999999999995</c:v>
                </c:pt>
                <c:pt idx="606">
                  <c:v>48.47</c:v>
                </c:pt>
                <c:pt idx="607">
                  <c:v>49.4</c:v>
                </c:pt>
                <c:pt idx="608">
                  <c:v>49.05</c:v>
                </c:pt>
                <c:pt idx="609">
                  <c:v>70.5</c:v>
                </c:pt>
                <c:pt idx="610">
                  <c:v>70.260000000000005</c:v>
                </c:pt>
                <c:pt idx="611">
                  <c:v>71.065000000000012</c:v>
                </c:pt>
                <c:pt idx="612">
                  <c:v>70.239999999999995</c:v>
                </c:pt>
                <c:pt idx="613">
                  <c:v>47.7</c:v>
                </c:pt>
                <c:pt idx="614">
                  <c:v>49.59</c:v>
                </c:pt>
                <c:pt idx="615">
                  <c:v>49.84</c:v>
                </c:pt>
                <c:pt idx="616">
                  <c:v>47.8</c:v>
                </c:pt>
                <c:pt idx="617">
                  <c:v>47.220000000000013</c:v>
                </c:pt>
                <c:pt idx="618">
                  <c:v>47.85</c:v>
                </c:pt>
                <c:pt idx="619">
                  <c:v>47.3</c:v>
                </c:pt>
                <c:pt idx="620">
                  <c:v>46.13</c:v>
                </c:pt>
                <c:pt idx="621">
                  <c:v>47.71</c:v>
                </c:pt>
                <c:pt idx="622">
                  <c:v>46.18</c:v>
                </c:pt>
                <c:pt idx="623">
                  <c:v>47.46</c:v>
                </c:pt>
                <c:pt idx="624">
                  <c:v>48.06</c:v>
                </c:pt>
                <c:pt idx="625">
                  <c:v>47.36</c:v>
                </c:pt>
                <c:pt idx="626">
                  <c:v>47.25</c:v>
                </c:pt>
                <c:pt idx="627">
                  <c:v>46.690000000000012</c:v>
                </c:pt>
                <c:pt idx="628">
                  <c:v>46.36</c:v>
                </c:pt>
                <c:pt idx="629">
                  <c:v>49.13</c:v>
                </c:pt>
                <c:pt idx="630">
                  <c:v>47.44</c:v>
                </c:pt>
                <c:pt idx="631">
                  <c:v>47.86</c:v>
                </c:pt>
                <c:pt idx="632">
                  <c:v>44.9</c:v>
                </c:pt>
                <c:pt idx="633">
                  <c:v>45</c:v>
                </c:pt>
                <c:pt idx="634">
                  <c:v>47.34</c:v>
                </c:pt>
                <c:pt idx="635">
                  <c:v>46.31</c:v>
                </c:pt>
                <c:pt idx="636">
                  <c:v>47.11</c:v>
                </c:pt>
                <c:pt idx="637">
                  <c:v>47.63</c:v>
                </c:pt>
                <c:pt idx="638">
                  <c:v>48.27</c:v>
                </c:pt>
                <c:pt idx="639">
                  <c:v>47.71</c:v>
                </c:pt>
                <c:pt idx="640">
                  <c:v>48.99</c:v>
                </c:pt>
                <c:pt idx="641">
                  <c:v>48</c:v>
                </c:pt>
                <c:pt idx="642">
                  <c:v>47.46</c:v>
                </c:pt>
                <c:pt idx="643">
                  <c:v>49.86</c:v>
                </c:pt>
                <c:pt idx="644">
                  <c:v>48.88</c:v>
                </c:pt>
                <c:pt idx="645">
                  <c:v>46.33</c:v>
                </c:pt>
                <c:pt idx="646">
                  <c:v>54.6</c:v>
                </c:pt>
                <c:pt idx="647">
                  <c:v>47.54</c:v>
                </c:pt>
                <c:pt idx="648">
                  <c:v>48.17</c:v>
                </c:pt>
                <c:pt idx="649">
                  <c:v>49.39</c:v>
                </c:pt>
                <c:pt idx="650">
                  <c:v>48.33</c:v>
                </c:pt>
                <c:pt idx="651">
                  <c:v>48.21</c:v>
                </c:pt>
                <c:pt idx="652">
                  <c:v>49.82</c:v>
                </c:pt>
                <c:pt idx="653">
                  <c:v>44.77</c:v>
                </c:pt>
                <c:pt idx="654">
                  <c:v>47.87</c:v>
                </c:pt>
                <c:pt idx="655">
                  <c:v>48.81</c:v>
                </c:pt>
                <c:pt idx="656">
                  <c:v>48.63</c:v>
                </c:pt>
                <c:pt idx="657">
                  <c:v>45.9</c:v>
                </c:pt>
                <c:pt idx="658">
                  <c:v>48.09</c:v>
                </c:pt>
                <c:pt idx="659">
                  <c:v>50.56</c:v>
                </c:pt>
                <c:pt idx="660">
                  <c:v>45.42</c:v>
                </c:pt>
                <c:pt idx="661">
                  <c:v>45.790000000000013</c:v>
                </c:pt>
                <c:pt idx="662">
                  <c:v>47.63</c:v>
                </c:pt>
                <c:pt idx="663">
                  <c:v>47.83</c:v>
                </c:pt>
                <c:pt idx="664">
                  <c:v>45.730000000000011</c:v>
                </c:pt>
                <c:pt idx="665">
                  <c:v>45.52</c:v>
                </c:pt>
                <c:pt idx="666">
                  <c:v>48.290000000000013</c:v>
                </c:pt>
                <c:pt idx="667">
                  <c:v>47.08</c:v>
                </c:pt>
                <c:pt idx="668">
                  <c:v>45.85</c:v>
                </c:pt>
                <c:pt idx="669">
                  <c:v>48.57</c:v>
                </c:pt>
                <c:pt idx="670">
                  <c:v>47.59</c:v>
                </c:pt>
                <c:pt idx="671">
                  <c:v>44.95</c:v>
                </c:pt>
                <c:pt idx="672">
                  <c:v>50.260000000000012</c:v>
                </c:pt>
                <c:pt idx="673">
                  <c:v>47.93</c:v>
                </c:pt>
                <c:pt idx="674">
                  <c:v>48.01</c:v>
                </c:pt>
                <c:pt idx="675">
                  <c:v>48.82</c:v>
                </c:pt>
                <c:pt idx="676">
                  <c:v>47.9</c:v>
                </c:pt>
                <c:pt idx="677">
                  <c:v>49.48</c:v>
                </c:pt>
                <c:pt idx="678">
                  <c:v>50.59</c:v>
                </c:pt>
                <c:pt idx="679">
                  <c:v>52.36</c:v>
                </c:pt>
                <c:pt idx="680">
                  <c:v>48.34</c:v>
                </c:pt>
                <c:pt idx="681">
                  <c:v>49.260000000000012</c:v>
                </c:pt>
                <c:pt idx="682">
                  <c:v>47.84</c:v>
                </c:pt>
                <c:pt idx="683">
                  <c:v>48.48</c:v>
                </c:pt>
                <c:pt idx="684">
                  <c:v>48.54</c:v>
                </c:pt>
                <c:pt idx="685">
                  <c:v>47.71</c:v>
                </c:pt>
                <c:pt idx="686">
                  <c:v>48.09</c:v>
                </c:pt>
                <c:pt idx="687">
                  <c:v>48.88</c:v>
                </c:pt>
                <c:pt idx="688">
                  <c:v>48.01</c:v>
                </c:pt>
                <c:pt idx="689">
                  <c:v>50.120000000000012</c:v>
                </c:pt>
                <c:pt idx="690">
                  <c:v>49.48</c:v>
                </c:pt>
                <c:pt idx="691">
                  <c:v>52.15</c:v>
                </c:pt>
                <c:pt idx="692">
                  <c:v>46.44</c:v>
                </c:pt>
                <c:pt idx="693">
                  <c:v>52.36</c:v>
                </c:pt>
                <c:pt idx="694">
                  <c:v>48.3</c:v>
                </c:pt>
                <c:pt idx="695">
                  <c:v>47.74</c:v>
                </c:pt>
                <c:pt idx="696">
                  <c:v>48.760000000000012</c:v>
                </c:pt>
                <c:pt idx="697">
                  <c:v>47.8</c:v>
                </c:pt>
                <c:pt idx="698">
                  <c:v>48.730000000000011</c:v>
                </c:pt>
                <c:pt idx="699">
                  <c:v>48.4</c:v>
                </c:pt>
                <c:pt idx="700">
                  <c:v>48.93</c:v>
                </c:pt>
                <c:pt idx="701">
                  <c:v>49.730000000000011</c:v>
                </c:pt>
                <c:pt idx="702">
                  <c:v>49.260000000000012</c:v>
                </c:pt>
                <c:pt idx="703">
                  <c:v>47</c:v>
                </c:pt>
                <c:pt idx="704">
                  <c:v>48.8</c:v>
                </c:pt>
                <c:pt idx="705">
                  <c:v>47.44</c:v>
                </c:pt>
                <c:pt idx="706">
                  <c:v>49.04</c:v>
                </c:pt>
                <c:pt idx="707">
                  <c:v>47.74</c:v>
                </c:pt>
                <c:pt idx="708">
                  <c:v>48.620000000000012</c:v>
                </c:pt>
                <c:pt idx="709">
                  <c:v>48.55</c:v>
                </c:pt>
                <c:pt idx="710">
                  <c:v>49.260000000000012</c:v>
                </c:pt>
                <c:pt idx="711">
                  <c:v>48.93</c:v>
                </c:pt>
                <c:pt idx="712">
                  <c:v>47.790000000000013</c:v>
                </c:pt>
                <c:pt idx="713">
                  <c:v>48.07</c:v>
                </c:pt>
                <c:pt idx="714">
                  <c:v>47.8</c:v>
                </c:pt>
                <c:pt idx="715">
                  <c:v>48.21</c:v>
                </c:pt>
                <c:pt idx="716">
                  <c:v>49.230000000000011</c:v>
                </c:pt>
                <c:pt idx="717">
                  <c:v>46.81</c:v>
                </c:pt>
                <c:pt idx="718">
                  <c:v>48.690000000000012</c:v>
                </c:pt>
                <c:pt idx="719">
                  <c:v>49.15</c:v>
                </c:pt>
                <c:pt idx="720">
                  <c:v>48.87</c:v>
                </c:pt>
                <c:pt idx="721">
                  <c:v>48.790000000000013</c:v>
                </c:pt>
                <c:pt idx="722">
                  <c:v>46.290000000000013</c:v>
                </c:pt>
                <c:pt idx="723">
                  <c:v>46.36</c:v>
                </c:pt>
                <c:pt idx="724">
                  <c:v>56.389240000000001</c:v>
                </c:pt>
                <c:pt idx="725">
                  <c:v>56.615470000000002</c:v>
                </c:pt>
                <c:pt idx="726">
                  <c:v>46.38</c:v>
                </c:pt>
                <c:pt idx="727">
                  <c:v>68.72</c:v>
                </c:pt>
                <c:pt idx="728">
                  <c:v>69.940000000000026</c:v>
                </c:pt>
                <c:pt idx="729">
                  <c:v>47.35</c:v>
                </c:pt>
                <c:pt idx="730">
                  <c:v>67.760000000000005</c:v>
                </c:pt>
                <c:pt idx="731">
                  <c:v>68.19</c:v>
                </c:pt>
                <c:pt idx="732">
                  <c:v>47.8</c:v>
                </c:pt>
                <c:pt idx="733">
                  <c:v>48.07</c:v>
                </c:pt>
                <c:pt idx="734">
                  <c:v>69.099999999999994</c:v>
                </c:pt>
                <c:pt idx="735">
                  <c:v>69.59</c:v>
                </c:pt>
                <c:pt idx="736">
                  <c:v>70.77</c:v>
                </c:pt>
                <c:pt idx="737">
                  <c:v>70.36</c:v>
                </c:pt>
                <c:pt idx="738">
                  <c:v>55.9</c:v>
                </c:pt>
                <c:pt idx="739">
                  <c:v>59.85</c:v>
                </c:pt>
                <c:pt idx="740">
                  <c:v>66.88</c:v>
                </c:pt>
                <c:pt idx="741">
                  <c:v>47.55</c:v>
                </c:pt>
                <c:pt idx="742">
                  <c:v>69.75</c:v>
                </c:pt>
                <c:pt idx="743">
                  <c:v>47.760000000000012</c:v>
                </c:pt>
                <c:pt idx="744">
                  <c:v>47.86</c:v>
                </c:pt>
                <c:pt idx="745">
                  <c:v>48.51</c:v>
                </c:pt>
                <c:pt idx="746">
                  <c:v>51.34</c:v>
                </c:pt>
                <c:pt idx="747">
                  <c:v>68</c:v>
                </c:pt>
                <c:pt idx="748">
                  <c:v>68.209999999999994</c:v>
                </c:pt>
                <c:pt idx="749">
                  <c:v>70.11</c:v>
                </c:pt>
                <c:pt idx="750">
                  <c:v>50.88</c:v>
                </c:pt>
                <c:pt idx="751">
                  <c:v>65.319999999999993</c:v>
                </c:pt>
                <c:pt idx="752">
                  <c:v>65.489999999999995</c:v>
                </c:pt>
                <c:pt idx="753">
                  <c:v>69.59</c:v>
                </c:pt>
                <c:pt idx="754">
                  <c:v>68.56</c:v>
                </c:pt>
                <c:pt idx="755">
                  <c:v>70.400000000000006</c:v>
                </c:pt>
                <c:pt idx="756">
                  <c:v>70.930000000000007</c:v>
                </c:pt>
                <c:pt idx="757">
                  <c:v>48.620000000000012</c:v>
                </c:pt>
                <c:pt idx="758">
                  <c:v>70.040000000000006</c:v>
                </c:pt>
                <c:pt idx="759">
                  <c:v>68.7</c:v>
                </c:pt>
                <c:pt idx="760">
                  <c:v>70.540000000000006</c:v>
                </c:pt>
                <c:pt idx="761">
                  <c:v>71.239999999999995</c:v>
                </c:pt>
                <c:pt idx="762">
                  <c:v>47.160000000000011</c:v>
                </c:pt>
                <c:pt idx="763">
                  <c:v>70.13</c:v>
                </c:pt>
                <c:pt idx="764">
                  <c:v>74.31</c:v>
                </c:pt>
                <c:pt idx="765">
                  <c:v>74.400000000000006</c:v>
                </c:pt>
                <c:pt idx="766">
                  <c:v>76.27</c:v>
                </c:pt>
                <c:pt idx="767">
                  <c:v>74.400000000000006</c:v>
                </c:pt>
                <c:pt idx="768">
                  <c:v>73.040000000000006</c:v>
                </c:pt>
                <c:pt idx="769">
                  <c:v>76.459999999999994</c:v>
                </c:pt>
                <c:pt idx="770">
                  <c:v>66.790000000000006</c:v>
                </c:pt>
                <c:pt idx="771">
                  <c:v>66.75</c:v>
                </c:pt>
                <c:pt idx="772">
                  <c:v>68.81</c:v>
                </c:pt>
                <c:pt idx="773">
                  <c:v>68.410000000000025</c:v>
                </c:pt>
                <c:pt idx="774">
                  <c:v>72.39</c:v>
                </c:pt>
                <c:pt idx="775">
                  <c:v>70.2</c:v>
                </c:pt>
                <c:pt idx="776">
                  <c:v>68.89</c:v>
                </c:pt>
                <c:pt idx="777">
                  <c:v>70.13</c:v>
                </c:pt>
                <c:pt idx="778">
                  <c:v>72.28</c:v>
                </c:pt>
                <c:pt idx="779">
                  <c:v>72.819999999999993</c:v>
                </c:pt>
                <c:pt idx="780">
                  <c:v>46.04</c:v>
                </c:pt>
                <c:pt idx="781">
                  <c:v>47.31</c:v>
                </c:pt>
                <c:pt idx="782">
                  <c:v>47.07</c:v>
                </c:pt>
                <c:pt idx="783">
                  <c:v>48.08</c:v>
                </c:pt>
                <c:pt idx="784">
                  <c:v>48.64</c:v>
                </c:pt>
                <c:pt idx="785">
                  <c:v>48</c:v>
                </c:pt>
                <c:pt idx="786">
                  <c:v>48.2</c:v>
                </c:pt>
                <c:pt idx="787">
                  <c:v>52.08</c:v>
                </c:pt>
                <c:pt idx="788">
                  <c:v>52.89</c:v>
                </c:pt>
                <c:pt idx="789">
                  <c:v>60.53</c:v>
                </c:pt>
                <c:pt idx="790">
                  <c:v>62.45</c:v>
                </c:pt>
                <c:pt idx="791">
                  <c:v>61.75</c:v>
                </c:pt>
                <c:pt idx="792">
                  <c:v>68.010000000000005</c:v>
                </c:pt>
                <c:pt idx="793">
                  <c:v>47.08</c:v>
                </c:pt>
                <c:pt idx="794">
                  <c:v>55.52</c:v>
                </c:pt>
                <c:pt idx="795">
                  <c:v>67.98</c:v>
                </c:pt>
                <c:pt idx="796">
                  <c:v>47.27</c:v>
                </c:pt>
                <c:pt idx="797">
                  <c:v>46.61</c:v>
                </c:pt>
                <c:pt idx="798">
                  <c:v>47.1</c:v>
                </c:pt>
                <c:pt idx="799">
                  <c:v>47.660000000000011</c:v>
                </c:pt>
                <c:pt idx="800">
                  <c:v>47.56</c:v>
                </c:pt>
                <c:pt idx="801">
                  <c:v>47.1</c:v>
                </c:pt>
                <c:pt idx="802">
                  <c:v>47.54</c:v>
                </c:pt>
                <c:pt idx="803">
                  <c:v>46.91</c:v>
                </c:pt>
                <c:pt idx="804">
                  <c:v>47.56</c:v>
                </c:pt>
                <c:pt idx="805">
                  <c:v>46.730000000000011</c:v>
                </c:pt>
                <c:pt idx="806">
                  <c:v>47.53</c:v>
                </c:pt>
                <c:pt idx="807">
                  <c:v>47.620000000000012</c:v>
                </c:pt>
                <c:pt idx="808">
                  <c:v>47.14</c:v>
                </c:pt>
                <c:pt idx="809">
                  <c:v>46.84</c:v>
                </c:pt>
                <c:pt idx="810">
                  <c:v>47.730000000000011</c:v>
                </c:pt>
                <c:pt idx="811">
                  <c:v>47.8</c:v>
                </c:pt>
                <c:pt idx="812">
                  <c:v>47.78</c:v>
                </c:pt>
                <c:pt idx="813">
                  <c:v>47.78</c:v>
                </c:pt>
                <c:pt idx="814">
                  <c:v>47.89</c:v>
                </c:pt>
                <c:pt idx="815">
                  <c:v>48.160000000000011</c:v>
                </c:pt>
                <c:pt idx="816">
                  <c:v>47.71</c:v>
                </c:pt>
                <c:pt idx="817">
                  <c:v>47.36</c:v>
                </c:pt>
                <c:pt idx="818">
                  <c:v>47.85</c:v>
                </c:pt>
                <c:pt idx="819">
                  <c:v>47.760000000000012</c:v>
                </c:pt>
                <c:pt idx="820">
                  <c:v>47.55</c:v>
                </c:pt>
                <c:pt idx="821">
                  <c:v>48.21</c:v>
                </c:pt>
                <c:pt idx="822">
                  <c:v>47.61</c:v>
                </c:pt>
                <c:pt idx="823">
                  <c:v>47.93</c:v>
                </c:pt>
                <c:pt idx="824">
                  <c:v>50.120000000000012</c:v>
                </c:pt>
                <c:pt idx="825">
                  <c:v>50.09</c:v>
                </c:pt>
                <c:pt idx="826">
                  <c:v>50.11</c:v>
                </c:pt>
                <c:pt idx="827">
                  <c:v>50.18</c:v>
                </c:pt>
                <c:pt idx="828">
                  <c:v>49.24</c:v>
                </c:pt>
                <c:pt idx="829">
                  <c:v>49.38</c:v>
                </c:pt>
                <c:pt idx="830">
                  <c:v>49.44</c:v>
                </c:pt>
                <c:pt idx="831">
                  <c:v>49.07</c:v>
                </c:pt>
                <c:pt idx="832">
                  <c:v>48.97</c:v>
                </c:pt>
                <c:pt idx="833">
                  <c:v>49.05</c:v>
                </c:pt>
                <c:pt idx="834">
                  <c:v>48.97</c:v>
                </c:pt>
                <c:pt idx="835">
                  <c:v>49.28</c:v>
                </c:pt>
                <c:pt idx="836">
                  <c:v>48.96</c:v>
                </c:pt>
                <c:pt idx="837">
                  <c:v>49.09</c:v>
                </c:pt>
                <c:pt idx="838">
                  <c:v>48.81</c:v>
                </c:pt>
                <c:pt idx="839">
                  <c:v>49.03</c:v>
                </c:pt>
                <c:pt idx="840">
                  <c:v>48.99</c:v>
                </c:pt>
                <c:pt idx="841">
                  <c:v>49.18</c:v>
                </c:pt>
                <c:pt idx="842">
                  <c:v>48.83</c:v>
                </c:pt>
                <c:pt idx="843">
                  <c:v>48.52</c:v>
                </c:pt>
                <c:pt idx="844">
                  <c:v>49.35</c:v>
                </c:pt>
                <c:pt idx="845">
                  <c:v>49.74</c:v>
                </c:pt>
                <c:pt idx="846">
                  <c:v>66.2</c:v>
                </c:pt>
                <c:pt idx="847">
                  <c:v>66.900000000000006</c:v>
                </c:pt>
                <c:pt idx="848">
                  <c:v>67.8</c:v>
                </c:pt>
                <c:pt idx="849">
                  <c:v>70.8</c:v>
                </c:pt>
                <c:pt idx="850">
                  <c:v>70.5</c:v>
                </c:pt>
                <c:pt idx="851">
                  <c:v>69.400000000000006</c:v>
                </c:pt>
                <c:pt idx="852">
                  <c:v>68.5</c:v>
                </c:pt>
                <c:pt idx="853">
                  <c:v>68.400000000000006</c:v>
                </c:pt>
                <c:pt idx="854">
                  <c:v>68</c:v>
                </c:pt>
                <c:pt idx="855">
                  <c:v>67.5</c:v>
                </c:pt>
                <c:pt idx="856">
                  <c:v>67.8</c:v>
                </c:pt>
                <c:pt idx="857">
                  <c:v>68.400000000000006</c:v>
                </c:pt>
                <c:pt idx="858">
                  <c:v>47.01</c:v>
                </c:pt>
                <c:pt idx="859">
                  <c:v>46.91</c:v>
                </c:pt>
                <c:pt idx="860">
                  <c:v>47.65</c:v>
                </c:pt>
                <c:pt idx="861">
                  <c:v>46.04</c:v>
                </c:pt>
                <c:pt idx="862">
                  <c:v>45.690000000000012</c:v>
                </c:pt>
                <c:pt idx="863">
                  <c:v>46.230000000000011</c:v>
                </c:pt>
                <c:pt idx="864">
                  <c:v>45.63</c:v>
                </c:pt>
                <c:pt idx="865">
                  <c:v>46.52</c:v>
                </c:pt>
                <c:pt idx="866">
                  <c:v>46.160000000000011</c:v>
                </c:pt>
                <c:pt idx="867">
                  <c:v>49.08</c:v>
                </c:pt>
                <c:pt idx="868">
                  <c:v>47.87</c:v>
                </c:pt>
                <c:pt idx="869">
                  <c:v>48.9</c:v>
                </c:pt>
                <c:pt idx="870">
                  <c:v>48.77</c:v>
                </c:pt>
                <c:pt idx="871">
                  <c:v>48.690000000000012</c:v>
                </c:pt>
                <c:pt idx="872">
                  <c:v>47.68</c:v>
                </c:pt>
                <c:pt idx="873">
                  <c:v>48.14</c:v>
                </c:pt>
                <c:pt idx="874">
                  <c:v>51.14</c:v>
                </c:pt>
                <c:pt idx="875">
                  <c:v>72.22</c:v>
                </c:pt>
                <c:pt idx="876">
                  <c:v>72.58</c:v>
                </c:pt>
                <c:pt idx="877">
                  <c:v>74.459999999999994</c:v>
                </c:pt>
                <c:pt idx="878">
                  <c:v>74.13</c:v>
                </c:pt>
                <c:pt idx="879">
                  <c:v>73.23</c:v>
                </c:pt>
                <c:pt idx="880">
                  <c:v>66.849999999999994</c:v>
                </c:pt>
                <c:pt idx="881">
                  <c:v>75.8</c:v>
                </c:pt>
                <c:pt idx="882">
                  <c:v>69</c:v>
                </c:pt>
                <c:pt idx="883">
                  <c:v>67</c:v>
                </c:pt>
                <c:pt idx="884">
                  <c:v>74.5</c:v>
                </c:pt>
                <c:pt idx="885">
                  <c:v>65.599999999999994</c:v>
                </c:pt>
                <c:pt idx="886">
                  <c:v>75.2</c:v>
                </c:pt>
                <c:pt idx="887">
                  <c:v>74.2</c:v>
                </c:pt>
                <c:pt idx="888">
                  <c:v>70.099999999999994</c:v>
                </c:pt>
                <c:pt idx="889">
                  <c:v>71</c:v>
                </c:pt>
                <c:pt idx="890">
                  <c:v>71.8</c:v>
                </c:pt>
                <c:pt idx="891">
                  <c:v>65.099999999999994</c:v>
                </c:pt>
                <c:pt idx="892">
                  <c:v>74</c:v>
                </c:pt>
                <c:pt idx="893">
                  <c:v>64.8</c:v>
                </c:pt>
                <c:pt idx="894">
                  <c:v>77.099999999999994</c:v>
                </c:pt>
                <c:pt idx="895">
                  <c:v>74.400000000000006</c:v>
                </c:pt>
                <c:pt idx="896">
                  <c:v>73.5</c:v>
                </c:pt>
                <c:pt idx="897">
                  <c:v>76.900000000000006</c:v>
                </c:pt>
                <c:pt idx="898">
                  <c:v>73.5</c:v>
                </c:pt>
                <c:pt idx="899">
                  <c:v>71.5</c:v>
                </c:pt>
                <c:pt idx="900">
                  <c:v>65.7</c:v>
                </c:pt>
                <c:pt idx="901">
                  <c:v>49.2</c:v>
                </c:pt>
                <c:pt idx="902">
                  <c:v>49.1</c:v>
                </c:pt>
                <c:pt idx="903">
                  <c:v>52.7</c:v>
                </c:pt>
                <c:pt idx="904">
                  <c:v>53.6</c:v>
                </c:pt>
                <c:pt idx="905">
                  <c:v>46.7</c:v>
                </c:pt>
                <c:pt idx="906">
                  <c:v>49.2</c:v>
                </c:pt>
                <c:pt idx="907">
                  <c:v>51.7</c:v>
                </c:pt>
                <c:pt idx="908">
                  <c:v>44.7</c:v>
                </c:pt>
                <c:pt idx="909">
                  <c:v>49</c:v>
                </c:pt>
                <c:pt idx="910">
                  <c:v>48.7</c:v>
                </c:pt>
                <c:pt idx="911">
                  <c:v>48.08</c:v>
                </c:pt>
                <c:pt idx="912">
                  <c:v>47.47</c:v>
                </c:pt>
                <c:pt idx="913">
                  <c:v>47.290000000000013</c:v>
                </c:pt>
                <c:pt idx="914">
                  <c:v>46.65</c:v>
                </c:pt>
                <c:pt idx="915">
                  <c:v>45.790000000000013</c:v>
                </c:pt>
                <c:pt idx="916">
                  <c:v>47.27</c:v>
                </c:pt>
                <c:pt idx="917">
                  <c:v>46.45</c:v>
                </c:pt>
                <c:pt idx="918">
                  <c:v>46.27</c:v>
                </c:pt>
                <c:pt idx="919">
                  <c:v>47.25</c:v>
                </c:pt>
                <c:pt idx="920">
                  <c:v>47.54</c:v>
                </c:pt>
                <c:pt idx="921">
                  <c:v>46.64</c:v>
                </c:pt>
                <c:pt idx="922">
                  <c:v>46.42</c:v>
                </c:pt>
                <c:pt idx="923">
                  <c:v>46.42</c:v>
                </c:pt>
                <c:pt idx="924">
                  <c:v>46.84</c:v>
                </c:pt>
                <c:pt idx="925">
                  <c:v>49.44</c:v>
                </c:pt>
                <c:pt idx="926">
                  <c:v>49.97</c:v>
                </c:pt>
                <c:pt idx="927">
                  <c:v>49.52</c:v>
                </c:pt>
                <c:pt idx="928">
                  <c:v>51.06</c:v>
                </c:pt>
                <c:pt idx="929">
                  <c:v>48.14</c:v>
                </c:pt>
                <c:pt idx="930">
                  <c:v>71.61</c:v>
                </c:pt>
                <c:pt idx="931">
                  <c:v>70.64</c:v>
                </c:pt>
                <c:pt idx="932">
                  <c:v>70.959999999999994</c:v>
                </c:pt>
                <c:pt idx="933">
                  <c:v>50.53</c:v>
                </c:pt>
                <c:pt idx="934">
                  <c:v>51.87</c:v>
                </c:pt>
                <c:pt idx="935">
                  <c:v>50.44</c:v>
                </c:pt>
                <c:pt idx="936">
                  <c:v>51.97</c:v>
                </c:pt>
                <c:pt idx="937">
                  <c:v>50.57</c:v>
                </c:pt>
                <c:pt idx="938">
                  <c:v>58.03</c:v>
                </c:pt>
                <c:pt idx="939">
                  <c:v>50.82</c:v>
                </c:pt>
                <c:pt idx="940">
                  <c:v>50.78</c:v>
                </c:pt>
                <c:pt idx="941">
                  <c:v>57.690000000000012</c:v>
                </c:pt>
                <c:pt idx="942">
                  <c:v>50.95</c:v>
                </c:pt>
                <c:pt idx="943">
                  <c:v>50.55</c:v>
                </c:pt>
                <c:pt idx="944">
                  <c:v>50.32</c:v>
                </c:pt>
                <c:pt idx="945">
                  <c:v>50.93</c:v>
                </c:pt>
                <c:pt idx="946">
                  <c:v>50.52</c:v>
                </c:pt>
                <c:pt idx="947">
                  <c:v>58.78</c:v>
                </c:pt>
                <c:pt idx="948">
                  <c:v>57.260000000000012</c:v>
                </c:pt>
                <c:pt idx="949">
                  <c:v>56.9</c:v>
                </c:pt>
                <c:pt idx="950">
                  <c:v>57</c:v>
                </c:pt>
                <c:pt idx="951">
                  <c:v>56.37</c:v>
                </c:pt>
                <c:pt idx="952">
                  <c:v>54.5</c:v>
                </c:pt>
                <c:pt idx="953">
                  <c:v>46.51</c:v>
                </c:pt>
                <c:pt idx="954">
                  <c:v>44.97</c:v>
                </c:pt>
                <c:pt idx="955">
                  <c:v>46.71</c:v>
                </c:pt>
                <c:pt idx="956">
                  <c:v>46.34</c:v>
                </c:pt>
                <c:pt idx="957">
                  <c:v>47.18</c:v>
                </c:pt>
                <c:pt idx="958">
                  <c:v>46.190000000000012</c:v>
                </c:pt>
                <c:pt idx="959">
                  <c:v>46.41</c:v>
                </c:pt>
                <c:pt idx="960">
                  <c:v>46.21</c:v>
                </c:pt>
                <c:pt idx="961">
                  <c:v>57.89</c:v>
                </c:pt>
                <c:pt idx="962">
                  <c:v>58.1</c:v>
                </c:pt>
                <c:pt idx="963">
                  <c:v>52.760000000000012</c:v>
                </c:pt>
                <c:pt idx="964">
                  <c:v>55.7</c:v>
                </c:pt>
                <c:pt idx="965">
                  <c:v>54.3</c:v>
                </c:pt>
                <c:pt idx="966">
                  <c:v>52.77</c:v>
                </c:pt>
                <c:pt idx="967">
                  <c:v>54.93</c:v>
                </c:pt>
                <c:pt idx="968">
                  <c:v>54.57</c:v>
                </c:pt>
                <c:pt idx="969">
                  <c:v>55.48</c:v>
                </c:pt>
                <c:pt idx="970">
                  <c:v>54.21</c:v>
                </c:pt>
                <c:pt idx="971">
                  <c:v>54.230000000000011</c:v>
                </c:pt>
                <c:pt idx="972">
                  <c:v>55.37</c:v>
                </c:pt>
                <c:pt idx="973">
                  <c:v>54.3</c:v>
                </c:pt>
                <c:pt idx="974">
                  <c:v>61.39</c:v>
                </c:pt>
                <c:pt idx="975">
                  <c:v>54.83</c:v>
                </c:pt>
                <c:pt idx="976">
                  <c:v>54.720000000000013</c:v>
                </c:pt>
                <c:pt idx="977">
                  <c:v>56.52</c:v>
                </c:pt>
                <c:pt idx="978">
                  <c:v>54.1</c:v>
                </c:pt>
                <c:pt idx="979">
                  <c:v>54.43</c:v>
                </c:pt>
                <c:pt idx="980">
                  <c:v>54.06</c:v>
                </c:pt>
                <c:pt idx="981">
                  <c:v>55.07</c:v>
                </c:pt>
                <c:pt idx="982">
                  <c:v>53.7</c:v>
                </c:pt>
                <c:pt idx="983">
                  <c:v>53.720000000000013</c:v>
                </c:pt>
                <c:pt idx="984">
                  <c:v>54.160000000000011</c:v>
                </c:pt>
                <c:pt idx="985">
                  <c:v>54.03</c:v>
                </c:pt>
                <c:pt idx="986">
                  <c:v>53.8</c:v>
                </c:pt>
                <c:pt idx="987">
                  <c:v>53.88</c:v>
                </c:pt>
                <c:pt idx="988">
                  <c:v>54.51</c:v>
                </c:pt>
                <c:pt idx="989">
                  <c:v>54.33</c:v>
                </c:pt>
                <c:pt idx="990">
                  <c:v>54.83</c:v>
                </c:pt>
                <c:pt idx="991">
                  <c:v>54.75</c:v>
                </c:pt>
                <c:pt idx="992">
                  <c:v>53.54</c:v>
                </c:pt>
                <c:pt idx="993">
                  <c:v>53.53</c:v>
                </c:pt>
                <c:pt idx="994">
                  <c:v>69.099999999999994</c:v>
                </c:pt>
                <c:pt idx="995">
                  <c:v>68.64</c:v>
                </c:pt>
                <c:pt idx="996">
                  <c:v>66.959999999999994</c:v>
                </c:pt>
                <c:pt idx="997">
                  <c:v>53.790000000000013</c:v>
                </c:pt>
                <c:pt idx="998">
                  <c:v>48.760000000000012</c:v>
                </c:pt>
                <c:pt idx="999">
                  <c:v>74.38</c:v>
                </c:pt>
                <c:pt idx="1000">
                  <c:v>49.33</c:v>
                </c:pt>
                <c:pt idx="1001">
                  <c:v>48.35</c:v>
                </c:pt>
                <c:pt idx="1002">
                  <c:v>48.47</c:v>
                </c:pt>
                <c:pt idx="1003">
                  <c:v>49.65</c:v>
                </c:pt>
                <c:pt idx="1004">
                  <c:v>67.489999999999995</c:v>
                </c:pt>
                <c:pt idx="1005">
                  <c:v>74.92</c:v>
                </c:pt>
                <c:pt idx="1006">
                  <c:v>47.2</c:v>
                </c:pt>
                <c:pt idx="1007">
                  <c:v>47.84</c:v>
                </c:pt>
                <c:pt idx="1008">
                  <c:v>48.47</c:v>
                </c:pt>
                <c:pt idx="1009">
                  <c:v>49.56</c:v>
                </c:pt>
                <c:pt idx="1010">
                  <c:v>75.28</c:v>
                </c:pt>
                <c:pt idx="1011">
                  <c:v>48.6</c:v>
                </c:pt>
                <c:pt idx="1012">
                  <c:v>49.82</c:v>
                </c:pt>
                <c:pt idx="1013">
                  <c:v>49.75</c:v>
                </c:pt>
                <c:pt idx="1014">
                  <c:v>46.65</c:v>
                </c:pt>
                <c:pt idx="1015">
                  <c:v>47.34</c:v>
                </c:pt>
                <c:pt idx="1016">
                  <c:v>45.6</c:v>
                </c:pt>
                <c:pt idx="1017">
                  <c:v>48.7</c:v>
                </c:pt>
                <c:pt idx="1018">
                  <c:v>48.04</c:v>
                </c:pt>
                <c:pt idx="1019">
                  <c:v>47.25</c:v>
                </c:pt>
                <c:pt idx="1020">
                  <c:v>48.01</c:v>
                </c:pt>
                <c:pt idx="1021">
                  <c:v>47.74</c:v>
                </c:pt>
                <c:pt idx="1022">
                  <c:v>48.08</c:v>
                </c:pt>
                <c:pt idx="1023">
                  <c:v>46.86</c:v>
                </c:pt>
                <c:pt idx="1024">
                  <c:v>46.61</c:v>
                </c:pt>
                <c:pt idx="1025">
                  <c:v>45.94</c:v>
                </c:pt>
                <c:pt idx="1026">
                  <c:v>45.59</c:v>
                </c:pt>
                <c:pt idx="1027">
                  <c:v>44.36</c:v>
                </c:pt>
                <c:pt idx="1028">
                  <c:v>44.56</c:v>
                </c:pt>
                <c:pt idx="1029">
                  <c:v>45.54</c:v>
                </c:pt>
                <c:pt idx="1030">
                  <c:v>44.720000000000013</c:v>
                </c:pt>
                <c:pt idx="1031">
                  <c:v>47.38</c:v>
                </c:pt>
                <c:pt idx="1032">
                  <c:v>46.48</c:v>
                </c:pt>
                <c:pt idx="1033">
                  <c:v>46.5</c:v>
                </c:pt>
                <c:pt idx="1034">
                  <c:v>47.68</c:v>
                </c:pt>
                <c:pt idx="1035">
                  <c:v>47.3</c:v>
                </c:pt>
                <c:pt idx="1036">
                  <c:v>46.220000000000013</c:v>
                </c:pt>
                <c:pt idx="1037">
                  <c:v>44.07</c:v>
                </c:pt>
                <c:pt idx="1038">
                  <c:v>46.720000000000013</c:v>
                </c:pt>
                <c:pt idx="1039">
                  <c:v>44.59</c:v>
                </c:pt>
                <c:pt idx="1040">
                  <c:v>46.99</c:v>
                </c:pt>
                <c:pt idx="1041">
                  <c:v>47.93</c:v>
                </c:pt>
                <c:pt idx="1042">
                  <c:v>46.98</c:v>
                </c:pt>
                <c:pt idx="1043">
                  <c:v>72.599999999999994</c:v>
                </c:pt>
                <c:pt idx="1044">
                  <c:v>73.69</c:v>
                </c:pt>
                <c:pt idx="1045">
                  <c:v>71.16</c:v>
                </c:pt>
                <c:pt idx="1046">
                  <c:v>54.46</c:v>
                </c:pt>
                <c:pt idx="1047">
                  <c:v>48.75</c:v>
                </c:pt>
                <c:pt idx="1048">
                  <c:v>48.99</c:v>
                </c:pt>
                <c:pt idx="1049">
                  <c:v>51.56</c:v>
                </c:pt>
                <c:pt idx="1050">
                  <c:v>72.25</c:v>
                </c:pt>
                <c:pt idx="1051">
                  <c:v>71.900000000000006</c:v>
                </c:pt>
                <c:pt idx="1052">
                  <c:v>72.400000000000006</c:v>
                </c:pt>
                <c:pt idx="1053">
                  <c:v>68.7</c:v>
                </c:pt>
                <c:pt idx="1054">
                  <c:v>66.900000000000006</c:v>
                </c:pt>
                <c:pt idx="1055">
                  <c:v>48.160000000000011</c:v>
                </c:pt>
                <c:pt idx="1056">
                  <c:v>47.9</c:v>
                </c:pt>
                <c:pt idx="1057">
                  <c:v>48.5</c:v>
                </c:pt>
                <c:pt idx="1058">
                  <c:v>67.760000000000005</c:v>
                </c:pt>
                <c:pt idx="1059">
                  <c:v>51.09</c:v>
                </c:pt>
                <c:pt idx="1060">
                  <c:v>48.85</c:v>
                </c:pt>
                <c:pt idx="1061">
                  <c:v>51.14</c:v>
                </c:pt>
                <c:pt idx="1062">
                  <c:v>48.38</c:v>
                </c:pt>
                <c:pt idx="1063">
                  <c:v>49.58</c:v>
                </c:pt>
                <c:pt idx="1064">
                  <c:v>73.75</c:v>
                </c:pt>
                <c:pt idx="1065">
                  <c:v>50.98</c:v>
                </c:pt>
                <c:pt idx="1066">
                  <c:v>46.75</c:v>
                </c:pt>
                <c:pt idx="1067">
                  <c:v>46.95</c:v>
                </c:pt>
                <c:pt idx="1068">
                  <c:v>49.220000000000013</c:v>
                </c:pt>
                <c:pt idx="1069">
                  <c:v>50.34</c:v>
                </c:pt>
                <c:pt idx="1070">
                  <c:v>46.95</c:v>
                </c:pt>
                <c:pt idx="1071">
                  <c:v>47.45</c:v>
                </c:pt>
                <c:pt idx="1072">
                  <c:v>46.95</c:v>
                </c:pt>
                <c:pt idx="1073">
                  <c:v>47.690000000000012</c:v>
                </c:pt>
                <c:pt idx="1074">
                  <c:v>70.149999999999991</c:v>
                </c:pt>
                <c:pt idx="1075">
                  <c:v>69.900000000000006</c:v>
                </c:pt>
                <c:pt idx="1076">
                  <c:v>69.19</c:v>
                </c:pt>
                <c:pt idx="1077">
                  <c:v>70.510000000000005</c:v>
                </c:pt>
                <c:pt idx="1078">
                  <c:v>61.89</c:v>
                </c:pt>
                <c:pt idx="1079">
                  <c:v>49.17</c:v>
                </c:pt>
                <c:pt idx="1080">
                  <c:v>48.93</c:v>
                </c:pt>
                <c:pt idx="1081">
                  <c:v>48.94</c:v>
                </c:pt>
                <c:pt idx="1082">
                  <c:v>49.01</c:v>
                </c:pt>
                <c:pt idx="1083">
                  <c:v>49.01</c:v>
                </c:pt>
                <c:pt idx="1084">
                  <c:v>48.87</c:v>
                </c:pt>
                <c:pt idx="1085">
                  <c:v>49</c:v>
                </c:pt>
                <c:pt idx="1086">
                  <c:v>49.14</c:v>
                </c:pt>
                <c:pt idx="1087">
                  <c:v>48.58</c:v>
                </c:pt>
                <c:pt idx="1088">
                  <c:v>49.15</c:v>
                </c:pt>
                <c:pt idx="1089">
                  <c:v>49.32</c:v>
                </c:pt>
                <c:pt idx="1090">
                  <c:v>49.41</c:v>
                </c:pt>
                <c:pt idx="1091">
                  <c:v>49.230000000000011</c:v>
                </c:pt>
                <c:pt idx="1092">
                  <c:v>49.160000000000011</c:v>
                </c:pt>
                <c:pt idx="1093">
                  <c:v>49.36</c:v>
                </c:pt>
                <c:pt idx="1094">
                  <c:v>49.290000000000013</c:v>
                </c:pt>
                <c:pt idx="1095">
                  <c:v>49.1</c:v>
                </c:pt>
                <c:pt idx="1096">
                  <c:v>49.45</c:v>
                </c:pt>
                <c:pt idx="1097">
                  <c:v>49.290000000000013</c:v>
                </c:pt>
                <c:pt idx="1098">
                  <c:v>48.9</c:v>
                </c:pt>
                <c:pt idx="1099">
                  <c:v>49.54</c:v>
                </c:pt>
                <c:pt idx="1100">
                  <c:v>49.57</c:v>
                </c:pt>
                <c:pt idx="1101">
                  <c:v>48.57</c:v>
                </c:pt>
                <c:pt idx="1102">
                  <c:v>48.6</c:v>
                </c:pt>
                <c:pt idx="1103">
                  <c:v>49.07</c:v>
                </c:pt>
                <c:pt idx="1104">
                  <c:v>49.21</c:v>
                </c:pt>
                <c:pt idx="1105">
                  <c:v>49.34</c:v>
                </c:pt>
                <c:pt idx="1106">
                  <c:v>50.230681592526196</c:v>
                </c:pt>
                <c:pt idx="1107">
                  <c:v>50.131716763448594</c:v>
                </c:pt>
                <c:pt idx="1108">
                  <c:v>49.993272611818099</c:v>
                </c:pt>
                <c:pt idx="1109">
                  <c:v>50.138586743901413</c:v>
                </c:pt>
                <c:pt idx="1110">
                  <c:v>50.243921673791995</c:v>
                </c:pt>
                <c:pt idx="1111">
                  <c:v>50.222950248208434</c:v>
                </c:pt>
                <c:pt idx="1112">
                  <c:v>50.342373731763495</c:v>
                </c:pt>
                <c:pt idx="1113">
                  <c:v>50.187606519889897</c:v>
                </c:pt>
                <c:pt idx="1114">
                  <c:v>50.154551789206103</c:v>
                </c:pt>
                <c:pt idx="1115">
                  <c:v>50.19364745737365</c:v>
                </c:pt>
                <c:pt idx="1116">
                  <c:v>50.335976637957813</c:v>
                </c:pt>
                <c:pt idx="1117">
                  <c:v>50.201329105158813</c:v>
                </c:pt>
                <c:pt idx="1118">
                  <c:v>50.301590373766473</c:v>
                </c:pt>
                <c:pt idx="1119">
                  <c:v>50.234993862655301</c:v>
                </c:pt>
                <c:pt idx="1120">
                  <c:v>50.266943226813403</c:v>
                </c:pt>
                <c:pt idx="1121">
                  <c:v>50.26279225130601</c:v>
                </c:pt>
                <c:pt idx="1122">
                  <c:v>50.139611791218194</c:v>
                </c:pt>
                <c:pt idx="1123">
                  <c:v>50.205904600445002</c:v>
                </c:pt>
                <c:pt idx="1124">
                  <c:v>50.189354266094597</c:v>
                </c:pt>
                <c:pt idx="1125">
                  <c:v>50.201676323921511</c:v>
                </c:pt>
                <c:pt idx="1126">
                  <c:v>50.315918473947995</c:v>
                </c:pt>
                <c:pt idx="1127">
                  <c:v>50.376619463693338</c:v>
                </c:pt>
                <c:pt idx="1128">
                  <c:v>50.358552896624012</c:v>
                </c:pt>
                <c:pt idx="1129">
                  <c:v>50.299642443471058</c:v>
                </c:pt>
                <c:pt idx="1130">
                  <c:v>50.333272921323399</c:v>
                </c:pt>
                <c:pt idx="1131">
                  <c:v>50.366797306803299</c:v>
                </c:pt>
                <c:pt idx="1132">
                  <c:v>50.335166378998913</c:v>
                </c:pt>
                <c:pt idx="1133">
                  <c:v>50.373888439773317</c:v>
                </c:pt>
                <c:pt idx="1134">
                  <c:v>50.375295954863702</c:v>
                </c:pt>
                <c:pt idx="1135">
                  <c:v>74.3</c:v>
                </c:pt>
                <c:pt idx="1136">
                  <c:v>76.73</c:v>
                </c:pt>
                <c:pt idx="1137">
                  <c:v>76.940000000000026</c:v>
                </c:pt>
                <c:pt idx="1138">
                  <c:v>73.2</c:v>
                </c:pt>
                <c:pt idx="1139">
                  <c:v>70</c:v>
                </c:pt>
                <c:pt idx="1140">
                  <c:v>69.5</c:v>
                </c:pt>
                <c:pt idx="1141">
                  <c:v>70.099999999999994</c:v>
                </c:pt>
                <c:pt idx="1142">
                  <c:v>74.900000000000006</c:v>
                </c:pt>
                <c:pt idx="1143">
                  <c:v>72.099999999999994</c:v>
                </c:pt>
                <c:pt idx="1144">
                  <c:v>73.2</c:v>
                </c:pt>
                <c:pt idx="1145">
                  <c:v>73.2</c:v>
                </c:pt>
                <c:pt idx="1146">
                  <c:v>67.3</c:v>
                </c:pt>
                <c:pt idx="1147">
                  <c:v>72.900000000000006</c:v>
                </c:pt>
                <c:pt idx="1148">
                  <c:v>72.099999999999994</c:v>
                </c:pt>
                <c:pt idx="1149">
                  <c:v>69.5</c:v>
                </c:pt>
                <c:pt idx="1150">
                  <c:v>71.3</c:v>
                </c:pt>
                <c:pt idx="1151">
                  <c:v>72.7</c:v>
                </c:pt>
                <c:pt idx="1152">
                  <c:v>49.13</c:v>
                </c:pt>
                <c:pt idx="1153">
                  <c:v>49.34</c:v>
                </c:pt>
                <c:pt idx="1154">
                  <c:v>49.27</c:v>
                </c:pt>
                <c:pt idx="1155">
                  <c:v>49.24</c:v>
                </c:pt>
                <c:pt idx="1156">
                  <c:v>48.43</c:v>
                </c:pt>
                <c:pt idx="1157">
                  <c:v>46.04</c:v>
                </c:pt>
                <c:pt idx="1158">
                  <c:v>47.47</c:v>
                </c:pt>
                <c:pt idx="1159">
                  <c:v>49.21</c:v>
                </c:pt>
                <c:pt idx="1160">
                  <c:v>49.59</c:v>
                </c:pt>
                <c:pt idx="1161">
                  <c:v>47.15</c:v>
                </c:pt>
                <c:pt idx="1162">
                  <c:v>48.35</c:v>
                </c:pt>
                <c:pt idx="1163">
                  <c:v>48.71</c:v>
                </c:pt>
                <c:pt idx="1164">
                  <c:v>51.3</c:v>
                </c:pt>
                <c:pt idx="1165">
                  <c:v>49.4</c:v>
                </c:pt>
                <c:pt idx="1166">
                  <c:v>46.87</c:v>
                </c:pt>
                <c:pt idx="1167">
                  <c:v>47.95</c:v>
                </c:pt>
                <c:pt idx="1168">
                  <c:v>49.260000000000012</c:v>
                </c:pt>
                <c:pt idx="1169">
                  <c:v>49.13</c:v>
                </c:pt>
                <c:pt idx="1170">
                  <c:v>48.790000000000013</c:v>
                </c:pt>
                <c:pt idx="1171">
                  <c:v>48.83</c:v>
                </c:pt>
                <c:pt idx="1172">
                  <c:v>48.42</c:v>
                </c:pt>
                <c:pt idx="1173">
                  <c:v>46.03</c:v>
                </c:pt>
                <c:pt idx="1174">
                  <c:v>48.11</c:v>
                </c:pt>
                <c:pt idx="1175">
                  <c:v>47.95</c:v>
                </c:pt>
                <c:pt idx="1176">
                  <c:v>75.86999999999999</c:v>
                </c:pt>
                <c:pt idx="1177">
                  <c:v>48.41</c:v>
                </c:pt>
                <c:pt idx="1178">
                  <c:v>47.99</c:v>
                </c:pt>
                <c:pt idx="1179">
                  <c:v>51.96</c:v>
                </c:pt>
                <c:pt idx="1180">
                  <c:v>52.48</c:v>
                </c:pt>
                <c:pt idx="1181">
                  <c:v>47.47</c:v>
                </c:pt>
                <c:pt idx="1182">
                  <c:v>47.87</c:v>
                </c:pt>
                <c:pt idx="1183">
                  <c:v>48.6</c:v>
                </c:pt>
                <c:pt idx="1184">
                  <c:v>48.52</c:v>
                </c:pt>
                <c:pt idx="1185">
                  <c:v>47.82</c:v>
                </c:pt>
                <c:pt idx="1186">
                  <c:v>49.02</c:v>
                </c:pt>
                <c:pt idx="1187">
                  <c:v>48.89</c:v>
                </c:pt>
                <c:pt idx="1188">
                  <c:v>48.190000000000012</c:v>
                </c:pt>
                <c:pt idx="1189">
                  <c:v>48.32</c:v>
                </c:pt>
                <c:pt idx="1190">
                  <c:v>51.42</c:v>
                </c:pt>
                <c:pt idx="1191">
                  <c:v>50.11</c:v>
                </c:pt>
                <c:pt idx="1192">
                  <c:v>48.67</c:v>
                </c:pt>
                <c:pt idx="1193">
                  <c:v>47.660000000000011</c:v>
                </c:pt>
                <c:pt idx="1194">
                  <c:v>49.216918035630009</c:v>
                </c:pt>
                <c:pt idx="1195">
                  <c:v>48.272298717216096</c:v>
                </c:pt>
                <c:pt idx="1196">
                  <c:v>49.477148100020202</c:v>
                </c:pt>
                <c:pt idx="1197">
                  <c:v>49.875862897696088</c:v>
                </c:pt>
                <c:pt idx="1198">
                  <c:v>49.68</c:v>
                </c:pt>
                <c:pt idx="1199">
                  <c:v>50.57</c:v>
                </c:pt>
                <c:pt idx="1200">
                  <c:v>49.18</c:v>
                </c:pt>
                <c:pt idx="1201">
                  <c:v>49.65</c:v>
                </c:pt>
                <c:pt idx="1202">
                  <c:v>50.14</c:v>
                </c:pt>
                <c:pt idx="1203">
                  <c:v>49.690000000000012</c:v>
                </c:pt>
                <c:pt idx="1204">
                  <c:v>52.55</c:v>
                </c:pt>
                <c:pt idx="1205">
                  <c:v>49.4</c:v>
                </c:pt>
                <c:pt idx="1206">
                  <c:v>49.13</c:v>
                </c:pt>
                <c:pt idx="1207">
                  <c:v>49.38</c:v>
                </c:pt>
                <c:pt idx="1208">
                  <c:v>49.87</c:v>
                </c:pt>
                <c:pt idx="1209">
                  <c:v>54.120000000000012</c:v>
                </c:pt>
                <c:pt idx="1210">
                  <c:v>49.3</c:v>
                </c:pt>
                <c:pt idx="1211">
                  <c:v>49.25</c:v>
                </c:pt>
                <c:pt idx="1212">
                  <c:v>49.86</c:v>
                </c:pt>
                <c:pt idx="1213">
                  <c:v>49.56</c:v>
                </c:pt>
                <c:pt idx="1214">
                  <c:v>50.18</c:v>
                </c:pt>
                <c:pt idx="1215">
                  <c:v>47.57</c:v>
                </c:pt>
                <c:pt idx="1216">
                  <c:v>48.51</c:v>
                </c:pt>
                <c:pt idx="1217">
                  <c:v>48.74</c:v>
                </c:pt>
                <c:pt idx="1218">
                  <c:v>49.34</c:v>
                </c:pt>
                <c:pt idx="1219">
                  <c:v>48.25</c:v>
                </c:pt>
                <c:pt idx="1220">
                  <c:v>48.8</c:v>
                </c:pt>
                <c:pt idx="1221">
                  <c:v>47.21</c:v>
                </c:pt>
                <c:pt idx="1222">
                  <c:v>48.260000000000012</c:v>
                </c:pt>
                <c:pt idx="1223">
                  <c:v>47.96</c:v>
                </c:pt>
                <c:pt idx="1224">
                  <c:v>47.54</c:v>
                </c:pt>
                <c:pt idx="1225">
                  <c:v>48.52</c:v>
                </c:pt>
                <c:pt idx="1226">
                  <c:v>49.660000000000011</c:v>
                </c:pt>
                <c:pt idx="1227">
                  <c:v>48.34</c:v>
                </c:pt>
                <c:pt idx="1228">
                  <c:v>47.94</c:v>
                </c:pt>
                <c:pt idx="1229">
                  <c:v>50.32</c:v>
                </c:pt>
                <c:pt idx="1230">
                  <c:v>49.230000000000011</c:v>
                </c:pt>
                <c:pt idx="1231">
                  <c:v>71.489999999999995</c:v>
                </c:pt>
                <c:pt idx="1232">
                  <c:v>73.7</c:v>
                </c:pt>
                <c:pt idx="1233">
                  <c:v>45.88</c:v>
                </c:pt>
                <c:pt idx="1234">
                  <c:v>46.93</c:v>
                </c:pt>
                <c:pt idx="1235">
                  <c:v>53.64</c:v>
                </c:pt>
                <c:pt idx="1236">
                  <c:v>52.17</c:v>
                </c:pt>
                <c:pt idx="1237">
                  <c:v>53.35</c:v>
                </c:pt>
                <c:pt idx="1238">
                  <c:v>47.04</c:v>
                </c:pt>
                <c:pt idx="1239">
                  <c:v>48.86</c:v>
                </c:pt>
                <c:pt idx="1240">
                  <c:v>49.96</c:v>
                </c:pt>
                <c:pt idx="1241">
                  <c:v>47.08</c:v>
                </c:pt>
                <c:pt idx="1242">
                  <c:v>73.11</c:v>
                </c:pt>
                <c:pt idx="1243">
                  <c:v>69.569999999999993</c:v>
                </c:pt>
                <c:pt idx="1244">
                  <c:v>66.649999999999991</c:v>
                </c:pt>
                <c:pt idx="1245">
                  <c:v>61.32</c:v>
                </c:pt>
                <c:pt idx="1246">
                  <c:v>58.03</c:v>
                </c:pt>
                <c:pt idx="1247">
                  <c:v>57.730000000000011</c:v>
                </c:pt>
                <c:pt idx="1248">
                  <c:v>50.268563805500413</c:v>
                </c:pt>
                <c:pt idx="1249">
                  <c:v>50.2771421680903</c:v>
                </c:pt>
                <c:pt idx="1250">
                  <c:v>50.043175507863701</c:v>
                </c:pt>
                <c:pt idx="1251">
                  <c:v>50.191507920103611</c:v>
                </c:pt>
                <c:pt idx="1252">
                  <c:v>50.312778233651102</c:v>
                </c:pt>
                <c:pt idx="1253">
                  <c:v>50.219071713587297</c:v>
                </c:pt>
                <c:pt idx="1254">
                  <c:v>50.168867464802894</c:v>
                </c:pt>
                <c:pt idx="1255">
                  <c:v>50.231347834213899</c:v>
                </c:pt>
                <c:pt idx="1256">
                  <c:v>50.200286757538798</c:v>
                </c:pt>
                <c:pt idx="1257">
                  <c:v>50.357610557065975</c:v>
                </c:pt>
                <c:pt idx="1258">
                  <c:v>50.452716297786701</c:v>
                </c:pt>
                <c:pt idx="1259">
                  <c:v>50.401804596080233</c:v>
                </c:pt>
                <c:pt idx="1260">
                  <c:v>50.372813451635018</c:v>
                </c:pt>
              </c:numCache>
            </c:numRef>
          </c:xVal>
          <c:yVal>
            <c:numRef>
              <c:f>'Rock Series #6'!$T$2:$T$1262</c:f>
              <c:numCache>
                <c:formatCode>0.00</c:formatCode>
                <c:ptCount val="1261"/>
                <c:pt idx="1">
                  <c:v>0.52128337062937069</c:v>
                </c:pt>
                <c:pt idx="2">
                  <c:v>0.75085438297872364</c:v>
                </c:pt>
                <c:pt idx="3">
                  <c:v>0.75397947058824266</c:v>
                </c:pt>
                <c:pt idx="4">
                  <c:v>8.0042401153846168</c:v>
                </c:pt>
                <c:pt idx="5">
                  <c:v>20.010859846153849</c:v>
                </c:pt>
                <c:pt idx="6">
                  <c:v>8.4757247826087028</c:v>
                </c:pt>
                <c:pt idx="7">
                  <c:v>296.41211599999735</c:v>
                </c:pt>
                <c:pt idx="8">
                  <c:v>1.5804038231292521</c:v>
                </c:pt>
                <c:pt idx="9">
                  <c:v>1.2970111195266281</c:v>
                </c:pt>
                <c:pt idx="10">
                  <c:v>0.85726177111716617</c:v>
                </c:pt>
                <c:pt idx="11">
                  <c:v>1.2053086805251534</c:v>
                </c:pt>
                <c:pt idx="12">
                  <c:v>1.2943347551020323</c:v>
                </c:pt>
                <c:pt idx="13">
                  <c:v>1.3659225126964938</c:v>
                </c:pt>
                <c:pt idx="14">
                  <c:v>1.6429602603550297</c:v>
                </c:pt>
                <c:pt idx="15">
                  <c:v>2.6327788080000003</c:v>
                </c:pt>
                <c:pt idx="16">
                  <c:v>2.8048823279445734</c:v>
                </c:pt>
                <c:pt idx="17">
                  <c:v>3.7111144217252408</c:v>
                </c:pt>
                <c:pt idx="18">
                  <c:v>3.4433791104815872</c:v>
                </c:pt>
                <c:pt idx="19">
                  <c:v>4.8141935397489073</c:v>
                </c:pt>
                <c:pt idx="20">
                  <c:v>31.221060444444575</c:v>
                </c:pt>
                <c:pt idx="21">
                  <c:v>101.87535599999956</c:v>
                </c:pt>
                <c:pt idx="24">
                  <c:v>1.2347393024999875</c:v>
                </c:pt>
                <c:pt idx="25">
                  <c:v>0.56918149253731365</c:v>
                </c:pt>
                <c:pt idx="26">
                  <c:v>0.93352682404181186</c:v>
                </c:pt>
                <c:pt idx="27">
                  <c:v>0.88311970363101089</c:v>
                </c:pt>
                <c:pt idx="28">
                  <c:v>1.1792390250000002</c:v>
                </c:pt>
                <c:pt idx="29">
                  <c:v>1.0488877286203047</c:v>
                </c:pt>
                <c:pt idx="30">
                  <c:v>1.0714814105011934</c:v>
                </c:pt>
                <c:pt idx="31">
                  <c:v>1.4585535682704813</c:v>
                </c:pt>
                <c:pt idx="32">
                  <c:v>1.0618076796116507</c:v>
                </c:pt>
                <c:pt idx="33">
                  <c:v>1.1385618284424379</c:v>
                </c:pt>
                <c:pt idx="34">
                  <c:v>1.0105421696113217</c:v>
                </c:pt>
                <c:pt idx="35">
                  <c:v>1.2008563395348839</c:v>
                </c:pt>
                <c:pt idx="36">
                  <c:v>1.1514002561797754</c:v>
                </c:pt>
                <c:pt idx="37">
                  <c:v>1.1042911620648259</c:v>
                </c:pt>
                <c:pt idx="38">
                  <c:v>1.086433423980232</c:v>
                </c:pt>
                <c:pt idx="39">
                  <c:v>1.1394509577464791</c:v>
                </c:pt>
                <c:pt idx="40">
                  <c:v>0.88653437714285388</c:v>
                </c:pt>
                <c:pt idx="41">
                  <c:v>0.86661455954631383</c:v>
                </c:pt>
                <c:pt idx="42">
                  <c:v>0.90930616358325156</c:v>
                </c:pt>
                <c:pt idx="43">
                  <c:v>1.0824623373231776</c:v>
                </c:pt>
                <c:pt idx="44">
                  <c:v>1.2029238329670318</c:v>
                </c:pt>
                <c:pt idx="45">
                  <c:v>1.0906330197904539</c:v>
                </c:pt>
                <c:pt idx="46">
                  <c:v>1.3952500414937865</c:v>
                </c:pt>
                <c:pt idx="47">
                  <c:v>1.3562353894736847</c:v>
                </c:pt>
                <c:pt idx="48">
                  <c:v>1.3346062191780819</c:v>
                </c:pt>
                <c:pt idx="49">
                  <c:v>1.4512630607734798</c:v>
                </c:pt>
                <c:pt idx="50">
                  <c:v>0.90114574193548413</c:v>
                </c:pt>
                <c:pt idx="51">
                  <c:v>0.82135756176735009</c:v>
                </c:pt>
                <c:pt idx="52">
                  <c:v>1.0634846206896538</c:v>
                </c:pt>
                <c:pt idx="53">
                  <c:v>1.0846943870967738</c:v>
                </c:pt>
                <c:pt idx="54">
                  <c:v>1.0349146914572858</c:v>
                </c:pt>
                <c:pt idx="55">
                  <c:v>1.3470269539748956</c:v>
                </c:pt>
                <c:pt idx="56">
                  <c:v>1.1996558224719189</c:v>
                </c:pt>
                <c:pt idx="57">
                  <c:v>1.0147289999999998</c:v>
                </c:pt>
                <c:pt idx="58">
                  <c:v>0.98650799999999494</c:v>
                </c:pt>
                <c:pt idx="59">
                  <c:v>1.2241924825930375</c:v>
                </c:pt>
                <c:pt idx="60">
                  <c:v>0.90347104381693888</c:v>
                </c:pt>
                <c:pt idx="61">
                  <c:v>0.90143121637426915</c:v>
                </c:pt>
                <c:pt idx="62">
                  <c:v>0.92028856974459738</c:v>
                </c:pt>
                <c:pt idx="63">
                  <c:v>0.84390713091922021</c:v>
                </c:pt>
                <c:pt idx="64">
                  <c:v>0.94858815075376857</c:v>
                </c:pt>
                <c:pt idx="65">
                  <c:v>0.80488798042414378</c:v>
                </c:pt>
                <c:pt idx="66">
                  <c:v>0.74255941567695982</c:v>
                </c:pt>
                <c:pt idx="67">
                  <c:v>0.71104557466063756</c:v>
                </c:pt>
                <c:pt idx="68">
                  <c:v>0.70448847626224576</c:v>
                </c:pt>
                <c:pt idx="69">
                  <c:v>0.59212811869814963</c:v>
                </c:pt>
                <c:pt idx="70">
                  <c:v>0.67433882447195925</c:v>
                </c:pt>
                <c:pt idx="71">
                  <c:v>0.85468018214608121</c:v>
                </c:pt>
                <c:pt idx="72">
                  <c:v>0.73729179618890428</c:v>
                </c:pt>
                <c:pt idx="73">
                  <c:v>0.67925841610739057</c:v>
                </c:pt>
                <c:pt idx="74">
                  <c:v>0.49323691269416181</c:v>
                </c:pt>
                <c:pt idx="75">
                  <c:v>0.68591673660714303</c:v>
                </c:pt>
                <c:pt idx="76">
                  <c:v>1.3227060000000002</c:v>
                </c:pt>
                <c:pt idx="77">
                  <c:v>0.72474422170900765</c:v>
                </c:pt>
                <c:pt idx="78">
                  <c:v>0.60946957422969261</c:v>
                </c:pt>
                <c:pt idx="79">
                  <c:v>0.98355272560975082</c:v>
                </c:pt>
                <c:pt idx="80">
                  <c:v>1.0389405015873021</c:v>
                </c:pt>
                <c:pt idx="81">
                  <c:v>0.7871724915254239</c:v>
                </c:pt>
                <c:pt idx="82">
                  <c:v>1.4164752340966922</c:v>
                </c:pt>
                <c:pt idx="83">
                  <c:v>0.69574774114244409</c:v>
                </c:pt>
                <c:pt idx="84">
                  <c:v>0.77886364542484032</c:v>
                </c:pt>
                <c:pt idx="85">
                  <c:v>1.0011458947368423</c:v>
                </c:pt>
                <c:pt idx="86">
                  <c:v>1.0321387812166491</c:v>
                </c:pt>
                <c:pt idx="87">
                  <c:v>1.3833515498652373</c:v>
                </c:pt>
                <c:pt idx="88">
                  <c:v>1.4168415648854964</c:v>
                </c:pt>
                <c:pt idx="89">
                  <c:v>1.382090570012392</c:v>
                </c:pt>
                <c:pt idx="90">
                  <c:v>0.89126322087604326</c:v>
                </c:pt>
                <c:pt idx="91">
                  <c:v>0.85789017789757893</c:v>
                </c:pt>
                <c:pt idx="92">
                  <c:v>0.83411460000000004</c:v>
                </c:pt>
                <c:pt idx="93">
                  <c:v>0.84257947453083593</c:v>
                </c:pt>
                <c:pt idx="94">
                  <c:v>0.88171895274102052</c:v>
                </c:pt>
                <c:pt idx="95">
                  <c:v>0.80792324935732651</c:v>
                </c:pt>
                <c:pt idx="96">
                  <c:v>0.89206694845360757</c:v>
                </c:pt>
                <c:pt idx="97">
                  <c:v>0.82787903327496093</c:v>
                </c:pt>
                <c:pt idx="98">
                  <c:v>1.0049876289500521</c:v>
                </c:pt>
                <c:pt idx="99">
                  <c:v>0.84953641748439312</c:v>
                </c:pt>
                <c:pt idx="100">
                  <c:v>0.47621927048741292</c:v>
                </c:pt>
                <c:pt idx="101">
                  <c:v>0.41060329521152961</c:v>
                </c:pt>
                <c:pt idx="102">
                  <c:v>0.68767496394408056</c:v>
                </c:pt>
                <c:pt idx="103">
                  <c:v>0.95617370825688164</c:v>
                </c:pt>
                <c:pt idx="104">
                  <c:v>0.78997825641025665</c:v>
                </c:pt>
                <c:pt idx="105">
                  <c:v>1.0392269532710279</c:v>
                </c:pt>
                <c:pt idx="106">
                  <c:v>0.7770415714285821</c:v>
                </c:pt>
                <c:pt idx="107">
                  <c:v>2.6406540647481997</c:v>
                </c:pt>
                <c:pt idx="108">
                  <c:v>2.6872930018281602</c:v>
                </c:pt>
                <c:pt idx="109">
                  <c:v>0.44041006163022073</c:v>
                </c:pt>
                <c:pt idx="110">
                  <c:v>2.6835416464088406</c:v>
                </c:pt>
                <c:pt idx="111">
                  <c:v>0.43692228756219204</c:v>
                </c:pt>
                <c:pt idx="112">
                  <c:v>0.35111879708384347</c:v>
                </c:pt>
                <c:pt idx="113">
                  <c:v>0.52489625353846603</c:v>
                </c:pt>
                <c:pt idx="114">
                  <c:v>0.34047180226651036</c:v>
                </c:pt>
                <c:pt idx="115">
                  <c:v>0.69510599533437423</c:v>
                </c:pt>
                <c:pt idx="116">
                  <c:v>0.69851742386185156</c:v>
                </c:pt>
                <c:pt idx="117">
                  <c:v>0.68733944790046653</c:v>
                </c:pt>
                <c:pt idx="118">
                  <c:v>0.68675787127159016</c:v>
                </c:pt>
                <c:pt idx="119">
                  <c:v>0.72616660654429732</c:v>
                </c:pt>
                <c:pt idx="120">
                  <c:v>0.36621152668597434</c:v>
                </c:pt>
                <c:pt idx="121">
                  <c:v>0.39670382400000032</c:v>
                </c:pt>
                <c:pt idx="122">
                  <c:v>0.7909053938906756</c:v>
                </c:pt>
                <c:pt idx="123">
                  <c:v>0.86137171841155669</c:v>
                </c:pt>
                <c:pt idx="124">
                  <c:v>0.57838075914423748</c:v>
                </c:pt>
                <c:pt idx="125">
                  <c:v>1.4135571439490449</c:v>
                </c:pt>
                <c:pt idx="126">
                  <c:v>1.5385540436456997</c:v>
                </c:pt>
                <c:pt idx="127">
                  <c:v>0.8140482637168146</c:v>
                </c:pt>
                <c:pt idx="128">
                  <c:v>0.78984994897959671</c:v>
                </c:pt>
                <c:pt idx="129">
                  <c:v>0.80832560456942482</c:v>
                </c:pt>
                <c:pt idx="130">
                  <c:v>0.86673935977337524</c:v>
                </c:pt>
                <c:pt idx="131">
                  <c:v>0.79301736870025741</c:v>
                </c:pt>
                <c:pt idx="132">
                  <c:v>0.76211643579121757</c:v>
                </c:pt>
                <c:pt idx="133">
                  <c:v>0.83774314130434802</c:v>
                </c:pt>
                <c:pt idx="134">
                  <c:v>0.71772651627907746</c:v>
                </c:pt>
                <c:pt idx="135">
                  <c:v>0.74767051576394561</c:v>
                </c:pt>
                <c:pt idx="136">
                  <c:v>0.74390642105263149</c:v>
                </c:pt>
                <c:pt idx="137">
                  <c:v>0.74725795125913963</c:v>
                </c:pt>
                <c:pt idx="138">
                  <c:v>0.8117801942257219</c:v>
                </c:pt>
                <c:pt idx="139">
                  <c:v>0.76465048877805564</c:v>
                </c:pt>
                <c:pt idx="140">
                  <c:v>0.69396116653756779</c:v>
                </c:pt>
                <c:pt idx="141">
                  <c:v>0.83082606440071582</c:v>
                </c:pt>
                <c:pt idx="142">
                  <c:v>0.76081687716405977</c:v>
                </c:pt>
                <c:pt idx="143">
                  <c:v>0.837972955277281</c:v>
                </c:pt>
                <c:pt idx="144">
                  <c:v>0.82184655624446823</c:v>
                </c:pt>
                <c:pt idx="145">
                  <c:v>0.70227772149961754</c:v>
                </c:pt>
                <c:pt idx="146">
                  <c:v>0.77959479800498865</c:v>
                </c:pt>
                <c:pt idx="147">
                  <c:v>0.81250501598579061</c:v>
                </c:pt>
                <c:pt idx="148">
                  <c:v>0.79867439372822291</c:v>
                </c:pt>
                <c:pt idx="149">
                  <c:v>0.82626984233835465</c:v>
                </c:pt>
                <c:pt idx="150">
                  <c:v>0.84850314495412849</c:v>
                </c:pt>
                <c:pt idx="151">
                  <c:v>0.80311356544968837</c:v>
                </c:pt>
                <c:pt idx="152">
                  <c:v>0.76482233560477653</c:v>
                </c:pt>
                <c:pt idx="153">
                  <c:v>0.80307745631068483</c:v>
                </c:pt>
                <c:pt idx="154">
                  <c:v>0.75164953043479332</c:v>
                </c:pt>
                <c:pt idx="155">
                  <c:v>0.78638408435852392</c:v>
                </c:pt>
                <c:pt idx="156">
                  <c:v>0.79831903521126757</c:v>
                </c:pt>
                <c:pt idx="157">
                  <c:v>0.76101358088851645</c:v>
                </c:pt>
                <c:pt idx="158">
                  <c:v>0.7871724915254239</c:v>
                </c:pt>
                <c:pt idx="159">
                  <c:v>0.79242589839119848</c:v>
                </c:pt>
                <c:pt idx="160">
                  <c:v>0.82364980273973276</c:v>
                </c:pt>
                <c:pt idx="161">
                  <c:v>0.75515319027661354</c:v>
                </c:pt>
                <c:pt idx="162">
                  <c:v>0.81749892146596859</c:v>
                </c:pt>
                <c:pt idx="163">
                  <c:v>0.78409523929471503</c:v>
                </c:pt>
                <c:pt idx="164">
                  <c:v>0.70466396366389616</c:v>
                </c:pt>
                <c:pt idx="165">
                  <c:v>0.77498903225807392</c:v>
                </c:pt>
                <c:pt idx="166">
                  <c:v>0.84741968755846664</c:v>
                </c:pt>
                <c:pt idx="167">
                  <c:v>0.86104782551594761</c:v>
                </c:pt>
                <c:pt idx="168">
                  <c:v>0.74822838184931517</c:v>
                </c:pt>
                <c:pt idx="169">
                  <c:v>0.75344951540383676</c:v>
                </c:pt>
                <c:pt idx="170">
                  <c:v>0.79228707364685014</c:v>
                </c:pt>
                <c:pt idx="171">
                  <c:v>0.81167183113457186</c:v>
                </c:pt>
                <c:pt idx="172">
                  <c:v>0.77854788113695106</c:v>
                </c:pt>
                <c:pt idx="173">
                  <c:v>0.73180903773585393</c:v>
                </c:pt>
                <c:pt idx="174">
                  <c:v>0.76405707617504515</c:v>
                </c:pt>
                <c:pt idx="175">
                  <c:v>0.77170820757826009</c:v>
                </c:pt>
                <c:pt idx="176">
                  <c:v>0.73951740891321349</c:v>
                </c:pt>
                <c:pt idx="177">
                  <c:v>0.81520469163763054</c:v>
                </c:pt>
                <c:pt idx="178">
                  <c:v>0.78992728836424952</c:v>
                </c:pt>
                <c:pt idx="179">
                  <c:v>0.82581474702886271</c:v>
                </c:pt>
                <c:pt idx="180">
                  <c:v>0.83616556761565852</c:v>
                </c:pt>
                <c:pt idx="181">
                  <c:v>0.75719046428571823</c:v>
                </c:pt>
                <c:pt idx="182">
                  <c:v>0.75257142645851283</c:v>
                </c:pt>
                <c:pt idx="183">
                  <c:v>0.75976122532894763</c:v>
                </c:pt>
                <c:pt idx="184">
                  <c:v>0.77434281094527768</c:v>
                </c:pt>
                <c:pt idx="185">
                  <c:v>0.79246171477960237</c:v>
                </c:pt>
                <c:pt idx="186">
                  <c:v>0.79496301439458605</c:v>
                </c:pt>
                <c:pt idx="187">
                  <c:v>0.70447450580046356</c:v>
                </c:pt>
                <c:pt idx="188">
                  <c:v>0.7585336703111899</c:v>
                </c:pt>
                <c:pt idx="189">
                  <c:v>0.79573921972318884</c:v>
                </c:pt>
                <c:pt idx="190">
                  <c:v>0.77794266331659112</c:v>
                </c:pt>
                <c:pt idx="191">
                  <c:v>0.71041485758754885</c:v>
                </c:pt>
                <c:pt idx="192">
                  <c:v>0.80795100262927988</c:v>
                </c:pt>
                <c:pt idx="193">
                  <c:v>0.76347267457627466</c:v>
                </c:pt>
                <c:pt idx="194">
                  <c:v>0.78575192307692321</c:v>
                </c:pt>
                <c:pt idx="195">
                  <c:v>0.85333383041474664</c:v>
                </c:pt>
                <c:pt idx="196">
                  <c:v>1.6292990775510208</c:v>
                </c:pt>
                <c:pt idx="197">
                  <c:v>1.5329071043478333</c:v>
                </c:pt>
                <c:pt idx="198">
                  <c:v>1.9568587640068074</c:v>
                </c:pt>
                <c:pt idx="199">
                  <c:v>1.7757906010016626</c:v>
                </c:pt>
                <c:pt idx="200">
                  <c:v>1.515976878744643</c:v>
                </c:pt>
                <c:pt idx="201">
                  <c:v>1.4836919565217392</c:v>
                </c:pt>
                <c:pt idx="202">
                  <c:v>1.4378849733163916</c:v>
                </c:pt>
                <c:pt idx="203">
                  <c:v>1.3403675018587524</c:v>
                </c:pt>
                <c:pt idx="204">
                  <c:v>1.3696803498098862</c:v>
                </c:pt>
                <c:pt idx="205">
                  <c:v>1.3634930632258064</c:v>
                </c:pt>
                <c:pt idx="206">
                  <c:v>1.3234119452054796</c:v>
                </c:pt>
                <c:pt idx="207">
                  <c:v>1.3171232992700639</c:v>
                </c:pt>
                <c:pt idx="208">
                  <c:v>1.8077881800000002</c:v>
                </c:pt>
                <c:pt idx="209">
                  <c:v>1.5897980091743118</c:v>
                </c:pt>
                <c:pt idx="210">
                  <c:v>1.6051239661016961</c:v>
                </c:pt>
                <c:pt idx="211">
                  <c:v>1.5919453923664098</c:v>
                </c:pt>
                <c:pt idx="212">
                  <c:v>1.241279654320979</c:v>
                </c:pt>
                <c:pt idx="213">
                  <c:v>1.2908039999999998</c:v>
                </c:pt>
                <c:pt idx="214">
                  <c:v>1.3641237602996255</c:v>
                </c:pt>
                <c:pt idx="215">
                  <c:v>1.3911075739014731</c:v>
                </c:pt>
                <c:pt idx="216">
                  <c:v>0.89302503529412225</c:v>
                </c:pt>
                <c:pt idx="217">
                  <c:v>1.0029309230769241</c:v>
                </c:pt>
                <c:pt idx="218">
                  <c:v>1.0176031350785342</c:v>
                </c:pt>
                <c:pt idx="219">
                  <c:v>1.0284656687898088</c:v>
                </c:pt>
                <c:pt idx="220">
                  <c:v>1.0942952307692311</c:v>
                </c:pt>
                <c:pt idx="221">
                  <c:v>1.0706252522796231</c:v>
                </c:pt>
                <c:pt idx="222">
                  <c:v>0.83187808923884565</c:v>
                </c:pt>
                <c:pt idx="223">
                  <c:v>1.0112497336108224</c:v>
                </c:pt>
                <c:pt idx="224">
                  <c:v>1.1168883719862357</c:v>
                </c:pt>
                <c:pt idx="225">
                  <c:v>1.8909195518796993</c:v>
                </c:pt>
                <c:pt idx="226">
                  <c:v>1.6345081238095331</c:v>
                </c:pt>
                <c:pt idx="227">
                  <c:v>1.6434438000000002</c:v>
                </c:pt>
                <c:pt idx="228">
                  <c:v>1.5627361178396058</c:v>
                </c:pt>
                <c:pt idx="229">
                  <c:v>1.6997836770186336</c:v>
                </c:pt>
                <c:pt idx="230">
                  <c:v>1.4608295046728976</c:v>
                </c:pt>
                <c:pt idx="231">
                  <c:v>1.207972881226054</c:v>
                </c:pt>
                <c:pt idx="232">
                  <c:v>1.488345431164902</c:v>
                </c:pt>
                <c:pt idx="233">
                  <c:v>1.7465982900505812</c:v>
                </c:pt>
                <c:pt idx="234">
                  <c:v>1.6925105024630627</c:v>
                </c:pt>
                <c:pt idx="235">
                  <c:v>1.5926460000000002</c:v>
                </c:pt>
                <c:pt idx="236">
                  <c:v>1.6553276558823518</c:v>
                </c:pt>
                <c:pt idx="237">
                  <c:v>1.6318914372163378</c:v>
                </c:pt>
                <c:pt idx="238">
                  <c:v>1.6876457845659165</c:v>
                </c:pt>
                <c:pt idx="239">
                  <c:v>1.2214784999999924</c:v>
                </c:pt>
                <c:pt idx="240">
                  <c:v>1.4593011894273118</c:v>
                </c:pt>
                <c:pt idx="241">
                  <c:v>1.8326634056603777</c:v>
                </c:pt>
                <c:pt idx="242">
                  <c:v>1.6339657631578952</c:v>
                </c:pt>
                <c:pt idx="243">
                  <c:v>1.380448655929722</c:v>
                </c:pt>
                <c:pt idx="244">
                  <c:v>1.5562354883720932</c:v>
                </c:pt>
                <c:pt idx="245">
                  <c:v>1.4619210241935479</c:v>
                </c:pt>
                <c:pt idx="246">
                  <c:v>1.5505401447562885</c:v>
                </c:pt>
                <c:pt idx="247">
                  <c:v>1.661333702970297</c:v>
                </c:pt>
                <c:pt idx="248">
                  <c:v>1.6213739211678841</c:v>
                </c:pt>
                <c:pt idx="249">
                  <c:v>1.5249846966618292</c:v>
                </c:pt>
                <c:pt idx="250">
                  <c:v>1.2993810873786398</c:v>
                </c:pt>
                <c:pt idx="251">
                  <c:v>1.2514024224250324</c:v>
                </c:pt>
                <c:pt idx="252">
                  <c:v>0.97553058103448298</c:v>
                </c:pt>
                <c:pt idx="253">
                  <c:v>1.1669292657200812</c:v>
                </c:pt>
                <c:pt idx="254">
                  <c:v>1.0523187309941522</c:v>
                </c:pt>
                <c:pt idx="255">
                  <c:v>1.3734674982248518</c:v>
                </c:pt>
                <c:pt idx="256">
                  <c:v>1.4403032871536432</c:v>
                </c:pt>
                <c:pt idx="257">
                  <c:v>1.6281449589041099</c:v>
                </c:pt>
                <c:pt idx="258">
                  <c:v>1.6623212205270459</c:v>
                </c:pt>
                <c:pt idx="259">
                  <c:v>1.3015749502262444</c:v>
                </c:pt>
                <c:pt idx="260">
                  <c:v>1.4125574571428572</c:v>
                </c:pt>
                <c:pt idx="261">
                  <c:v>1.1221872188481681</c:v>
                </c:pt>
                <c:pt idx="262">
                  <c:v>1.2600155547445335</c:v>
                </c:pt>
                <c:pt idx="263">
                  <c:v>1.2454928520286317</c:v>
                </c:pt>
                <c:pt idx="264">
                  <c:v>1.2149865427666313</c:v>
                </c:pt>
                <c:pt idx="265">
                  <c:v>1.111286467587673</c:v>
                </c:pt>
                <c:pt idx="266">
                  <c:v>0.84809195744681498</c:v>
                </c:pt>
                <c:pt idx="267">
                  <c:v>0.82950944382022451</c:v>
                </c:pt>
                <c:pt idx="268">
                  <c:v>0.83885860786193689</c:v>
                </c:pt>
                <c:pt idx="269">
                  <c:v>0.90312038873239064</c:v>
                </c:pt>
                <c:pt idx="270">
                  <c:v>0.95136126666666654</c:v>
                </c:pt>
                <c:pt idx="271">
                  <c:v>1.2264490446735401</c:v>
                </c:pt>
                <c:pt idx="272">
                  <c:v>1.0295359195893918</c:v>
                </c:pt>
                <c:pt idx="273">
                  <c:v>1.4130940951327307</c:v>
                </c:pt>
                <c:pt idx="274">
                  <c:v>1.5585181274900421</c:v>
                </c:pt>
                <c:pt idx="275">
                  <c:v>0.96427934962089734</c:v>
                </c:pt>
                <c:pt idx="276">
                  <c:v>1.3020599041095964</c:v>
                </c:pt>
                <c:pt idx="277">
                  <c:v>2.1886130668740282</c:v>
                </c:pt>
                <c:pt idx="278">
                  <c:v>2.7570228356435647</c:v>
                </c:pt>
                <c:pt idx="279">
                  <c:v>0.69836858201058261</c:v>
                </c:pt>
                <c:pt idx="280">
                  <c:v>0.72918929724933845</c:v>
                </c:pt>
                <c:pt idx="281">
                  <c:v>0.60917112028985565</c:v>
                </c:pt>
                <c:pt idx="282">
                  <c:v>0.62915467732116148</c:v>
                </c:pt>
                <c:pt idx="283">
                  <c:v>0.86825587500000401</c:v>
                </c:pt>
                <c:pt idx="284">
                  <c:v>0.71597268486739452</c:v>
                </c:pt>
                <c:pt idx="285">
                  <c:v>0.94626601261830068</c:v>
                </c:pt>
                <c:pt idx="286">
                  <c:v>0.93947555625000412</c:v>
                </c:pt>
                <c:pt idx="287">
                  <c:v>1.0224814692556641</c:v>
                </c:pt>
                <c:pt idx="288">
                  <c:v>0.99130051764705907</c:v>
                </c:pt>
                <c:pt idx="289">
                  <c:v>0.73197048130841591</c:v>
                </c:pt>
                <c:pt idx="290">
                  <c:v>0.95849636401240956</c:v>
                </c:pt>
                <c:pt idx="291">
                  <c:v>0.9820445465968588</c:v>
                </c:pt>
                <c:pt idx="292">
                  <c:v>0.85259143614931898</c:v>
                </c:pt>
                <c:pt idx="293">
                  <c:v>0.95669177389517746</c:v>
                </c:pt>
                <c:pt idx="294">
                  <c:v>39.174292666666297</c:v>
                </c:pt>
                <c:pt idx="295">
                  <c:v>1.2246089230769241</c:v>
                </c:pt>
                <c:pt idx="296">
                  <c:v>1.9334142935779739</c:v>
                </c:pt>
                <c:pt idx="297">
                  <c:v>1.0813943491422735</c:v>
                </c:pt>
                <c:pt idx="298">
                  <c:v>1.5060754985754978</c:v>
                </c:pt>
                <c:pt idx="299">
                  <c:v>2.0728066006600567</c:v>
                </c:pt>
                <c:pt idx="300">
                  <c:v>1.8070858569051584</c:v>
                </c:pt>
                <c:pt idx="301">
                  <c:v>1.7880083735909824</c:v>
                </c:pt>
                <c:pt idx="302">
                  <c:v>2.7692120689655328</c:v>
                </c:pt>
                <c:pt idx="303">
                  <c:v>0.96565837742504812</c:v>
                </c:pt>
                <c:pt idx="304">
                  <c:v>2.0479745454545664</c:v>
                </c:pt>
                <c:pt idx="305">
                  <c:v>2.2073487571701889</c:v>
                </c:pt>
                <c:pt idx="306">
                  <c:v>2.9381627192982367</c:v>
                </c:pt>
                <c:pt idx="307">
                  <c:v>1.66364501183432</c:v>
                </c:pt>
                <c:pt idx="308">
                  <c:v>1.1760891505618085</c:v>
                </c:pt>
                <c:pt idx="309">
                  <c:v>1.9909525090909224</c:v>
                </c:pt>
                <c:pt idx="310">
                  <c:v>2.8015862005571042</c:v>
                </c:pt>
                <c:pt idx="311">
                  <c:v>3.231340588235295</c:v>
                </c:pt>
                <c:pt idx="312">
                  <c:v>3.4569948734693883</c:v>
                </c:pt>
                <c:pt idx="313">
                  <c:v>4.8883280975609784</c:v>
                </c:pt>
                <c:pt idx="314">
                  <c:v>1.8117368372092948</c:v>
                </c:pt>
                <c:pt idx="315">
                  <c:v>1.9113670355329955</c:v>
                </c:pt>
                <c:pt idx="316">
                  <c:v>2.8977828500948775</c:v>
                </c:pt>
                <c:pt idx="317">
                  <c:v>1.8521734672489085</c:v>
                </c:pt>
                <c:pt idx="318">
                  <c:v>1.8081325862069046</c:v>
                </c:pt>
                <c:pt idx="319">
                  <c:v>1.3088281030674838</c:v>
                </c:pt>
                <c:pt idx="320">
                  <c:v>0.84982940530650253</c:v>
                </c:pt>
                <c:pt idx="321">
                  <c:v>2.1682736453674312</c:v>
                </c:pt>
                <c:pt idx="322">
                  <c:v>1.4484895602094239</c:v>
                </c:pt>
                <c:pt idx="323">
                  <c:v>1.3890620374531837</c:v>
                </c:pt>
                <c:pt idx="324">
                  <c:v>1.2767398018867941</c:v>
                </c:pt>
                <c:pt idx="325">
                  <c:v>1.2257206366781921</c:v>
                </c:pt>
                <c:pt idx="326">
                  <c:v>1.2021904530892438</c:v>
                </c:pt>
                <c:pt idx="327">
                  <c:v>1.108521642619303</c:v>
                </c:pt>
                <c:pt idx="328">
                  <c:v>1.2461533560371518</c:v>
                </c:pt>
                <c:pt idx="329">
                  <c:v>0.95931260790273198</c:v>
                </c:pt>
                <c:pt idx="330">
                  <c:v>4.2573810431654655</c:v>
                </c:pt>
                <c:pt idx="331">
                  <c:v>3.016072695652158</c:v>
                </c:pt>
                <c:pt idx="332">
                  <c:v>1.932458737430168</c:v>
                </c:pt>
                <c:pt idx="333">
                  <c:v>2.8555044489795942</c:v>
                </c:pt>
                <c:pt idx="334">
                  <c:v>1.7937581281618962</c:v>
                </c:pt>
                <c:pt idx="335">
                  <c:v>3.329259999999981</c:v>
                </c:pt>
                <c:pt idx="336">
                  <c:v>1.8466614820143792</c:v>
                </c:pt>
                <c:pt idx="337">
                  <c:v>1.0557588762109797</c:v>
                </c:pt>
                <c:pt idx="338">
                  <c:v>2.1588007241379312</c:v>
                </c:pt>
                <c:pt idx="339">
                  <c:v>0.66800860566802434</c:v>
                </c:pt>
                <c:pt idx="340">
                  <c:v>0.39036906727689186</c:v>
                </c:pt>
                <c:pt idx="341">
                  <c:v>0.35670642857142865</c:v>
                </c:pt>
                <c:pt idx="342">
                  <c:v>1.0552499268292683</c:v>
                </c:pt>
                <c:pt idx="343">
                  <c:v>1.1771705424476295</c:v>
                </c:pt>
                <c:pt idx="344">
                  <c:v>1.1244307161290326</c:v>
                </c:pt>
                <c:pt idx="345">
                  <c:v>1.1331474978813563</c:v>
                </c:pt>
                <c:pt idx="346">
                  <c:v>1.0795615147058826</c:v>
                </c:pt>
                <c:pt idx="347">
                  <c:v>0.72605430501089363</c:v>
                </c:pt>
                <c:pt idx="348">
                  <c:v>0.56117297709923653</c:v>
                </c:pt>
                <c:pt idx="349">
                  <c:v>0.49252210526316104</c:v>
                </c:pt>
                <c:pt idx="350">
                  <c:v>0.96534332631579356</c:v>
                </c:pt>
                <c:pt idx="351">
                  <c:v>0.93222522522522522</c:v>
                </c:pt>
                <c:pt idx="352">
                  <c:v>1.0167739999999998</c:v>
                </c:pt>
                <c:pt idx="353">
                  <c:v>4.3988638415841592</c:v>
                </c:pt>
                <c:pt idx="354">
                  <c:v>2.5596583333333052</c:v>
                </c:pt>
                <c:pt idx="355">
                  <c:v>1.5127657959183676</c:v>
                </c:pt>
                <c:pt idx="356">
                  <c:v>1.8482301716287362</c:v>
                </c:pt>
                <c:pt idx="357">
                  <c:v>1.3826970452554748</c:v>
                </c:pt>
                <c:pt idx="358">
                  <c:v>367.739262</c:v>
                </c:pt>
                <c:pt idx="359">
                  <c:v>489.76113999999694</c:v>
                </c:pt>
                <c:pt idx="360">
                  <c:v>33.720005000000228</c:v>
                </c:pt>
                <c:pt idx="361">
                  <c:v>35.169807750000004</c:v>
                </c:pt>
                <c:pt idx="362">
                  <c:v>50.835700666666369</c:v>
                </c:pt>
                <c:pt idx="363">
                  <c:v>1.5382733704663221</c:v>
                </c:pt>
                <c:pt idx="364">
                  <c:v>1.23366011440678</c:v>
                </c:pt>
                <c:pt idx="365">
                  <c:v>1.2192474763860381</c:v>
                </c:pt>
                <c:pt idx="366">
                  <c:v>1.3425643532058478</c:v>
                </c:pt>
                <c:pt idx="367">
                  <c:v>1.215119805054143</c:v>
                </c:pt>
                <c:pt idx="368">
                  <c:v>1.5916010709677422</c:v>
                </c:pt>
                <c:pt idx="369">
                  <c:v>1.6168063756906079</c:v>
                </c:pt>
                <c:pt idx="370">
                  <c:v>2.042277402985075</c:v>
                </c:pt>
                <c:pt idx="371">
                  <c:v>2.5393885497287525</c:v>
                </c:pt>
                <c:pt idx="372">
                  <c:v>2.159470830601093</c:v>
                </c:pt>
                <c:pt idx="373">
                  <c:v>2.8048686521739139</c:v>
                </c:pt>
                <c:pt idx="374">
                  <c:v>2.9606633571428582</c:v>
                </c:pt>
                <c:pt idx="375">
                  <c:v>2.9921197468354452</c:v>
                </c:pt>
                <c:pt idx="376">
                  <c:v>3.2752944389027441</c:v>
                </c:pt>
                <c:pt idx="377">
                  <c:v>4.3241212235293736</c:v>
                </c:pt>
                <c:pt idx="378">
                  <c:v>1.6364244689863847</c:v>
                </c:pt>
                <c:pt idx="379">
                  <c:v>2.0455399964412817</c:v>
                </c:pt>
                <c:pt idx="380">
                  <c:v>1.9852254074074076</c:v>
                </c:pt>
                <c:pt idx="381">
                  <c:v>3.1613981512605052</c:v>
                </c:pt>
                <c:pt idx="382">
                  <c:v>2.0558180499999987</c:v>
                </c:pt>
                <c:pt idx="383">
                  <c:v>2.347681129151292</c:v>
                </c:pt>
                <c:pt idx="384">
                  <c:v>2.7650898325123361</c:v>
                </c:pt>
                <c:pt idx="385">
                  <c:v>6.0818446071428571</c:v>
                </c:pt>
                <c:pt idx="386">
                  <c:v>26.673247764705888</c:v>
                </c:pt>
                <c:pt idx="387">
                  <c:v>57.096809000000015</c:v>
                </c:pt>
                <c:pt idx="388">
                  <c:v>9.9164387142857748</c:v>
                </c:pt>
                <c:pt idx="389">
                  <c:v>4.2336261492537632</c:v>
                </c:pt>
                <c:pt idx="390">
                  <c:v>7.2184409999999986</c:v>
                </c:pt>
                <c:pt idx="391">
                  <c:v>32.644270421052298</c:v>
                </c:pt>
                <c:pt idx="392">
                  <c:v>7.2153100344827603</c:v>
                </c:pt>
                <c:pt idx="393">
                  <c:v>82.299307200000015</c:v>
                </c:pt>
                <c:pt idx="394">
                  <c:v>9.5161348333333748</c:v>
                </c:pt>
                <c:pt idx="395">
                  <c:v>25.052681500000002</c:v>
                </c:pt>
                <c:pt idx="396">
                  <c:v>10.248330782608631</c:v>
                </c:pt>
                <c:pt idx="397">
                  <c:v>49.139877600000005</c:v>
                </c:pt>
                <c:pt idx="398">
                  <c:v>1.7693034099722993</c:v>
                </c:pt>
                <c:pt idx="399">
                  <c:v>2.3460240000000003</c:v>
                </c:pt>
                <c:pt idx="400">
                  <c:v>2.5033638817480752</c:v>
                </c:pt>
                <c:pt idx="401">
                  <c:v>2.7918060819112624</c:v>
                </c:pt>
                <c:pt idx="402">
                  <c:v>1.6967969392712658</c:v>
                </c:pt>
                <c:pt idx="403">
                  <c:v>1.8394424339908961</c:v>
                </c:pt>
                <c:pt idx="404">
                  <c:v>1.7849648601190478</c:v>
                </c:pt>
                <c:pt idx="405">
                  <c:v>2.3565680936936593</c:v>
                </c:pt>
                <c:pt idx="406">
                  <c:v>1.2083371521739132</c:v>
                </c:pt>
                <c:pt idx="407">
                  <c:v>3.5032213333333342</c:v>
                </c:pt>
                <c:pt idx="408">
                  <c:v>2.1269961798715209</c:v>
                </c:pt>
                <c:pt idx="409">
                  <c:v>4.0517437422680533</c:v>
                </c:pt>
                <c:pt idx="410">
                  <c:v>27.189706499999989</c:v>
                </c:pt>
                <c:pt idx="411">
                  <c:v>74.793625500000601</c:v>
                </c:pt>
                <c:pt idx="412">
                  <c:v>74.910599500000558</c:v>
                </c:pt>
                <c:pt idx="413">
                  <c:v>149.37129900000087</c:v>
                </c:pt>
                <c:pt idx="414">
                  <c:v>99.682843333332698</c:v>
                </c:pt>
                <c:pt idx="415">
                  <c:v>19.852356615384618</c:v>
                </c:pt>
                <c:pt idx="416">
                  <c:v>8.8332435172414048</c:v>
                </c:pt>
                <c:pt idx="417">
                  <c:v>7.7616748000000007</c:v>
                </c:pt>
                <c:pt idx="418">
                  <c:v>10.727615555555548</c:v>
                </c:pt>
                <c:pt idx="419">
                  <c:v>8.8090420000000247</c:v>
                </c:pt>
                <c:pt idx="420">
                  <c:v>13.3355095789475</c:v>
                </c:pt>
                <c:pt idx="421">
                  <c:v>11.20538936</c:v>
                </c:pt>
                <c:pt idx="422">
                  <c:v>7.1656572777777257</c:v>
                </c:pt>
                <c:pt idx="423">
                  <c:v>9.9499263448275883</c:v>
                </c:pt>
                <c:pt idx="424">
                  <c:v>9.3358985789474414</c:v>
                </c:pt>
                <c:pt idx="425">
                  <c:v>30.058718799999987</c:v>
                </c:pt>
                <c:pt idx="426">
                  <c:v>26.491011799999999</c:v>
                </c:pt>
                <c:pt idx="427">
                  <c:v>9.9499263448275883</c:v>
                </c:pt>
                <c:pt idx="428">
                  <c:v>2.3658907962962972</c:v>
                </c:pt>
                <c:pt idx="429">
                  <c:v>1.3408302609649119</c:v>
                </c:pt>
                <c:pt idx="430">
                  <c:v>1.760886138032306</c:v>
                </c:pt>
                <c:pt idx="431">
                  <c:v>1.7849648601190478</c:v>
                </c:pt>
                <c:pt idx="432">
                  <c:v>41.837700666666223</c:v>
                </c:pt>
                <c:pt idx="433">
                  <c:v>62.257162000000015</c:v>
                </c:pt>
                <c:pt idx="434">
                  <c:v>53.220599142857473</c:v>
                </c:pt>
                <c:pt idx="435">
                  <c:v>44.057207333332983</c:v>
                </c:pt>
                <c:pt idx="436">
                  <c:v>78.503950800000013</c:v>
                </c:pt>
                <c:pt idx="437">
                  <c:v>127.84358400000002</c:v>
                </c:pt>
                <c:pt idx="438">
                  <c:v>373.54297200000008</c:v>
                </c:pt>
                <c:pt idx="439">
                  <c:v>95.632993500000012</c:v>
                </c:pt>
                <c:pt idx="440">
                  <c:v>65.087033000000034</c:v>
                </c:pt>
                <c:pt idx="441">
                  <c:v>96.132382499999224</c:v>
                </c:pt>
                <c:pt idx="442">
                  <c:v>64.088255000000032</c:v>
                </c:pt>
                <c:pt idx="443">
                  <c:v>94.88391</c:v>
                </c:pt>
                <c:pt idx="444">
                  <c:v>26.654887875000121</c:v>
                </c:pt>
                <c:pt idx="445">
                  <c:v>9.2268062857142876</c:v>
                </c:pt>
                <c:pt idx="446">
                  <c:v>168.29409299999998</c:v>
                </c:pt>
                <c:pt idx="447">
                  <c:v>168.79348199999998</c:v>
                </c:pt>
                <c:pt idx="448">
                  <c:v>167.29531500000002</c:v>
                </c:pt>
                <c:pt idx="449">
                  <c:v>110.53143200000001</c:v>
                </c:pt>
                <c:pt idx="450">
                  <c:v>337.58696399999963</c:v>
                </c:pt>
                <c:pt idx="451">
                  <c:v>170.29164900000001</c:v>
                </c:pt>
                <c:pt idx="452">
                  <c:v>0.9484940138203356</c:v>
                </c:pt>
                <c:pt idx="453">
                  <c:v>0.95051771848739508</c:v>
                </c:pt>
                <c:pt idx="454">
                  <c:v>0.99025054642476007</c:v>
                </c:pt>
                <c:pt idx="455">
                  <c:v>1.7241316680851058</c:v>
                </c:pt>
                <c:pt idx="456">
                  <c:v>1.3819349403508774</c:v>
                </c:pt>
                <c:pt idx="457">
                  <c:v>2.4935362013651892</c:v>
                </c:pt>
                <c:pt idx="458">
                  <c:v>3.3292599999999819</c:v>
                </c:pt>
                <c:pt idx="459">
                  <c:v>1.191680485387548</c:v>
                </c:pt>
                <c:pt idx="460">
                  <c:v>1.4935122423435419</c:v>
                </c:pt>
                <c:pt idx="461">
                  <c:v>1.8779942540145851</c:v>
                </c:pt>
                <c:pt idx="462">
                  <c:v>1.2954564355029579</c:v>
                </c:pt>
                <c:pt idx="463">
                  <c:v>0.91546577109602256</c:v>
                </c:pt>
                <c:pt idx="464">
                  <c:v>1.4067470958904114</c:v>
                </c:pt>
                <c:pt idx="465">
                  <c:v>1.2047558474758326</c:v>
                </c:pt>
                <c:pt idx="466">
                  <c:v>1.2990317590062115</c:v>
                </c:pt>
                <c:pt idx="467">
                  <c:v>1.0910675482546202</c:v>
                </c:pt>
                <c:pt idx="468">
                  <c:v>1.2204747185354603</c:v>
                </c:pt>
                <c:pt idx="469">
                  <c:v>2.5063674339622577</c:v>
                </c:pt>
                <c:pt idx="470">
                  <c:v>3.0951821319587567</c:v>
                </c:pt>
                <c:pt idx="471">
                  <c:v>2.0433579497041432</c:v>
                </c:pt>
                <c:pt idx="472">
                  <c:v>1.3280852391304361</c:v>
                </c:pt>
                <c:pt idx="473">
                  <c:v>1.1532613856068739</c:v>
                </c:pt>
                <c:pt idx="474">
                  <c:v>1.3153174861944779</c:v>
                </c:pt>
                <c:pt idx="475">
                  <c:v>0.56651306685432756</c:v>
                </c:pt>
                <c:pt idx="476">
                  <c:v>1.9176537600000003</c:v>
                </c:pt>
                <c:pt idx="477">
                  <c:v>1.9975560000000001</c:v>
                </c:pt>
                <c:pt idx="478">
                  <c:v>2.6743977902912652</c:v>
                </c:pt>
                <c:pt idx="479">
                  <c:v>2.0448837156862751</c:v>
                </c:pt>
                <c:pt idx="480">
                  <c:v>1.0110329447852833</c:v>
                </c:pt>
                <c:pt idx="481">
                  <c:v>2.1364485656249967</c:v>
                </c:pt>
                <c:pt idx="482">
                  <c:v>2.562829973231358</c:v>
                </c:pt>
                <c:pt idx="483">
                  <c:v>2.7772861086519312</c:v>
                </c:pt>
                <c:pt idx="484">
                  <c:v>1.3489317360931437</c:v>
                </c:pt>
                <c:pt idx="485">
                  <c:v>3.389401470967742</c:v>
                </c:pt>
                <c:pt idx="486">
                  <c:v>1.6933955609065268</c:v>
                </c:pt>
                <c:pt idx="487">
                  <c:v>1.1132541324921137</c:v>
                </c:pt>
                <c:pt idx="488">
                  <c:v>1.6960381132075544</c:v>
                </c:pt>
                <c:pt idx="489">
                  <c:v>2.4207970319148941</c:v>
                </c:pt>
                <c:pt idx="490">
                  <c:v>1.6029931134289439</c:v>
                </c:pt>
                <c:pt idx="491">
                  <c:v>1.6006731631578961</c:v>
                </c:pt>
                <c:pt idx="492">
                  <c:v>1.5492041681759379</c:v>
                </c:pt>
                <c:pt idx="493">
                  <c:v>3.0803221500000002</c:v>
                </c:pt>
                <c:pt idx="494">
                  <c:v>0.98618080000000008</c:v>
                </c:pt>
                <c:pt idx="495">
                  <c:v>1.2928221313868686</c:v>
                </c:pt>
                <c:pt idx="496">
                  <c:v>1.1614887602459021</c:v>
                </c:pt>
                <c:pt idx="497">
                  <c:v>0.97150044957983261</c:v>
                </c:pt>
                <c:pt idx="498">
                  <c:v>1.0533735819935701</c:v>
                </c:pt>
                <c:pt idx="499">
                  <c:v>9.3219279999999998</c:v>
                </c:pt>
                <c:pt idx="500">
                  <c:v>44.112695000000009</c:v>
                </c:pt>
                <c:pt idx="501">
                  <c:v>34.069427333333294</c:v>
                </c:pt>
                <c:pt idx="502">
                  <c:v>39.202036500000013</c:v>
                </c:pt>
                <c:pt idx="503">
                  <c:v>14.634268956521741</c:v>
                </c:pt>
                <c:pt idx="504">
                  <c:v>188.76904199999998</c:v>
                </c:pt>
                <c:pt idx="505">
                  <c:v>119.85336000000001</c:v>
                </c:pt>
                <c:pt idx="506">
                  <c:v>116.19117400000003</c:v>
                </c:pt>
                <c:pt idx="507">
                  <c:v>115.85824799999995</c:v>
                </c:pt>
                <c:pt idx="508">
                  <c:v>2.0874203444730086</c:v>
                </c:pt>
                <c:pt idx="509">
                  <c:v>1.7370052173913038</c:v>
                </c:pt>
                <c:pt idx="510">
                  <c:v>22.160386874999823</c:v>
                </c:pt>
                <c:pt idx="511">
                  <c:v>0.85726177111716617</c:v>
                </c:pt>
                <c:pt idx="512">
                  <c:v>0.96674721865890234</c:v>
                </c:pt>
                <c:pt idx="513">
                  <c:v>1.3685677785467238</c:v>
                </c:pt>
                <c:pt idx="514">
                  <c:v>1.2056752302839118</c:v>
                </c:pt>
                <c:pt idx="515">
                  <c:v>63.183956000000002</c:v>
                </c:pt>
                <c:pt idx="516">
                  <c:v>14.673738444444446</c:v>
                </c:pt>
                <c:pt idx="517">
                  <c:v>8.0038495428571448</c:v>
                </c:pt>
                <c:pt idx="518">
                  <c:v>10.80443848</c:v>
                </c:pt>
                <c:pt idx="519">
                  <c:v>9.639951062499998</c:v>
                </c:pt>
                <c:pt idx="520">
                  <c:v>4.7754839999999996</c:v>
                </c:pt>
                <c:pt idx="521">
                  <c:v>6.5969736800000014</c:v>
                </c:pt>
                <c:pt idx="522">
                  <c:v>9.5215199999999989</c:v>
                </c:pt>
                <c:pt idx="523">
                  <c:v>7.0136410666666684</c:v>
                </c:pt>
                <c:pt idx="524">
                  <c:v>9.3399240000000017</c:v>
                </c:pt>
                <c:pt idx="525">
                  <c:v>11.14971041509434</c:v>
                </c:pt>
                <c:pt idx="526">
                  <c:v>10.726901428571349</c:v>
                </c:pt>
                <c:pt idx="527">
                  <c:v>4.1222144020100355</c:v>
                </c:pt>
                <c:pt idx="528">
                  <c:v>3.9065316888888884</c:v>
                </c:pt>
                <c:pt idx="529">
                  <c:v>3.7439145589520115</c:v>
                </c:pt>
                <c:pt idx="530">
                  <c:v>3.2161518074074262</c:v>
                </c:pt>
                <c:pt idx="531">
                  <c:v>2.9178596393442318</c:v>
                </c:pt>
                <c:pt idx="532">
                  <c:v>2.997550710691824</c:v>
                </c:pt>
                <c:pt idx="533">
                  <c:v>2.8042165898876408</c:v>
                </c:pt>
                <c:pt idx="534">
                  <c:v>3.0955185114754102</c:v>
                </c:pt>
                <c:pt idx="535">
                  <c:v>2.7957726809651477</c:v>
                </c:pt>
                <c:pt idx="536">
                  <c:v>35.828536333333339</c:v>
                </c:pt>
                <c:pt idx="537">
                  <c:v>29.910637428571427</c:v>
                </c:pt>
                <c:pt idx="538">
                  <c:v>27.871305000000035</c:v>
                </c:pt>
                <c:pt idx="539">
                  <c:v>35.274409500000004</c:v>
                </c:pt>
                <c:pt idx="540">
                  <c:v>47.199009000000011</c:v>
                </c:pt>
                <c:pt idx="541">
                  <c:v>22.745853333333169</c:v>
                </c:pt>
                <c:pt idx="542">
                  <c:v>15.697879228070168</c:v>
                </c:pt>
                <c:pt idx="543">
                  <c:v>9.5780037346938389</c:v>
                </c:pt>
                <c:pt idx="544">
                  <c:v>5.450825670212768</c:v>
                </c:pt>
                <c:pt idx="545">
                  <c:v>5.2122560975609762</c:v>
                </c:pt>
                <c:pt idx="546">
                  <c:v>15.723838370370368</c:v>
                </c:pt>
                <c:pt idx="547">
                  <c:v>22.339666105263159</c:v>
                </c:pt>
                <c:pt idx="548">
                  <c:v>18.072108083333177</c:v>
                </c:pt>
                <c:pt idx="549">
                  <c:v>19.669199523809525</c:v>
                </c:pt>
                <c:pt idx="550">
                  <c:v>15.555906000000071</c:v>
                </c:pt>
                <c:pt idx="551">
                  <c:v>18.346022199999986</c:v>
                </c:pt>
                <c:pt idx="552">
                  <c:v>16.100421333333177</c:v>
                </c:pt>
                <c:pt idx="553">
                  <c:v>15.748202324324318</c:v>
                </c:pt>
                <c:pt idx="554">
                  <c:v>13.600764170212768</c:v>
                </c:pt>
                <c:pt idx="555">
                  <c:v>8.5728197802197812</c:v>
                </c:pt>
                <c:pt idx="556">
                  <c:v>8.4588545306122747</c:v>
                </c:pt>
                <c:pt idx="557">
                  <c:v>9.1832529411764519</c:v>
                </c:pt>
                <c:pt idx="558">
                  <c:v>4.9361463130434924</c:v>
                </c:pt>
                <c:pt idx="559">
                  <c:v>6.5411260933333759</c:v>
                </c:pt>
                <c:pt idx="560">
                  <c:v>4.3856845274725265</c:v>
                </c:pt>
                <c:pt idx="561">
                  <c:v>5.0444211412429389</c:v>
                </c:pt>
                <c:pt idx="562">
                  <c:v>3.9171293333333335</c:v>
                </c:pt>
                <c:pt idx="563">
                  <c:v>5.8637177887323952</c:v>
                </c:pt>
                <c:pt idx="564">
                  <c:v>4.0401020000000001</c:v>
                </c:pt>
                <c:pt idx="565">
                  <c:v>4.0018931014492924</c:v>
                </c:pt>
                <c:pt idx="566">
                  <c:v>3.981392277227739</c:v>
                </c:pt>
                <c:pt idx="567">
                  <c:v>4.3469542499999525</c:v>
                </c:pt>
                <c:pt idx="568">
                  <c:v>4.1633272421052281</c:v>
                </c:pt>
                <c:pt idx="569">
                  <c:v>4.3613306000000005</c:v>
                </c:pt>
                <c:pt idx="570">
                  <c:v>3.6283732031250011</c:v>
                </c:pt>
                <c:pt idx="571">
                  <c:v>4.2239986250000001</c:v>
                </c:pt>
                <c:pt idx="572">
                  <c:v>3.2525994078947371</c:v>
                </c:pt>
                <c:pt idx="573">
                  <c:v>2.7801482857142861</c:v>
                </c:pt>
                <c:pt idx="574">
                  <c:v>2.6481114000000012</c:v>
                </c:pt>
                <c:pt idx="575">
                  <c:v>3.2671158087318304</c:v>
                </c:pt>
                <c:pt idx="576">
                  <c:v>3.2568092987551869</c:v>
                </c:pt>
                <c:pt idx="577">
                  <c:v>3.3539386150627597</c:v>
                </c:pt>
                <c:pt idx="578">
                  <c:v>7.6061593666666667</c:v>
                </c:pt>
                <c:pt idx="579">
                  <c:v>10.132440153846154</c:v>
                </c:pt>
                <c:pt idx="580">
                  <c:v>2.8889385161290342</c:v>
                </c:pt>
                <c:pt idx="581">
                  <c:v>1.8639166901408382</c:v>
                </c:pt>
                <c:pt idx="582">
                  <c:v>2.8843633721973294</c:v>
                </c:pt>
                <c:pt idx="583">
                  <c:v>4.5943787999999985</c:v>
                </c:pt>
                <c:pt idx="584">
                  <c:v>387.52586400000001</c:v>
                </c:pt>
                <c:pt idx="585">
                  <c:v>51.381579333333107</c:v>
                </c:pt>
                <c:pt idx="586">
                  <c:v>303.62851199999869</c:v>
                </c:pt>
                <c:pt idx="587">
                  <c:v>374.54175000000009</c:v>
                </c:pt>
                <c:pt idx="588">
                  <c:v>361.557636</c:v>
                </c:pt>
                <c:pt idx="589">
                  <c:v>178.78126200000003</c:v>
                </c:pt>
                <c:pt idx="590">
                  <c:v>34.594038000000012</c:v>
                </c:pt>
                <c:pt idx="591">
                  <c:v>35.502018000000113</c:v>
                </c:pt>
                <c:pt idx="592">
                  <c:v>308.62240199999997</c:v>
                </c:pt>
                <c:pt idx="593">
                  <c:v>28.318293882352929</c:v>
                </c:pt>
                <c:pt idx="594">
                  <c:v>191.26598700000002</c:v>
                </c:pt>
                <c:pt idx="595">
                  <c:v>234.71283000000005</c:v>
                </c:pt>
                <c:pt idx="596">
                  <c:v>228.72016200000002</c:v>
                </c:pt>
                <c:pt idx="597">
                  <c:v>10.422731709677421</c:v>
                </c:pt>
                <c:pt idx="598">
                  <c:v>8.3999790769230778</c:v>
                </c:pt>
                <c:pt idx="599">
                  <c:v>2.5504509642857127</c:v>
                </c:pt>
                <c:pt idx="600">
                  <c:v>2.8576934277620398</c:v>
                </c:pt>
                <c:pt idx="601">
                  <c:v>3.2008619180887381</c:v>
                </c:pt>
                <c:pt idx="602">
                  <c:v>0.5176944853503187</c:v>
                </c:pt>
                <c:pt idx="603">
                  <c:v>1.7748069496402881</c:v>
                </c:pt>
                <c:pt idx="604">
                  <c:v>1.6390203076923078</c:v>
                </c:pt>
                <c:pt idx="605">
                  <c:v>9.6460927894736859</c:v>
                </c:pt>
                <c:pt idx="606">
                  <c:v>1.6335634298310151</c:v>
                </c:pt>
                <c:pt idx="607">
                  <c:v>1.6969392742616041</c:v>
                </c:pt>
                <c:pt idx="608">
                  <c:v>1.7430525688888985</c:v>
                </c:pt>
                <c:pt idx="609">
                  <c:v>10.0604184</c:v>
                </c:pt>
                <c:pt idx="610">
                  <c:v>12.270701142857098</c:v>
                </c:pt>
                <c:pt idx="611">
                  <c:v>10.387291200000002</c:v>
                </c:pt>
                <c:pt idx="612">
                  <c:v>7.8552539999999995</c:v>
                </c:pt>
                <c:pt idx="613">
                  <c:v>2.9389974719334742</c:v>
                </c:pt>
                <c:pt idx="614">
                  <c:v>3.2715064136253038</c:v>
                </c:pt>
                <c:pt idx="615">
                  <c:v>1.8129949284467721</c:v>
                </c:pt>
                <c:pt idx="616">
                  <c:v>2.1345456515912877</c:v>
                </c:pt>
                <c:pt idx="617">
                  <c:v>1.6463942413793098</c:v>
                </c:pt>
                <c:pt idx="618">
                  <c:v>2.8070565443786983</c:v>
                </c:pt>
                <c:pt idx="619">
                  <c:v>2.1283478242122742</c:v>
                </c:pt>
                <c:pt idx="620">
                  <c:v>1.6334583571428574</c:v>
                </c:pt>
                <c:pt idx="621">
                  <c:v>2.9693769527720812</c:v>
                </c:pt>
                <c:pt idx="622">
                  <c:v>1.6721931475409839</c:v>
                </c:pt>
                <c:pt idx="623">
                  <c:v>3.1282352084210716</c:v>
                </c:pt>
                <c:pt idx="624">
                  <c:v>1.6241696054421693</c:v>
                </c:pt>
                <c:pt idx="625">
                  <c:v>2.2443905829146016</c:v>
                </c:pt>
                <c:pt idx="626">
                  <c:v>2.1398582545454548</c:v>
                </c:pt>
                <c:pt idx="627">
                  <c:v>1.6203824923076926</c:v>
                </c:pt>
                <c:pt idx="628">
                  <c:v>1.6380638395245242</c:v>
                </c:pt>
                <c:pt idx="629">
                  <c:v>2.9798282348008183</c:v>
                </c:pt>
                <c:pt idx="630">
                  <c:v>3.0284805389473894</c:v>
                </c:pt>
                <c:pt idx="631">
                  <c:v>1.8509262122186403</c:v>
                </c:pt>
                <c:pt idx="632">
                  <c:v>1.5625131627906981</c:v>
                </c:pt>
                <c:pt idx="633">
                  <c:v>1.6415808185430465</c:v>
                </c:pt>
                <c:pt idx="634">
                  <c:v>1.8686818468335862</c:v>
                </c:pt>
                <c:pt idx="635">
                  <c:v>1.8356059287925701</c:v>
                </c:pt>
                <c:pt idx="636">
                  <c:v>1.8790331639344267</c:v>
                </c:pt>
                <c:pt idx="637">
                  <c:v>2.9831205504201876</c:v>
                </c:pt>
                <c:pt idx="638">
                  <c:v>2.7841009314516212</c:v>
                </c:pt>
                <c:pt idx="639">
                  <c:v>2.7333332859960797</c:v>
                </c:pt>
                <c:pt idx="640">
                  <c:v>3.2902965674418612</c:v>
                </c:pt>
                <c:pt idx="641">
                  <c:v>3.3327047099767988</c:v>
                </c:pt>
                <c:pt idx="642">
                  <c:v>3.1792412841648567</c:v>
                </c:pt>
                <c:pt idx="643">
                  <c:v>2.9690631384615389</c:v>
                </c:pt>
                <c:pt idx="644">
                  <c:v>2.8480812380952392</c:v>
                </c:pt>
                <c:pt idx="645">
                  <c:v>2.6805754548802949</c:v>
                </c:pt>
                <c:pt idx="646">
                  <c:v>4.7379621526717584</c:v>
                </c:pt>
                <c:pt idx="647">
                  <c:v>2.4074035306859209</c:v>
                </c:pt>
                <c:pt idx="648">
                  <c:v>2.5307923154121865</c:v>
                </c:pt>
                <c:pt idx="649">
                  <c:v>2.4590700851851777</c:v>
                </c:pt>
                <c:pt idx="650">
                  <c:v>2.3055042742475012</c:v>
                </c:pt>
                <c:pt idx="651">
                  <c:v>2.0508131979695428</c:v>
                </c:pt>
                <c:pt idx="652">
                  <c:v>2.7816301697722592</c:v>
                </c:pt>
                <c:pt idx="653">
                  <c:v>2.9651980634920641</c:v>
                </c:pt>
                <c:pt idx="654">
                  <c:v>1.8738368725637182</c:v>
                </c:pt>
                <c:pt idx="655">
                  <c:v>1.7554004538799342</c:v>
                </c:pt>
                <c:pt idx="656">
                  <c:v>1.8137475403348555</c:v>
                </c:pt>
                <c:pt idx="657">
                  <c:v>1.3624133739342281</c:v>
                </c:pt>
                <c:pt idx="658">
                  <c:v>3.0167209492900597</c:v>
                </c:pt>
                <c:pt idx="659">
                  <c:v>2.9638263319148939</c:v>
                </c:pt>
                <c:pt idx="660">
                  <c:v>1.9530650734094619</c:v>
                </c:pt>
                <c:pt idx="661">
                  <c:v>1.4342724957678359</c:v>
                </c:pt>
                <c:pt idx="662">
                  <c:v>2.5201611511839812</c:v>
                </c:pt>
                <c:pt idx="663">
                  <c:v>2.5407795191256834</c:v>
                </c:pt>
                <c:pt idx="664">
                  <c:v>1.5403793565217401</c:v>
                </c:pt>
                <c:pt idx="665">
                  <c:v>1.4967014166666668</c:v>
                </c:pt>
                <c:pt idx="666">
                  <c:v>1.9726572280701828</c:v>
                </c:pt>
                <c:pt idx="667">
                  <c:v>2.6824223265306126</c:v>
                </c:pt>
                <c:pt idx="668">
                  <c:v>1.7553618544474308</c:v>
                </c:pt>
                <c:pt idx="669">
                  <c:v>1.9773986405451438</c:v>
                </c:pt>
                <c:pt idx="670">
                  <c:v>2.174023996389892</c:v>
                </c:pt>
                <c:pt idx="671">
                  <c:v>2.2770517879282242</c:v>
                </c:pt>
                <c:pt idx="672">
                  <c:v>2.4932198280000004</c:v>
                </c:pt>
                <c:pt idx="673">
                  <c:v>1.8954382145015105</c:v>
                </c:pt>
                <c:pt idx="674">
                  <c:v>2.9530345333333332</c:v>
                </c:pt>
                <c:pt idx="675">
                  <c:v>2.5637919600000187</c:v>
                </c:pt>
                <c:pt idx="676">
                  <c:v>1.9970474788069204</c:v>
                </c:pt>
                <c:pt idx="677">
                  <c:v>2.3419297172775062</c:v>
                </c:pt>
                <c:pt idx="678">
                  <c:v>3.3237565720930236</c:v>
                </c:pt>
                <c:pt idx="679">
                  <c:v>3.4590663749999977</c:v>
                </c:pt>
                <c:pt idx="680">
                  <c:v>3.0143114090909098</c:v>
                </c:pt>
                <c:pt idx="681">
                  <c:v>2.6693890235294142</c:v>
                </c:pt>
                <c:pt idx="682">
                  <c:v>3.1820877432712216</c:v>
                </c:pt>
                <c:pt idx="683">
                  <c:v>2.8766294460285127</c:v>
                </c:pt>
                <c:pt idx="684">
                  <c:v>2.2213697337883982</c:v>
                </c:pt>
                <c:pt idx="685">
                  <c:v>1.5633396648044624</c:v>
                </c:pt>
                <c:pt idx="686">
                  <c:v>2.0840015973813633</c:v>
                </c:pt>
                <c:pt idx="687">
                  <c:v>3.0216421002178486</c:v>
                </c:pt>
                <c:pt idx="688">
                  <c:v>1.7156956888217518</c:v>
                </c:pt>
                <c:pt idx="689">
                  <c:v>3.0537998786517044</c:v>
                </c:pt>
                <c:pt idx="690">
                  <c:v>2.8176287011952188</c:v>
                </c:pt>
                <c:pt idx="691">
                  <c:v>2.8318424719100839</c:v>
                </c:pt>
                <c:pt idx="692">
                  <c:v>1.4621522394603721</c:v>
                </c:pt>
                <c:pt idx="693">
                  <c:v>4.2386935464684017</c:v>
                </c:pt>
                <c:pt idx="694">
                  <c:v>2.839062316406229</c:v>
                </c:pt>
                <c:pt idx="695">
                  <c:v>1.6756846857142838</c:v>
                </c:pt>
                <c:pt idx="696">
                  <c:v>2.2844226281833619</c:v>
                </c:pt>
                <c:pt idx="697">
                  <c:v>1.9174126761453401</c:v>
                </c:pt>
                <c:pt idx="698">
                  <c:v>2.2012036879194636</c:v>
                </c:pt>
                <c:pt idx="699">
                  <c:v>2.0274432962962972</c:v>
                </c:pt>
                <c:pt idx="700">
                  <c:v>2.4760755510948735</c:v>
                </c:pt>
                <c:pt idx="701">
                  <c:v>2.7361704989939648</c:v>
                </c:pt>
                <c:pt idx="702">
                  <c:v>2.9216705150905438</c:v>
                </c:pt>
                <c:pt idx="703">
                  <c:v>1.6554520400000003</c:v>
                </c:pt>
                <c:pt idx="704">
                  <c:v>2.795187474103586</c:v>
                </c:pt>
                <c:pt idx="705">
                  <c:v>2.5409899676840211</c:v>
                </c:pt>
                <c:pt idx="706">
                  <c:v>2.68053378723407</c:v>
                </c:pt>
                <c:pt idx="707">
                  <c:v>1.6836749241573041</c:v>
                </c:pt>
                <c:pt idx="708">
                  <c:v>1.4902519779917562</c:v>
                </c:pt>
                <c:pt idx="709">
                  <c:v>2.3877205863874629</c:v>
                </c:pt>
                <c:pt idx="710">
                  <c:v>1.4850904672897198</c:v>
                </c:pt>
                <c:pt idx="711">
                  <c:v>2.3520924508474579</c:v>
                </c:pt>
                <c:pt idx="712">
                  <c:v>1.4666739999999998</c:v>
                </c:pt>
                <c:pt idx="713">
                  <c:v>1.9585593392540037</c:v>
                </c:pt>
                <c:pt idx="714">
                  <c:v>1.4052176599999926</c:v>
                </c:pt>
                <c:pt idx="715">
                  <c:v>1.4247640846153777</c:v>
                </c:pt>
                <c:pt idx="716">
                  <c:v>2.1907670739549845</c:v>
                </c:pt>
                <c:pt idx="717">
                  <c:v>1.8152082625698318</c:v>
                </c:pt>
                <c:pt idx="718">
                  <c:v>1.8969071385083796</c:v>
                </c:pt>
                <c:pt idx="719">
                  <c:v>2.3916378983050848</c:v>
                </c:pt>
                <c:pt idx="720">
                  <c:v>1.7314287118643967</c:v>
                </c:pt>
                <c:pt idx="721">
                  <c:v>2.3768232354948569</c:v>
                </c:pt>
                <c:pt idx="722">
                  <c:v>1.4862498813953491</c:v>
                </c:pt>
                <c:pt idx="723">
                  <c:v>2.8812543157894743</c:v>
                </c:pt>
                <c:pt idx="724">
                  <c:v>4.6526577160460345</c:v>
                </c:pt>
                <c:pt idx="725">
                  <c:v>4.6276059896266286</c:v>
                </c:pt>
                <c:pt idx="726">
                  <c:v>2.7905189873417742</c:v>
                </c:pt>
                <c:pt idx="727">
                  <c:v>19.06719047619049</c:v>
                </c:pt>
                <c:pt idx="728">
                  <c:v>17.60478260869565</c:v>
                </c:pt>
                <c:pt idx="729">
                  <c:v>3.2223100877192992</c:v>
                </c:pt>
                <c:pt idx="730">
                  <c:v>17.878634782608696</c:v>
                </c:pt>
                <c:pt idx="731">
                  <c:v>14.707075862068969</c:v>
                </c:pt>
                <c:pt idx="732">
                  <c:v>3.0526957055214732</c:v>
                </c:pt>
                <c:pt idx="733">
                  <c:v>3.0298654690618565</c:v>
                </c:pt>
                <c:pt idx="734">
                  <c:v>11.390151219512262</c:v>
                </c:pt>
                <c:pt idx="735">
                  <c:v>16.340368000000005</c:v>
                </c:pt>
                <c:pt idx="736">
                  <c:v>28.15088571428592</c:v>
                </c:pt>
                <c:pt idx="737">
                  <c:v>15.781107692307694</c:v>
                </c:pt>
                <c:pt idx="738">
                  <c:v>3.473513650793651</c:v>
                </c:pt>
                <c:pt idx="739">
                  <c:v>4.0881324200913314</c:v>
                </c:pt>
                <c:pt idx="740">
                  <c:v>14.560400000000024</c:v>
                </c:pt>
                <c:pt idx="741">
                  <c:v>3.2254369230769231</c:v>
                </c:pt>
                <c:pt idx="742">
                  <c:v>17.0962</c:v>
                </c:pt>
                <c:pt idx="743">
                  <c:v>2.9532783109404988</c:v>
                </c:pt>
                <c:pt idx="744">
                  <c:v>3.168692241379333</c:v>
                </c:pt>
                <c:pt idx="745">
                  <c:v>3.1737289592760192</c:v>
                </c:pt>
                <c:pt idx="746">
                  <c:v>3.1481836228287841</c:v>
                </c:pt>
                <c:pt idx="747">
                  <c:v>18.074243478260829</c:v>
                </c:pt>
                <c:pt idx="748">
                  <c:v>16.556319999999989</c:v>
                </c:pt>
                <c:pt idx="749">
                  <c:v>16.577084615384631</c:v>
                </c:pt>
                <c:pt idx="750">
                  <c:v>4.3834293577981684</c:v>
                </c:pt>
                <c:pt idx="751">
                  <c:v>8.6605750000000015</c:v>
                </c:pt>
                <c:pt idx="752">
                  <c:v>8.7526000000000028</c:v>
                </c:pt>
                <c:pt idx="753">
                  <c:v>20.909638095238087</c:v>
                </c:pt>
                <c:pt idx="754">
                  <c:v>16.470252173912989</c:v>
                </c:pt>
                <c:pt idx="755">
                  <c:v>17.683026086956517</c:v>
                </c:pt>
                <c:pt idx="756">
                  <c:v>19.324276190476191</c:v>
                </c:pt>
                <c:pt idx="757">
                  <c:v>3.4235763855421681</c:v>
                </c:pt>
                <c:pt idx="758">
                  <c:v>26.825287499999988</c:v>
                </c:pt>
                <c:pt idx="759">
                  <c:v>21.845144444444447</c:v>
                </c:pt>
                <c:pt idx="760">
                  <c:v>26.694066666666735</c:v>
                </c:pt>
                <c:pt idx="761">
                  <c:v>34.492333333333363</c:v>
                </c:pt>
                <c:pt idx="762">
                  <c:v>3.0186838709677422</c:v>
                </c:pt>
                <c:pt idx="763">
                  <c:v>19.238580952380929</c:v>
                </c:pt>
                <c:pt idx="764">
                  <c:v>20.433815285714285</c:v>
                </c:pt>
                <c:pt idx="765">
                  <c:v>19.405686666666629</c:v>
                </c:pt>
                <c:pt idx="766">
                  <c:v>38.490444666666164</c:v>
                </c:pt>
                <c:pt idx="767">
                  <c:v>9.0711087499999987</c:v>
                </c:pt>
                <c:pt idx="768">
                  <c:v>23.545966400000005</c:v>
                </c:pt>
                <c:pt idx="769">
                  <c:v>29.587223600000002</c:v>
                </c:pt>
                <c:pt idx="770">
                  <c:v>13.009543130434784</c:v>
                </c:pt>
                <c:pt idx="771">
                  <c:v>35.587089999999996</c:v>
                </c:pt>
                <c:pt idx="772">
                  <c:v>13.169348689655168</c:v>
                </c:pt>
                <c:pt idx="773">
                  <c:v>7.5437232444444504</c:v>
                </c:pt>
                <c:pt idx="774">
                  <c:v>21.160082428571428</c:v>
                </c:pt>
                <c:pt idx="775">
                  <c:v>7.2116323529411934</c:v>
                </c:pt>
                <c:pt idx="776">
                  <c:v>19.002958000000035</c:v>
                </c:pt>
                <c:pt idx="777">
                  <c:v>13.137080000000003</c:v>
                </c:pt>
                <c:pt idx="778">
                  <c:v>6.8072869333333363</c:v>
                </c:pt>
                <c:pt idx="779">
                  <c:v>36.261940000000003</c:v>
                </c:pt>
                <c:pt idx="780">
                  <c:v>1.6114304845360827</c:v>
                </c:pt>
                <c:pt idx="781">
                  <c:v>2.0326301438127077</c:v>
                </c:pt>
                <c:pt idx="782">
                  <c:v>2.7788581451612777</c:v>
                </c:pt>
                <c:pt idx="783">
                  <c:v>2.9312450966291852</c:v>
                </c:pt>
                <c:pt idx="784">
                  <c:v>2.8487872500000178</c:v>
                </c:pt>
                <c:pt idx="785">
                  <c:v>2.9675921870503612</c:v>
                </c:pt>
                <c:pt idx="786">
                  <c:v>3.0461483640897593</c:v>
                </c:pt>
                <c:pt idx="787">
                  <c:v>3.2670308411215307</c:v>
                </c:pt>
                <c:pt idx="788">
                  <c:v>3.3112353439490367</c:v>
                </c:pt>
                <c:pt idx="789">
                  <c:v>4.818429000000001</c:v>
                </c:pt>
                <c:pt idx="790">
                  <c:v>7.2519967826087024</c:v>
                </c:pt>
                <c:pt idx="791">
                  <c:v>8.7730500000000013</c:v>
                </c:pt>
                <c:pt idx="792">
                  <c:v>13.879570137931054</c:v>
                </c:pt>
                <c:pt idx="793">
                  <c:v>0.96297621507353404</c:v>
                </c:pt>
                <c:pt idx="794">
                  <c:v>3.4752562377049188</c:v>
                </c:pt>
                <c:pt idx="795">
                  <c:v>38.827494749999993</c:v>
                </c:pt>
                <c:pt idx="796">
                  <c:v>1.3469647816646493</c:v>
                </c:pt>
                <c:pt idx="797">
                  <c:v>0.93776478326360002</c:v>
                </c:pt>
                <c:pt idx="798">
                  <c:v>1.2894154780600464</c:v>
                </c:pt>
                <c:pt idx="799">
                  <c:v>1.3563217676056338</c:v>
                </c:pt>
                <c:pt idx="800">
                  <c:v>1.2946272812858779</c:v>
                </c:pt>
                <c:pt idx="801">
                  <c:v>0.97668114159292041</c:v>
                </c:pt>
                <c:pt idx="802">
                  <c:v>1.3107506153846156</c:v>
                </c:pt>
                <c:pt idx="803">
                  <c:v>1.2151238518518519</c:v>
                </c:pt>
                <c:pt idx="804">
                  <c:v>1.2325345531914838</c:v>
                </c:pt>
                <c:pt idx="805">
                  <c:v>0.96415369600000411</c:v>
                </c:pt>
                <c:pt idx="806">
                  <c:v>1.189376360341152</c:v>
                </c:pt>
                <c:pt idx="807">
                  <c:v>1.4571129349693261</c:v>
                </c:pt>
                <c:pt idx="808">
                  <c:v>1.086269379921267</c:v>
                </c:pt>
                <c:pt idx="809">
                  <c:v>1.0663282028985508</c:v>
                </c:pt>
                <c:pt idx="810">
                  <c:v>1.3293920138888888</c:v>
                </c:pt>
                <c:pt idx="811">
                  <c:v>1.3273390584028537</c:v>
                </c:pt>
                <c:pt idx="812">
                  <c:v>1.83808724369748</c:v>
                </c:pt>
                <c:pt idx="813">
                  <c:v>1.3096160265379977</c:v>
                </c:pt>
                <c:pt idx="814">
                  <c:v>1.5270789947368495</c:v>
                </c:pt>
                <c:pt idx="815">
                  <c:v>1.5094208366197186</c:v>
                </c:pt>
                <c:pt idx="816">
                  <c:v>1.2534999060402678</c:v>
                </c:pt>
                <c:pt idx="817">
                  <c:v>1.4585535682704813</c:v>
                </c:pt>
                <c:pt idx="818">
                  <c:v>1.4773311197846493</c:v>
                </c:pt>
                <c:pt idx="819">
                  <c:v>1.4712076966580978</c:v>
                </c:pt>
                <c:pt idx="820">
                  <c:v>1.5775219643835621</c:v>
                </c:pt>
                <c:pt idx="821">
                  <c:v>1.6126808955223884</c:v>
                </c:pt>
                <c:pt idx="822">
                  <c:v>1.3570353260869581</c:v>
                </c:pt>
                <c:pt idx="823">
                  <c:v>1.5169996150845115</c:v>
                </c:pt>
                <c:pt idx="824">
                  <c:v>2.4851351249999998</c:v>
                </c:pt>
                <c:pt idx="825">
                  <c:v>2.5020408061224493</c:v>
                </c:pt>
                <c:pt idx="826">
                  <c:v>2.4641015413153786</c:v>
                </c:pt>
                <c:pt idx="827">
                  <c:v>2.446839080267559</c:v>
                </c:pt>
                <c:pt idx="828">
                  <c:v>1.645593007978724</c:v>
                </c:pt>
                <c:pt idx="829">
                  <c:v>1.776526290456423</c:v>
                </c:pt>
                <c:pt idx="830">
                  <c:v>1.7869953120665738</c:v>
                </c:pt>
                <c:pt idx="831">
                  <c:v>1.560753610966058</c:v>
                </c:pt>
                <c:pt idx="832">
                  <c:v>1.5785435936675465</c:v>
                </c:pt>
                <c:pt idx="833">
                  <c:v>1.5475857031250004</c:v>
                </c:pt>
                <c:pt idx="834">
                  <c:v>1.5603451847968675</c:v>
                </c:pt>
                <c:pt idx="835">
                  <c:v>1.608112058355438</c:v>
                </c:pt>
                <c:pt idx="836">
                  <c:v>1.5497378901960779</c:v>
                </c:pt>
                <c:pt idx="837">
                  <c:v>1.5640994039215701</c:v>
                </c:pt>
                <c:pt idx="838">
                  <c:v>1.5616541992136306</c:v>
                </c:pt>
                <c:pt idx="839">
                  <c:v>1.5514871796875089</c:v>
                </c:pt>
                <c:pt idx="840">
                  <c:v>1.5464108459530097</c:v>
                </c:pt>
                <c:pt idx="841">
                  <c:v>1.5475857031250004</c:v>
                </c:pt>
                <c:pt idx="842">
                  <c:v>1.6208357073825499</c:v>
                </c:pt>
                <c:pt idx="843">
                  <c:v>1.5881770333778455</c:v>
                </c:pt>
                <c:pt idx="844">
                  <c:v>1.6739519280000021</c:v>
                </c:pt>
                <c:pt idx="845">
                  <c:v>1.6668260817941938</c:v>
                </c:pt>
                <c:pt idx="846">
                  <c:v>2.5682862857142865</c:v>
                </c:pt>
                <c:pt idx="847">
                  <c:v>2.5283750769230782</c:v>
                </c:pt>
                <c:pt idx="848">
                  <c:v>2.3943308219178085</c:v>
                </c:pt>
                <c:pt idx="849">
                  <c:v>2.5016121869158767</c:v>
                </c:pt>
                <c:pt idx="850">
                  <c:v>2.5109465607476635</c:v>
                </c:pt>
                <c:pt idx="851">
                  <c:v>2.3674737777777812</c:v>
                </c:pt>
                <c:pt idx="852">
                  <c:v>2.9700503684210542</c:v>
                </c:pt>
                <c:pt idx="853">
                  <c:v>2.586998754098361</c:v>
                </c:pt>
                <c:pt idx="854">
                  <c:v>2.2913142352941192</c:v>
                </c:pt>
                <c:pt idx="855">
                  <c:v>2.2239456800000004</c:v>
                </c:pt>
                <c:pt idx="856">
                  <c:v>2.2507673239436623</c:v>
                </c:pt>
                <c:pt idx="857">
                  <c:v>2.2550534531249977</c:v>
                </c:pt>
                <c:pt idx="858">
                  <c:v>1.0507389780219782</c:v>
                </c:pt>
                <c:pt idx="859">
                  <c:v>0.75067363238867268</c:v>
                </c:pt>
                <c:pt idx="860">
                  <c:v>0.91518657999999597</c:v>
                </c:pt>
                <c:pt idx="861">
                  <c:v>0.99855191959799028</c:v>
                </c:pt>
                <c:pt idx="862">
                  <c:v>1.0182336344969201</c:v>
                </c:pt>
                <c:pt idx="863">
                  <c:v>1.0697079211927671</c:v>
                </c:pt>
                <c:pt idx="864">
                  <c:v>1.0559067261785355</c:v>
                </c:pt>
                <c:pt idx="865">
                  <c:v>1.1098479804134931</c:v>
                </c:pt>
                <c:pt idx="866">
                  <c:v>0.98402298578198355</c:v>
                </c:pt>
                <c:pt idx="867">
                  <c:v>1.1602969117647131</c:v>
                </c:pt>
                <c:pt idx="868">
                  <c:v>1.17626355</c:v>
                </c:pt>
                <c:pt idx="869">
                  <c:v>2.4869338664122211</c:v>
                </c:pt>
                <c:pt idx="870">
                  <c:v>1.559434203957373</c:v>
                </c:pt>
                <c:pt idx="871">
                  <c:v>1.2270202224969098</c:v>
                </c:pt>
                <c:pt idx="872">
                  <c:v>0.99332984388185641</c:v>
                </c:pt>
                <c:pt idx="873">
                  <c:v>1.0179239041533548</c:v>
                </c:pt>
                <c:pt idx="874">
                  <c:v>2.8755604606525917</c:v>
                </c:pt>
                <c:pt idx="875">
                  <c:v>18.457417440000004</c:v>
                </c:pt>
                <c:pt idx="876">
                  <c:v>7.7238831999999995</c:v>
                </c:pt>
                <c:pt idx="877">
                  <c:v>24.769694400000009</c:v>
                </c:pt>
                <c:pt idx="878">
                  <c:v>24.398719714285686</c:v>
                </c:pt>
                <c:pt idx="879">
                  <c:v>10.403937500000024</c:v>
                </c:pt>
                <c:pt idx="880">
                  <c:v>3.6324604642856944</c:v>
                </c:pt>
                <c:pt idx="881">
                  <c:v>16.479837</c:v>
                </c:pt>
                <c:pt idx="882">
                  <c:v>13.849721600000001</c:v>
                </c:pt>
                <c:pt idx="883">
                  <c:v>8.249166444444441</c:v>
                </c:pt>
                <c:pt idx="884">
                  <c:v>63.921792000000011</c:v>
                </c:pt>
                <c:pt idx="885">
                  <c:v>56.074250571428394</c:v>
                </c:pt>
                <c:pt idx="886">
                  <c:v>10.453876400000002</c:v>
                </c:pt>
                <c:pt idx="887">
                  <c:v>27.854808666666852</c:v>
                </c:pt>
                <c:pt idx="888">
                  <c:v>53.434623000000002</c:v>
                </c:pt>
                <c:pt idx="889">
                  <c:v>19.164052874999989</c:v>
                </c:pt>
                <c:pt idx="890">
                  <c:v>6.4920570000000009</c:v>
                </c:pt>
                <c:pt idx="891">
                  <c:v>3.1461507000000002</c:v>
                </c:pt>
                <c:pt idx="892">
                  <c:v>6.9914460000000034</c:v>
                </c:pt>
                <c:pt idx="893">
                  <c:v>4.4560864615384626</c:v>
                </c:pt>
                <c:pt idx="894">
                  <c:v>32.388943714285716</c:v>
                </c:pt>
                <c:pt idx="895">
                  <c:v>9.1316845714285737</c:v>
                </c:pt>
                <c:pt idx="896">
                  <c:v>8.2755891428571466</c:v>
                </c:pt>
                <c:pt idx="897">
                  <c:v>2.8060905714285722</c:v>
                </c:pt>
                <c:pt idx="898">
                  <c:v>21.402385714285714</c:v>
                </c:pt>
                <c:pt idx="899">
                  <c:v>30.326531999999986</c:v>
                </c:pt>
                <c:pt idx="900">
                  <c:v>13.483503000000002</c:v>
                </c:pt>
                <c:pt idx="901">
                  <c:v>2.7953603780487808</c:v>
                </c:pt>
                <c:pt idx="902">
                  <c:v>2.9963340000000009</c:v>
                </c:pt>
                <c:pt idx="903">
                  <c:v>2.6967005999999998</c:v>
                </c:pt>
                <c:pt idx="904">
                  <c:v>4.6518959766536945</c:v>
                </c:pt>
                <c:pt idx="905">
                  <c:v>1.8559726779661019</c:v>
                </c:pt>
                <c:pt idx="906">
                  <c:v>3.4375993396674596</c:v>
                </c:pt>
                <c:pt idx="907">
                  <c:v>1.9444295106382983</c:v>
                </c:pt>
                <c:pt idx="908">
                  <c:v>2.012836331015281</c:v>
                </c:pt>
                <c:pt idx="909">
                  <c:v>2.5964576160877377</c:v>
                </c:pt>
                <c:pt idx="910">
                  <c:v>2.0833884843750003</c:v>
                </c:pt>
                <c:pt idx="911">
                  <c:v>1.2420588093023281</c:v>
                </c:pt>
                <c:pt idx="912">
                  <c:v>1.1096482020618557</c:v>
                </c:pt>
                <c:pt idx="913">
                  <c:v>1.1563893473242395</c:v>
                </c:pt>
                <c:pt idx="914">
                  <c:v>0.92459430442804469</c:v>
                </c:pt>
                <c:pt idx="915">
                  <c:v>1.5488923664122141</c:v>
                </c:pt>
                <c:pt idx="916">
                  <c:v>0.90326831999999957</c:v>
                </c:pt>
                <c:pt idx="917">
                  <c:v>0.79638981683168364</c:v>
                </c:pt>
                <c:pt idx="918">
                  <c:v>0.65285292468893263</c:v>
                </c:pt>
                <c:pt idx="919">
                  <c:v>0.82435236589403438</c:v>
                </c:pt>
                <c:pt idx="920">
                  <c:v>1.0361620060667429</c:v>
                </c:pt>
                <c:pt idx="921">
                  <c:v>0.97113496393442633</c:v>
                </c:pt>
                <c:pt idx="922">
                  <c:v>0.94309461192739863</c:v>
                </c:pt>
                <c:pt idx="923">
                  <c:v>0.99987630922241966</c:v>
                </c:pt>
                <c:pt idx="924">
                  <c:v>1.0989072282497443</c:v>
                </c:pt>
                <c:pt idx="925">
                  <c:v>1.605717168724287</c:v>
                </c:pt>
                <c:pt idx="926">
                  <c:v>2.3810458464163826</c:v>
                </c:pt>
                <c:pt idx="927">
                  <c:v>2.4800316470588242</c:v>
                </c:pt>
                <c:pt idx="928">
                  <c:v>3.2685331545064646</c:v>
                </c:pt>
                <c:pt idx="929">
                  <c:v>0.93598058083832358</c:v>
                </c:pt>
                <c:pt idx="930">
                  <c:v>4.3518184285714288</c:v>
                </c:pt>
                <c:pt idx="931">
                  <c:v>4.9616713548387104</c:v>
                </c:pt>
                <c:pt idx="932">
                  <c:v>4.7441954999999965</c:v>
                </c:pt>
                <c:pt idx="933">
                  <c:v>3.2691095042016811</c:v>
                </c:pt>
                <c:pt idx="934">
                  <c:v>3.5363431578947373</c:v>
                </c:pt>
                <c:pt idx="935">
                  <c:v>3.2297326484210815</c:v>
                </c:pt>
                <c:pt idx="936">
                  <c:v>3.5324951116389527</c:v>
                </c:pt>
                <c:pt idx="937">
                  <c:v>3.2381434105263192</c:v>
                </c:pt>
                <c:pt idx="938">
                  <c:v>4.33182125</c:v>
                </c:pt>
                <c:pt idx="939">
                  <c:v>3.4250130530973459</c:v>
                </c:pt>
                <c:pt idx="940">
                  <c:v>3.4446743466666692</c:v>
                </c:pt>
                <c:pt idx="941">
                  <c:v>4.1155320425531885</c:v>
                </c:pt>
                <c:pt idx="942">
                  <c:v>3.4557718800000008</c:v>
                </c:pt>
                <c:pt idx="943">
                  <c:v>3.1756553110646979</c:v>
                </c:pt>
                <c:pt idx="944">
                  <c:v>3.1860809686847604</c:v>
                </c:pt>
                <c:pt idx="945">
                  <c:v>3.341484064794817</c:v>
                </c:pt>
                <c:pt idx="946">
                  <c:v>3.2666164186046514</c:v>
                </c:pt>
                <c:pt idx="947">
                  <c:v>5.3286452637362647</c:v>
                </c:pt>
                <c:pt idx="948">
                  <c:v>4.8954189295774242</c:v>
                </c:pt>
                <c:pt idx="949">
                  <c:v>4.5466111565217409</c:v>
                </c:pt>
                <c:pt idx="950">
                  <c:v>4.5645906842105273</c:v>
                </c:pt>
                <c:pt idx="951">
                  <c:v>4.5028940924369758</c:v>
                </c:pt>
                <c:pt idx="952">
                  <c:v>4.320720945054946</c:v>
                </c:pt>
                <c:pt idx="953">
                  <c:v>2.9943908521400924</c:v>
                </c:pt>
                <c:pt idx="954">
                  <c:v>2.9288489999999809</c:v>
                </c:pt>
                <c:pt idx="955">
                  <c:v>3.031863652173914</c:v>
                </c:pt>
                <c:pt idx="956">
                  <c:v>3.0002278713450412</c:v>
                </c:pt>
                <c:pt idx="957">
                  <c:v>3.0324344096385527</c:v>
                </c:pt>
                <c:pt idx="958">
                  <c:v>2.9038195916824212</c:v>
                </c:pt>
                <c:pt idx="959">
                  <c:v>2.9982809356725153</c:v>
                </c:pt>
                <c:pt idx="960">
                  <c:v>2.8864115635673642</c:v>
                </c:pt>
                <c:pt idx="961">
                  <c:v>4.6391837943925607</c:v>
                </c:pt>
                <c:pt idx="962">
                  <c:v>4.7441954999999965</c:v>
                </c:pt>
                <c:pt idx="963">
                  <c:v>3.8946060377358367</c:v>
                </c:pt>
                <c:pt idx="964">
                  <c:v>4.3608063070865741</c:v>
                </c:pt>
                <c:pt idx="965">
                  <c:v>4.1615749999999654</c:v>
                </c:pt>
                <c:pt idx="966">
                  <c:v>3.8823972413793353</c:v>
                </c:pt>
                <c:pt idx="967">
                  <c:v>4.1670627912087905</c:v>
                </c:pt>
                <c:pt idx="968">
                  <c:v>4.1377945714285369</c:v>
                </c:pt>
                <c:pt idx="969">
                  <c:v>4.2951251634981</c:v>
                </c:pt>
                <c:pt idx="970">
                  <c:v>4.0538636470588294</c:v>
                </c:pt>
                <c:pt idx="971">
                  <c:v>4.0504076678200676</c:v>
                </c:pt>
                <c:pt idx="972">
                  <c:v>4.2410232500000014</c:v>
                </c:pt>
                <c:pt idx="973">
                  <c:v>3.9985442268041238</c:v>
                </c:pt>
                <c:pt idx="974">
                  <c:v>7.2471331679999755</c:v>
                </c:pt>
                <c:pt idx="975">
                  <c:v>4.1290061521739085</c:v>
                </c:pt>
                <c:pt idx="976">
                  <c:v>4.1537626570397075</c:v>
                </c:pt>
                <c:pt idx="977">
                  <c:v>4.5476274893617123</c:v>
                </c:pt>
                <c:pt idx="978">
                  <c:v>4.0019295972696334</c:v>
                </c:pt>
                <c:pt idx="979">
                  <c:v>4.0296717923875534</c:v>
                </c:pt>
                <c:pt idx="980">
                  <c:v>3.9747978711864604</c:v>
                </c:pt>
                <c:pt idx="981">
                  <c:v>4.17136694117647</c:v>
                </c:pt>
                <c:pt idx="982">
                  <c:v>3.9486572093023282</c:v>
                </c:pt>
                <c:pt idx="983">
                  <c:v>3.9518316199999997</c:v>
                </c:pt>
                <c:pt idx="984">
                  <c:v>4.0562616734693924</c:v>
                </c:pt>
                <c:pt idx="985">
                  <c:v>3.9747978711864604</c:v>
                </c:pt>
                <c:pt idx="986">
                  <c:v>3.9261174671052634</c:v>
                </c:pt>
                <c:pt idx="987">
                  <c:v>3.9649475637583902</c:v>
                </c:pt>
                <c:pt idx="988">
                  <c:v>4.0722106526315791</c:v>
                </c:pt>
                <c:pt idx="989">
                  <c:v>4.0540676458333404</c:v>
                </c:pt>
                <c:pt idx="990">
                  <c:v>4.1476526399999845</c:v>
                </c:pt>
                <c:pt idx="991">
                  <c:v>4.0614643846153884</c:v>
                </c:pt>
                <c:pt idx="992">
                  <c:v>3.9037205490196092</c:v>
                </c:pt>
                <c:pt idx="993">
                  <c:v>3.878371714285715</c:v>
                </c:pt>
                <c:pt idx="994">
                  <c:v>11.985336000000073</c:v>
                </c:pt>
                <c:pt idx="995">
                  <c:v>12.17912874626866</c:v>
                </c:pt>
                <c:pt idx="996">
                  <c:v>12.367221705882351</c:v>
                </c:pt>
                <c:pt idx="997">
                  <c:v>4.0349303920265776</c:v>
                </c:pt>
                <c:pt idx="998">
                  <c:v>1.3367017344110861</c:v>
                </c:pt>
                <c:pt idx="999">
                  <c:v>33.387078999999993</c:v>
                </c:pt>
                <c:pt idx="1000">
                  <c:v>1.3313038485576918</c:v>
                </c:pt>
                <c:pt idx="1001">
                  <c:v>1.1303737500000002</c:v>
                </c:pt>
                <c:pt idx="1002">
                  <c:v>1.2639506385964914</c:v>
                </c:pt>
                <c:pt idx="1003">
                  <c:v>1.3655748833746821</c:v>
                </c:pt>
                <c:pt idx="1004">
                  <c:v>3.9603039473684212</c:v>
                </c:pt>
                <c:pt idx="1005">
                  <c:v>51.738500000000272</c:v>
                </c:pt>
                <c:pt idx="1006">
                  <c:v>1.2208456059009478</c:v>
                </c:pt>
                <c:pt idx="1007">
                  <c:v>1.0497252306057379</c:v>
                </c:pt>
                <c:pt idx="1008">
                  <c:v>1.0703552546857846</c:v>
                </c:pt>
                <c:pt idx="1009">
                  <c:v>1.0410425478841872</c:v>
                </c:pt>
                <c:pt idx="1010">
                  <c:v>23.637746</c:v>
                </c:pt>
                <c:pt idx="1011">
                  <c:v>1.3255458312138741</c:v>
                </c:pt>
                <c:pt idx="1012">
                  <c:v>1.8097960339943338</c:v>
                </c:pt>
                <c:pt idx="1013">
                  <c:v>2.2371468135593222</c:v>
                </c:pt>
                <c:pt idx="1014">
                  <c:v>1.299538252336438</c:v>
                </c:pt>
                <c:pt idx="1015">
                  <c:v>3.0319347826087002</c:v>
                </c:pt>
                <c:pt idx="1016">
                  <c:v>0.52361242937853114</c:v>
                </c:pt>
                <c:pt idx="1017">
                  <c:v>0.6720728395061808</c:v>
                </c:pt>
                <c:pt idx="1018">
                  <c:v>1.0208977065326634</c:v>
                </c:pt>
                <c:pt idx="1019">
                  <c:v>1.4830895820512824</c:v>
                </c:pt>
                <c:pt idx="1020">
                  <c:v>2.9794055593220343</c:v>
                </c:pt>
                <c:pt idx="1021">
                  <c:v>0.98766924570272541</c:v>
                </c:pt>
                <c:pt idx="1022">
                  <c:v>0.94300867005076172</c:v>
                </c:pt>
                <c:pt idx="1023">
                  <c:v>0.72170233115468463</c:v>
                </c:pt>
                <c:pt idx="1024">
                  <c:v>0.44798496071606436</c:v>
                </c:pt>
                <c:pt idx="1025">
                  <c:v>0.40539203571428767</c:v>
                </c:pt>
                <c:pt idx="1026">
                  <c:v>0.61646797666666653</c:v>
                </c:pt>
                <c:pt idx="1027">
                  <c:v>0.39089491175307089</c:v>
                </c:pt>
                <c:pt idx="1028">
                  <c:v>0.41081812075471924</c:v>
                </c:pt>
                <c:pt idx="1029">
                  <c:v>0.51323133901918983</c:v>
                </c:pt>
                <c:pt idx="1030">
                  <c:v>0.43442601430487793</c:v>
                </c:pt>
                <c:pt idx="1031">
                  <c:v>0.76268864903846556</c:v>
                </c:pt>
                <c:pt idx="1032">
                  <c:v>0.71743208450703888</c:v>
                </c:pt>
                <c:pt idx="1033">
                  <c:v>0.57013793461339268</c:v>
                </c:pt>
                <c:pt idx="1034">
                  <c:v>0.87624273611111558</c:v>
                </c:pt>
                <c:pt idx="1035">
                  <c:v>0.77115706082724711</c:v>
                </c:pt>
                <c:pt idx="1036">
                  <c:v>0.47295413924050816</c:v>
                </c:pt>
                <c:pt idx="1037">
                  <c:v>0.29363441728134881</c:v>
                </c:pt>
                <c:pt idx="1038">
                  <c:v>0.54514712195121506</c:v>
                </c:pt>
                <c:pt idx="1039">
                  <c:v>0.36114006779661234</c:v>
                </c:pt>
                <c:pt idx="1040">
                  <c:v>1.0725195532710283</c:v>
                </c:pt>
                <c:pt idx="1041">
                  <c:v>1.134831180570222</c:v>
                </c:pt>
                <c:pt idx="1042">
                  <c:v>1.2114340625630606</c:v>
                </c:pt>
                <c:pt idx="1043">
                  <c:v>43.090136571428573</c:v>
                </c:pt>
                <c:pt idx="1044">
                  <c:v>316.34268600000257</c:v>
                </c:pt>
                <c:pt idx="1045">
                  <c:v>12.588630476190469</c:v>
                </c:pt>
                <c:pt idx="1046">
                  <c:v>0.92514969543147774</c:v>
                </c:pt>
                <c:pt idx="1047">
                  <c:v>1.402776952499988</c:v>
                </c:pt>
                <c:pt idx="1048">
                  <c:v>1.1978510637813293</c:v>
                </c:pt>
                <c:pt idx="1049">
                  <c:v>2.9750547061143986</c:v>
                </c:pt>
                <c:pt idx="1050">
                  <c:v>57.130101600000003</c:v>
                </c:pt>
                <c:pt idx="1051">
                  <c:v>4.8429119302325345</c:v>
                </c:pt>
                <c:pt idx="1052">
                  <c:v>89.140936500000009</c:v>
                </c:pt>
                <c:pt idx="1053">
                  <c:v>17.811541000000005</c:v>
                </c:pt>
                <c:pt idx="1054">
                  <c:v>2.4132635999999987</c:v>
                </c:pt>
                <c:pt idx="1055">
                  <c:v>1.1755213752969118</c:v>
                </c:pt>
                <c:pt idx="1056">
                  <c:v>1.5462253556485359</c:v>
                </c:pt>
                <c:pt idx="1057">
                  <c:v>2.5136531821561343</c:v>
                </c:pt>
                <c:pt idx="1058">
                  <c:v>17.529142230768919</c:v>
                </c:pt>
                <c:pt idx="1059">
                  <c:v>3.3786787031249967</c:v>
                </c:pt>
                <c:pt idx="1060">
                  <c:v>2.0698003399638139</c:v>
                </c:pt>
                <c:pt idx="1061">
                  <c:v>3.5250449709302334</c:v>
                </c:pt>
                <c:pt idx="1062">
                  <c:v>2.87489628627451</c:v>
                </c:pt>
                <c:pt idx="1063">
                  <c:v>3.0178562432432368</c:v>
                </c:pt>
                <c:pt idx="1064">
                  <c:v>30.872138000000003</c:v>
                </c:pt>
                <c:pt idx="1065">
                  <c:v>1.6238197161290318</c:v>
                </c:pt>
                <c:pt idx="1066">
                  <c:v>2.8868788767123288</c:v>
                </c:pt>
                <c:pt idx="1067">
                  <c:v>0.7554759891388676</c:v>
                </c:pt>
                <c:pt idx="1068">
                  <c:v>0.89403723595505558</c:v>
                </c:pt>
                <c:pt idx="1069">
                  <c:v>2.7282796102941176</c:v>
                </c:pt>
                <c:pt idx="1070">
                  <c:v>0.89147127272727278</c:v>
                </c:pt>
                <c:pt idx="1071">
                  <c:v>0.95973486000000063</c:v>
                </c:pt>
                <c:pt idx="1072">
                  <c:v>1.0617551349753775</c:v>
                </c:pt>
                <c:pt idx="1073">
                  <c:v>1.2188666644295298</c:v>
                </c:pt>
                <c:pt idx="1074">
                  <c:v>10.986558</c:v>
                </c:pt>
                <c:pt idx="1075">
                  <c:v>10.949566222222295</c:v>
                </c:pt>
                <c:pt idx="1076">
                  <c:v>6.2472584705882364</c:v>
                </c:pt>
                <c:pt idx="1077">
                  <c:v>10.629851571428571</c:v>
                </c:pt>
                <c:pt idx="1078">
                  <c:v>1.7470787586206826</c:v>
                </c:pt>
                <c:pt idx="1079">
                  <c:v>2.2018149468599204</c:v>
                </c:pt>
                <c:pt idx="1080">
                  <c:v>2.1969950301109358</c:v>
                </c:pt>
                <c:pt idx="1081">
                  <c:v>2.2021057344000003</c:v>
                </c:pt>
                <c:pt idx="1082">
                  <c:v>2.3043701568627455</c:v>
                </c:pt>
                <c:pt idx="1083">
                  <c:v>2.3536568149405777</c:v>
                </c:pt>
                <c:pt idx="1084">
                  <c:v>2.3018838184764996</c:v>
                </c:pt>
                <c:pt idx="1085">
                  <c:v>2.298333662847813</c:v>
                </c:pt>
                <c:pt idx="1086">
                  <c:v>2.2908350212071782</c:v>
                </c:pt>
                <c:pt idx="1087">
                  <c:v>2.2592590248756177</c:v>
                </c:pt>
                <c:pt idx="1088">
                  <c:v>2.2395363609756096</c:v>
                </c:pt>
                <c:pt idx="1089">
                  <c:v>2.2224032495921699</c:v>
                </c:pt>
                <c:pt idx="1090">
                  <c:v>2.1870347845659466</c:v>
                </c:pt>
                <c:pt idx="1091">
                  <c:v>2.1940897354838707</c:v>
                </c:pt>
                <c:pt idx="1092">
                  <c:v>2.2920885568369052</c:v>
                </c:pt>
                <c:pt idx="1093">
                  <c:v>2.2187837003257402</c:v>
                </c:pt>
                <c:pt idx="1094">
                  <c:v>2.2041436319218244</c:v>
                </c:pt>
                <c:pt idx="1095">
                  <c:v>2.2268100192616376</c:v>
                </c:pt>
                <c:pt idx="1096">
                  <c:v>2.2850578202995009</c:v>
                </c:pt>
                <c:pt idx="1097">
                  <c:v>2.2141968421052822</c:v>
                </c:pt>
                <c:pt idx="1098">
                  <c:v>2.2798903039215688</c:v>
                </c:pt>
                <c:pt idx="1099">
                  <c:v>2.2034728928571452</c:v>
                </c:pt>
                <c:pt idx="1100">
                  <c:v>2.179885424878806</c:v>
                </c:pt>
                <c:pt idx="1101">
                  <c:v>2.3478614975530183</c:v>
                </c:pt>
                <c:pt idx="1102">
                  <c:v>2.3944214304635763</c:v>
                </c:pt>
                <c:pt idx="1103">
                  <c:v>2.3781219933444264</c:v>
                </c:pt>
                <c:pt idx="1104">
                  <c:v>2.3425883999999977</c:v>
                </c:pt>
                <c:pt idx="1105">
                  <c:v>2.3412033457627119</c:v>
                </c:pt>
                <c:pt idx="1106">
                  <c:v>2.2869229229496741</c:v>
                </c:pt>
                <c:pt idx="1107">
                  <c:v>2.3169001845194162</c:v>
                </c:pt>
                <c:pt idx="1108">
                  <c:v>2.3479519229509895</c:v>
                </c:pt>
                <c:pt idx="1109">
                  <c:v>2.3341408773120182</c:v>
                </c:pt>
                <c:pt idx="1110">
                  <c:v>2.3527980654999103</c:v>
                </c:pt>
                <c:pt idx="1111">
                  <c:v>2.3300020195839375</c:v>
                </c:pt>
                <c:pt idx="1112">
                  <c:v>2.3347571257463771</c:v>
                </c:pt>
                <c:pt idx="1113">
                  <c:v>2.3557469217978086</c:v>
                </c:pt>
                <c:pt idx="1114">
                  <c:v>2.3411367521635955</c:v>
                </c:pt>
                <c:pt idx="1115">
                  <c:v>2.3033501483309951</c:v>
                </c:pt>
                <c:pt idx="1116">
                  <c:v>2.3471760466280212</c:v>
                </c:pt>
                <c:pt idx="1117">
                  <c:v>2.335404417684702</c:v>
                </c:pt>
                <c:pt idx="1118">
                  <c:v>2.3565604156896769</c:v>
                </c:pt>
                <c:pt idx="1119">
                  <c:v>2.3435844681845088</c:v>
                </c:pt>
                <c:pt idx="1120">
                  <c:v>2.3454271200620478</c:v>
                </c:pt>
                <c:pt idx="1121">
                  <c:v>2.3309930136878587</c:v>
                </c:pt>
                <c:pt idx="1122">
                  <c:v>2.3796066137809047</c:v>
                </c:pt>
                <c:pt idx="1123">
                  <c:v>2.3838257744436531</c:v>
                </c:pt>
                <c:pt idx="1124">
                  <c:v>2.3687673771777442</c:v>
                </c:pt>
                <c:pt idx="1125">
                  <c:v>2.2663249457568369</c:v>
                </c:pt>
                <c:pt idx="1126">
                  <c:v>2.3284012125000095</c:v>
                </c:pt>
                <c:pt idx="1127">
                  <c:v>2.3355772153043493</c:v>
                </c:pt>
                <c:pt idx="1128">
                  <c:v>2.2980579026086945</c:v>
                </c:pt>
                <c:pt idx="1129">
                  <c:v>2.2930493875647628</c:v>
                </c:pt>
                <c:pt idx="1130">
                  <c:v>2.3273971961538478</c:v>
                </c:pt>
                <c:pt idx="1131">
                  <c:v>2.3368262192307525</c:v>
                </c:pt>
                <c:pt idx="1132">
                  <c:v>2.4055976882562211</c:v>
                </c:pt>
                <c:pt idx="1133">
                  <c:v>2.3454429730017519</c:v>
                </c:pt>
                <c:pt idx="1134">
                  <c:v>2.2928241115384598</c:v>
                </c:pt>
                <c:pt idx="1135">
                  <c:v>225.00398799999999</c:v>
                </c:pt>
                <c:pt idx="1136">
                  <c:v>15.535047000000002</c:v>
                </c:pt>
                <c:pt idx="1137">
                  <c:v>139.55898000000047</c:v>
                </c:pt>
                <c:pt idx="1138">
                  <c:v>17.491419846153651</c:v>
                </c:pt>
                <c:pt idx="1139">
                  <c:v>10.282291461538398</c:v>
                </c:pt>
                <c:pt idx="1140">
                  <c:v>11.293528230769256</c:v>
                </c:pt>
                <c:pt idx="1141">
                  <c:v>11.436817920000001</c:v>
                </c:pt>
                <c:pt idx="1142">
                  <c:v>39.410115250000011</c:v>
                </c:pt>
                <c:pt idx="1143">
                  <c:v>5.2538459178082055</c:v>
                </c:pt>
                <c:pt idx="1144">
                  <c:v>25.088423555555377</c:v>
                </c:pt>
                <c:pt idx="1145">
                  <c:v>209.10452199999995</c:v>
                </c:pt>
                <c:pt idx="1146">
                  <c:v>4.7237357619047629</c:v>
                </c:pt>
                <c:pt idx="1147">
                  <c:v>57.905729200000003</c:v>
                </c:pt>
                <c:pt idx="1148">
                  <c:v>52.328768800000013</c:v>
                </c:pt>
                <c:pt idx="1149">
                  <c:v>10.617640000000002</c:v>
                </c:pt>
                <c:pt idx="1150">
                  <c:v>30.71145942857143</c:v>
                </c:pt>
                <c:pt idx="1151">
                  <c:v>548.48208799999998</c:v>
                </c:pt>
                <c:pt idx="1152">
                  <c:v>2.9480371914893619</c:v>
                </c:pt>
                <c:pt idx="1153">
                  <c:v>2.0826608778135047</c:v>
                </c:pt>
                <c:pt idx="1154">
                  <c:v>2.0605703848580443</c:v>
                </c:pt>
                <c:pt idx="1155">
                  <c:v>2.9459102563106812</c:v>
                </c:pt>
                <c:pt idx="1156">
                  <c:v>2.6074292920354161</c:v>
                </c:pt>
                <c:pt idx="1157">
                  <c:v>2.8926872264150947</c:v>
                </c:pt>
                <c:pt idx="1158">
                  <c:v>3.2828686721311477</c:v>
                </c:pt>
                <c:pt idx="1159">
                  <c:v>2.9566211570576546</c:v>
                </c:pt>
                <c:pt idx="1160">
                  <c:v>3.0708396169354844</c:v>
                </c:pt>
                <c:pt idx="1161">
                  <c:v>1.9845848571428575</c:v>
                </c:pt>
                <c:pt idx="1162">
                  <c:v>3.0895809087136952</c:v>
                </c:pt>
                <c:pt idx="1163">
                  <c:v>1.9299916058823445</c:v>
                </c:pt>
                <c:pt idx="1164">
                  <c:v>2.7607351572580652</c:v>
                </c:pt>
                <c:pt idx="1165">
                  <c:v>1.9537072097560981</c:v>
                </c:pt>
                <c:pt idx="1166">
                  <c:v>1.856194563492064</c:v>
                </c:pt>
                <c:pt idx="1167">
                  <c:v>2.2790587165605101</c:v>
                </c:pt>
                <c:pt idx="1168">
                  <c:v>2.4161239522998277</c:v>
                </c:pt>
                <c:pt idx="1169">
                  <c:v>2.603313054151644</c:v>
                </c:pt>
                <c:pt idx="1170">
                  <c:v>2.0722309906541967</c:v>
                </c:pt>
                <c:pt idx="1171">
                  <c:v>2.2740177504000187</c:v>
                </c:pt>
                <c:pt idx="1172">
                  <c:v>1.8287284687500003</c:v>
                </c:pt>
                <c:pt idx="1173">
                  <c:v>3.430089017142858</c:v>
                </c:pt>
                <c:pt idx="1174">
                  <c:v>4.0882381538461594</c:v>
                </c:pt>
                <c:pt idx="1175">
                  <c:v>3.3079185897435903</c:v>
                </c:pt>
                <c:pt idx="1176">
                  <c:v>13.649966000000003</c:v>
                </c:pt>
                <c:pt idx="1177">
                  <c:v>1.9070234912280708</c:v>
                </c:pt>
                <c:pt idx="1178">
                  <c:v>2.6731462376599642</c:v>
                </c:pt>
                <c:pt idx="1179">
                  <c:v>3.5914607875647677</c:v>
                </c:pt>
                <c:pt idx="1180">
                  <c:v>2.7472440871670893</c:v>
                </c:pt>
                <c:pt idx="1181">
                  <c:v>3.3068784201680312</c:v>
                </c:pt>
                <c:pt idx="1182">
                  <c:v>3.2318182439024401</c:v>
                </c:pt>
                <c:pt idx="1183">
                  <c:v>1.7113813106382978</c:v>
                </c:pt>
                <c:pt idx="1184">
                  <c:v>1.8040605470085473</c:v>
                </c:pt>
                <c:pt idx="1185">
                  <c:v>2.3397148580750411</c:v>
                </c:pt>
                <c:pt idx="1186">
                  <c:v>2.2592936430868171</c:v>
                </c:pt>
                <c:pt idx="1187">
                  <c:v>2.3032376464811812</c:v>
                </c:pt>
                <c:pt idx="1188">
                  <c:v>2.9244522500000003</c:v>
                </c:pt>
                <c:pt idx="1189">
                  <c:v>2.7709217174312171</c:v>
                </c:pt>
                <c:pt idx="1190">
                  <c:v>3.5017982919708031</c:v>
                </c:pt>
                <c:pt idx="1191">
                  <c:v>2.5834313631285002</c:v>
                </c:pt>
                <c:pt idx="1192">
                  <c:v>2.3191963728813612</c:v>
                </c:pt>
                <c:pt idx="1193">
                  <c:v>1.3371682016412665</c:v>
                </c:pt>
                <c:pt idx="1194">
                  <c:v>1.667211851910114</c:v>
                </c:pt>
                <c:pt idx="1195">
                  <c:v>1.6244089172380609</c:v>
                </c:pt>
                <c:pt idx="1196">
                  <c:v>1.1589632975656834</c:v>
                </c:pt>
                <c:pt idx="1197">
                  <c:v>1.5349892404239918</c:v>
                </c:pt>
                <c:pt idx="1198">
                  <c:v>1.4288250878980824</c:v>
                </c:pt>
                <c:pt idx="1199">
                  <c:v>1.4033785146496818</c:v>
                </c:pt>
                <c:pt idx="1200">
                  <c:v>1.4355837237851659</c:v>
                </c:pt>
                <c:pt idx="1201">
                  <c:v>1.4452304904214481</c:v>
                </c:pt>
                <c:pt idx="1202">
                  <c:v>1.4505759263024145</c:v>
                </c:pt>
                <c:pt idx="1203">
                  <c:v>1.4153537487437187</c:v>
                </c:pt>
                <c:pt idx="1204">
                  <c:v>1.4429821309686295</c:v>
                </c:pt>
                <c:pt idx="1205">
                  <c:v>1.3731687859733979</c:v>
                </c:pt>
                <c:pt idx="1206">
                  <c:v>1.4025660831234181</c:v>
                </c:pt>
                <c:pt idx="1207">
                  <c:v>1.2732426499429876</c:v>
                </c:pt>
                <c:pt idx="1208">
                  <c:v>1.3912418613138757</c:v>
                </c:pt>
                <c:pt idx="1209">
                  <c:v>1.4022391694915326</c:v>
                </c:pt>
                <c:pt idx="1210">
                  <c:v>1.4332464299999998</c:v>
                </c:pt>
                <c:pt idx="1211">
                  <c:v>1.4498390322580552</c:v>
                </c:pt>
                <c:pt idx="1212">
                  <c:v>1.4795761386392812</c:v>
                </c:pt>
                <c:pt idx="1213">
                  <c:v>1.4706718309859157</c:v>
                </c:pt>
                <c:pt idx="1214">
                  <c:v>1.4550407909887362</c:v>
                </c:pt>
                <c:pt idx="1215">
                  <c:v>1.5113584075471698</c:v>
                </c:pt>
                <c:pt idx="1216">
                  <c:v>1.5411855280898881</c:v>
                </c:pt>
                <c:pt idx="1217">
                  <c:v>1.2199057563559244</c:v>
                </c:pt>
                <c:pt idx="1218">
                  <c:v>1.2089330238611713</c:v>
                </c:pt>
                <c:pt idx="1219">
                  <c:v>1.2325804012944979</c:v>
                </c:pt>
                <c:pt idx="1220">
                  <c:v>1.1913007028753992</c:v>
                </c:pt>
                <c:pt idx="1221">
                  <c:v>1.0785590535894838</c:v>
                </c:pt>
                <c:pt idx="1222">
                  <c:v>1.2006931200000002</c:v>
                </c:pt>
                <c:pt idx="1223">
                  <c:v>1.1381886879361915</c:v>
                </c:pt>
                <c:pt idx="1224">
                  <c:v>1.1489547126673534</c:v>
                </c:pt>
                <c:pt idx="1225">
                  <c:v>1.4470390785714278</c:v>
                </c:pt>
                <c:pt idx="1226">
                  <c:v>1.4033924452554638</c:v>
                </c:pt>
                <c:pt idx="1227">
                  <c:v>1.4285263408819944</c:v>
                </c:pt>
                <c:pt idx="1228">
                  <c:v>1.3889639999999999</c:v>
                </c:pt>
                <c:pt idx="1229">
                  <c:v>1.4404545919811322</c:v>
                </c:pt>
                <c:pt idx="1230">
                  <c:v>1.1584384254807787</c:v>
                </c:pt>
                <c:pt idx="1231">
                  <c:v>14.093867333333337</c:v>
                </c:pt>
                <c:pt idx="1232">
                  <c:v>16.812763000000004</c:v>
                </c:pt>
                <c:pt idx="1233">
                  <c:v>1.4046306476190349</c:v>
                </c:pt>
                <c:pt idx="1234">
                  <c:v>2.9984234937238199</c:v>
                </c:pt>
                <c:pt idx="1235">
                  <c:v>2.4697914609929286</c:v>
                </c:pt>
                <c:pt idx="1236">
                  <c:v>2.0578988374999998</c:v>
                </c:pt>
                <c:pt idx="1237">
                  <c:v>3.0643706485013937</c:v>
                </c:pt>
                <c:pt idx="1238">
                  <c:v>3.2555105696202542</c:v>
                </c:pt>
                <c:pt idx="1239">
                  <c:v>2.3265420473372784</c:v>
                </c:pt>
                <c:pt idx="1240">
                  <c:v>2.2472505000000011</c:v>
                </c:pt>
                <c:pt idx="1241">
                  <c:v>1.878615063621548</c:v>
                </c:pt>
                <c:pt idx="1242">
                  <c:v>89.390631000000013</c:v>
                </c:pt>
                <c:pt idx="1243">
                  <c:v>12.846351517241384</c:v>
                </c:pt>
                <c:pt idx="1244">
                  <c:v>8.1718200000000003</c:v>
                </c:pt>
                <c:pt idx="1245">
                  <c:v>3.6877956923077111</c:v>
                </c:pt>
                <c:pt idx="1246">
                  <c:v>3.4997181119999987</c:v>
                </c:pt>
                <c:pt idx="1247">
                  <c:v>1.586294470588236</c:v>
                </c:pt>
                <c:pt idx="1248">
                  <c:v>2.2857943919802612</c:v>
                </c:pt>
                <c:pt idx="1249">
                  <c:v>2.2990017412047052</c:v>
                </c:pt>
                <c:pt idx="1250">
                  <c:v>2.3019719201002564</c:v>
                </c:pt>
                <c:pt idx="1251">
                  <c:v>2.3000216551209256</c:v>
                </c:pt>
                <c:pt idx="1252">
                  <c:v>2.3018598992763777</c:v>
                </c:pt>
                <c:pt idx="1253">
                  <c:v>2.3382358613073051</c:v>
                </c:pt>
                <c:pt idx="1254">
                  <c:v>2.2960216174598407</c:v>
                </c:pt>
                <c:pt idx="1255">
                  <c:v>2.2178724813992567</c:v>
                </c:pt>
                <c:pt idx="1256">
                  <c:v>2.3190619501613394</c:v>
                </c:pt>
                <c:pt idx="1257">
                  <c:v>2.3279616095070472</c:v>
                </c:pt>
                <c:pt idx="1258">
                  <c:v>2.3365086042179177</c:v>
                </c:pt>
                <c:pt idx="1259">
                  <c:v>2.3069676461538537</c:v>
                </c:pt>
                <c:pt idx="1260">
                  <c:v>2.2433010263620647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1696328"/>
        <c:axId val="191698288"/>
      </c:scatterChart>
      <c:valAx>
        <c:axId val="191696328"/>
        <c:scaling>
          <c:orientation val="minMax"/>
          <c:max val="79"/>
          <c:min val="43"/>
        </c:scaling>
        <c:delete val="1"/>
        <c:axPos val="b"/>
        <c:numFmt formatCode="0.00" sourceLinked="1"/>
        <c:majorTickMark val="in"/>
        <c:minorTickMark val="in"/>
        <c:tickLblPos val="none"/>
        <c:crossAx val="191698288"/>
        <c:crosses val="autoZero"/>
        <c:crossBetween val="midCat"/>
      </c:valAx>
      <c:valAx>
        <c:axId val="191698288"/>
        <c:scaling>
          <c:orientation val="minMax"/>
          <c:max val="5"/>
          <c:min val="0"/>
        </c:scaling>
        <c:delete val="1"/>
        <c:axPos val="l"/>
        <c:numFmt formatCode="#,##0" sourceLinked="0"/>
        <c:majorTickMark val="in"/>
        <c:minorTickMark val="in"/>
        <c:tickLblPos val="none"/>
        <c:crossAx val="191696328"/>
        <c:crosses val="autoZero"/>
        <c:crossBetween val="midCat"/>
      </c:valAx>
      <c:spPr>
        <a:ln>
          <a:solidFill>
            <a:schemeClr val="tx1"/>
          </a:solidFill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720847783822923E-2"/>
          <c:y val="9.0361711577888443E-2"/>
          <c:w val="0.94286427746785462"/>
          <c:h val="0.82530363241139071"/>
        </c:manualLayout>
      </c:layout>
      <c:scatterChart>
        <c:scatterStyle val="lineMarker"/>
        <c:varyColors val="0"/>
        <c:ser>
          <c:idx val="3"/>
          <c:order val="0"/>
          <c:tx>
            <c:v>Triangle lines</c:v>
          </c:tx>
          <c:spPr>
            <a:ln w="25400">
              <a:noFill/>
              <a:prstDash val="solid"/>
            </a:ln>
          </c:spPr>
          <c:marker>
            <c:symbol val="none"/>
          </c:marker>
          <c:xVal>
            <c:numRef>
              <c:f>'AFM (Kuno, 1968)'!$R$322:$R$325</c:f>
              <c:numCache>
                <c:formatCode>0.00_)</c:formatCode>
                <c:ptCount val="4"/>
                <c:pt idx="0">
                  <c:v>37.5</c:v>
                </c:pt>
                <c:pt idx="1">
                  <c:v>0</c:v>
                </c:pt>
                <c:pt idx="2">
                  <c:v>75</c:v>
                </c:pt>
                <c:pt idx="3">
                  <c:v>37.5</c:v>
                </c:pt>
              </c:numCache>
            </c:numRef>
          </c:xVal>
          <c:yVal>
            <c:numRef>
              <c:f>'AFM (Kuno, 1968)'!$T$322:$T$325</c:f>
              <c:numCache>
                <c:formatCode>0.00_)</c:formatCode>
                <c:ptCount val="4"/>
                <c:pt idx="0">
                  <c:v>100</c:v>
                </c:pt>
                <c:pt idx="1">
                  <c:v>0</c:v>
                </c:pt>
                <c:pt idx="2">
                  <c:v>0</c:v>
                </c:pt>
                <c:pt idx="3">
                  <c:v>100</c:v>
                </c:pt>
              </c:numCache>
            </c:numRef>
          </c:yVal>
          <c:smooth val="0"/>
        </c:ser>
        <c:ser>
          <c:idx val="0"/>
          <c:order val="1"/>
          <c:spPr>
            <a:ln>
              <a:noFill/>
            </a:ln>
          </c:spPr>
          <c:marker>
            <c:symbol val="circle"/>
            <c:size val="9"/>
            <c:spPr>
              <a:solidFill>
                <a:srgbClr val="FF0000"/>
              </a:solidFill>
              <a:ln>
                <a:solidFill>
                  <a:srgbClr val="000000"/>
                </a:solidFill>
              </a:ln>
            </c:spPr>
          </c:marker>
          <c:xVal>
            <c:numRef>
              <c:f>'AFM (Kuno, 1968)'!$I$15:$I$1274</c:f>
              <c:numCache>
                <c:formatCode>0.00_)</c:formatCode>
                <c:ptCount val="1260"/>
                <c:pt idx="0">
                  <c:v>59.324283429955344</c:v>
                </c:pt>
                <c:pt idx="1">
                  <c:v>54.161382295512446</c:v>
                </c:pt>
                <c:pt idx="2">
                  <c:v>54.178549582873032</c:v>
                </c:pt>
                <c:pt idx="3">
                  <c:v>28.729080493606531</c:v>
                </c:pt>
                <c:pt idx="4">
                  <c:v>9.3217938765464758</c:v>
                </c:pt>
                <c:pt idx="5">
                  <c:v>8.2201057021554771</c:v>
                </c:pt>
                <c:pt idx="6">
                  <c:v>9.4989574484792989</c:v>
                </c:pt>
                <c:pt idx="7">
                  <c:v>45.773506837988421</c:v>
                </c:pt>
                <c:pt idx="8">
                  <c:v>47.906470382992595</c:v>
                </c:pt>
                <c:pt idx="9">
                  <c:v>51.392689062715924</c:v>
                </c:pt>
                <c:pt idx="10">
                  <c:v>47.457800734892359</c:v>
                </c:pt>
                <c:pt idx="11">
                  <c:v>46.871924144676974</c:v>
                </c:pt>
                <c:pt idx="12">
                  <c:v>45.395744580798244</c:v>
                </c:pt>
                <c:pt idx="13">
                  <c:v>42.184505895027115</c:v>
                </c:pt>
                <c:pt idx="14">
                  <c:v>38.503494901333895</c:v>
                </c:pt>
                <c:pt idx="15">
                  <c:v>36.262323886164587</c:v>
                </c:pt>
                <c:pt idx="16">
                  <c:v>32.480889922235974</c:v>
                </c:pt>
                <c:pt idx="17">
                  <c:v>34.184970313393244</c:v>
                </c:pt>
                <c:pt idx="18">
                  <c:v>29.936445981437469</c:v>
                </c:pt>
                <c:pt idx="19">
                  <c:v>19.803375572584802</c:v>
                </c:pt>
                <c:pt idx="20">
                  <c:v>8.9552708423357466</c:v>
                </c:pt>
                <c:pt idx="21">
                  <c:v>6.8254489977190715</c:v>
                </c:pt>
                <c:pt idx="22">
                  <c:v>7.4314292665503734</c:v>
                </c:pt>
                <c:pt idx="23">
                  <c:v>48.165638137966013</c:v>
                </c:pt>
                <c:pt idx="24">
                  <c:v>57.442032984442626</c:v>
                </c:pt>
                <c:pt idx="25">
                  <c:v>50.799815712018415</c:v>
                </c:pt>
                <c:pt idx="26">
                  <c:v>52.154657800636905</c:v>
                </c:pt>
                <c:pt idx="27">
                  <c:v>49.709933841773363</c:v>
                </c:pt>
                <c:pt idx="28">
                  <c:v>50.624613616076012</c:v>
                </c:pt>
                <c:pt idx="29">
                  <c:v>49.998603926381044</c:v>
                </c:pt>
                <c:pt idx="30">
                  <c:v>47.199143493709677</c:v>
                </c:pt>
                <c:pt idx="31">
                  <c:v>50.393213092481311</c:v>
                </c:pt>
                <c:pt idx="32">
                  <c:v>49.910808942946396</c:v>
                </c:pt>
                <c:pt idx="33">
                  <c:v>50.787798242152213</c:v>
                </c:pt>
                <c:pt idx="34">
                  <c:v>49.231602618116405</c:v>
                </c:pt>
                <c:pt idx="35">
                  <c:v>49.888876065234832</c:v>
                </c:pt>
                <c:pt idx="36">
                  <c:v>49.989300858247795</c:v>
                </c:pt>
                <c:pt idx="37">
                  <c:v>50.225127808962462</c:v>
                </c:pt>
                <c:pt idx="38">
                  <c:v>49.612473877177912</c:v>
                </c:pt>
                <c:pt idx="39">
                  <c:v>52.759461086684126</c:v>
                </c:pt>
                <c:pt idx="40">
                  <c:v>52.99202752691069</c:v>
                </c:pt>
                <c:pt idx="41">
                  <c:v>52.405166896081369</c:v>
                </c:pt>
                <c:pt idx="42">
                  <c:v>50.713489211764191</c:v>
                </c:pt>
                <c:pt idx="43">
                  <c:v>49.83697780419449</c:v>
                </c:pt>
                <c:pt idx="44">
                  <c:v>48.791439487207164</c:v>
                </c:pt>
                <c:pt idx="45">
                  <c:v>47.333365993026</c:v>
                </c:pt>
                <c:pt idx="46">
                  <c:v>47.494871670166845</c:v>
                </c:pt>
                <c:pt idx="47">
                  <c:v>47.93296177855224</c:v>
                </c:pt>
                <c:pt idx="48">
                  <c:v>47.338515377740912</c:v>
                </c:pt>
                <c:pt idx="49">
                  <c:v>51.907755947356009</c:v>
                </c:pt>
                <c:pt idx="50">
                  <c:v>53.257607022076044</c:v>
                </c:pt>
                <c:pt idx="51">
                  <c:v>50.537674984783344</c:v>
                </c:pt>
                <c:pt idx="52">
                  <c:v>49.863266834837155</c:v>
                </c:pt>
                <c:pt idx="53">
                  <c:v>50.918930754172642</c:v>
                </c:pt>
                <c:pt idx="54">
                  <c:v>47.050246859876744</c:v>
                </c:pt>
                <c:pt idx="55">
                  <c:v>49.023017553126778</c:v>
                </c:pt>
                <c:pt idx="56">
                  <c:v>50.4552636893414</c:v>
                </c:pt>
                <c:pt idx="57">
                  <c:v>50.390823643035105</c:v>
                </c:pt>
                <c:pt idx="58">
                  <c:v>49.047441033707159</c:v>
                </c:pt>
                <c:pt idx="59">
                  <c:v>52.599203104476217</c:v>
                </c:pt>
                <c:pt idx="60">
                  <c:v>52.544794691136971</c:v>
                </c:pt>
                <c:pt idx="61">
                  <c:v>52.444173331811058</c:v>
                </c:pt>
                <c:pt idx="62">
                  <c:v>53.305843287823976</c:v>
                </c:pt>
                <c:pt idx="63">
                  <c:v>51.934745540018056</c:v>
                </c:pt>
                <c:pt idx="64">
                  <c:v>54.012653741800264</c:v>
                </c:pt>
                <c:pt idx="65">
                  <c:v>54.987270269483254</c:v>
                </c:pt>
                <c:pt idx="66">
                  <c:v>55.528968538560363</c:v>
                </c:pt>
                <c:pt idx="67">
                  <c:v>55.694333901721222</c:v>
                </c:pt>
                <c:pt idx="68">
                  <c:v>57.652818356699967</c:v>
                </c:pt>
                <c:pt idx="69">
                  <c:v>56.13722730489539</c:v>
                </c:pt>
                <c:pt idx="70">
                  <c:v>53.454756792965838</c:v>
                </c:pt>
                <c:pt idx="71">
                  <c:v>55.028686807084426</c:v>
                </c:pt>
                <c:pt idx="72">
                  <c:v>55.852426522967335</c:v>
                </c:pt>
                <c:pt idx="73">
                  <c:v>59.085374702110009</c:v>
                </c:pt>
                <c:pt idx="74">
                  <c:v>55.847440629415971</c:v>
                </c:pt>
                <c:pt idx="75">
                  <c:v>48.412868874877248</c:v>
                </c:pt>
                <c:pt idx="76">
                  <c:v>55.26337356017941</c:v>
                </c:pt>
                <c:pt idx="77">
                  <c:v>57.364346752005474</c:v>
                </c:pt>
                <c:pt idx="78">
                  <c:v>51.571813573018744</c:v>
                </c:pt>
                <c:pt idx="79">
                  <c:v>51.078075581529063</c:v>
                </c:pt>
                <c:pt idx="80">
                  <c:v>54.333614438119675</c:v>
                </c:pt>
                <c:pt idx="81">
                  <c:v>47.630753591215871</c:v>
                </c:pt>
                <c:pt idx="82">
                  <c:v>55.805867314170101</c:v>
                </c:pt>
                <c:pt idx="83">
                  <c:v>54.352092063266063</c:v>
                </c:pt>
                <c:pt idx="84">
                  <c:v>51.364134392556032</c:v>
                </c:pt>
                <c:pt idx="85">
                  <c:v>50.886971573299341</c:v>
                </c:pt>
                <c:pt idx="86">
                  <c:v>47.472571364856812</c:v>
                </c:pt>
                <c:pt idx="87">
                  <c:v>47.629432484319913</c:v>
                </c:pt>
                <c:pt idx="88">
                  <c:v>47.533738062966833</c:v>
                </c:pt>
                <c:pt idx="89">
                  <c:v>52.655139353466005</c:v>
                </c:pt>
                <c:pt idx="90">
                  <c:v>53.060151477519454</c:v>
                </c:pt>
                <c:pt idx="91">
                  <c:v>53.229445354713029</c:v>
                </c:pt>
                <c:pt idx="92">
                  <c:v>53.193698416711037</c:v>
                </c:pt>
                <c:pt idx="93">
                  <c:v>52.773850739900269</c:v>
                </c:pt>
                <c:pt idx="94">
                  <c:v>53.796368828522219</c:v>
                </c:pt>
                <c:pt idx="95">
                  <c:v>52.38911525862634</c:v>
                </c:pt>
                <c:pt idx="96">
                  <c:v>53.321619922222624</c:v>
                </c:pt>
                <c:pt idx="97">
                  <c:v>51.499243506875963</c:v>
                </c:pt>
                <c:pt idx="98">
                  <c:v>53.333826244558651</c:v>
                </c:pt>
                <c:pt idx="99">
                  <c:v>60.267209663477146</c:v>
                </c:pt>
                <c:pt idx="100">
                  <c:v>61.831533597669107</c:v>
                </c:pt>
                <c:pt idx="101">
                  <c:v>55.557051422910199</c:v>
                </c:pt>
                <c:pt idx="102">
                  <c:v>52.155622086062991</c:v>
                </c:pt>
                <c:pt idx="103">
                  <c:v>54.350564008100804</c:v>
                </c:pt>
                <c:pt idx="104">
                  <c:v>51.171222258190554</c:v>
                </c:pt>
                <c:pt idx="105">
                  <c:v>54.040136446633447</c:v>
                </c:pt>
                <c:pt idx="106">
                  <c:v>41.606332032389943</c:v>
                </c:pt>
                <c:pt idx="107">
                  <c:v>41.460991576530574</c:v>
                </c:pt>
                <c:pt idx="108">
                  <c:v>61.062835099056031</c:v>
                </c:pt>
                <c:pt idx="109">
                  <c:v>41.432032755374337</c:v>
                </c:pt>
                <c:pt idx="110">
                  <c:v>61.001084893864778</c:v>
                </c:pt>
                <c:pt idx="111">
                  <c:v>63.477562962698244</c:v>
                </c:pt>
                <c:pt idx="112">
                  <c:v>58.810987233485058</c:v>
                </c:pt>
                <c:pt idx="113">
                  <c:v>63.833695685535858</c:v>
                </c:pt>
                <c:pt idx="114">
                  <c:v>55.05619300347152</c:v>
                </c:pt>
                <c:pt idx="115">
                  <c:v>55.032125151506449</c:v>
                </c:pt>
                <c:pt idx="116">
                  <c:v>55.121450999314703</c:v>
                </c:pt>
                <c:pt idx="117">
                  <c:v>55.108670844675089</c:v>
                </c:pt>
                <c:pt idx="118">
                  <c:v>54.520549689224822</c:v>
                </c:pt>
                <c:pt idx="119">
                  <c:v>63.08277471613755</c:v>
                </c:pt>
                <c:pt idx="120">
                  <c:v>61.938988695507085</c:v>
                </c:pt>
                <c:pt idx="121">
                  <c:v>54.251919965665444</c:v>
                </c:pt>
                <c:pt idx="122">
                  <c:v>53.131585333732325</c:v>
                </c:pt>
                <c:pt idx="123">
                  <c:v>57.736033827380012</c:v>
                </c:pt>
                <c:pt idx="124">
                  <c:v>47.528303245403563</c:v>
                </c:pt>
                <c:pt idx="125">
                  <c:v>47.413552273580763</c:v>
                </c:pt>
                <c:pt idx="126">
                  <c:v>53.705359341418927</c:v>
                </c:pt>
                <c:pt idx="127">
                  <c:v>54.456988354982954</c:v>
                </c:pt>
                <c:pt idx="128">
                  <c:v>53.879470026497742</c:v>
                </c:pt>
                <c:pt idx="129">
                  <c:v>52.943992888590103</c:v>
                </c:pt>
                <c:pt idx="130">
                  <c:v>53.97515722673311</c:v>
                </c:pt>
                <c:pt idx="131">
                  <c:v>54.556166193307284</c:v>
                </c:pt>
                <c:pt idx="132">
                  <c:v>53.386260615285018</c:v>
                </c:pt>
                <c:pt idx="133">
                  <c:v>55.223787560155138</c:v>
                </c:pt>
                <c:pt idx="134">
                  <c:v>54.737596454459862</c:v>
                </c:pt>
                <c:pt idx="135">
                  <c:v>54.810325616542144</c:v>
                </c:pt>
                <c:pt idx="136">
                  <c:v>54.705990768372963</c:v>
                </c:pt>
                <c:pt idx="137">
                  <c:v>53.690461322345811</c:v>
                </c:pt>
                <c:pt idx="138">
                  <c:v>54.522375340862666</c:v>
                </c:pt>
                <c:pt idx="139">
                  <c:v>55.489820093392012</c:v>
                </c:pt>
                <c:pt idx="140">
                  <c:v>53.588214396871663</c:v>
                </c:pt>
                <c:pt idx="141">
                  <c:v>54.487469412112041</c:v>
                </c:pt>
                <c:pt idx="142">
                  <c:v>53.479860933631997</c:v>
                </c:pt>
                <c:pt idx="143">
                  <c:v>53.606522270059358</c:v>
                </c:pt>
                <c:pt idx="144">
                  <c:v>55.806475083306317</c:v>
                </c:pt>
                <c:pt idx="145">
                  <c:v>54.288800423050304</c:v>
                </c:pt>
                <c:pt idx="146">
                  <c:v>53.709804941537101</c:v>
                </c:pt>
                <c:pt idx="147">
                  <c:v>53.893682759988394</c:v>
                </c:pt>
                <c:pt idx="148">
                  <c:v>53.65290473298662</c:v>
                </c:pt>
                <c:pt idx="149">
                  <c:v>53.398722537796296</c:v>
                </c:pt>
                <c:pt idx="150">
                  <c:v>53.919137234643294</c:v>
                </c:pt>
                <c:pt idx="151">
                  <c:v>54.567685867146118</c:v>
                </c:pt>
                <c:pt idx="152">
                  <c:v>53.97392089726879</c:v>
                </c:pt>
                <c:pt idx="153">
                  <c:v>54.866165305190684</c:v>
                </c:pt>
                <c:pt idx="154">
                  <c:v>53.956614428229358</c:v>
                </c:pt>
                <c:pt idx="155">
                  <c:v>53.930873002395991</c:v>
                </c:pt>
                <c:pt idx="156">
                  <c:v>54.659533929081363</c:v>
                </c:pt>
                <c:pt idx="157">
                  <c:v>54.117874111981195</c:v>
                </c:pt>
                <c:pt idx="158">
                  <c:v>54.026267165177345</c:v>
                </c:pt>
                <c:pt idx="159">
                  <c:v>53.596575097869312</c:v>
                </c:pt>
                <c:pt idx="160">
                  <c:v>54.708265205205713</c:v>
                </c:pt>
                <c:pt idx="161">
                  <c:v>53.661108192063949</c:v>
                </c:pt>
                <c:pt idx="162">
                  <c:v>54.209178507597187</c:v>
                </c:pt>
                <c:pt idx="163">
                  <c:v>55.634309700836148</c:v>
                </c:pt>
                <c:pt idx="164">
                  <c:v>54.316494813650039</c:v>
                </c:pt>
                <c:pt idx="165">
                  <c:v>53.157508181257796</c:v>
                </c:pt>
                <c:pt idx="166">
                  <c:v>53.246043807335873</c:v>
                </c:pt>
                <c:pt idx="167">
                  <c:v>54.646428023957505</c:v>
                </c:pt>
                <c:pt idx="168">
                  <c:v>54.740168542351213</c:v>
                </c:pt>
                <c:pt idx="169">
                  <c:v>53.942795103052006</c:v>
                </c:pt>
                <c:pt idx="170">
                  <c:v>53.742763000579785</c:v>
                </c:pt>
                <c:pt idx="171">
                  <c:v>54.197589467001997</c:v>
                </c:pt>
                <c:pt idx="172">
                  <c:v>55.113033977549783</c:v>
                </c:pt>
                <c:pt idx="173">
                  <c:v>54.626715777420166</c:v>
                </c:pt>
                <c:pt idx="174">
                  <c:v>54.344050678781194</c:v>
                </c:pt>
                <c:pt idx="175">
                  <c:v>54.930613513185051</c:v>
                </c:pt>
                <c:pt idx="176">
                  <c:v>53.677210614764675</c:v>
                </c:pt>
                <c:pt idx="177">
                  <c:v>54.156978204744306</c:v>
                </c:pt>
                <c:pt idx="178">
                  <c:v>53.551033339276003</c:v>
                </c:pt>
                <c:pt idx="179">
                  <c:v>53.56626757954114</c:v>
                </c:pt>
                <c:pt idx="180">
                  <c:v>54.589458489657886</c:v>
                </c:pt>
                <c:pt idx="181">
                  <c:v>54.548839033254197</c:v>
                </c:pt>
                <c:pt idx="182">
                  <c:v>54.645739725979624</c:v>
                </c:pt>
                <c:pt idx="183">
                  <c:v>54.465297305576961</c:v>
                </c:pt>
                <c:pt idx="184">
                  <c:v>53.999716503681441</c:v>
                </c:pt>
                <c:pt idx="185">
                  <c:v>54.136489347246957</c:v>
                </c:pt>
                <c:pt idx="186">
                  <c:v>55.344549187048109</c:v>
                </c:pt>
                <c:pt idx="187">
                  <c:v>54.391733831138012</c:v>
                </c:pt>
                <c:pt idx="188">
                  <c:v>53.979073927455509</c:v>
                </c:pt>
                <c:pt idx="189">
                  <c:v>54.094746413473544</c:v>
                </c:pt>
                <c:pt idx="190">
                  <c:v>55.463738220875932</c:v>
                </c:pt>
                <c:pt idx="191">
                  <c:v>54.005853238092186</c:v>
                </c:pt>
                <c:pt idx="192">
                  <c:v>54.61946045569168</c:v>
                </c:pt>
                <c:pt idx="193">
                  <c:v>54.294726951299246</c:v>
                </c:pt>
                <c:pt idx="194">
                  <c:v>53.206617511196058</c:v>
                </c:pt>
                <c:pt idx="195">
                  <c:v>45.929210665938015</c:v>
                </c:pt>
                <c:pt idx="196">
                  <c:v>44.55165769632017</c:v>
                </c:pt>
                <c:pt idx="197">
                  <c:v>42.555603099924305</c:v>
                </c:pt>
                <c:pt idx="198">
                  <c:v>43.064050194657646</c:v>
                </c:pt>
                <c:pt idx="199">
                  <c:v>45.352880769151341</c:v>
                </c:pt>
                <c:pt idx="200">
                  <c:v>45.078518200332013</c:v>
                </c:pt>
                <c:pt idx="201">
                  <c:v>46.52336490490201</c:v>
                </c:pt>
                <c:pt idx="202">
                  <c:v>47.316472134401863</c:v>
                </c:pt>
                <c:pt idx="203">
                  <c:v>47.266981206182393</c:v>
                </c:pt>
                <c:pt idx="204">
                  <c:v>47.774725362896731</c:v>
                </c:pt>
                <c:pt idx="205">
                  <c:v>47.635571422388558</c:v>
                </c:pt>
                <c:pt idx="206">
                  <c:v>47.830413454460377</c:v>
                </c:pt>
                <c:pt idx="207">
                  <c:v>43.140250769712175</c:v>
                </c:pt>
                <c:pt idx="208">
                  <c:v>44.618790375518387</c:v>
                </c:pt>
                <c:pt idx="209">
                  <c:v>44.493816579974435</c:v>
                </c:pt>
                <c:pt idx="210">
                  <c:v>44.298843992802063</c:v>
                </c:pt>
                <c:pt idx="211">
                  <c:v>46.726732216620981</c:v>
                </c:pt>
                <c:pt idx="212">
                  <c:v>48.483931956473079</c:v>
                </c:pt>
                <c:pt idx="213">
                  <c:v>47.673259163433755</c:v>
                </c:pt>
                <c:pt idx="214">
                  <c:v>46.650398595188186</c:v>
                </c:pt>
                <c:pt idx="215">
                  <c:v>52.457613904858455</c:v>
                </c:pt>
                <c:pt idx="216">
                  <c:v>50.477142045731703</c:v>
                </c:pt>
                <c:pt idx="217">
                  <c:v>50.495015869261458</c:v>
                </c:pt>
                <c:pt idx="218">
                  <c:v>50.370214391577264</c:v>
                </c:pt>
                <c:pt idx="219">
                  <c:v>50.292017312938917</c:v>
                </c:pt>
                <c:pt idx="220">
                  <c:v>49.514344257840349</c:v>
                </c:pt>
                <c:pt idx="221">
                  <c:v>53.579065789912335</c:v>
                </c:pt>
                <c:pt idx="222">
                  <c:v>51.444408701641187</c:v>
                </c:pt>
                <c:pt idx="223">
                  <c:v>48.695454002270552</c:v>
                </c:pt>
                <c:pt idx="224">
                  <c:v>43.860182003861496</c:v>
                </c:pt>
                <c:pt idx="225">
                  <c:v>44.25521702644</c:v>
                </c:pt>
                <c:pt idx="226">
                  <c:v>44.32725359701184</c:v>
                </c:pt>
                <c:pt idx="227">
                  <c:v>44.436487462576324</c:v>
                </c:pt>
                <c:pt idx="228">
                  <c:v>44.486392301118961</c:v>
                </c:pt>
                <c:pt idx="229">
                  <c:v>44.710782398931279</c:v>
                </c:pt>
                <c:pt idx="230">
                  <c:v>47.215045002777813</c:v>
                </c:pt>
                <c:pt idx="231">
                  <c:v>44.775036603162235</c:v>
                </c:pt>
                <c:pt idx="232">
                  <c:v>43.006855819956392</c:v>
                </c:pt>
                <c:pt idx="233">
                  <c:v>43.851617759207478</c:v>
                </c:pt>
                <c:pt idx="234">
                  <c:v>45.158947975191595</c:v>
                </c:pt>
                <c:pt idx="235">
                  <c:v>44.654521880387144</c:v>
                </c:pt>
                <c:pt idx="236">
                  <c:v>44.516118025036</c:v>
                </c:pt>
                <c:pt idx="237">
                  <c:v>44.035073843167687</c:v>
                </c:pt>
                <c:pt idx="238">
                  <c:v>46.800862705263327</c:v>
                </c:pt>
                <c:pt idx="239">
                  <c:v>44.999639227543156</c:v>
                </c:pt>
                <c:pt idx="240">
                  <c:v>43.303136302205289</c:v>
                </c:pt>
                <c:pt idx="241">
                  <c:v>45.120399261323911</c:v>
                </c:pt>
                <c:pt idx="242">
                  <c:v>46.257077498246858</c:v>
                </c:pt>
                <c:pt idx="243">
                  <c:v>45.059545230179154</c:v>
                </c:pt>
                <c:pt idx="244">
                  <c:v>46.221599302517163</c:v>
                </c:pt>
                <c:pt idx="245">
                  <c:v>45.22194779900844</c:v>
                </c:pt>
                <c:pt idx="246">
                  <c:v>45.162866752171965</c:v>
                </c:pt>
                <c:pt idx="247">
                  <c:v>44.702270282194611</c:v>
                </c:pt>
                <c:pt idx="248">
                  <c:v>45.271383302659913</c:v>
                </c:pt>
                <c:pt idx="249">
                  <c:v>46.601554416792233</c:v>
                </c:pt>
                <c:pt idx="250">
                  <c:v>46.998396537262124</c:v>
                </c:pt>
                <c:pt idx="251">
                  <c:v>51.094984376335972</c:v>
                </c:pt>
                <c:pt idx="252">
                  <c:v>48.894401940601476</c:v>
                </c:pt>
                <c:pt idx="253">
                  <c:v>50.081313766857193</c:v>
                </c:pt>
                <c:pt idx="254">
                  <c:v>47.3498512044508</c:v>
                </c:pt>
                <c:pt idx="255">
                  <c:v>46.630606076804987</c:v>
                </c:pt>
                <c:pt idx="256">
                  <c:v>45.708156134027647</c:v>
                </c:pt>
                <c:pt idx="257">
                  <c:v>45.116497777795836</c:v>
                </c:pt>
                <c:pt idx="258">
                  <c:v>47.180964653476998</c:v>
                </c:pt>
                <c:pt idx="259">
                  <c:v>46.744902016910913</c:v>
                </c:pt>
                <c:pt idx="260">
                  <c:v>49.069037233345234</c:v>
                </c:pt>
                <c:pt idx="261">
                  <c:v>48.094278703063495</c:v>
                </c:pt>
                <c:pt idx="262">
                  <c:v>48.041761403839985</c:v>
                </c:pt>
                <c:pt idx="263">
                  <c:v>48.413581185825997</c:v>
                </c:pt>
                <c:pt idx="264">
                  <c:v>49.132745726547419</c:v>
                </c:pt>
                <c:pt idx="265">
                  <c:v>53.333594879501099</c:v>
                </c:pt>
                <c:pt idx="266">
                  <c:v>53.542863218734404</c:v>
                </c:pt>
                <c:pt idx="267">
                  <c:v>53.365765609309079</c:v>
                </c:pt>
                <c:pt idx="268">
                  <c:v>51.947512819335202</c:v>
                </c:pt>
                <c:pt idx="269">
                  <c:v>51.815794975363794</c:v>
                </c:pt>
                <c:pt idx="270">
                  <c:v>48.829860978498893</c:v>
                </c:pt>
                <c:pt idx="271">
                  <c:v>51.647162695494444</c:v>
                </c:pt>
                <c:pt idx="272">
                  <c:v>48.224008064524412</c:v>
                </c:pt>
                <c:pt idx="273">
                  <c:v>46.583910564743036</c:v>
                </c:pt>
                <c:pt idx="274">
                  <c:v>52.219333957516</c:v>
                </c:pt>
                <c:pt idx="275">
                  <c:v>48.620400946676163</c:v>
                </c:pt>
                <c:pt idx="276">
                  <c:v>42.762767362782455</c:v>
                </c:pt>
                <c:pt idx="277">
                  <c:v>40.186359720267255</c:v>
                </c:pt>
                <c:pt idx="278">
                  <c:v>55.348395992366008</c:v>
                </c:pt>
                <c:pt idx="279">
                  <c:v>54.689420278224702</c:v>
                </c:pt>
                <c:pt idx="280">
                  <c:v>57.043798882832405</c:v>
                </c:pt>
                <c:pt idx="281">
                  <c:v>56.474064066693828</c:v>
                </c:pt>
                <c:pt idx="282">
                  <c:v>52.923405383499173</c:v>
                </c:pt>
                <c:pt idx="283">
                  <c:v>54.737929730245206</c:v>
                </c:pt>
                <c:pt idx="284">
                  <c:v>51.627996280235571</c:v>
                </c:pt>
                <c:pt idx="285">
                  <c:v>51.576273565212311</c:v>
                </c:pt>
                <c:pt idx="286">
                  <c:v>50.802158251929512</c:v>
                </c:pt>
                <c:pt idx="287">
                  <c:v>51.078383917155008</c:v>
                </c:pt>
                <c:pt idx="288">
                  <c:v>54.513403639080295</c:v>
                </c:pt>
                <c:pt idx="289">
                  <c:v>51.586761972611974</c:v>
                </c:pt>
                <c:pt idx="290">
                  <c:v>51.568740956767051</c:v>
                </c:pt>
                <c:pt idx="291">
                  <c:v>52.824567694116794</c:v>
                </c:pt>
                <c:pt idx="292">
                  <c:v>51.80040444176197</c:v>
                </c:pt>
                <c:pt idx="293">
                  <c:v>12.475954199987422</c:v>
                </c:pt>
                <c:pt idx="294">
                  <c:v>49.28854809299316</c:v>
                </c:pt>
                <c:pt idx="295">
                  <c:v>43.543223554117247</c:v>
                </c:pt>
                <c:pt idx="296">
                  <c:v>47.981540258397729</c:v>
                </c:pt>
                <c:pt idx="297">
                  <c:v>43.172305846132915</c:v>
                </c:pt>
                <c:pt idx="298">
                  <c:v>41.056127391757265</c:v>
                </c:pt>
                <c:pt idx="299">
                  <c:v>40.621137292694698</c:v>
                </c:pt>
                <c:pt idx="300">
                  <c:v>40.821353432372291</c:v>
                </c:pt>
                <c:pt idx="301">
                  <c:v>37.072408506616945</c:v>
                </c:pt>
                <c:pt idx="302">
                  <c:v>50.701732041460687</c:v>
                </c:pt>
                <c:pt idx="303">
                  <c:v>40.488871180663153</c:v>
                </c:pt>
                <c:pt idx="304">
                  <c:v>38.80683480075475</c:v>
                </c:pt>
                <c:pt idx="305">
                  <c:v>36.205798983611352</c:v>
                </c:pt>
                <c:pt idx="306">
                  <c:v>39.3079357705072</c:v>
                </c:pt>
                <c:pt idx="307">
                  <c:v>49.751315472186604</c:v>
                </c:pt>
                <c:pt idx="308">
                  <c:v>41.895313084556513</c:v>
                </c:pt>
                <c:pt idx="309">
                  <c:v>36.505348369758678</c:v>
                </c:pt>
                <c:pt idx="310">
                  <c:v>32.501849684380971</c:v>
                </c:pt>
                <c:pt idx="311">
                  <c:v>31.754036800788256</c:v>
                </c:pt>
                <c:pt idx="312">
                  <c:v>27.01411041722913</c:v>
                </c:pt>
                <c:pt idx="313">
                  <c:v>43.163253495128693</c:v>
                </c:pt>
                <c:pt idx="314">
                  <c:v>43.152041330688256</c:v>
                </c:pt>
                <c:pt idx="315">
                  <c:v>41.277896129213744</c:v>
                </c:pt>
                <c:pt idx="316">
                  <c:v>44.945018697981311</c:v>
                </c:pt>
                <c:pt idx="317">
                  <c:v>45.111158723633025</c:v>
                </c:pt>
                <c:pt idx="318">
                  <c:v>48.926710598610626</c:v>
                </c:pt>
                <c:pt idx="319">
                  <c:v>54.384304007286921</c:v>
                </c:pt>
                <c:pt idx="320">
                  <c:v>43.124705306140363</c:v>
                </c:pt>
                <c:pt idx="321">
                  <c:v>47.81229354522295</c:v>
                </c:pt>
                <c:pt idx="322">
                  <c:v>47.870590320841032</c:v>
                </c:pt>
                <c:pt idx="323">
                  <c:v>49.164472041410711</c:v>
                </c:pt>
                <c:pt idx="324">
                  <c:v>49.142962575753295</c:v>
                </c:pt>
                <c:pt idx="325">
                  <c:v>49.336865326554161</c:v>
                </c:pt>
                <c:pt idx="326">
                  <c:v>49.730482555851829</c:v>
                </c:pt>
                <c:pt idx="327">
                  <c:v>49.418327148395839</c:v>
                </c:pt>
                <c:pt idx="328">
                  <c:v>52.101109876858636</c:v>
                </c:pt>
                <c:pt idx="329">
                  <c:v>33.567036392558563</c:v>
                </c:pt>
                <c:pt idx="330">
                  <c:v>39.886284737397617</c:v>
                </c:pt>
                <c:pt idx="331">
                  <c:v>39.979978086513036</c:v>
                </c:pt>
                <c:pt idx="332">
                  <c:v>40.892836399971799</c:v>
                </c:pt>
                <c:pt idx="333">
                  <c:v>42.134569456328094</c:v>
                </c:pt>
                <c:pt idx="334">
                  <c:v>33.123680288764973</c:v>
                </c:pt>
                <c:pt idx="335">
                  <c:v>44.990350546315639</c:v>
                </c:pt>
                <c:pt idx="336">
                  <c:v>50.702515802953698</c:v>
                </c:pt>
                <c:pt idx="337">
                  <c:v>44.400053503182235</c:v>
                </c:pt>
                <c:pt idx="338">
                  <c:v>56.9183796780328</c:v>
                </c:pt>
                <c:pt idx="339">
                  <c:v>62.916338800582011</c:v>
                </c:pt>
                <c:pt idx="340">
                  <c:v>63.801468218063114</c:v>
                </c:pt>
                <c:pt idx="341">
                  <c:v>50.033162461083734</c:v>
                </c:pt>
                <c:pt idx="342">
                  <c:v>48.628722278555927</c:v>
                </c:pt>
                <c:pt idx="343">
                  <c:v>49.526004027256384</c:v>
                </c:pt>
                <c:pt idx="344">
                  <c:v>48.905283464141796</c:v>
                </c:pt>
                <c:pt idx="345">
                  <c:v>49.884222434990242</c:v>
                </c:pt>
                <c:pt idx="346">
                  <c:v>53.980800877581125</c:v>
                </c:pt>
                <c:pt idx="347">
                  <c:v>58.269492999113993</c:v>
                </c:pt>
                <c:pt idx="348">
                  <c:v>59.846065096929479</c:v>
                </c:pt>
                <c:pt idx="349">
                  <c:v>51.752144067421625</c:v>
                </c:pt>
                <c:pt idx="350">
                  <c:v>52.388890527154722</c:v>
                </c:pt>
                <c:pt idx="351">
                  <c:v>51.452435769825556</c:v>
                </c:pt>
                <c:pt idx="352">
                  <c:v>27.190819648572592</c:v>
                </c:pt>
                <c:pt idx="353">
                  <c:v>21.571139308399786</c:v>
                </c:pt>
                <c:pt idx="354">
                  <c:v>36.608732573162918</c:v>
                </c:pt>
                <c:pt idx="355">
                  <c:v>41.397671170565999</c:v>
                </c:pt>
                <c:pt idx="356">
                  <c:v>44.547495064571883</c:v>
                </c:pt>
                <c:pt idx="357">
                  <c:v>11.226883648936788</c:v>
                </c:pt>
                <c:pt idx="358">
                  <c:v>12.760935076533123</c:v>
                </c:pt>
                <c:pt idx="359">
                  <c:v>8.3754142796604043</c:v>
                </c:pt>
                <c:pt idx="360">
                  <c:v>8.7438678861724419</c:v>
                </c:pt>
                <c:pt idx="361">
                  <c:v>9.2150842229818277</c:v>
                </c:pt>
                <c:pt idx="362">
                  <c:v>47.269517821570524</c:v>
                </c:pt>
                <c:pt idx="363">
                  <c:v>49.246811403332494</c:v>
                </c:pt>
                <c:pt idx="364">
                  <c:v>49.347754680185545</c:v>
                </c:pt>
                <c:pt idx="365">
                  <c:v>48.333287612132828</c:v>
                </c:pt>
                <c:pt idx="366">
                  <c:v>50.306137275981769</c:v>
                </c:pt>
                <c:pt idx="367">
                  <c:v>45.918755659116002</c:v>
                </c:pt>
                <c:pt idx="368">
                  <c:v>44.156159916977671</c:v>
                </c:pt>
                <c:pt idx="369">
                  <c:v>43.515268982082446</c:v>
                </c:pt>
                <c:pt idx="370">
                  <c:v>41.288051046386116</c:v>
                </c:pt>
                <c:pt idx="371">
                  <c:v>40.211137310637191</c:v>
                </c:pt>
                <c:pt idx="372">
                  <c:v>42.702461520562196</c:v>
                </c:pt>
                <c:pt idx="373">
                  <c:v>40.940263172351344</c:v>
                </c:pt>
                <c:pt idx="374">
                  <c:v>38.549928840307579</c:v>
                </c:pt>
                <c:pt idx="375">
                  <c:v>33.924793416971511</c:v>
                </c:pt>
                <c:pt idx="376">
                  <c:v>27.430300417220657</c:v>
                </c:pt>
                <c:pt idx="377">
                  <c:v>43.306702951115348</c:v>
                </c:pt>
                <c:pt idx="378">
                  <c:v>40.615263552447864</c:v>
                </c:pt>
                <c:pt idx="379">
                  <c:v>40.470757634957913</c:v>
                </c:pt>
                <c:pt idx="380">
                  <c:v>34.075843493762939</c:v>
                </c:pt>
                <c:pt idx="381">
                  <c:v>40.73600226168783</c:v>
                </c:pt>
                <c:pt idx="382">
                  <c:v>39.804050436692421</c:v>
                </c:pt>
                <c:pt idx="383">
                  <c:v>36.561289111721344</c:v>
                </c:pt>
                <c:pt idx="384">
                  <c:v>12.846967121527497</c:v>
                </c:pt>
                <c:pt idx="385">
                  <c:v>15.062711582747404</c:v>
                </c:pt>
                <c:pt idx="386">
                  <c:v>10.955612933894189</c:v>
                </c:pt>
                <c:pt idx="387">
                  <c:v>6.0628080295029365</c:v>
                </c:pt>
                <c:pt idx="388">
                  <c:v>20.58043924790887</c:v>
                </c:pt>
                <c:pt idx="389">
                  <c:v>16.455523551132423</c:v>
                </c:pt>
                <c:pt idx="390">
                  <c:v>17.683515981298015</c:v>
                </c:pt>
                <c:pt idx="391">
                  <c:v>15.328058305328565</c:v>
                </c:pt>
                <c:pt idx="392">
                  <c:v>12.104127260742935</c:v>
                </c:pt>
                <c:pt idx="393">
                  <c:v>12.491188634216027</c:v>
                </c:pt>
                <c:pt idx="394">
                  <c:v>9.7481806551425194</c:v>
                </c:pt>
                <c:pt idx="395">
                  <c:v>9.1959868707237291</c:v>
                </c:pt>
                <c:pt idx="396">
                  <c:v>8.4234962635303248</c:v>
                </c:pt>
                <c:pt idx="397">
                  <c:v>43.238688239910651</c:v>
                </c:pt>
                <c:pt idx="398">
                  <c:v>39.374075581527244</c:v>
                </c:pt>
                <c:pt idx="399">
                  <c:v>39.141136787363195</c:v>
                </c:pt>
                <c:pt idx="400">
                  <c:v>36.442491142899769</c:v>
                </c:pt>
                <c:pt idx="401">
                  <c:v>47.52567816203716</c:v>
                </c:pt>
                <c:pt idx="402">
                  <c:v>43.783784075013386</c:v>
                </c:pt>
                <c:pt idx="403">
                  <c:v>44.772574432144431</c:v>
                </c:pt>
                <c:pt idx="404">
                  <c:v>41.543611775248174</c:v>
                </c:pt>
                <c:pt idx="405">
                  <c:v>46.531715984066913</c:v>
                </c:pt>
                <c:pt idx="406">
                  <c:v>34.172566138912252</c:v>
                </c:pt>
                <c:pt idx="407">
                  <c:v>35.947232488430707</c:v>
                </c:pt>
                <c:pt idx="408">
                  <c:v>25.138638073300989</c:v>
                </c:pt>
                <c:pt idx="409">
                  <c:v>7.3609196330291455</c:v>
                </c:pt>
                <c:pt idx="410">
                  <c:v>9.1115310969912571</c:v>
                </c:pt>
                <c:pt idx="411">
                  <c:v>9.0512083782580408</c:v>
                </c:pt>
                <c:pt idx="412">
                  <c:v>8.796355478702818</c:v>
                </c:pt>
                <c:pt idx="413">
                  <c:v>9.1814109827325439</c:v>
                </c:pt>
                <c:pt idx="414">
                  <c:v>8.3376686089797687</c:v>
                </c:pt>
                <c:pt idx="415">
                  <c:v>9.4191533515312091</c:v>
                </c:pt>
                <c:pt idx="416">
                  <c:v>12.324600948294082</c:v>
                </c:pt>
                <c:pt idx="417">
                  <c:v>9.7618062129198506</c:v>
                </c:pt>
                <c:pt idx="418">
                  <c:v>9.3476983533856544</c:v>
                </c:pt>
                <c:pt idx="419">
                  <c:v>8.9299052323751997</c:v>
                </c:pt>
                <c:pt idx="420">
                  <c:v>9.9028930856665394</c:v>
                </c:pt>
                <c:pt idx="421">
                  <c:v>9.4829490543399988</c:v>
                </c:pt>
                <c:pt idx="422">
                  <c:v>9.7481619792687919</c:v>
                </c:pt>
                <c:pt idx="423">
                  <c:v>12.102360366991748</c:v>
                </c:pt>
                <c:pt idx="424">
                  <c:v>9.408786533366488</c:v>
                </c:pt>
                <c:pt idx="425">
                  <c:v>8.5765326153553616</c:v>
                </c:pt>
                <c:pt idx="426">
                  <c:v>10.129036122722596</c:v>
                </c:pt>
                <c:pt idx="427">
                  <c:v>23.025556565785681</c:v>
                </c:pt>
                <c:pt idx="428">
                  <c:v>45.855710437189813</c:v>
                </c:pt>
                <c:pt idx="429">
                  <c:v>44.497408650907971</c:v>
                </c:pt>
                <c:pt idx="430">
                  <c:v>45.201611214523481</c:v>
                </c:pt>
                <c:pt idx="431">
                  <c:v>11.873756503568899</c:v>
                </c:pt>
                <c:pt idx="432">
                  <c:v>11.399796223439735</c:v>
                </c:pt>
                <c:pt idx="433">
                  <c:v>11.338574709440001</c:v>
                </c:pt>
                <c:pt idx="434">
                  <c:v>12.140068651892106</c:v>
                </c:pt>
                <c:pt idx="435">
                  <c:v>11.697948284946468</c:v>
                </c:pt>
                <c:pt idx="436">
                  <c:v>11.395886463179076</c:v>
                </c:pt>
                <c:pt idx="437">
                  <c:v>11.093283354424194</c:v>
                </c:pt>
                <c:pt idx="438">
                  <c:v>11.43292896527179</c:v>
                </c:pt>
                <c:pt idx="439">
                  <c:v>11.729655497871898</c:v>
                </c:pt>
                <c:pt idx="440">
                  <c:v>11.446967004731523</c:v>
                </c:pt>
                <c:pt idx="441">
                  <c:v>11.505586200619131</c:v>
                </c:pt>
                <c:pt idx="442">
                  <c:v>11.302638861855364</c:v>
                </c:pt>
                <c:pt idx="443">
                  <c:v>13.164937582004473</c:v>
                </c:pt>
                <c:pt idx="444">
                  <c:v>18.644616230576776</c:v>
                </c:pt>
                <c:pt idx="445">
                  <c:v>10.258970220289209</c:v>
                </c:pt>
                <c:pt idx="446">
                  <c:v>10.252491872768388</c:v>
                </c:pt>
                <c:pt idx="447">
                  <c:v>10.154701676906187</c:v>
                </c:pt>
                <c:pt idx="448">
                  <c:v>10.157531579328632</c:v>
                </c:pt>
                <c:pt idx="449">
                  <c:v>10.191465801020412</c:v>
                </c:pt>
                <c:pt idx="450">
                  <c:v>10.345750806382824</c:v>
                </c:pt>
                <c:pt idx="451">
                  <c:v>51.404161164103144</c:v>
                </c:pt>
                <c:pt idx="452">
                  <c:v>52.356736564922095</c:v>
                </c:pt>
                <c:pt idx="453">
                  <c:v>51.972194540069211</c:v>
                </c:pt>
                <c:pt idx="454">
                  <c:v>45.308275785403858</c:v>
                </c:pt>
                <c:pt idx="455">
                  <c:v>47.358834949867905</c:v>
                </c:pt>
                <c:pt idx="456">
                  <c:v>43.301130973279811</c:v>
                </c:pt>
                <c:pt idx="457">
                  <c:v>39.895808039875106</c:v>
                </c:pt>
                <c:pt idx="458">
                  <c:v>49.449631493455044</c:v>
                </c:pt>
                <c:pt idx="459">
                  <c:v>46.978592191948351</c:v>
                </c:pt>
                <c:pt idx="460">
                  <c:v>44.975081738097344</c:v>
                </c:pt>
                <c:pt idx="461">
                  <c:v>49.321498130601306</c:v>
                </c:pt>
                <c:pt idx="462">
                  <c:v>53.083167236730993</c:v>
                </c:pt>
                <c:pt idx="463">
                  <c:v>47.942873628541832</c:v>
                </c:pt>
                <c:pt idx="464">
                  <c:v>49.222355998167636</c:v>
                </c:pt>
                <c:pt idx="465">
                  <c:v>48.462442880250002</c:v>
                </c:pt>
                <c:pt idx="466">
                  <c:v>50.083415859079281</c:v>
                </c:pt>
                <c:pt idx="467">
                  <c:v>49.484106676531717</c:v>
                </c:pt>
                <c:pt idx="468">
                  <c:v>41.018458337487061</c:v>
                </c:pt>
                <c:pt idx="469">
                  <c:v>39.683912129977138</c:v>
                </c:pt>
                <c:pt idx="470">
                  <c:v>43.481020579292455</c:v>
                </c:pt>
                <c:pt idx="471">
                  <c:v>48.889982399595105</c:v>
                </c:pt>
                <c:pt idx="472">
                  <c:v>49.468439343311637</c:v>
                </c:pt>
                <c:pt idx="473">
                  <c:v>48.341555734128583</c:v>
                </c:pt>
                <c:pt idx="474">
                  <c:v>58.547008590303044</c:v>
                </c:pt>
                <c:pt idx="475">
                  <c:v>45.396914309784542</c:v>
                </c:pt>
                <c:pt idx="476">
                  <c:v>42.889620452497532</c:v>
                </c:pt>
                <c:pt idx="477">
                  <c:v>39.915013254781861</c:v>
                </c:pt>
                <c:pt idx="478">
                  <c:v>40.914855319410343</c:v>
                </c:pt>
                <c:pt idx="479">
                  <c:v>49.683955949275507</c:v>
                </c:pt>
                <c:pt idx="480">
                  <c:v>42.140437290729913</c:v>
                </c:pt>
                <c:pt idx="481">
                  <c:v>39.71844861320934</c:v>
                </c:pt>
                <c:pt idx="482">
                  <c:v>38.379694310160104</c:v>
                </c:pt>
                <c:pt idx="483">
                  <c:v>48.480342364609605</c:v>
                </c:pt>
                <c:pt idx="484">
                  <c:v>39.678292261060072</c:v>
                </c:pt>
                <c:pt idx="485">
                  <c:v>45.283878539703295</c:v>
                </c:pt>
                <c:pt idx="486">
                  <c:v>50.190444471183262</c:v>
                </c:pt>
                <c:pt idx="487">
                  <c:v>45.618428129466594</c:v>
                </c:pt>
                <c:pt idx="488">
                  <c:v>41.980544970233744</c:v>
                </c:pt>
                <c:pt idx="489">
                  <c:v>46.676082896738492</c:v>
                </c:pt>
                <c:pt idx="490">
                  <c:v>46.316959899904901</c:v>
                </c:pt>
                <c:pt idx="491">
                  <c:v>47.546351811807931</c:v>
                </c:pt>
                <c:pt idx="492">
                  <c:v>36.466466963150395</c:v>
                </c:pt>
                <c:pt idx="493">
                  <c:v>51.181987126174889</c:v>
                </c:pt>
                <c:pt idx="494">
                  <c:v>47.661976802496909</c:v>
                </c:pt>
                <c:pt idx="495">
                  <c:v>48.377806992461998</c:v>
                </c:pt>
                <c:pt idx="496">
                  <c:v>52.231882510519348</c:v>
                </c:pt>
                <c:pt idx="497">
                  <c:v>51.340034063435944</c:v>
                </c:pt>
                <c:pt idx="498">
                  <c:v>8.8163389092884348</c:v>
                </c:pt>
                <c:pt idx="499">
                  <c:v>8.4464134758889706</c:v>
                </c:pt>
                <c:pt idx="500">
                  <c:v>9.4925373368624459</c:v>
                </c:pt>
                <c:pt idx="501">
                  <c:v>9.7150801733007448</c:v>
                </c:pt>
                <c:pt idx="502">
                  <c:v>12.754631045580346</c:v>
                </c:pt>
                <c:pt idx="503">
                  <c:v>9.9019714391734919</c:v>
                </c:pt>
                <c:pt idx="504">
                  <c:v>9.6263997806719939</c:v>
                </c:pt>
                <c:pt idx="505">
                  <c:v>9.4147664703307239</c:v>
                </c:pt>
                <c:pt idx="506">
                  <c:v>9.4450362072261083</c:v>
                </c:pt>
                <c:pt idx="507">
                  <c:v>31.695195099943216</c:v>
                </c:pt>
                <c:pt idx="508">
                  <c:v>35.591517050410822</c:v>
                </c:pt>
                <c:pt idx="509">
                  <c:v>10.305513277287075</c:v>
                </c:pt>
                <c:pt idx="510">
                  <c:v>51.392689062715924</c:v>
                </c:pt>
                <c:pt idx="511">
                  <c:v>49.55926390075512</c:v>
                </c:pt>
                <c:pt idx="512">
                  <c:v>46.284781934937953</c:v>
                </c:pt>
                <c:pt idx="513">
                  <c:v>47.576506425438595</c:v>
                </c:pt>
                <c:pt idx="514">
                  <c:v>10.106835842016354</c:v>
                </c:pt>
                <c:pt idx="515">
                  <c:v>10.03673335313025</c:v>
                </c:pt>
                <c:pt idx="516">
                  <c:v>11.706867088479003</c:v>
                </c:pt>
                <c:pt idx="517">
                  <c:v>10.501809381768602</c:v>
                </c:pt>
                <c:pt idx="518">
                  <c:v>12.18905469119627</c:v>
                </c:pt>
                <c:pt idx="519">
                  <c:v>13.990156287373406</c:v>
                </c:pt>
                <c:pt idx="520">
                  <c:v>13.137660521564658</c:v>
                </c:pt>
                <c:pt idx="521">
                  <c:v>10.85911234499447</c:v>
                </c:pt>
                <c:pt idx="522">
                  <c:v>16.385786073174323</c:v>
                </c:pt>
                <c:pt idx="523">
                  <c:v>14.020297226395764</c:v>
                </c:pt>
                <c:pt idx="524">
                  <c:v>19.031971287759031</c:v>
                </c:pt>
                <c:pt idx="525">
                  <c:v>17.183836612039688</c:v>
                </c:pt>
                <c:pt idx="526">
                  <c:v>27.66789262618903</c:v>
                </c:pt>
                <c:pt idx="527">
                  <c:v>29.116986514627939</c:v>
                </c:pt>
                <c:pt idx="528">
                  <c:v>27.886304197862593</c:v>
                </c:pt>
                <c:pt idx="529">
                  <c:v>30.335839158302694</c:v>
                </c:pt>
                <c:pt idx="530">
                  <c:v>30.917419711376187</c:v>
                </c:pt>
                <c:pt idx="531">
                  <c:v>32.593717899465432</c:v>
                </c:pt>
                <c:pt idx="532">
                  <c:v>33.072566981812955</c:v>
                </c:pt>
                <c:pt idx="533">
                  <c:v>33.181214277530444</c:v>
                </c:pt>
                <c:pt idx="534">
                  <c:v>34.594172694088286</c:v>
                </c:pt>
                <c:pt idx="535">
                  <c:v>8.5389508441747939</c:v>
                </c:pt>
                <c:pt idx="536">
                  <c:v>8.4652313971987247</c:v>
                </c:pt>
                <c:pt idx="537">
                  <c:v>8.8302501294934999</c:v>
                </c:pt>
                <c:pt idx="538">
                  <c:v>10.495255732225624</c:v>
                </c:pt>
                <c:pt idx="539">
                  <c:v>18.846662421131089</c:v>
                </c:pt>
                <c:pt idx="540">
                  <c:v>20.917965577694495</c:v>
                </c:pt>
                <c:pt idx="541">
                  <c:v>23.820836373560489</c:v>
                </c:pt>
                <c:pt idx="542">
                  <c:v>25.346559958621587</c:v>
                </c:pt>
                <c:pt idx="543">
                  <c:v>29.720678564815874</c:v>
                </c:pt>
                <c:pt idx="544">
                  <c:v>30.881968701521888</c:v>
                </c:pt>
                <c:pt idx="545">
                  <c:v>15.405309201479056</c:v>
                </c:pt>
                <c:pt idx="546">
                  <c:v>14.759747276194474</c:v>
                </c:pt>
                <c:pt idx="547">
                  <c:v>15.172498038651154</c:v>
                </c:pt>
                <c:pt idx="548">
                  <c:v>14.605096959344475</c:v>
                </c:pt>
                <c:pt idx="549">
                  <c:v>17.274205308955949</c:v>
                </c:pt>
                <c:pt idx="550">
                  <c:v>17.846096960634906</c:v>
                </c:pt>
                <c:pt idx="551">
                  <c:v>18.610955926970014</c:v>
                </c:pt>
                <c:pt idx="552">
                  <c:v>18.710565167680318</c:v>
                </c:pt>
                <c:pt idx="553">
                  <c:v>19.971733572071873</c:v>
                </c:pt>
                <c:pt idx="554">
                  <c:v>23.51215305269093</c:v>
                </c:pt>
                <c:pt idx="555">
                  <c:v>24.464588037323111</c:v>
                </c:pt>
                <c:pt idx="556">
                  <c:v>23.540709680461717</c:v>
                </c:pt>
                <c:pt idx="557">
                  <c:v>31.669963003673534</c:v>
                </c:pt>
                <c:pt idx="558">
                  <c:v>27.836141901695296</c:v>
                </c:pt>
                <c:pt idx="559">
                  <c:v>32.441010544731675</c:v>
                </c:pt>
                <c:pt idx="560">
                  <c:v>27.757860608389834</c:v>
                </c:pt>
                <c:pt idx="561">
                  <c:v>32.806801383153093</c:v>
                </c:pt>
                <c:pt idx="562">
                  <c:v>25.851970458463835</c:v>
                </c:pt>
                <c:pt idx="563">
                  <c:v>32.083249050295855</c:v>
                </c:pt>
                <c:pt idx="564">
                  <c:v>32.21432058254689</c:v>
                </c:pt>
                <c:pt idx="565">
                  <c:v>33.28580453312707</c:v>
                </c:pt>
                <c:pt idx="566">
                  <c:v>18.171562971816147</c:v>
                </c:pt>
                <c:pt idx="567">
                  <c:v>19.236628072506889</c:v>
                </c:pt>
                <c:pt idx="568">
                  <c:v>19.341208433187063</c:v>
                </c:pt>
                <c:pt idx="569">
                  <c:v>23.693893839896567</c:v>
                </c:pt>
                <c:pt idx="570">
                  <c:v>19.996621857929579</c:v>
                </c:pt>
                <c:pt idx="571">
                  <c:v>23.134332184298945</c:v>
                </c:pt>
                <c:pt idx="572">
                  <c:v>29.962638833510191</c:v>
                </c:pt>
                <c:pt idx="573">
                  <c:v>36.257907529610854</c:v>
                </c:pt>
                <c:pt idx="574">
                  <c:v>40.433158753361376</c:v>
                </c:pt>
                <c:pt idx="575">
                  <c:v>40.503640036681986</c:v>
                </c:pt>
                <c:pt idx="576">
                  <c:v>40.404845217232527</c:v>
                </c:pt>
                <c:pt idx="577">
                  <c:v>18.074157550821493</c:v>
                </c:pt>
                <c:pt idx="578">
                  <c:v>18.471623778430235</c:v>
                </c:pt>
                <c:pt idx="579">
                  <c:v>26.086764644942029</c:v>
                </c:pt>
                <c:pt idx="580">
                  <c:v>32.556493232026142</c:v>
                </c:pt>
                <c:pt idx="581">
                  <c:v>23.363067466689291</c:v>
                </c:pt>
                <c:pt idx="582">
                  <c:v>17.596072933101077</c:v>
                </c:pt>
                <c:pt idx="583">
                  <c:v>9.9534136755146747</c:v>
                </c:pt>
                <c:pt idx="584">
                  <c:v>11.075560639119775</c:v>
                </c:pt>
                <c:pt idx="585">
                  <c:v>8.7771606755747982</c:v>
                </c:pt>
                <c:pt idx="586">
                  <c:v>9.7354240175670768</c:v>
                </c:pt>
                <c:pt idx="587">
                  <c:v>9.4318368384458395</c:v>
                </c:pt>
                <c:pt idx="588">
                  <c:v>9.3416707566037189</c:v>
                </c:pt>
                <c:pt idx="589">
                  <c:v>10.871160861461385</c:v>
                </c:pt>
                <c:pt idx="590">
                  <c:v>11.061413052405706</c:v>
                </c:pt>
                <c:pt idx="591">
                  <c:v>8.9291986462915389</c:v>
                </c:pt>
                <c:pt idx="592">
                  <c:v>11.933547417764572</c:v>
                </c:pt>
                <c:pt idx="593">
                  <c:v>9.6278972666531519</c:v>
                </c:pt>
                <c:pt idx="594">
                  <c:v>7.2890078076650715</c:v>
                </c:pt>
                <c:pt idx="595">
                  <c:v>6.5072849593904118</c:v>
                </c:pt>
                <c:pt idx="596">
                  <c:v>17.158663859378187</c:v>
                </c:pt>
                <c:pt idx="597">
                  <c:v>11.081280961025232</c:v>
                </c:pt>
                <c:pt idx="598">
                  <c:v>35.202695310953857</c:v>
                </c:pt>
                <c:pt idx="599">
                  <c:v>31.248737845518978</c:v>
                </c:pt>
                <c:pt idx="600">
                  <c:v>28.816708543977722</c:v>
                </c:pt>
                <c:pt idx="601">
                  <c:v>59.365435068932129</c:v>
                </c:pt>
                <c:pt idx="602">
                  <c:v>46.336437268677344</c:v>
                </c:pt>
                <c:pt idx="603">
                  <c:v>46.476730065721355</c:v>
                </c:pt>
                <c:pt idx="604">
                  <c:v>12.110252229449356</c:v>
                </c:pt>
                <c:pt idx="605">
                  <c:v>47.144063642427184</c:v>
                </c:pt>
                <c:pt idx="606">
                  <c:v>46.504289502057198</c:v>
                </c:pt>
                <c:pt idx="607">
                  <c:v>46.279841180061297</c:v>
                </c:pt>
                <c:pt idx="608">
                  <c:v>9.7650894309394225</c:v>
                </c:pt>
                <c:pt idx="609">
                  <c:v>8.9183100474276085</c:v>
                </c:pt>
                <c:pt idx="610">
                  <c:v>9.4501667899882875</c:v>
                </c:pt>
                <c:pt idx="611">
                  <c:v>10.893871377681178</c:v>
                </c:pt>
                <c:pt idx="612">
                  <c:v>39.665777500980013</c:v>
                </c:pt>
                <c:pt idx="613">
                  <c:v>37.413048343979362</c:v>
                </c:pt>
                <c:pt idx="614">
                  <c:v>41.167595429770088</c:v>
                </c:pt>
                <c:pt idx="615">
                  <c:v>42.280196742190562</c:v>
                </c:pt>
                <c:pt idx="616">
                  <c:v>44.091274464173821</c:v>
                </c:pt>
                <c:pt idx="617">
                  <c:v>39.899624156311241</c:v>
                </c:pt>
                <c:pt idx="618">
                  <c:v>42.611381762784177</c:v>
                </c:pt>
                <c:pt idx="619">
                  <c:v>44.611938460834985</c:v>
                </c:pt>
                <c:pt idx="620">
                  <c:v>39.320044850268019</c:v>
                </c:pt>
                <c:pt idx="621">
                  <c:v>44.412776038084061</c:v>
                </c:pt>
                <c:pt idx="622">
                  <c:v>39.658544857485424</c:v>
                </c:pt>
                <c:pt idx="623">
                  <c:v>43.800485140136736</c:v>
                </c:pt>
                <c:pt idx="624">
                  <c:v>42.115109214321663</c:v>
                </c:pt>
                <c:pt idx="625">
                  <c:v>41.765821790268475</c:v>
                </c:pt>
                <c:pt idx="626">
                  <c:v>44.949234908717706</c:v>
                </c:pt>
                <c:pt idx="627">
                  <c:v>44.174647714345745</c:v>
                </c:pt>
                <c:pt idx="628">
                  <c:v>39.890939598819593</c:v>
                </c:pt>
                <c:pt idx="629">
                  <c:v>39.246388826497963</c:v>
                </c:pt>
                <c:pt idx="630">
                  <c:v>44.19381647010443</c:v>
                </c:pt>
                <c:pt idx="631">
                  <c:v>44.506919362333811</c:v>
                </c:pt>
                <c:pt idx="632">
                  <c:v>44.606654866029913</c:v>
                </c:pt>
                <c:pt idx="633">
                  <c:v>44.596548896400094</c:v>
                </c:pt>
                <c:pt idx="634">
                  <c:v>43.587213653598269</c:v>
                </c:pt>
                <c:pt idx="635">
                  <c:v>43.665747986616054</c:v>
                </c:pt>
                <c:pt idx="636">
                  <c:v>38.917739702824768</c:v>
                </c:pt>
                <c:pt idx="637">
                  <c:v>39.706306193222204</c:v>
                </c:pt>
                <c:pt idx="638">
                  <c:v>39.778970091004012</c:v>
                </c:pt>
                <c:pt idx="639">
                  <c:v>37.701570238862466</c:v>
                </c:pt>
                <c:pt idx="640">
                  <c:v>37.736707537929462</c:v>
                </c:pt>
                <c:pt idx="641">
                  <c:v>38.822341231210025</c:v>
                </c:pt>
                <c:pt idx="642">
                  <c:v>38.754715240366011</c:v>
                </c:pt>
                <c:pt idx="643">
                  <c:v>40.045118261343646</c:v>
                </c:pt>
                <c:pt idx="644">
                  <c:v>41.244480953066883</c:v>
                </c:pt>
                <c:pt idx="645">
                  <c:v>32.181265145243934</c:v>
                </c:pt>
                <c:pt idx="646">
                  <c:v>41.026356127280813</c:v>
                </c:pt>
                <c:pt idx="647">
                  <c:v>41.606785780723541</c:v>
                </c:pt>
                <c:pt idx="648">
                  <c:v>41.62798990913798</c:v>
                </c:pt>
                <c:pt idx="649">
                  <c:v>42.804429949469295</c:v>
                </c:pt>
                <c:pt idx="650">
                  <c:v>43.180221603971901</c:v>
                </c:pt>
                <c:pt idx="651">
                  <c:v>39.478878290649291</c:v>
                </c:pt>
                <c:pt idx="652">
                  <c:v>38.616082982863304</c:v>
                </c:pt>
                <c:pt idx="653">
                  <c:v>44.552145894296224</c:v>
                </c:pt>
                <c:pt idx="654">
                  <c:v>44.792853032130068</c:v>
                </c:pt>
                <c:pt idx="655">
                  <c:v>44.732519141295413</c:v>
                </c:pt>
                <c:pt idx="656">
                  <c:v>46.59528228711946</c:v>
                </c:pt>
                <c:pt idx="657">
                  <c:v>39.684296169373994</c:v>
                </c:pt>
                <c:pt idx="658">
                  <c:v>39.747109597389731</c:v>
                </c:pt>
                <c:pt idx="659">
                  <c:v>43.295647551315845</c:v>
                </c:pt>
                <c:pt idx="660">
                  <c:v>46.554787120481748</c:v>
                </c:pt>
                <c:pt idx="661">
                  <c:v>41.664925072433164</c:v>
                </c:pt>
                <c:pt idx="662">
                  <c:v>41.504560128734056</c:v>
                </c:pt>
                <c:pt idx="663">
                  <c:v>46.192596175389532</c:v>
                </c:pt>
                <c:pt idx="664">
                  <c:v>46.231639336788682</c:v>
                </c:pt>
                <c:pt idx="665">
                  <c:v>43.432204504078406</c:v>
                </c:pt>
                <c:pt idx="666">
                  <c:v>41.023471993306494</c:v>
                </c:pt>
                <c:pt idx="667">
                  <c:v>43.963474891478377</c:v>
                </c:pt>
                <c:pt idx="668">
                  <c:v>43.097069984729863</c:v>
                </c:pt>
                <c:pt idx="669">
                  <c:v>42.277779939336249</c:v>
                </c:pt>
                <c:pt idx="670">
                  <c:v>41.657902504678937</c:v>
                </c:pt>
                <c:pt idx="671">
                  <c:v>39.757888069795591</c:v>
                </c:pt>
                <c:pt idx="672">
                  <c:v>43.455457558625994</c:v>
                </c:pt>
                <c:pt idx="673">
                  <c:v>40.312805093436744</c:v>
                </c:pt>
                <c:pt idx="674">
                  <c:v>41.218671472724544</c:v>
                </c:pt>
                <c:pt idx="675">
                  <c:v>43.689443369569005</c:v>
                </c:pt>
                <c:pt idx="676">
                  <c:v>41.697169561468797</c:v>
                </c:pt>
                <c:pt idx="677">
                  <c:v>38.214615428468953</c:v>
                </c:pt>
                <c:pt idx="678">
                  <c:v>34.66323911809031</c:v>
                </c:pt>
                <c:pt idx="679">
                  <c:v>39.759143865476105</c:v>
                </c:pt>
                <c:pt idx="680">
                  <c:v>40.696763023427913</c:v>
                </c:pt>
                <c:pt idx="681">
                  <c:v>39.903661493261112</c:v>
                </c:pt>
                <c:pt idx="682">
                  <c:v>40.372398261992544</c:v>
                </c:pt>
                <c:pt idx="683">
                  <c:v>42.338842865276348</c:v>
                </c:pt>
                <c:pt idx="684">
                  <c:v>45.866777029991326</c:v>
                </c:pt>
                <c:pt idx="685">
                  <c:v>42.105179997599443</c:v>
                </c:pt>
                <c:pt idx="686">
                  <c:v>38.589879474600743</c:v>
                </c:pt>
                <c:pt idx="687">
                  <c:v>44.491019578935507</c:v>
                </c:pt>
                <c:pt idx="688">
                  <c:v>37.781938919622966</c:v>
                </c:pt>
                <c:pt idx="689">
                  <c:v>40.789962626826615</c:v>
                </c:pt>
                <c:pt idx="690">
                  <c:v>38.126246418093956</c:v>
                </c:pt>
                <c:pt idx="691">
                  <c:v>45.619159425616942</c:v>
                </c:pt>
                <c:pt idx="692">
                  <c:v>31.423605337134429</c:v>
                </c:pt>
                <c:pt idx="693">
                  <c:v>40.493379379248999</c:v>
                </c:pt>
                <c:pt idx="694">
                  <c:v>43.648120724189198</c:v>
                </c:pt>
                <c:pt idx="695">
                  <c:v>42.060956219936656</c:v>
                </c:pt>
                <c:pt idx="696">
                  <c:v>44.384411959073894</c:v>
                </c:pt>
                <c:pt idx="697">
                  <c:v>42.3573324537292</c:v>
                </c:pt>
                <c:pt idx="698">
                  <c:v>42.569027143161058</c:v>
                </c:pt>
                <c:pt idx="699">
                  <c:v>41.589192805016225</c:v>
                </c:pt>
                <c:pt idx="700">
                  <c:v>39.799376249766993</c:v>
                </c:pt>
                <c:pt idx="701">
                  <c:v>40.082479756352321</c:v>
                </c:pt>
                <c:pt idx="702">
                  <c:v>44.762488081014645</c:v>
                </c:pt>
                <c:pt idx="703">
                  <c:v>40.316660350926846</c:v>
                </c:pt>
                <c:pt idx="704">
                  <c:v>41.406706528007454</c:v>
                </c:pt>
                <c:pt idx="705">
                  <c:v>40.302516857135572</c:v>
                </c:pt>
                <c:pt idx="706">
                  <c:v>45.456304394503952</c:v>
                </c:pt>
                <c:pt idx="707">
                  <c:v>46.569245077967054</c:v>
                </c:pt>
                <c:pt idx="708">
                  <c:v>41.892110520147362</c:v>
                </c:pt>
                <c:pt idx="709">
                  <c:v>46.530628556876096</c:v>
                </c:pt>
                <c:pt idx="710">
                  <c:v>42.304053783269794</c:v>
                </c:pt>
                <c:pt idx="711">
                  <c:v>46.975594550914245</c:v>
                </c:pt>
                <c:pt idx="712">
                  <c:v>43.435744651995996</c:v>
                </c:pt>
                <c:pt idx="713">
                  <c:v>47.626436805466</c:v>
                </c:pt>
                <c:pt idx="714">
                  <c:v>47.360573343782008</c:v>
                </c:pt>
                <c:pt idx="715">
                  <c:v>43.326097586988325</c:v>
                </c:pt>
                <c:pt idx="716">
                  <c:v>44.441799476842078</c:v>
                </c:pt>
                <c:pt idx="717">
                  <c:v>44.475942282199163</c:v>
                </c:pt>
                <c:pt idx="718">
                  <c:v>42.631855229446096</c:v>
                </c:pt>
                <c:pt idx="719">
                  <c:v>45.374771362427424</c:v>
                </c:pt>
                <c:pt idx="720">
                  <c:v>42.608968633782226</c:v>
                </c:pt>
                <c:pt idx="721">
                  <c:v>47.06426023266642</c:v>
                </c:pt>
                <c:pt idx="722">
                  <c:v>40.37599681468955</c:v>
                </c:pt>
                <c:pt idx="723">
                  <c:v>33.302121962946124</c:v>
                </c:pt>
                <c:pt idx="724">
                  <c:v>33.48590865366787</c:v>
                </c:pt>
                <c:pt idx="725">
                  <c:v>41.051321810526595</c:v>
                </c:pt>
                <c:pt idx="726">
                  <c:v>12.604396665843783</c:v>
                </c:pt>
                <c:pt idx="727">
                  <c:v>12.760193410526723</c:v>
                </c:pt>
                <c:pt idx="728">
                  <c:v>38.481705327123862</c:v>
                </c:pt>
                <c:pt idx="729">
                  <c:v>13.026760717909582</c:v>
                </c:pt>
                <c:pt idx="730">
                  <c:v>13.520146080795815</c:v>
                </c:pt>
                <c:pt idx="731">
                  <c:v>39.291292156983559</c:v>
                </c:pt>
                <c:pt idx="732">
                  <c:v>39.560915711850207</c:v>
                </c:pt>
                <c:pt idx="733">
                  <c:v>14.749486622279104</c:v>
                </c:pt>
                <c:pt idx="734">
                  <c:v>12.889713313431809</c:v>
                </c:pt>
                <c:pt idx="735">
                  <c:v>12.284652392819346</c:v>
                </c:pt>
                <c:pt idx="736">
                  <c:v>13.019933824133902</c:v>
                </c:pt>
                <c:pt idx="737">
                  <c:v>32.778406503725499</c:v>
                </c:pt>
                <c:pt idx="738">
                  <c:v>28.01116704082289</c:v>
                </c:pt>
                <c:pt idx="739">
                  <c:v>14.932988875336656</c:v>
                </c:pt>
                <c:pt idx="740">
                  <c:v>38.433412460166394</c:v>
                </c:pt>
                <c:pt idx="741">
                  <c:v>13.170620858468377</c:v>
                </c:pt>
                <c:pt idx="742">
                  <c:v>40.114436381529089</c:v>
                </c:pt>
                <c:pt idx="743">
                  <c:v>38.827919840980513</c:v>
                </c:pt>
                <c:pt idx="744">
                  <c:v>38.129518560285049</c:v>
                </c:pt>
                <c:pt idx="745">
                  <c:v>36.666190566206126</c:v>
                </c:pt>
                <c:pt idx="746">
                  <c:v>13.146182251290769</c:v>
                </c:pt>
                <c:pt idx="747">
                  <c:v>13.120981600736098</c:v>
                </c:pt>
                <c:pt idx="748">
                  <c:v>13.424632152530689</c:v>
                </c:pt>
                <c:pt idx="749">
                  <c:v>34.751249980192348</c:v>
                </c:pt>
                <c:pt idx="750">
                  <c:v>20.364931988032836</c:v>
                </c:pt>
                <c:pt idx="751">
                  <c:v>20.009056045060536</c:v>
                </c:pt>
                <c:pt idx="752">
                  <c:v>13.395587346990471</c:v>
                </c:pt>
                <c:pt idx="753">
                  <c:v>12.731439006950128</c:v>
                </c:pt>
                <c:pt idx="754">
                  <c:v>12.778979515034463</c:v>
                </c:pt>
                <c:pt idx="755">
                  <c:v>12.567927611574296</c:v>
                </c:pt>
                <c:pt idx="756">
                  <c:v>37.231044557082093</c:v>
                </c:pt>
                <c:pt idx="757">
                  <c:v>12.865632110364476</c:v>
                </c:pt>
                <c:pt idx="758">
                  <c:v>12.316053019541554</c:v>
                </c:pt>
                <c:pt idx="759">
                  <c:v>12.237668751345348</c:v>
                </c:pt>
                <c:pt idx="760">
                  <c:v>9.8249046138589566</c:v>
                </c:pt>
                <c:pt idx="761">
                  <c:v>39.652237538070203</c:v>
                </c:pt>
                <c:pt idx="762">
                  <c:v>12.576676039354879</c:v>
                </c:pt>
                <c:pt idx="763">
                  <c:v>11.6251268864546</c:v>
                </c:pt>
                <c:pt idx="764">
                  <c:v>9.3613069017973896</c:v>
                </c:pt>
                <c:pt idx="765">
                  <c:v>9.2283082114710417</c:v>
                </c:pt>
                <c:pt idx="766">
                  <c:v>6.5239918923453946</c:v>
                </c:pt>
                <c:pt idx="767">
                  <c:v>8.2892765284944989</c:v>
                </c:pt>
                <c:pt idx="768">
                  <c:v>6.2849432739088078</c:v>
                </c:pt>
                <c:pt idx="769">
                  <c:v>8.9606298416969778</c:v>
                </c:pt>
                <c:pt idx="770">
                  <c:v>9.9573651081676697</c:v>
                </c:pt>
                <c:pt idx="771">
                  <c:v>14.161977346601063</c:v>
                </c:pt>
                <c:pt idx="772">
                  <c:v>11.562500997011416</c:v>
                </c:pt>
                <c:pt idx="773">
                  <c:v>9.1015462376395568</c:v>
                </c:pt>
                <c:pt idx="774">
                  <c:v>9.0870192465037363</c:v>
                </c:pt>
                <c:pt idx="775">
                  <c:v>11.98715925571485</c:v>
                </c:pt>
                <c:pt idx="776">
                  <c:v>12.325952547199559</c:v>
                </c:pt>
                <c:pt idx="777">
                  <c:v>8.5163305489634524</c:v>
                </c:pt>
                <c:pt idx="778">
                  <c:v>6.8858503053948814</c:v>
                </c:pt>
                <c:pt idx="779">
                  <c:v>44.75348714403394</c:v>
                </c:pt>
                <c:pt idx="780">
                  <c:v>41.435712166128539</c:v>
                </c:pt>
                <c:pt idx="781">
                  <c:v>38.104071718378933</c:v>
                </c:pt>
                <c:pt idx="782">
                  <c:v>36.544642113020146</c:v>
                </c:pt>
                <c:pt idx="783">
                  <c:v>36.13324909153814</c:v>
                </c:pt>
                <c:pt idx="784">
                  <c:v>35.967504708059188</c:v>
                </c:pt>
                <c:pt idx="785">
                  <c:v>35.340928732006056</c:v>
                </c:pt>
                <c:pt idx="786">
                  <c:v>31.812793296081729</c:v>
                </c:pt>
                <c:pt idx="787">
                  <c:v>31.196670918065575</c:v>
                </c:pt>
                <c:pt idx="788">
                  <c:v>23.340293501623325</c:v>
                </c:pt>
                <c:pt idx="789">
                  <c:v>19.562199976629785</c:v>
                </c:pt>
                <c:pt idx="790">
                  <c:v>18.826019070067069</c:v>
                </c:pt>
                <c:pt idx="791">
                  <c:v>12.457204233800141</c:v>
                </c:pt>
                <c:pt idx="792">
                  <c:v>49.949381668400996</c:v>
                </c:pt>
                <c:pt idx="793">
                  <c:v>28.197395613231357</c:v>
                </c:pt>
                <c:pt idx="794">
                  <c:v>8.729869551044807</c:v>
                </c:pt>
                <c:pt idx="795">
                  <c:v>47.891475145604915</c:v>
                </c:pt>
                <c:pt idx="796">
                  <c:v>52.566898288156963</c:v>
                </c:pt>
                <c:pt idx="797">
                  <c:v>48.715785226993162</c:v>
                </c:pt>
                <c:pt idx="798">
                  <c:v>48.311928980666309</c:v>
                </c:pt>
                <c:pt idx="799">
                  <c:v>48.815716398422687</c:v>
                </c:pt>
                <c:pt idx="800">
                  <c:v>51.894148612241345</c:v>
                </c:pt>
                <c:pt idx="801">
                  <c:v>48.512442804381372</c:v>
                </c:pt>
                <c:pt idx="802">
                  <c:v>49.309561003399857</c:v>
                </c:pt>
                <c:pt idx="803">
                  <c:v>49.16875534936019</c:v>
                </c:pt>
                <c:pt idx="804">
                  <c:v>52.073538601809993</c:v>
                </c:pt>
                <c:pt idx="805">
                  <c:v>49.692610838136829</c:v>
                </c:pt>
                <c:pt idx="806">
                  <c:v>47.650447240403345</c:v>
                </c:pt>
                <c:pt idx="807">
                  <c:v>50.680803597374322</c:v>
                </c:pt>
                <c:pt idx="808">
                  <c:v>50.859634006951644</c:v>
                </c:pt>
                <c:pt idx="809">
                  <c:v>48.226521588347644</c:v>
                </c:pt>
                <c:pt idx="810">
                  <c:v>48.420321424816393</c:v>
                </c:pt>
                <c:pt idx="811">
                  <c:v>45.468416130905723</c:v>
                </c:pt>
                <c:pt idx="812">
                  <c:v>48.462408578963604</c:v>
                </c:pt>
                <c:pt idx="813">
                  <c:v>46.915665051997074</c:v>
                </c:pt>
                <c:pt idx="814">
                  <c:v>46.746278065437295</c:v>
                </c:pt>
                <c:pt idx="815">
                  <c:v>49.070295300926219</c:v>
                </c:pt>
                <c:pt idx="816">
                  <c:v>47.35678155778286</c:v>
                </c:pt>
                <c:pt idx="817">
                  <c:v>47.03909197886405</c:v>
                </c:pt>
                <c:pt idx="818">
                  <c:v>47.244632455947745</c:v>
                </c:pt>
                <c:pt idx="819">
                  <c:v>46.531697052904363</c:v>
                </c:pt>
                <c:pt idx="820">
                  <c:v>46.485795179603848</c:v>
                </c:pt>
                <c:pt idx="821">
                  <c:v>48.089954823851372</c:v>
                </c:pt>
                <c:pt idx="822">
                  <c:v>46.955047327370394</c:v>
                </c:pt>
                <c:pt idx="823">
                  <c:v>42.687433243815072</c:v>
                </c:pt>
                <c:pt idx="824">
                  <c:v>42.611037306362128</c:v>
                </c:pt>
                <c:pt idx="825">
                  <c:v>42.70669115075512</c:v>
                </c:pt>
                <c:pt idx="826">
                  <c:v>42.818248740361994</c:v>
                </c:pt>
                <c:pt idx="827">
                  <c:v>46.225863675063295</c:v>
                </c:pt>
                <c:pt idx="828">
                  <c:v>45.667212405447444</c:v>
                </c:pt>
                <c:pt idx="829">
                  <c:v>46.037831233770454</c:v>
                </c:pt>
                <c:pt idx="830">
                  <c:v>46.830202290102008</c:v>
                </c:pt>
                <c:pt idx="831">
                  <c:v>46.77104179813</c:v>
                </c:pt>
                <c:pt idx="832">
                  <c:v>46.853235758949594</c:v>
                </c:pt>
                <c:pt idx="833">
                  <c:v>46.85682232638505</c:v>
                </c:pt>
                <c:pt idx="834">
                  <c:v>46.361379783013227</c:v>
                </c:pt>
                <c:pt idx="835">
                  <c:v>46.820549953334904</c:v>
                </c:pt>
                <c:pt idx="836">
                  <c:v>46.720479721774062</c:v>
                </c:pt>
                <c:pt idx="837">
                  <c:v>46.868249859549444</c:v>
                </c:pt>
                <c:pt idx="838">
                  <c:v>46.971792762879453</c:v>
                </c:pt>
                <c:pt idx="839">
                  <c:v>46.779231163047044</c:v>
                </c:pt>
                <c:pt idx="840">
                  <c:v>46.914582504809815</c:v>
                </c:pt>
                <c:pt idx="841">
                  <c:v>46.420666644725763</c:v>
                </c:pt>
                <c:pt idx="842">
                  <c:v>46.728511320933933</c:v>
                </c:pt>
                <c:pt idx="843">
                  <c:v>46.047546914169033</c:v>
                </c:pt>
                <c:pt idx="844">
                  <c:v>46.218421676760904</c:v>
                </c:pt>
                <c:pt idx="845">
                  <c:v>24.055501282651026</c:v>
                </c:pt>
                <c:pt idx="846">
                  <c:v>23.67001154000949</c:v>
                </c:pt>
                <c:pt idx="847">
                  <c:v>23.195379659811326</c:v>
                </c:pt>
                <c:pt idx="848">
                  <c:v>19.076257728067031</c:v>
                </c:pt>
                <c:pt idx="849">
                  <c:v>18.851005889031327</c:v>
                </c:pt>
                <c:pt idx="850">
                  <c:v>21.376044381611926</c:v>
                </c:pt>
                <c:pt idx="851">
                  <c:v>20.626112517746673</c:v>
                </c:pt>
                <c:pt idx="852">
                  <c:v>20.584971272973089</c:v>
                </c:pt>
                <c:pt idx="853">
                  <c:v>21.248249815367359</c:v>
                </c:pt>
                <c:pt idx="854">
                  <c:v>22.917038376707087</c:v>
                </c:pt>
                <c:pt idx="855">
                  <c:v>21.928718041006526</c:v>
                </c:pt>
                <c:pt idx="856">
                  <c:v>20.721595247640913</c:v>
                </c:pt>
                <c:pt idx="857">
                  <c:v>48.148120856321313</c:v>
                </c:pt>
                <c:pt idx="858">
                  <c:v>52.367718871070451</c:v>
                </c:pt>
                <c:pt idx="859">
                  <c:v>48.07810036502336</c:v>
                </c:pt>
                <c:pt idx="860">
                  <c:v>48.419113993150503</c:v>
                </c:pt>
                <c:pt idx="861">
                  <c:v>48.791926126325563</c:v>
                </c:pt>
                <c:pt idx="862">
                  <c:v>48.321013115298179</c:v>
                </c:pt>
                <c:pt idx="863">
                  <c:v>48.435198218082618</c:v>
                </c:pt>
                <c:pt idx="864">
                  <c:v>47.028288685612722</c:v>
                </c:pt>
                <c:pt idx="865">
                  <c:v>50.226280831673343</c:v>
                </c:pt>
                <c:pt idx="866">
                  <c:v>45.885467075422291</c:v>
                </c:pt>
                <c:pt idx="867">
                  <c:v>47.429527629752194</c:v>
                </c:pt>
                <c:pt idx="868">
                  <c:v>39.866052138563589</c:v>
                </c:pt>
                <c:pt idx="869">
                  <c:v>44.279683807848954</c:v>
                </c:pt>
                <c:pt idx="870">
                  <c:v>46.106895694664814</c:v>
                </c:pt>
                <c:pt idx="871">
                  <c:v>49.111073951855445</c:v>
                </c:pt>
                <c:pt idx="872">
                  <c:v>51.996794426498475</c:v>
                </c:pt>
                <c:pt idx="873">
                  <c:v>41.684948482815344</c:v>
                </c:pt>
                <c:pt idx="874">
                  <c:v>15.18655193719022</c:v>
                </c:pt>
                <c:pt idx="875">
                  <c:v>19.256813561951674</c:v>
                </c:pt>
                <c:pt idx="876">
                  <c:v>13.817996514653411</c:v>
                </c:pt>
                <c:pt idx="877">
                  <c:v>12.137304842576468</c:v>
                </c:pt>
                <c:pt idx="878">
                  <c:v>15.682880611425801</c:v>
                </c:pt>
                <c:pt idx="879">
                  <c:v>26.106807102284947</c:v>
                </c:pt>
                <c:pt idx="880">
                  <c:v>6.9698584025751984</c:v>
                </c:pt>
                <c:pt idx="881">
                  <c:v>15.116053633476005</c:v>
                </c:pt>
                <c:pt idx="882">
                  <c:v>14.288931062562398</c:v>
                </c:pt>
                <c:pt idx="883">
                  <c:v>10.077435336865022</c:v>
                </c:pt>
                <c:pt idx="884">
                  <c:v>21.009790293805789</c:v>
                </c:pt>
                <c:pt idx="885">
                  <c:v>7.5407850660331679</c:v>
                </c:pt>
                <c:pt idx="886">
                  <c:v>9.211804702670749</c:v>
                </c:pt>
                <c:pt idx="887">
                  <c:v>8.1952495215589227</c:v>
                </c:pt>
                <c:pt idx="888">
                  <c:v>12.061164041026482</c:v>
                </c:pt>
                <c:pt idx="889">
                  <c:v>13.046355304204081</c:v>
                </c:pt>
                <c:pt idx="890">
                  <c:v>24.184164625657115</c:v>
                </c:pt>
                <c:pt idx="891">
                  <c:v>6.7339895421458476</c:v>
                </c:pt>
                <c:pt idx="892">
                  <c:v>18.960760769529429</c:v>
                </c:pt>
                <c:pt idx="893">
                  <c:v>9.1567882367271878</c:v>
                </c:pt>
                <c:pt idx="894">
                  <c:v>8.3281540179940663</c:v>
                </c:pt>
                <c:pt idx="895">
                  <c:v>7.5370540251051548</c:v>
                </c:pt>
                <c:pt idx="896">
                  <c:v>4.2919771339811934</c:v>
                </c:pt>
                <c:pt idx="897">
                  <c:v>5.5472433053524881</c:v>
                </c:pt>
                <c:pt idx="898">
                  <c:v>11.998930507454924</c:v>
                </c:pt>
                <c:pt idx="899">
                  <c:v>19.139542983879789</c:v>
                </c:pt>
                <c:pt idx="900">
                  <c:v>39.702178376438944</c:v>
                </c:pt>
                <c:pt idx="901">
                  <c:v>39.176730849982114</c:v>
                </c:pt>
                <c:pt idx="902">
                  <c:v>32.690543583822006</c:v>
                </c:pt>
                <c:pt idx="903">
                  <c:v>31.045036659807792</c:v>
                </c:pt>
                <c:pt idx="904">
                  <c:v>41.777418097374479</c:v>
                </c:pt>
                <c:pt idx="905">
                  <c:v>38.609364925207345</c:v>
                </c:pt>
                <c:pt idx="906">
                  <c:v>41.106705422675063</c:v>
                </c:pt>
                <c:pt idx="907">
                  <c:v>43.766927139331642</c:v>
                </c:pt>
                <c:pt idx="908">
                  <c:v>41.330255724807536</c:v>
                </c:pt>
                <c:pt idx="909">
                  <c:v>40.153245288454336</c:v>
                </c:pt>
                <c:pt idx="910">
                  <c:v>46.656814517757994</c:v>
                </c:pt>
                <c:pt idx="911">
                  <c:v>48.409811884679911</c:v>
                </c:pt>
                <c:pt idx="912">
                  <c:v>47.735618308095745</c:v>
                </c:pt>
                <c:pt idx="913">
                  <c:v>50.348976798920468</c:v>
                </c:pt>
                <c:pt idx="914">
                  <c:v>44.428532126271982</c:v>
                </c:pt>
                <c:pt idx="915">
                  <c:v>50.244862647973349</c:v>
                </c:pt>
                <c:pt idx="916">
                  <c:v>51.603700325237284</c:v>
                </c:pt>
                <c:pt idx="917">
                  <c:v>55.053120609741285</c:v>
                </c:pt>
                <c:pt idx="918">
                  <c:v>51.716458919253398</c:v>
                </c:pt>
                <c:pt idx="919">
                  <c:v>49.623580406722752</c:v>
                </c:pt>
                <c:pt idx="920">
                  <c:v>51.270995538487362</c:v>
                </c:pt>
                <c:pt idx="921">
                  <c:v>51.154668095976042</c:v>
                </c:pt>
                <c:pt idx="922">
                  <c:v>49.745125512308213</c:v>
                </c:pt>
                <c:pt idx="923">
                  <c:v>47.748829065526444</c:v>
                </c:pt>
                <c:pt idx="924">
                  <c:v>45.983363260805646</c:v>
                </c:pt>
                <c:pt idx="925">
                  <c:v>42.476153391099913</c:v>
                </c:pt>
                <c:pt idx="926">
                  <c:v>42.253238885892408</c:v>
                </c:pt>
                <c:pt idx="927">
                  <c:v>39.486943348639301</c:v>
                </c:pt>
                <c:pt idx="928">
                  <c:v>51.994623451010071</c:v>
                </c:pt>
                <c:pt idx="929">
                  <c:v>20.41456105831633</c:v>
                </c:pt>
                <c:pt idx="930">
                  <c:v>20.744246080179547</c:v>
                </c:pt>
                <c:pt idx="931">
                  <c:v>18.782306631048179</c:v>
                </c:pt>
                <c:pt idx="932">
                  <c:v>39.805627382615974</c:v>
                </c:pt>
                <c:pt idx="933">
                  <c:v>38.343048001071814</c:v>
                </c:pt>
                <c:pt idx="934">
                  <c:v>39.824537487190895</c:v>
                </c:pt>
                <c:pt idx="935">
                  <c:v>38.539361529780429</c:v>
                </c:pt>
                <c:pt idx="936">
                  <c:v>39.770895954474113</c:v>
                </c:pt>
                <c:pt idx="937">
                  <c:v>33.606071245871213</c:v>
                </c:pt>
                <c:pt idx="938">
                  <c:v>39.478793279867823</c:v>
                </c:pt>
                <c:pt idx="939">
                  <c:v>39.282927854986305</c:v>
                </c:pt>
                <c:pt idx="940">
                  <c:v>34.044255710669091</c:v>
                </c:pt>
                <c:pt idx="941">
                  <c:v>39.256977541746728</c:v>
                </c:pt>
                <c:pt idx="942">
                  <c:v>39.972842307917205</c:v>
                </c:pt>
                <c:pt idx="943">
                  <c:v>39.968795170106361</c:v>
                </c:pt>
                <c:pt idx="944">
                  <c:v>39.5867389239692</c:v>
                </c:pt>
                <c:pt idx="945">
                  <c:v>39.742973218023508</c:v>
                </c:pt>
                <c:pt idx="946">
                  <c:v>28.567525797205981</c:v>
                </c:pt>
                <c:pt idx="947">
                  <c:v>30.176835697050631</c:v>
                </c:pt>
                <c:pt idx="948">
                  <c:v>30.794659174379589</c:v>
                </c:pt>
                <c:pt idx="949">
                  <c:v>30.750795758576928</c:v>
                </c:pt>
                <c:pt idx="950">
                  <c:v>31.142901259359125</c:v>
                </c:pt>
                <c:pt idx="951">
                  <c:v>32.696394799674813</c:v>
                </c:pt>
                <c:pt idx="952">
                  <c:v>39.897541103236144</c:v>
                </c:pt>
                <c:pt idx="953">
                  <c:v>39.411918685172395</c:v>
                </c:pt>
                <c:pt idx="954">
                  <c:v>40.030642968892977</c:v>
                </c:pt>
                <c:pt idx="955">
                  <c:v>40.027595182782711</c:v>
                </c:pt>
                <c:pt idx="956">
                  <c:v>39.592347164379632</c:v>
                </c:pt>
                <c:pt idx="957">
                  <c:v>40.324971910676091</c:v>
                </c:pt>
                <c:pt idx="958">
                  <c:v>39.969098082095812</c:v>
                </c:pt>
                <c:pt idx="959">
                  <c:v>40.066072481117224</c:v>
                </c:pt>
                <c:pt idx="960">
                  <c:v>30.019877080726058</c:v>
                </c:pt>
                <c:pt idx="961">
                  <c:v>29.841672793114071</c:v>
                </c:pt>
                <c:pt idx="962">
                  <c:v>34.180266703158196</c:v>
                </c:pt>
                <c:pt idx="963">
                  <c:v>31.909894667666691</c:v>
                </c:pt>
                <c:pt idx="964">
                  <c:v>32.946893846302274</c:v>
                </c:pt>
                <c:pt idx="965">
                  <c:v>34.203431032747297</c:v>
                </c:pt>
                <c:pt idx="966">
                  <c:v>32.497309917793345</c:v>
                </c:pt>
                <c:pt idx="967">
                  <c:v>32.804333622113752</c:v>
                </c:pt>
                <c:pt idx="968">
                  <c:v>32.277198633726719</c:v>
                </c:pt>
                <c:pt idx="969">
                  <c:v>33.19279646314294</c:v>
                </c:pt>
                <c:pt idx="970">
                  <c:v>33.239276175482324</c:v>
                </c:pt>
                <c:pt idx="971">
                  <c:v>32.319994172163177</c:v>
                </c:pt>
                <c:pt idx="972">
                  <c:v>33.402625754666865</c:v>
                </c:pt>
                <c:pt idx="973">
                  <c:v>26.111902764283265</c:v>
                </c:pt>
                <c:pt idx="974">
                  <c:v>32.636919347855113</c:v>
                </c:pt>
                <c:pt idx="975">
                  <c:v>32.669380326932014</c:v>
                </c:pt>
                <c:pt idx="976">
                  <c:v>30.976277491758957</c:v>
                </c:pt>
                <c:pt idx="977">
                  <c:v>33.378813091077916</c:v>
                </c:pt>
                <c:pt idx="978">
                  <c:v>33.209697922615248</c:v>
                </c:pt>
                <c:pt idx="979">
                  <c:v>33.287959031898204</c:v>
                </c:pt>
                <c:pt idx="980">
                  <c:v>32.637524015566299</c:v>
                </c:pt>
                <c:pt idx="981">
                  <c:v>33.62938161605561</c:v>
                </c:pt>
                <c:pt idx="982">
                  <c:v>33.568815984179913</c:v>
                </c:pt>
                <c:pt idx="983">
                  <c:v>33.451625007323344</c:v>
                </c:pt>
                <c:pt idx="984">
                  <c:v>33.421767874244992</c:v>
                </c:pt>
                <c:pt idx="985">
                  <c:v>33.768056952162269</c:v>
                </c:pt>
                <c:pt idx="986">
                  <c:v>33.521446067780978</c:v>
                </c:pt>
                <c:pt idx="987">
                  <c:v>33.082365010133479</c:v>
                </c:pt>
                <c:pt idx="988">
                  <c:v>33.112091533429016</c:v>
                </c:pt>
                <c:pt idx="989">
                  <c:v>32.600057117935158</c:v>
                </c:pt>
                <c:pt idx="990">
                  <c:v>33.107137275368444</c:v>
                </c:pt>
                <c:pt idx="991">
                  <c:v>33.811064122488744</c:v>
                </c:pt>
                <c:pt idx="992">
                  <c:v>33.718472420210752</c:v>
                </c:pt>
                <c:pt idx="993">
                  <c:v>22.602800809525789</c:v>
                </c:pt>
                <c:pt idx="994">
                  <c:v>23.72750676699653</c:v>
                </c:pt>
                <c:pt idx="995">
                  <c:v>23.093653856053127</c:v>
                </c:pt>
                <c:pt idx="996">
                  <c:v>33.633110654348272</c:v>
                </c:pt>
                <c:pt idx="997">
                  <c:v>48.16615645923374</c:v>
                </c:pt>
                <c:pt idx="998">
                  <c:v>12.062778406930468</c:v>
                </c:pt>
                <c:pt idx="999">
                  <c:v>48.591043548275408</c:v>
                </c:pt>
                <c:pt idx="1000">
                  <c:v>49.824139794709062</c:v>
                </c:pt>
                <c:pt idx="1001">
                  <c:v>49.097459419514401</c:v>
                </c:pt>
                <c:pt idx="1002">
                  <c:v>48.031981901580849</c:v>
                </c:pt>
                <c:pt idx="1003">
                  <c:v>25.590811900808731</c:v>
                </c:pt>
                <c:pt idx="1004">
                  <c:v>11.445728371873688</c:v>
                </c:pt>
                <c:pt idx="1005">
                  <c:v>49.204247363843386</c:v>
                </c:pt>
                <c:pt idx="1006">
                  <c:v>51.345201728056885</c:v>
                </c:pt>
                <c:pt idx="1007">
                  <c:v>50.694718593940038</c:v>
                </c:pt>
                <c:pt idx="1008">
                  <c:v>51.130643400767177</c:v>
                </c:pt>
                <c:pt idx="1009">
                  <c:v>11.8984274483227</c:v>
                </c:pt>
                <c:pt idx="1010">
                  <c:v>48.247415190423311</c:v>
                </c:pt>
                <c:pt idx="1011">
                  <c:v>44.935068146328433</c:v>
                </c:pt>
                <c:pt idx="1012">
                  <c:v>42.068850548000611</c:v>
                </c:pt>
                <c:pt idx="1013">
                  <c:v>45.017139074827554</c:v>
                </c:pt>
                <c:pt idx="1014">
                  <c:v>36.14969046072305</c:v>
                </c:pt>
                <c:pt idx="1015">
                  <c:v>59.07556032892969</c:v>
                </c:pt>
                <c:pt idx="1016">
                  <c:v>57.457220423589995</c:v>
                </c:pt>
                <c:pt idx="1017">
                  <c:v>51.415943897059108</c:v>
                </c:pt>
                <c:pt idx="1018">
                  <c:v>45.553850199577525</c:v>
                </c:pt>
                <c:pt idx="1019">
                  <c:v>35.715167615222278</c:v>
                </c:pt>
                <c:pt idx="1020">
                  <c:v>48.994926547993494</c:v>
                </c:pt>
                <c:pt idx="1021">
                  <c:v>49.080868677587944</c:v>
                </c:pt>
                <c:pt idx="1022">
                  <c:v>54.159029182779932</c:v>
                </c:pt>
                <c:pt idx="1023">
                  <c:v>61.031996715331445</c:v>
                </c:pt>
                <c:pt idx="1024">
                  <c:v>61.701977402820695</c:v>
                </c:pt>
                <c:pt idx="1025">
                  <c:v>57.281401459621648</c:v>
                </c:pt>
                <c:pt idx="1026">
                  <c:v>62.662264012158523</c:v>
                </c:pt>
                <c:pt idx="1027">
                  <c:v>61.857984916379124</c:v>
                </c:pt>
                <c:pt idx="1028">
                  <c:v>59.743741445492944</c:v>
                </c:pt>
                <c:pt idx="1029">
                  <c:v>61.481370159864341</c:v>
                </c:pt>
                <c:pt idx="1030">
                  <c:v>54.428929147575545</c:v>
                </c:pt>
                <c:pt idx="1031">
                  <c:v>54.241844044327195</c:v>
                </c:pt>
                <c:pt idx="1032">
                  <c:v>57.196603970325242</c:v>
                </c:pt>
                <c:pt idx="1033">
                  <c:v>51.796742360551463</c:v>
                </c:pt>
                <c:pt idx="1034">
                  <c:v>54.094605313513284</c:v>
                </c:pt>
                <c:pt idx="1035">
                  <c:v>59.613536380725144</c:v>
                </c:pt>
                <c:pt idx="1036">
                  <c:v>65.0640037785479</c:v>
                </c:pt>
                <c:pt idx="1037">
                  <c:v>58.13430045454399</c:v>
                </c:pt>
                <c:pt idx="1038">
                  <c:v>63.285159117932523</c:v>
                </c:pt>
                <c:pt idx="1039">
                  <c:v>50.497042177142212</c:v>
                </c:pt>
                <c:pt idx="1040">
                  <c:v>49.298058992905219</c:v>
                </c:pt>
                <c:pt idx="1041">
                  <c:v>49.629143062794455</c:v>
                </c:pt>
                <c:pt idx="1042">
                  <c:v>8.9325574378943067</c:v>
                </c:pt>
                <c:pt idx="1043">
                  <c:v>9.1808275689443128</c:v>
                </c:pt>
                <c:pt idx="1044">
                  <c:v>9.078737199551755</c:v>
                </c:pt>
                <c:pt idx="1045">
                  <c:v>45.873958516206194</c:v>
                </c:pt>
                <c:pt idx="1046">
                  <c:v>47.816835295306333</c:v>
                </c:pt>
                <c:pt idx="1047">
                  <c:v>49.394551080127812</c:v>
                </c:pt>
                <c:pt idx="1048">
                  <c:v>44.562628484892706</c:v>
                </c:pt>
                <c:pt idx="1049">
                  <c:v>8.7196214476196907</c:v>
                </c:pt>
                <c:pt idx="1050">
                  <c:v>19.912906277912029</c:v>
                </c:pt>
                <c:pt idx="1051">
                  <c:v>11.011729984259068</c:v>
                </c:pt>
                <c:pt idx="1052">
                  <c:v>17.544731534285063</c:v>
                </c:pt>
                <c:pt idx="1053">
                  <c:v>20.5197710696822</c:v>
                </c:pt>
                <c:pt idx="1054">
                  <c:v>47.494685461160358</c:v>
                </c:pt>
                <c:pt idx="1055">
                  <c:v>45.406919187835882</c:v>
                </c:pt>
                <c:pt idx="1056">
                  <c:v>39.147836683609974</c:v>
                </c:pt>
                <c:pt idx="1057">
                  <c:v>14.092907186950168</c:v>
                </c:pt>
                <c:pt idx="1058">
                  <c:v>35.634256715354965</c:v>
                </c:pt>
                <c:pt idx="1059">
                  <c:v>41.476567314275762</c:v>
                </c:pt>
                <c:pt idx="1060">
                  <c:v>34.313787598044897</c:v>
                </c:pt>
                <c:pt idx="1061">
                  <c:v>39.634460786606994</c:v>
                </c:pt>
                <c:pt idx="1062">
                  <c:v>36.780665366469201</c:v>
                </c:pt>
                <c:pt idx="1063">
                  <c:v>8.8543135644577209</c:v>
                </c:pt>
                <c:pt idx="1064">
                  <c:v>40.966029773585994</c:v>
                </c:pt>
                <c:pt idx="1065">
                  <c:v>39.469107588952596</c:v>
                </c:pt>
                <c:pt idx="1066">
                  <c:v>54.801064436898784</c:v>
                </c:pt>
                <c:pt idx="1067">
                  <c:v>52.704747037187047</c:v>
                </c:pt>
                <c:pt idx="1068">
                  <c:v>41.362087650023135</c:v>
                </c:pt>
                <c:pt idx="1069">
                  <c:v>52.720770313888814</c:v>
                </c:pt>
                <c:pt idx="1070">
                  <c:v>51.095535764531505</c:v>
                </c:pt>
                <c:pt idx="1071">
                  <c:v>50.932712603189557</c:v>
                </c:pt>
                <c:pt idx="1072">
                  <c:v>48.244925018021092</c:v>
                </c:pt>
                <c:pt idx="1073">
                  <c:v>9.8948576378783741</c:v>
                </c:pt>
                <c:pt idx="1074">
                  <c:v>9.8915109597457747</c:v>
                </c:pt>
                <c:pt idx="1075">
                  <c:v>11.719696451131675</c:v>
                </c:pt>
                <c:pt idx="1076">
                  <c:v>9.960594157628595</c:v>
                </c:pt>
                <c:pt idx="1077">
                  <c:v>28.465108049650389</c:v>
                </c:pt>
                <c:pt idx="1078">
                  <c:v>43.115014793571063</c:v>
                </c:pt>
                <c:pt idx="1079">
                  <c:v>43.187709334761117</c:v>
                </c:pt>
                <c:pt idx="1080">
                  <c:v>43.086634657864835</c:v>
                </c:pt>
                <c:pt idx="1081">
                  <c:v>42.850197993239995</c:v>
                </c:pt>
                <c:pt idx="1082">
                  <c:v>42.382945779946148</c:v>
                </c:pt>
                <c:pt idx="1083">
                  <c:v>42.924194871618894</c:v>
                </c:pt>
                <c:pt idx="1084">
                  <c:v>42.844563840143898</c:v>
                </c:pt>
                <c:pt idx="1085">
                  <c:v>42.855574517095263</c:v>
                </c:pt>
                <c:pt idx="1086">
                  <c:v>42.818025924018293</c:v>
                </c:pt>
                <c:pt idx="1087">
                  <c:v>42.997778995454212</c:v>
                </c:pt>
                <c:pt idx="1088">
                  <c:v>42.978390163441048</c:v>
                </c:pt>
                <c:pt idx="1089">
                  <c:v>43.127101205257205</c:v>
                </c:pt>
                <c:pt idx="1090">
                  <c:v>43.020097706091654</c:v>
                </c:pt>
                <c:pt idx="1091">
                  <c:v>42.81519952220178</c:v>
                </c:pt>
                <c:pt idx="1092">
                  <c:v>42.988279772665948</c:v>
                </c:pt>
                <c:pt idx="1093">
                  <c:v>43.001040845364344</c:v>
                </c:pt>
                <c:pt idx="1094">
                  <c:v>43.054020094519295</c:v>
                </c:pt>
                <c:pt idx="1095">
                  <c:v>42.684447995636745</c:v>
                </c:pt>
                <c:pt idx="1096">
                  <c:v>43.055126233363104</c:v>
                </c:pt>
                <c:pt idx="1097">
                  <c:v>42.800979855346561</c:v>
                </c:pt>
                <c:pt idx="1098">
                  <c:v>42.939909085305004</c:v>
                </c:pt>
                <c:pt idx="1099">
                  <c:v>43.047343400259997</c:v>
                </c:pt>
                <c:pt idx="1100">
                  <c:v>42.857363274947744</c:v>
                </c:pt>
                <c:pt idx="1101">
                  <c:v>42.700297004076354</c:v>
                </c:pt>
                <c:pt idx="1102">
                  <c:v>42.620521259352095</c:v>
                </c:pt>
                <c:pt idx="1103">
                  <c:v>42.734141220694752</c:v>
                </c:pt>
                <c:pt idx="1104">
                  <c:v>42.499543537118655</c:v>
                </c:pt>
                <c:pt idx="1105">
                  <c:v>42.019521150705835</c:v>
                </c:pt>
                <c:pt idx="1106">
                  <c:v>42.068850491830247</c:v>
                </c:pt>
                <c:pt idx="1107">
                  <c:v>42.015122289202772</c:v>
                </c:pt>
                <c:pt idx="1108">
                  <c:v>41.998209663873027</c:v>
                </c:pt>
                <c:pt idx="1109">
                  <c:v>41.940863103718122</c:v>
                </c:pt>
                <c:pt idx="1110">
                  <c:v>41.929473414371763</c:v>
                </c:pt>
                <c:pt idx="1111">
                  <c:v>42.108957220981218</c:v>
                </c:pt>
                <c:pt idx="1112">
                  <c:v>41.904606678450122</c:v>
                </c:pt>
                <c:pt idx="1113">
                  <c:v>42.054530000007524</c:v>
                </c:pt>
                <c:pt idx="1114">
                  <c:v>42.128707448832309</c:v>
                </c:pt>
                <c:pt idx="1115">
                  <c:v>42.124875518789963</c:v>
                </c:pt>
                <c:pt idx="1116">
                  <c:v>41.953855655308928</c:v>
                </c:pt>
                <c:pt idx="1117">
                  <c:v>41.965596521655762</c:v>
                </c:pt>
                <c:pt idx="1118">
                  <c:v>41.929620825381434</c:v>
                </c:pt>
                <c:pt idx="1119">
                  <c:v>42.047845011176001</c:v>
                </c:pt>
                <c:pt idx="1120">
                  <c:v>42.001796308466375</c:v>
                </c:pt>
                <c:pt idx="1121">
                  <c:v>41.901063299545385</c:v>
                </c:pt>
                <c:pt idx="1122">
                  <c:v>41.925494024481416</c:v>
                </c:pt>
                <c:pt idx="1123">
                  <c:v>41.959703497853333</c:v>
                </c:pt>
                <c:pt idx="1124">
                  <c:v>42.108133702317531</c:v>
                </c:pt>
                <c:pt idx="1125">
                  <c:v>41.949695392493716</c:v>
                </c:pt>
                <c:pt idx="1126">
                  <c:v>42.044731785662044</c:v>
                </c:pt>
                <c:pt idx="1127">
                  <c:v>42.035445107562424</c:v>
                </c:pt>
                <c:pt idx="1128">
                  <c:v>42.097482751822774</c:v>
                </c:pt>
                <c:pt idx="1129">
                  <c:v>41.943023585910844</c:v>
                </c:pt>
                <c:pt idx="1130">
                  <c:v>41.992089848853468</c:v>
                </c:pt>
                <c:pt idx="1131">
                  <c:v>41.67099423782728</c:v>
                </c:pt>
                <c:pt idx="1132">
                  <c:v>41.894716730407382</c:v>
                </c:pt>
                <c:pt idx="1133">
                  <c:v>42.135225482411833</c:v>
                </c:pt>
                <c:pt idx="1134">
                  <c:v>6.9383246831099434</c:v>
                </c:pt>
                <c:pt idx="1135">
                  <c:v>7.0795938076564653</c:v>
                </c:pt>
                <c:pt idx="1136">
                  <c:v>5.7896499263885994</c:v>
                </c:pt>
                <c:pt idx="1137">
                  <c:v>8.5174556604144289</c:v>
                </c:pt>
                <c:pt idx="1138">
                  <c:v>9.2824122916061125</c:v>
                </c:pt>
                <c:pt idx="1139">
                  <c:v>9.9411173356087517</c:v>
                </c:pt>
                <c:pt idx="1140">
                  <c:v>9.7006135287902051</c:v>
                </c:pt>
                <c:pt idx="1141">
                  <c:v>11.985162024411316</c:v>
                </c:pt>
                <c:pt idx="1142">
                  <c:v>18.158657259184714</c:v>
                </c:pt>
                <c:pt idx="1143">
                  <c:v>7.8733833866933924</c:v>
                </c:pt>
                <c:pt idx="1144">
                  <c:v>7.0642292609202055</c:v>
                </c:pt>
                <c:pt idx="1145">
                  <c:v>20.19791401597239</c:v>
                </c:pt>
                <c:pt idx="1146">
                  <c:v>10.817515731332636</c:v>
                </c:pt>
                <c:pt idx="1147">
                  <c:v>9.3359970274631063</c:v>
                </c:pt>
                <c:pt idx="1148">
                  <c:v>14.98684234134242</c:v>
                </c:pt>
                <c:pt idx="1149">
                  <c:v>8.2053044456514979</c:v>
                </c:pt>
                <c:pt idx="1150">
                  <c:v>8.9793707766198487</c:v>
                </c:pt>
                <c:pt idx="1151">
                  <c:v>40.604246132055152</c:v>
                </c:pt>
                <c:pt idx="1152">
                  <c:v>42.852228322019833</c:v>
                </c:pt>
                <c:pt idx="1153">
                  <c:v>43.62094540644955</c:v>
                </c:pt>
                <c:pt idx="1154">
                  <c:v>40.525472005316274</c:v>
                </c:pt>
                <c:pt idx="1155">
                  <c:v>41.415811787077871</c:v>
                </c:pt>
                <c:pt idx="1156">
                  <c:v>41.527183133693335</c:v>
                </c:pt>
                <c:pt idx="1157">
                  <c:v>40.98080477179699</c:v>
                </c:pt>
                <c:pt idx="1158">
                  <c:v>40.641871011446874</c:v>
                </c:pt>
                <c:pt idx="1159">
                  <c:v>41.042549097292742</c:v>
                </c:pt>
                <c:pt idx="1160">
                  <c:v>44.209075470928163</c:v>
                </c:pt>
                <c:pt idx="1161">
                  <c:v>39.438230267122883</c:v>
                </c:pt>
                <c:pt idx="1162">
                  <c:v>44.446294334239141</c:v>
                </c:pt>
                <c:pt idx="1163">
                  <c:v>39.912169325946444</c:v>
                </c:pt>
                <c:pt idx="1164">
                  <c:v>43.453052335531659</c:v>
                </c:pt>
                <c:pt idx="1165">
                  <c:v>45.672222563496746</c:v>
                </c:pt>
                <c:pt idx="1166">
                  <c:v>42.862981005270285</c:v>
                </c:pt>
                <c:pt idx="1167">
                  <c:v>42.150094078861997</c:v>
                </c:pt>
                <c:pt idx="1168">
                  <c:v>41.732426267896884</c:v>
                </c:pt>
                <c:pt idx="1169">
                  <c:v>43.586572383609322</c:v>
                </c:pt>
                <c:pt idx="1170">
                  <c:v>43.041154978898064</c:v>
                </c:pt>
                <c:pt idx="1171">
                  <c:v>44.828363661948494</c:v>
                </c:pt>
                <c:pt idx="1172">
                  <c:v>41.21456004479478</c:v>
                </c:pt>
                <c:pt idx="1173">
                  <c:v>39.348300633668494</c:v>
                </c:pt>
                <c:pt idx="1174">
                  <c:v>40.524481238335881</c:v>
                </c:pt>
                <c:pt idx="1175">
                  <c:v>9.0238675611940131</c:v>
                </c:pt>
                <c:pt idx="1176">
                  <c:v>45.075468271678922</c:v>
                </c:pt>
                <c:pt idx="1177">
                  <c:v>42.154251017117844</c:v>
                </c:pt>
                <c:pt idx="1178">
                  <c:v>37.693950289974829</c:v>
                </c:pt>
                <c:pt idx="1179">
                  <c:v>36.247015294060112</c:v>
                </c:pt>
                <c:pt idx="1180">
                  <c:v>41.003028970040816</c:v>
                </c:pt>
                <c:pt idx="1181">
                  <c:v>40.149519741706008</c:v>
                </c:pt>
                <c:pt idx="1182">
                  <c:v>45.578870893917454</c:v>
                </c:pt>
                <c:pt idx="1183">
                  <c:v>45.293644573762172</c:v>
                </c:pt>
                <c:pt idx="1184">
                  <c:v>43.044934158237147</c:v>
                </c:pt>
                <c:pt idx="1185">
                  <c:v>43.109238034056382</c:v>
                </c:pt>
                <c:pt idx="1186">
                  <c:v>43.05742838429579</c:v>
                </c:pt>
                <c:pt idx="1187">
                  <c:v>40.927516957379112</c:v>
                </c:pt>
                <c:pt idx="1188">
                  <c:v>41.388411386059019</c:v>
                </c:pt>
                <c:pt idx="1189">
                  <c:v>38.363880319938822</c:v>
                </c:pt>
                <c:pt idx="1190">
                  <c:v>41.079868551378084</c:v>
                </c:pt>
                <c:pt idx="1191">
                  <c:v>42.358915346606082</c:v>
                </c:pt>
                <c:pt idx="1192">
                  <c:v>48.191363201261595</c:v>
                </c:pt>
                <c:pt idx="1193">
                  <c:v>45.758874646595189</c:v>
                </c:pt>
                <c:pt idx="1194">
                  <c:v>47.467910503792844</c:v>
                </c:pt>
                <c:pt idx="1195">
                  <c:v>50.163331947524796</c:v>
                </c:pt>
                <c:pt idx="1196">
                  <c:v>47.137923932630038</c:v>
                </c:pt>
                <c:pt idx="1197">
                  <c:v>46.801703771790038</c:v>
                </c:pt>
                <c:pt idx="1198">
                  <c:v>46.759636784324712</c:v>
                </c:pt>
                <c:pt idx="1199">
                  <c:v>46.925169525352054</c:v>
                </c:pt>
                <c:pt idx="1200">
                  <c:v>46.991292629850712</c:v>
                </c:pt>
                <c:pt idx="1201">
                  <c:v>46.886510212869503</c:v>
                </c:pt>
                <c:pt idx="1202">
                  <c:v>47.216713769890951</c:v>
                </c:pt>
                <c:pt idx="1203">
                  <c:v>45.906409955488279</c:v>
                </c:pt>
                <c:pt idx="1204">
                  <c:v>47.774628643607294</c:v>
                </c:pt>
                <c:pt idx="1205">
                  <c:v>47.153181241347994</c:v>
                </c:pt>
                <c:pt idx="1206">
                  <c:v>48.370790818414214</c:v>
                </c:pt>
                <c:pt idx="1207">
                  <c:v>47.627345417046094</c:v>
                </c:pt>
                <c:pt idx="1208">
                  <c:v>45.582178021928364</c:v>
                </c:pt>
                <c:pt idx="1209">
                  <c:v>46.947887750783828</c:v>
                </c:pt>
                <c:pt idx="1210">
                  <c:v>46.780508229324411</c:v>
                </c:pt>
                <c:pt idx="1211">
                  <c:v>46.948657920919963</c:v>
                </c:pt>
                <c:pt idx="1212">
                  <c:v>46.892056506002305</c:v>
                </c:pt>
                <c:pt idx="1213">
                  <c:v>46.537251759261842</c:v>
                </c:pt>
                <c:pt idx="1214">
                  <c:v>46.721108353685629</c:v>
                </c:pt>
                <c:pt idx="1215">
                  <c:v>46.628252435640881</c:v>
                </c:pt>
                <c:pt idx="1216">
                  <c:v>49.341396708823495</c:v>
                </c:pt>
                <c:pt idx="1217">
                  <c:v>48.857003993402842</c:v>
                </c:pt>
                <c:pt idx="1218">
                  <c:v>48.957769517567748</c:v>
                </c:pt>
                <c:pt idx="1219">
                  <c:v>49.158465368699375</c:v>
                </c:pt>
                <c:pt idx="1220">
                  <c:v>49.812465602473274</c:v>
                </c:pt>
                <c:pt idx="1221">
                  <c:v>49.213167017767205</c:v>
                </c:pt>
                <c:pt idx="1222">
                  <c:v>50.004659339681929</c:v>
                </c:pt>
                <c:pt idx="1223">
                  <c:v>49.719919500021462</c:v>
                </c:pt>
                <c:pt idx="1224">
                  <c:v>46.773482651285747</c:v>
                </c:pt>
                <c:pt idx="1225">
                  <c:v>47.148172875905615</c:v>
                </c:pt>
                <c:pt idx="1226">
                  <c:v>47.448513212087263</c:v>
                </c:pt>
                <c:pt idx="1227">
                  <c:v>47.797416895307961</c:v>
                </c:pt>
                <c:pt idx="1228">
                  <c:v>47.557329357072724</c:v>
                </c:pt>
                <c:pt idx="1229">
                  <c:v>49.718559378896813</c:v>
                </c:pt>
                <c:pt idx="1230">
                  <c:v>9.6240312604683318</c:v>
                </c:pt>
                <c:pt idx="1231">
                  <c:v>7.3768382627893105</c:v>
                </c:pt>
                <c:pt idx="1232">
                  <c:v>45.185579622074513</c:v>
                </c:pt>
                <c:pt idx="1233">
                  <c:v>36.262053374497263</c:v>
                </c:pt>
                <c:pt idx="1234">
                  <c:v>34.643380010089182</c:v>
                </c:pt>
                <c:pt idx="1235">
                  <c:v>36.780357850098184</c:v>
                </c:pt>
                <c:pt idx="1236">
                  <c:v>33.68175885090249</c:v>
                </c:pt>
                <c:pt idx="1237">
                  <c:v>36.465865399128013</c:v>
                </c:pt>
                <c:pt idx="1238">
                  <c:v>38.460121204019003</c:v>
                </c:pt>
                <c:pt idx="1239">
                  <c:v>38.963837414959585</c:v>
                </c:pt>
                <c:pt idx="1240">
                  <c:v>40.604630571189141</c:v>
                </c:pt>
                <c:pt idx="1241">
                  <c:v>10.927144113561827</c:v>
                </c:pt>
                <c:pt idx="1242">
                  <c:v>12.180488168371012</c:v>
                </c:pt>
                <c:pt idx="1243">
                  <c:v>16.726931357424693</c:v>
                </c:pt>
                <c:pt idx="1244">
                  <c:v>25.507249590586113</c:v>
                </c:pt>
                <c:pt idx="1245">
                  <c:v>29.035546617152189</c:v>
                </c:pt>
                <c:pt idx="1246">
                  <c:v>36.417852946123361</c:v>
                </c:pt>
                <c:pt idx="1247">
                  <c:v>42.031162825636422</c:v>
                </c:pt>
                <c:pt idx="1248">
                  <c:v>42.056240207891825</c:v>
                </c:pt>
                <c:pt idx="1249">
                  <c:v>42.118124663294473</c:v>
                </c:pt>
                <c:pt idx="1250">
                  <c:v>42.111500862524331</c:v>
                </c:pt>
                <c:pt idx="1251">
                  <c:v>42.038388334147363</c:v>
                </c:pt>
                <c:pt idx="1252">
                  <c:v>41.927065658787726</c:v>
                </c:pt>
                <c:pt idx="1253">
                  <c:v>42.071550827241978</c:v>
                </c:pt>
                <c:pt idx="1254">
                  <c:v>42.237457042598557</c:v>
                </c:pt>
                <c:pt idx="1255">
                  <c:v>41.957735302520113</c:v>
                </c:pt>
                <c:pt idx="1256">
                  <c:v>41.930585424698805</c:v>
                </c:pt>
                <c:pt idx="1257">
                  <c:v>42.138483640528158</c:v>
                </c:pt>
                <c:pt idx="1258">
                  <c:v>42.1735568479412</c:v>
                </c:pt>
                <c:pt idx="1259">
                  <c:v>42.320443592064457</c:v>
                </c:pt>
              </c:numCache>
            </c:numRef>
          </c:xVal>
          <c:yVal>
            <c:numRef>
              <c:f>'AFM (Kuno, 1968)'!$J$15:$J$1274</c:f>
              <c:numCache>
                <c:formatCode>0.00_)</c:formatCode>
                <c:ptCount val="1260"/>
                <c:pt idx="0">
                  <c:v>32.707179523415888</c:v>
                </c:pt>
                <c:pt idx="1">
                  <c:v>39.421856308468961</c:v>
                </c:pt>
                <c:pt idx="2">
                  <c:v>39.553545542670165</c:v>
                </c:pt>
                <c:pt idx="3">
                  <c:v>61.294788175228852</c:v>
                </c:pt>
                <c:pt idx="4">
                  <c:v>22.599322798801889</c:v>
                </c:pt>
                <c:pt idx="5">
                  <c:v>17.735200469803033</c:v>
                </c:pt>
                <c:pt idx="6">
                  <c:v>25.160755932869829</c:v>
                </c:pt>
                <c:pt idx="7">
                  <c:v>53.878012867287829</c:v>
                </c:pt>
                <c:pt idx="8">
                  <c:v>50.254873486741829</c:v>
                </c:pt>
                <c:pt idx="9">
                  <c:v>41.117274605925395</c:v>
                </c:pt>
                <c:pt idx="10">
                  <c:v>47.587899705885015</c:v>
                </c:pt>
                <c:pt idx="11">
                  <c:v>49.108015341568304</c:v>
                </c:pt>
                <c:pt idx="12">
                  <c:v>49.12448050771409</c:v>
                </c:pt>
                <c:pt idx="13">
                  <c:v>50.732590187341351</c:v>
                </c:pt>
                <c:pt idx="14">
                  <c:v>58.349330136736</c:v>
                </c:pt>
                <c:pt idx="15">
                  <c:v>56.448269335944495</c:v>
                </c:pt>
                <c:pt idx="16">
                  <c:v>56.282754000003187</c:v>
                </c:pt>
                <c:pt idx="17">
                  <c:v>57.665383694156013</c:v>
                </c:pt>
                <c:pt idx="18">
                  <c:v>56.399333145732008</c:v>
                </c:pt>
                <c:pt idx="19">
                  <c:v>49.629620599419042</c:v>
                </c:pt>
                <c:pt idx="20">
                  <c:v>23.420891664496189</c:v>
                </c:pt>
                <c:pt idx="21">
                  <c:v>18.201180354634353</c:v>
                </c:pt>
                <c:pt idx="22">
                  <c:v>19.817126231313527</c:v>
                </c:pt>
                <c:pt idx="23">
                  <c:v>49.026837653363579</c:v>
                </c:pt>
                <c:pt idx="24">
                  <c:v>33.934726625799044</c:v>
                </c:pt>
                <c:pt idx="25">
                  <c:v>43.108077433919803</c:v>
                </c:pt>
                <c:pt idx="26">
                  <c:v>42.600003126571949</c:v>
                </c:pt>
                <c:pt idx="27">
                  <c:v>49.167971113723176</c:v>
                </c:pt>
                <c:pt idx="28">
                  <c:v>46.441837744746913</c:v>
                </c:pt>
                <c:pt idx="29">
                  <c:v>46.510905127296269</c:v>
                </c:pt>
                <c:pt idx="30">
                  <c:v>53.079041573403551</c:v>
                </c:pt>
                <c:pt idx="31">
                  <c:v>46.601526403149244</c:v>
                </c:pt>
                <c:pt idx="32">
                  <c:v>48.281513761965691</c:v>
                </c:pt>
                <c:pt idx="33">
                  <c:v>45.459966397233494</c:v>
                </c:pt>
                <c:pt idx="34">
                  <c:v>49.25262019663397</c:v>
                </c:pt>
                <c:pt idx="35">
                  <c:v>48.605660192172763</c:v>
                </c:pt>
                <c:pt idx="36">
                  <c:v>47.419662723781734</c:v>
                </c:pt>
                <c:pt idx="37">
                  <c:v>47.144111852814454</c:v>
                </c:pt>
                <c:pt idx="38">
                  <c:v>48.016793846341763</c:v>
                </c:pt>
                <c:pt idx="39">
                  <c:v>43.209459932443579</c:v>
                </c:pt>
                <c:pt idx="40">
                  <c:v>42.719562405221446</c:v>
                </c:pt>
                <c:pt idx="41">
                  <c:v>43.677173393062816</c:v>
                </c:pt>
                <c:pt idx="42">
                  <c:v>47.489620663062958</c:v>
                </c:pt>
                <c:pt idx="43">
                  <c:v>49.911855484995996</c:v>
                </c:pt>
                <c:pt idx="44">
                  <c:v>45.912934083630319</c:v>
                </c:pt>
                <c:pt idx="45">
                  <c:v>51.869088044001181</c:v>
                </c:pt>
                <c:pt idx="46">
                  <c:v>51.178816064349554</c:v>
                </c:pt>
                <c:pt idx="47">
                  <c:v>51.156834260378858</c:v>
                </c:pt>
                <c:pt idx="48">
                  <c:v>53.081571712958812</c:v>
                </c:pt>
                <c:pt idx="49">
                  <c:v>42.994947874080005</c:v>
                </c:pt>
                <c:pt idx="50">
                  <c:v>41.344259605511098</c:v>
                </c:pt>
                <c:pt idx="51">
                  <c:v>46.783306141048911</c:v>
                </c:pt>
                <c:pt idx="52">
                  <c:v>46.755873666376246</c:v>
                </c:pt>
                <c:pt idx="53">
                  <c:v>46.301749899989751</c:v>
                </c:pt>
                <c:pt idx="54">
                  <c:v>50.494004957146835</c:v>
                </c:pt>
                <c:pt idx="55">
                  <c:v>49.013298650037704</c:v>
                </c:pt>
                <c:pt idx="56">
                  <c:v>45.286450637534699</c:v>
                </c:pt>
                <c:pt idx="57">
                  <c:v>44.386235944314812</c:v>
                </c:pt>
                <c:pt idx="58">
                  <c:v>49.659878342073213</c:v>
                </c:pt>
                <c:pt idx="59">
                  <c:v>43.645110218664563</c:v>
                </c:pt>
                <c:pt idx="60">
                  <c:v>43.532108091101328</c:v>
                </c:pt>
                <c:pt idx="61">
                  <c:v>44.071237400079454</c:v>
                </c:pt>
                <c:pt idx="62">
                  <c:v>42.180679828073067</c:v>
                </c:pt>
                <c:pt idx="63">
                  <c:v>44.553457347209999</c:v>
                </c:pt>
                <c:pt idx="64">
                  <c:v>41.330896335214746</c:v>
                </c:pt>
                <c:pt idx="65">
                  <c:v>39.700548721096645</c:v>
                </c:pt>
                <c:pt idx="66">
                  <c:v>38.83643028094</c:v>
                </c:pt>
                <c:pt idx="67">
                  <c:v>38.686445463253953</c:v>
                </c:pt>
                <c:pt idx="68">
                  <c:v>35.118698984012546</c:v>
                </c:pt>
                <c:pt idx="69">
                  <c:v>37.746061666340744</c:v>
                </c:pt>
                <c:pt idx="70">
                  <c:v>42.676822384832157</c:v>
                </c:pt>
                <c:pt idx="71">
                  <c:v>39.524521577349994</c:v>
                </c:pt>
                <c:pt idx="72">
                  <c:v>37.759083024029231</c:v>
                </c:pt>
                <c:pt idx="73">
                  <c:v>31.169532392927479</c:v>
                </c:pt>
                <c:pt idx="74">
                  <c:v>38.031295664488752</c:v>
                </c:pt>
                <c:pt idx="75">
                  <c:v>51.391702809944071</c:v>
                </c:pt>
                <c:pt idx="76">
                  <c:v>39.197244592563798</c:v>
                </c:pt>
                <c:pt idx="77">
                  <c:v>35.7273301232755</c:v>
                </c:pt>
                <c:pt idx="78">
                  <c:v>45.335275182010079</c:v>
                </c:pt>
                <c:pt idx="79">
                  <c:v>46.565372593992308</c:v>
                </c:pt>
                <c:pt idx="80">
                  <c:v>40.919845883268124</c:v>
                </c:pt>
                <c:pt idx="81">
                  <c:v>52.659793231634545</c:v>
                </c:pt>
                <c:pt idx="82">
                  <c:v>38.407093527742262</c:v>
                </c:pt>
                <c:pt idx="83">
                  <c:v>40.62279161735318</c:v>
                </c:pt>
                <c:pt idx="84">
                  <c:v>45.690952161445466</c:v>
                </c:pt>
                <c:pt idx="85">
                  <c:v>46.190821324073582</c:v>
                </c:pt>
                <c:pt idx="86">
                  <c:v>51.759384985303349</c:v>
                </c:pt>
                <c:pt idx="87">
                  <c:v>52.666304170949992</c:v>
                </c:pt>
                <c:pt idx="88">
                  <c:v>51.798138472739339</c:v>
                </c:pt>
                <c:pt idx="89">
                  <c:v>43.283141532665077</c:v>
                </c:pt>
                <c:pt idx="90">
                  <c:v>42.473123330013451</c:v>
                </c:pt>
                <c:pt idx="91">
                  <c:v>41.775315299891723</c:v>
                </c:pt>
                <c:pt idx="92">
                  <c:v>42.045348113908013</c:v>
                </c:pt>
                <c:pt idx="93">
                  <c:v>43.058308379312344</c:v>
                </c:pt>
                <c:pt idx="94">
                  <c:v>41.275964752844054</c:v>
                </c:pt>
                <c:pt idx="95">
                  <c:v>43.091322989873163</c:v>
                </c:pt>
                <c:pt idx="96">
                  <c:v>41.626399814961076</c:v>
                </c:pt>
                <c:pt idx="97">
                  <c:v>45.928140234543008</c:v>
                </c:pt>
                <c:pt idx="98">
                  <c:v>42.400410234802209</c:v>
                </c:pt>
                <c:pt idx="99">
                  <c:v>30.907021331978129</c:v>
                </c:pt>
                <c:pt idx="100">
                  <c:v>28.084366273938791</c:v>
                </c:pt>
                <c:pt idx="101">
                  <c:v>37.905711579427923</c:v>
                </c:pt>
                <c:pt idx="102">
                  <c:v>44.985010139700783</c:v>
                </c:pt>
                <c:pt idx="103">
                  <c:v>41.037199384422188</c:v>
                </c:pt>
                <c:pt idx="104">
                  <c:v>46.658754049322056</c:v>
                </c:pt>
                <c:pt idx="105">
                  <c:v>40.321586161959999</c:v>
                </c:pt>
                <c:pt idx="106">
                  <c:v>63.132744601220146</c:v>
                </c:pt>
                <c:pt idx="107">
                  <c:v>63.386326209979003</c:v>
                </c:pt>
                <c:pt idx="108">
                  <c:v>29.38525355402108</c:v>
                </c:pt>
                <c:pt idx="109">
                  <c:v>63.30429376761731</c:v>
                </c:pt>
                <c:pt idx="110">
                  <c:v>29.164740442519076</c:v>
                </c:pt>
                <c:pt idx="111">
                  <c:v>25.27885586370429</c:v>
                </c:pt>
                <c:pt idx="112">
                  <c:v>32.602192038753593</c:v>
                </c:pt>
                <c:pt idx="113">
                  <c:v>24.761978332174074</c:v>
                </c:pt>
                <c:pt idx="114">
                  <c:v>37.865211373656244</c:v>
                </c:pt>
                <c:pt idx="115">
                  <c:v>37.986329977225836</c:v>
                </c:pt>
                <c:pt idx="116">
                  <c:v>37.594852084031622</c:v>
                </c:pt>
                <c:pt idx="117">
                  <c:v>37.562461747039961</c:v>
                </c:pt>
                <c:pt idx="118">
                  <c:v>38.726052983818683</c:v>
                </c:pt>
                <c:pt idx="119">
                  <c:v>26.034363376829432</c:v>
                </c:pt>
                <c:pt idx="120">
                  <c:v>27.338456646421889</c:v>
                </c:pt>
                <c:pt idx="121">
                  <c:v>40.997169899110375</c:v>
                </c:pt>
                <c:pt idx="122">
                  <c:v>42.650945854517275</c:v>
                </c:pt>
                <c:pt idx="123">
                  <c:v>34.536023761933308</c:v>
                </c:pt>
                <c:pt idx="124">
                  <c:v>52.483100597127006</c:v>
                </c:pt>
                <c:pt idx="125">
                  <c:v>54.973154504314394</c:v>
                </c:pt>
                <c:pt idx="126">
                  <c:v>41.42816108053362</c:v>
                </c:pt>
                <c:pt idx="127">
                  <c:v>41.112767121051697</c:v>
                </c:pt>
                <c:pt idx="128">
                  <c:v>41.354387230872284</c:v>
                </c:pt>
                <c:pt idx="129">
                  <c:v>42.685127375601937</c:v>
                </c:pt>
                <c:pt idx="130">
                  <c:v>40.866018639728537</c:v>
                </c:pt>
                <c:pt idx="131">
                  <c:v>40.140468641765395</c:v>
                </c:pt>
                <c:pt idx="132">
                  <c:v>42.026845328545662</c:v>
                </c:pt>
                <c:pt idx="133">
                  <c:v>38.890052593261856</c:v>
                </c:pt>
                <c:pt idx="134">
                  <c:v>39.718288514716392</c:v>
                </c:pt>
                <c:pt idx="135">
                  <c:v>39.625119280174246</c:v>
                </c:pt>
                <c:pt idx="136">
                  <c:v>39.679408902698739</c:v>
                </c:pt>
                <c:pt idx="137">
                  <c:v>41.334589496561271</c:v>
                </c:pt>
                <c:pt idx="138">
                  <c:v>40.212100688987213</c:v>
                </c:pt>
                <c:pt idx="139">
                  <c:v>38.116777208845335</c:v>
                </c:pt>
                <c:pt idx="140">
                  <c:v>41.939735080389482</c:v>
                </c:pt>
                <c:pt idx="141">
                  <c:v>40.040401166056874</c:v>
                </c:pt>
                <c:pt idx="142">
                  <c:v>42.108668710358579</c:v>
                </c:pt>
                <c:pt idx="143">
                  <c:v>41.632684942282054</c:v>
                </c:pt>
                <c:pt idx="144">
                  <c:v>38.674307934647736</c:v>
                </c:pt>
                <c:pt idx="145">
                  <c:v>40.602894454910945</c:v>
                </c:pt>
                <c:pt idx="146">
                  <c:v>41.375736001438831</c:v>
                </c:pt>
                <c:pt idx="147">
                  <c:v>41.012346314729363</c:v>
                </c:pt>
                <c:pt idx="148">
                  <c:v>41.827409885821879</c:v>
                </c:pt>
                <c:pt idx="149">
                  <c:v>42.415749464422234</c:v>
                </c:pt>
                <c:pt idx="150">
                  <c:v>41.194438253306934</c:v>
                </c:pt>
                <c:pt idx="151">
                  <c:v>40.252061518514758</c:v>
                </c:pt>
                <c:pt idx="152">
                  <c:v>41.234970319059059</c:v>
                </c:pt>
                <c:pt idx="153">
                  <c:v>39.965577660803227</c:v>
                </c:pt>
                <c:pt idx="154">
                  <c:v>40.606705363752425</c:v>
                </c:pt>
                <c:pt idx="155">
                  <c:v>41.027596462176</c:v>
                </c:pt>
                <c:pt idx="156">
                  <c:v>40.174366223628397</c:v>
                </c:pt>
                <c:pt idx="157">
                  <c:v>40.757367075486094</c:v>
                </c:pt>
                <c:pt idx="158">
                  <c:v>40.882864114005997</c:v>
                </c:pt>
                <c:pt idx="159">
                  <c:v>41.689650196836645</c:v>
                </c:pt>
                <c:pt idx="160">
                  <c:v>39.985403246786007</c:v>
                </c:pt>
                <c:pt idx="161">
                  <c:v>41.518580327302125</c:v>
                </c:pt>
                <c:pt idx="162">
                  <c:v>40.711478642630901</c:v>
                </c:pt>
                <c:pt idx="163">
                  <c:v>38.651869803995844</c:v>
                </c:pt>
                <c:pt idx="164">
                  <c:v>40.450632129685395</c:v>
                </c:pt>
                <c:pt idx="165">
                  <c:v>42.186277190884425</c:v>
                </c:pt>
                <c:pt idx="166">
                  <c:v>42.731591209661445</c:v>
                </c:pt>
                <c:pt idx="167">
                  <c:v>39.673666687387033</c:v>
                </c:pt>
                <c:pt idx="168">
                  <c:v>39.943157314053593</c:v>
                </c:pt>
                <c:pt idx="169">
                  <c:v>40.814576828762725</c:v>
                </c:pt>
                <c:pt idx="170">
                  <c:v>41.37092621004394</c:v>
                </c:pt>
                <c:pt idx="171">
                  <c:v>40.495495365355382</c:v>
                </c:pt>
                <c:pt idx="172">
                  <c:v>39.36959066880565</c:v>
                </c:pt>
                <c:pt idx="173">
                  <c:v>40.266431406394041</c:v>
                </c:pt>
                <c:pt idx="174">
                  <c:v>40.347524937953324</c:v>
                </c:pt>
                <c:pt idx="175">
                  <c:v>39.541028503270169</c:v>
                </c:pt>
                <c:pt idx="176">
                  <c:v>41.448236045680979</c:v>
                </c:pt>
                <c:pt idx="177">
                  <c:v>40.889141852943794</c:v>
                </c:pt>
                <c:pt idx="178">
                  <c:v>41.731717257925958</c:v>
                </c:pt>
                <c:pt idx="179">
                  <c:v>42.112553173835813</c:v>
                </c:pt>
                <c:pt idx="180">
                  <c:v>39.976649046223194</c:v>
                </c:pt>
                <c:pt idx="181">
                  <c:v>39.769841256888085</c:v>
                </c:pt>
                <c:pt idx="182">
                  <c:v>40.11632746336965</c:v>
                </c:pt>
                <c:pt idx="183">
                  <c:v>40.537066283421396</c:v>
                </c:pt>
                <c:pt idx="184">
                  <c:v>40.864095454190107</c:v>
                </c:pt>
                <c:pt idx="185">
                  <c:v>41.060128431618828</c:v>
                </c:pt>
                <c:pt idx="186">
                  <c:v>38.442913927695379</c:v>
                </c:pt>
                <c:pt idx="187">
                  <c:v>39.883082280621245</c:v>
                </c:pt>
                <c:pt idx="188">
                  <c:v>40.969332927171244</c:v>
                </c:pt>
                <c:pt idx="189">
                  <c:v>40.396031480039049</c:v>
                </c:pt>
                <c:pt idx="190">
                  <c:v>38.765418773182439</c:v>
                </c:pt>
                <c:pt idx="191">
                  <c:v>41.437708243872414</c:v>
                </c:pt>
                <c:pt idx="192">
                  <c:v>40.238796482327658</c:v>
                </c:pt>
                <c:pt idx="193">
                  <c:v>40.837579535645894</c:v>
                </c:pt>
                <c:pt idx="194">
                  <c:v>42.431811003558906</c:v>
                </c:pt>
                <c:pt idx="195">
                  <c:v>54.983002677989198</c:v>
                </c:pt>
                <c:pt idx="196">
                  <c:v>51.547631696798319</c:v>
                </c:pt>
                <c:pt idx="197">
                  <c:v>56.121293580764942</c:v>
                </c:pt>
                <c:pt idx="198">
                  <c:v>54.008288063845974</c:v>
                </c:pt>
                <c:pt idx="199">
                  <c:v>52.144996309236127</c:v>
                </c:pt>
                <c:pt idx="200">
                  <c:v>51.195849979257645</c:v>
                </c:pt>
                <c:pt idx="201">
                  <c:v>51.887763946546244</c:v>
                </c:pt>
                <c:pt idx="202">
                  <c:v>50.629404247560153</c:v>
                </c:pt>
                <c:pt idx="203">
                  <c:v>51.232939233318689</c:v>
                </c:pt>
                <c:pt idx="204">
                  <c:v>51.644189735319046</c:v>
                </c:pt>
                <c:pt idx="205">
                  <c:v>50.582819751081878</c:v>
                </c:pt>
                <c:pt idx="206">
                  <c:v>50.644200638974311</c:v>
                </c:pt>
                <c:pt idx="207">
                  <c:v>54.615909295456291</c:v>
                </c:pt>
                <c:pt idx="208">
                  <c:v>52.692775038010225</c:v>
                </c:pt>
                <c:pt idx="209">
                  <c:v>52.826204521173125</c:v>
                </c:pt>
                <c:pt idx="210">
                  <c:v>52.354278684068333</c:v>
                </c:pt>
                <c:pt idx="211">
                  <c:v>47.717659661365794</c:v>
                </c:pt>
                <c:pt idx="212">
                  <c:v>50.712710897116509</c:v>
                </c:pt>
                <c:pt idx="213">
                  <c:v>51.548677319828471</c:v>
                </c:pt>
                <c:pt idx="214">
                  <c:v>51.031159971476008</c:v>
                </c:pt>
                <c:pt idx="215">
                  <c:v>43.179701392688038</c:v>
                </c:pt>
                <c:pt idx="216">
                  <c:v>44.955249758180379</c:v>
                </c:pt>
                <c:pt idx="217">
                  <c:v>45.407212824231713</c:v>
                </c:pt>
                <c:pt idx="218">
                  <c:v>45.614297563667058</c:v>
                </c:pt>
                <c:pt idx="219">
                  <c:v>47.427697227838742</c:v>
                </c:pt>
                <c:pt idx="220">
                  <c:v>46.036453405199644</c:v>
                </c:pt>
                <c:pt idx="221">
                  <c:v>41.970074699437184</c:v>
                </c:pt>
                <c:pt idx="222">
                  <c:v>46.06911037483183</c:v>
                </c:pt>
                <c:pt idx="223">
                  <c:v>46.530446773366954</c:v>
                </c:pt>
                <c:pt idx="224">
                  <c:v>56.839874893948995</c:v>
                </c:pt>
                <c:pt idx="225">
                  <c:v>53.072230777886354</c:v>
                </c:pt>
                <c:pt idx="226">
                  <c:v>53.318147522881993</c:v>
                </c:pt>
                <c:pt idx="227">
                  <c:v>51.976018063223776</c:v>
                </c:pt>
                <c:pt idx="228">
                  <c:v>54.501199385832344</c:v>
                </c:pt>
                <c:pt idx="229">
                  <c:v>50.326030788175871</c:v>
                </c:pt>
                <c:pt idx="230">
                  <c:v>47.409722708996831</c:v>
                </c:pt>
                <c:pt idx="231">
                  <c:v>50.942627755556536</c:v>
                </c:pt>
                <c:pt idx="232">
                  <c:v>53.463234239435629</c:v>
                </c:pt>
                <c:pt idx="233">
                  <c:v>53.599012640478236</c:v>
                </c:pt>
                <c:pt idx="234">
                  <c:v>53.383862450125996</c:v>
                </c:pt>
                <c:pt idx="235">
                  <c:v>53.924306677288101</c:v>
                </c:pt>
                <c:pt idx="236">
                  <c:v>53.338047498075305</c:v>
                </c:pt>
                <c:pt idx="237">
                  <c:v>53.739343571554969</c:v>
                </c:pt>
                <c:pt idx="238">
                  <c:v>47.320027935160525</c:v>
                </c:pt>
                <c:pt idx="239">
                  <c:v>50.620528034263963</c:v>
                </c:pt>
                <c:pt idx="240">
                  <c:v>55.215774067547294</c:v>
                </c:pt>
                <c:pt idx="241">
                  <c:v>54.099902484942852</c:v>
                </c:pt>
                <c:pt idx="242">
                  <c:v>50.371515189361993</c:v>
                </c:pt>
                <c:pt idx="243">
                  <c:v>52.581489432041025</c:v>
                </c:pt>
                <c:pt idx="244">
                  <c:v>52.049050131982675</c:v>
                </c:pt>
                <c:pt idx="245">
                  <c:v>52.662214415051331</c:v>
                </c:pt>
                <c:pt idx="246">
                  <c:v>54.646272364291505</c:v>
                </c:pt>
                <c:pt idx="247">
                  <c:v>53.370441683682614</c:v>
                </c:pt>
                <c:pt idx="248">
                  <c:v>52.226777339478367</c:v>
                </c:pt>
                <c:pt idx="249">
                  <c:v>48.940138178251182</c:v>
                </c:pt>
                <c:pt idx="250">
                  <c:v>48.235848555547236</c:v>
                </c:pt>
                <c:pt idx="251">
                  <c:v>44.66986513241811</c:v>
                </c:pt>
                <c:pt idx="252">
                  <c:v>48.042513009276028</c:v>
                </c:pt>
                <c:pt idx="253">
                  <c:v>46.041900761966353</c:v>
                </c:pt>
                <c:pt idx="254">
                  <c:v>51.406894570471927</c:v>
                </c:pt>
                <c:pt idx="255">
                  <c:v>52.058220727073198</c:v>
                </c:pt>
                <c:pt idx="256">
                  <c:v>54.697006268126572</c:v>
                </c:pt>
                <c:pt idx="257">
                  <c:v>54.60788745358068</c:v>
                </c:pt>
                <c:pt idx="258">
                  <c:v>49.599302550196455</c:v>
                </c:pt>
                <c:pt idx="259">
                  <c:v>51.596635505649957</c:v>
                </c:pt>
                <c:pt idx="260">
                  <c:v>47.029916708660451</c:v>
                </c:pt>
                <c:pt idx="261">
                  <c:v>49.56901462688657</c:v>
                </c:pt>
                <c:pt idx="262">
                  <c:v>49.163195781949113</c:v>
                </c:pt>
                <c:pt idx="263">
                  <c:v>48.788789754751505</c:v>
                </c:pt>
                <c:pt idx="264">
                  <c:v>46.796926293757188</c:v>
                </c:pt>
                <c:pt idx="265">
                  <c:v>42.349600554598908</c:v>
                </c:pt>
                <c:pt idx="266">
                  <c:v>41.857303197663057</c:v>
                </c:pt>
                <c:pt idx="267">
                  <c:v>42.050120227350916</c:v>
                </c:pt>
                <c:pt idx="268">
                  <c:v>43.092833389872013</c:v>
                </c:pt>
                <c:pt idx="269">
                  <c:v>44.539474574941146</c:v>
                </c:pt>
                <c:pt idx="270">
                  <c:v>49.496072841811987</c:v>
                </c:pt>
                <c:pt idx="271">
                  <c:v>46.802808639092021</c:v>
                </c:pt>
                <c:pt idx="272">
                  <c:v>53.241110349192553</c:v>
                </c:pt>
                <c:pt idx="273">
                  <c:v>54.405135937258613</c:v>
                </c:pt>
                <c:pt idx="274">
                  <c:v>45.297573084674433</c:v>
                </c:pt>
                <c:pt idx="275">
                  <c:v>51.124054276079313</c:v>
                </c:pt>
                <c:pt idx="276">
                  <c:v>59.583620383385494</c:v>
                </c:pt>
                <c:pt idx="277">
                  <c:v>62.107900803837595</c:v>
                </c:pt>
                <c:pt idx="278">
                  <c:v>38.198604387029562</c:v>
                </c:pt>
                <c:pt idx="279">
                  <c:v>38.964498028145549</c:v>
                </c:pt>
                <c:pt idx="280">
                  <c:v>35.514352448190337</c:v>
                </c:pt>
                <c:pt idx="281">
                  <c:v>36.037041087592108</c:v>
                </c:pt>
                <c:pt idx="282">
                  <c:v>42.720586398086979</c:v>
                </c:pt>
                <c:pt idx="283">
                  <c:v>38.478534119564031</c:v>
                </c:pt>
                <c:pt idx="284">
                  <c:v>44.216704639104243</c:v>
                </c:pt>
                <c:pt idx="285">
                  <c:v>43.956731252899026</c:v>
                </c:pt>
                <c:pt idx="286">
                  <c:v>45.828325949748113</c:v>
                </c:pt>
                <c:pt idx="287">
                  <c:v>45.138007015142975</c:v>
                </c:pt>
                <c:pt idx="288">
                  <c:v>38.947538269514446</c:v>
                </c:pt>
                <c:pt idx="289">
                  <c:v>44.567425835059062</c:v>
                </c:pt>
                <c:pt idx="290">
                  <c:v>45.285952701090501</c:v>
                </c:pt>
                <c:pt idx="291">
                  <c:v>42.101433259442238</c:v>
                </c:pt>
                <c:pt idx="292">
                  <c:v>44.6950043611781</c:v>
                </c:pt>
                <c:pt idx="293">
                  <c:v>31.653118707227765</c:v>
                </c:pt>
                <c:pt idx="294">
                  <c:v>49.914525237802344</c:v>
                </c:pt>
                <c:pt idx="295">
                  <c:v>57.073928007323858</c:v>
                </c:pt>
                <c:pt idx="296">
                  <c:v>44.902569021080474</c:v>
                </c:pt>
                <c:pt idx="297">
                  <c:v>49.452915453379021</c:v>
                </c:pt>
                <c:pt idx="298">
                  <c:v>55.719235374182311</c:v>
                </c:pt>
                <c:pt idx="299">
                  <c:v>51.416195151275645</c:v>
                </c:pt>
                <c:pt idx="300">
                  <c:v>51.381612021004827</c:v>
                </c:pt>
                <c:pt idx="301">
                  <c:v>57.401527984027226</c:v>
                </c:pt>
                <c:pt idx="302">
                  <c:v>44.023549798808233</c:v>
                </c:pt>
                <c:pt idx="303">
                  <c:v>54.624136336888604</c:v>
                </c:pt>
                <c:pt idx="304">
                  <c:v>54.291648985113156</c:v>
                </c:pt>
                <c:pt idx="305">
                  <c:v>57.44494697797137</c:v>
                </c:pt>
                <c:pt idx="306">
                  <c:v>47.598032029628513</c:v>
                </c:pt>
                <c:pt idx="307">
                  <c:v>49.126130805332011</c:v>
                </c:pt>
                <c:pt idx="308">
                  <c:v>55.732923603216896</c:v>
                </c:pt>
                <c:pt idx="309">
                  <c:v>56.798760983108984</c:v>
                </c:pt>
                <c:pt idx="310">
                  <c:v>53.535436923351163</c:v>
                </c:pt>
                <c:pt idx="311">
                  <c:v>53.6423586918092</c:v>
                </c:pt>
                <c:pt idx="312">
                  <c:v>51.121298959285397</c:v>
                </c:pt>
                <c:pt idx="313">
                  <c:v>54.707658510834378</c:v>
                </c:pt>
                <c:pt idx="314">
                  <c:v>56.231385206732426</c:v>
                </c:pt>
                <c:pt idx="315">
                  <c:v>65.124900565535469</c:v>
                </c:pt>
                <c:pt idx="316">
                  <c:v>57.626097073134972</c:v>
                </c:pt>
                <c:pt idx="317">
                  <c:v>57.116809201113924</c:v>
                </c:pt>
                <c:pt idx="318">
                  <c:v>51.607779543528551</c:v>
                </c:pt>
                <c:pt idx="319">
                  <c:v>43.24600503484271</c:v>
                </c:pt>
                <c:pt idx="320">
                  <c:v>59.819987880909544</c:v>
                </c:pt>
                <c:pt idx="321">
                  <c:v>53.553404767062709</c:v>
                </c:pt>
                <c:pt idx="322">
                  <c:v>52.320493932832008</c:v>
                </c:pt>
                <c:pt idx="323">
                  <c:v>51.082541431554596</c:v>
                </c:pt>
                <c:pt idx="324">
                  <c:v>49.795102853265263</c:v>
                </c:pt>
                <c:pt idx="325">
                  <c:v>49.392176709641355</c:v>
                </c:pt>
                <c:pt idx="326">
                  <c:v>47.290424834123463</c:v>
                </c:pt>
                <c:pt idx="327">
                  <c:v>50.588418345832913</c:v>
                </c:pt>
                <c:pt idx="328">
                  <c:v>45.037693078990827</c:v>
                </c:pt>
                <c:pt idx="329">
                  <c:v>60.901394826645998</c:v>
                </c:pt>
                <c:pt idx="330">
                  <c:v>63.953585348793226</c:v>
                </c:pt>
                <c:pt idx="331">
                  <c:v>52.390260495205979</c:v>
                </c:pt>
                <c:pt idx="332">
                  <c:v>64.12965195677755</c:v>
                </c:pt>
                <c:pt idx="333">
                  <c:v>53.124459139490305</c:v>
                </c:pt>
                <c:pt idx="334">
                  <c:v>55.180166994464464</c:v>
                </c:pt>
                <c:pt idx="335">
                  <c:v>57.594963547222775</c:v>
                </c:pt>
                <c:pt idx="336">
                  <c:v>46.712734407153555</c:v>
                </c:pt>
                <c:pt idx="337">
                  <c:v>61.459671638653077</c:v>
                </c:pt>
                <c:pt idx="338">
                  <c:v>38.001985568901446</c:v>
                </c:pt>
                <c:pt idx="339">
                  <c:v>27.398811013146744</c:v>
                </c:pt>
                <c:pt idx="340">
                  <c:v>25.750982898375181</c:v>
                </c:pt>
                <c:pt idx="341">
                  <c:v>46.081505896391199</c:v>
                </c:pt>
                <c:pt idx="342">
                  <c:v>48.045437488770254</c:v>
                </c:pt>
                <c:pt idx="343">
                  <c:v>47.528640574752941</c:v>
                </c:pt>
                <c:pt idx="344">
                  <c:v>47.165203055588442</c:v>
                </c:pt>
                <c:pt idx="345">
                  <c:v>46.631770243585613</c:v>
                </c:pt>
                <c:pt idx="346">
                  <c:v>38.33831793427953</c:v>
                </c:pt>
                <c:pt idx="347">
                  <c:v>34.045335254258013</c:v>
                </c:pt>
                <c:pt idx="348">
                  <c:v>31.534109884463689</c:v>
                </c:pt>
                <c:pt idx="349">
                  <c:v>44.925718758580125</c:v>
                </c:pt>
                <c:pt idx="350">
                  <c:v>44.414267302411318</c:v>
                </c:pt>
                <c:pt idx="351">
                  <c:v>46.243171387561162</c:v>
                </c:pt>
                <c:pt idx="352">
                  <c:v>49.845316538147102</c:v>
                </c:pt>
                <c:pt idx="353">
                  <c:v>32.291305952206621</c:v>
                </c:pt>
                <c:pt idx="354">
                  <c:v>42.040549479574125</c:v>
                </c:pt>
                <c:pt idx="355">
                  <c:v>53.019147123420346</c:v>
                </c:pt>
                <c:pt idx="356">
                  <c:v>48.556584859597088</c:v>
                </c:pt>
                <c:pt idx="357">
                  <c:v>29.776380906576662</c:v>
                </c:pt>
                <c:pt idx="358">
                  <c:v>33.890727512269294</c:v>
                </c:pt>
                <c:pt idx="359">
                  <c:v>21.083856066218235</c:v>
                </c:pt>
                <c:pt idx="360">
                  <c:v>22.062306782387573</c:v>
                </c:pt>
                <c:pt idx="361">
                  <c:v>23.643322401295659</c:v>
                </c:pt>
                <c:pt idx="362">
                  <c:v>54.800503771758144</c:v>
                </c:pt>
                <c:pt idx="363">
                  <c:v>50.100244267038363</c:v>
                </c:pt>
                <c:pt idx="364">
                  <c:v>49.838554404707345</c:v>
                </c:pt>
                <c:pt idx="365">
                  <c:v>51.768132334527785</c:v>
                </c:pt>
                <c:pt idx="366">
                  <c:v>50.699472257226006</c:v>
                </c:pt>
                <c:pt idx="367">
                  <c:v>54.262223629159024</c:v>
                </c:pt>
                <c:pt idx="368">
                  <c:v>52.636311152747297</c:v>
                </c:pt>
                <c:pt idx="369">
                  <c:v>58.626290388439699</c:v>
                </c:pt>
                <c:pt idx="370">
                  <c:v>61.591245382512184</c:v>
                </c:pt>
                <c:pt idx="371">
                  <c:v>55.669576144682672</c:v>
                </c:pt>
                <c:pt idx="372">
                  <c:v>66.473267534488556</c:v>
                </c:pt>
                <c:pt idx="373">
                  <c:v>65.157314395262901</c:v>
                </c:pt>
                <c:pt idx="374">
                  <c:v>61.614206702108881</c:v>
                </c:pt>
                <c:pt idx="375">
                  <c:v>56.167413994694783</c:v>
                </c:pt>
                <c:pt idx="376">
                  <c:v>50.014116442846451</c:v>
                </c:pt>
                <c:pt idx="377">
                  <c:v>51.968232511126168</c:v>
                </c:pt>
                <c:pt idx="378">
                  <c:v>54.762451481053205</c:v>
                </c:pt>
                <c:pt idx="379">
                  <c:v>53.760129280946352</c:v>
                </c:pt>
                <c:pt idx="380">
                  <c:v>55.657272163054294</c:v>
                </c:pt>
                <c:pt idx="381">
                  <c:v>55.061338196892009</c:v>
                </c:pt>
                <c:pt idx="382">
                  <c:v>57.315390101893996</c:v>
                </c:pt>
                <c:pt idx="383">
                  <c:v>56.574759708897176</c:v>
                </c:pt>
                <c:pt idx="384">
                  <c:v>25.780459937138989</c:v>
                </c:pt>
                <c:pt idx="385">
                  <c:v>37.365399059235124</c:v>
                </c:pt>
                <c:pt idx="386">
                  <c:v>28.226198348507889</c:v>
                </c:pt>
                <c:pt idx="387">
                  <c:v>13.453933868334406</c:v>
                </c:pt>
                <c:pt idx="388">
                  <c:v>37.272686524041156</c:v>
                </c:pt>
                <c:pt idx="389">
                  <c:v>34.360798073536721</c:v>
                </c:pt>
                <c:pt idx="390">
                  <c:v>44.433627481302366</c:v>
                </c:pt>
                <c:pt idx="391">
                  <c:v>32.003523538512454</c:v>
                </c:pt>
                <c:pt idx="392">
                  <c:v>31.51183435042153</c:v>
                </c:pt>
                <c:pt idx="393">
                  <c:v>27.524774055768329</c:v>
                </c:pt>
                <c:pt idx="394">
                  <c:v>24.073257823041104</c:v>
                </c:pt>
                <c:pt idx="395">
                  <c:v>20.518275209379226</c:v>
                </c:pt>
                <c:pt idx="396">
                  <c:v>21.584133111845656</c:v>
                </c:pt>
                <c:pt idx="397">
                  <c:v>54.122195056334029</c:v>
                </c:pt>
                <c:pt idx="398">
                  <c:v>56.677835807354818</c:v>
                </c:pt>
                <c:pt idx="399">
                  <c:v>58.020722940475167</c:v>
                </c:pt>
                <c:pt idx="400">
                  <c:v>56.618344421927766</c:v>
                </c:pt>
                <c:pt idx="401">
                  <c:v>58.169340957298346</c:v>
                </c:pt>
                <c:pt idx="402">
                  <c:v>55.936222019162344</c:v>
                </c:pt>
                <c:pt idx="403">
                  <c:v>56.304303248372435</c:v>
                </c:pt>
                <c:pt idx="404">
                  <c:v>59.924208948320263</c:v>
                </c:pt>
                <c:pt idx="405">
                  <c:v>46.732359487565461</c:v>
                </c:pt>
                <c:pt idx="406">
                  <c:v>58.008543418240279</c:v>
                </c:pt>
                <c:pt idx="407">
                  <c:v>49.403800015859424</c:v>
                </c:pt>
                <c:pt idx="408">
                  <c:v>44.881500657806249</c:v>
                </c:pt>
                <c:pt idx="409">
                  <c:v>18.284131486398568</c:v>
                </c:pt>
                <c:pt idx="410">
                  <c:v>23.664578661242835</c:v>
                </c:pt>
                <c:pt idx="411">
                  <c:v>23.508863848383577</c:v>
                </c:pt>
                <c:pt idx="412">
                  <c:v>23.14699156497479</c:v>
                </c:pt>
                <c:pt idx="413">
                  <c:v>24.002155445688295</c:v>
                </c:pt>
                <c:pt idx="414">
                  <c:v>20.198801352834895</c:v>
                </c:pt>
                <c:pt idx="415">
                  <c:v>20.480453924870474</c:v>
                </c:pt>
                <c:pt idx="416">
                  <c:v>26.131824458568822</c:v>
                </c:pt>
                <c:pt idx="417">
                  <c:v>21.940811777718057</c:v>
                </c:pt>
                <c:pt idx="418">
                  <c:v>20.314782326730846</c:v>
                </c:pt>
                <c:pt idx="419">
                  <c:v>20.707370131594836</c:v>
                </c:pt>
                <c:pt idx="420">
                  <c:v>22.408060053202249</c:v>
                </c:pt>
                <c:pt idx="421">
                  <c:v>19.769761386851926</c:v>
                </c:pt>
                <c:pt idx="422">
                  <c:v>21.644302917414535</c:v>
                </c:pt>
                <c:pt idx="423">
                  <c:v>26.578861208469927</c:v>
                </c:pt>
                <c:pt idx="424">
                  <c:v>23.524774220522726</c:v>
                </c:pt>
                <c:pt idx="425">
                  <c:v>21.265219223277477</c:v>
                </c:pt>
                <c:pt idx="426">
                  <c:v>22.489975706998333</c:v>
                </c:pt>
                <c:pt idx="427">
                  <c:v>33.273198189916506</c:v>
                </c:pt>
                <c:pt idx="428">
                  <c:v>49.076506525865156</c:v>
                </c:pt>
                <c:pt idx="429">
                  <c:v>55.55683155803527</c:v>
                </c:pt>
                <c:pt idx="430">
                  <c:v>56.843843746236104</c:v>
                </c:pt>
                <c:pt idx="431">
                  <c:v>30.21871100709469</c:v>
                </c:pt>
                <c:pt idx="432">
                  <c:v>29.453221551119963</c:v>
                </c:pt>
                <c:pt idx="433">
                  <c:v>29.14103578136249</c:v>
                </c:pt>
                <c:pt idx="434">
                  <c:v>30.967652816214702</c:v>
                </c:pt>
                <c:pt idx="435">
                  <c:v>30.419497263699284</c:v>
                </c:pt>
                <c:pt idx="436">
                  <c:v>29.920902613275889</c:v>
                </c:pt>
                <c:pt idx="437">
                  <c:v>29.424513952463116</c:v>
                </c:pt>
                <c:pt idx="438">
                  <c:v>29.863225974102289</c:v>
                </c:pt>
                <c:pt idx="439">
                  <c:v>30.346534300178877</c:v>
                </c:pt>
                <c:pt idx="440">
                  <c:v>29.903076067775576</c:v>
                </c:pt>
                <c:pt idx="441">
                  <c:v>29.753006715402901</c:v>
                </c:pt>
                <c:pt idx="442">
                  <c:v>29.518129601411726</c:v>
                </c:pt>
                <c:pt idx="443">
                  <c:v>32.656106457021295</c:v>
                </c:pt>
                <c:pt idx="444">
                  <c:v>40.861538649683524</c:v>
                </c:pt>
                <c:pt idx="445">
                  <c:v>27.035925323089891</c:v>
                </c:pt>
                <c:pt idx="446">
                  <c:v>27.019791518383286</c:v>
                </c:pt>
                <c:pt idx="447">
                  <c:v>26.759265444673691</c:v>
                </c:pt>
                <c:pt idx="448">
                  <c:v>26.605304683638227</c:v>
                </c:pt>
                <c:pt idx="449">
                  <c:v>27.017151775384935</c:v>
                </c:pt>
                <c:pt idx="450">
                  <c:v>27.268378812613026</c:v>
                </c:pt>
                <c:pt idx="451">
                  <c:v>44.095314408904613</c:v>
                </c:pt>
                <c:pt idx="452">
                  <c:v>44.977404248376864</c:v>
                </c:pt>
                <c:pt idx="453">
                  <c:v>45.895331341548562</c:v>
                </c:pt>
                <c:pt idx="454">
                  <c:v>55.935114479866904</c:v>
                </c:pt>
                <c:pt idx="455">
                  <c:v>51.604107575251099</c:v>
                </c:pt>
                <c:pt idx="456">
                  <c:v>64.075118754890767</c:v>
                </c:pt>
                <c:pt idx="457">
                  <c:v>66.461737670076872</c:v>
                </c:pt>
                <c:pt idx="458">
                  <c:v>49.233867198481931</c:v>
                </c:pt>
                <c:pt idx="459">
                  <c:v>53.555942343686446</c:v>
                </c:pt>
                <c:pt idx="460">
                  <c:v>58.079239451885044</c:v>
                </c:pt>
                <c:pt idx="461">
                  <c:v>51.701627721262703</c:v>
                </c:pt>
                <c:pt idx="462">
                  <c:v>44.447845866630175</c:v>
                </c:pt>
                <c:pt idx="463">
                  <c:v>52.791154698338993</c:v>
                </c:pt>
                <c:pt idx="464">
                  <c:v>49.343164053509945</c:v>
                </c:pt>
                <c:pt idx="465">
                  <c:v>50.88611573762757</c:v>
                </c:pt>
                <c:pt idx="466">
                  <c:v>47.140838157370354</c:v>
                </c:pt>
                <c:pt idx="467">
                  <c:v>50.007502953498346</c:v>
                </c:pt>
                <c:pt idx="468">
                  <c:v>60.83594181298222</c:v>
                </c:pt>
                <c:pt idx="469">
                  <c:v>64.284220503129035</c:v>
                </c:pt>
                <c:pt idx="470">
                  <c:v>58.595480060844125</c:v>
                </c:pt>
                <c:pt idx="471">
                  <c:v>52.025011257106009</c:v>
                </c:pt>
                <c:pt idx="472">
                  <c:v>48.245450154634625</c:v>
                </c:pt>
                <c:pt idx="473">
                  <c:v>51.14307732846207</c:v>
                </c:pt>
                <c:pt idx="474">
                  <c:v>34.461146280333274</c:v>
                </c:pt>
                <c:pt idx="475">
                  <c:v>59.256010258108311</c:v>
                </c:pt>
                <c:pt idx="476">
                  <c:v>57.15031978151891</c:v>
                </c:pt>
                <c:pt idx="477">
                  <c:v>60.897515921351363</c:v>
                </c:pt>
                <c:pt idx="478">
                  <c:v>55.157646054517997</c:v>
                </c:pt>
                <c:pt idx="479">
                  <c:v>44.48626739279127</c:v>
                </c:pt>
                <c:pt idx="480">
                  <c:v>58.039827990267121</c:v>
                </c:pt>
                <c:pt idx="481">
                  <c:v>59.489540920018001</c:v>
                </c:pt>
                <c:pt idx="482">
                  <c:v>59.498218209652407</c:v>
                </c:pt>
                <c:pt idx="483">
                  <c:v>52.072711836021391</c:v>
                </c:pt>
                <c:pt idx="484">
                  <c:v>66.542501607778192</c:v>
                </c:pt>
                <c:pt idx="485">
                  <c:v>55.365311692916272</c:v>
                </c:pt>
                <c:pt idx="486">
                  <c:v>47.858717629951812</c:v>
                </c:pt>
                <c:pt idx="487">
                  <c:v>55.821438812251614</c:v>
                </c:pt>
                <c:pt idx="488">
                  <c:v>61.301136975602994</c:v>
                </c:pt>
                <c:pt idx="489">
                  <c:v>55.376307680078803</c:v>
                </c:pt>
                <c:pt idx="490">
                  <c:v>54.906071489994339</c:v>
                </c:pt>
                <c:pt idx="491">
                  <c:v>55.342163860243879</c:v>
                </c:pt>
                <c:pt idx="492">
                  <c:v>58.960609863658405</c:v>
                </c:pt>
                <c:pt idx="493">
                  <c:v>45.073109261133297</c:v>
                </c:pt>
                <c:pt idx="494">
                  <c:v>49.900312953814016</c:v>
                </c:pt>
                <c:pt idx="495">
                  <c:v>47.394717931932405</c:v>
                </c:pt>
                <c:pt idx="496">
                  <c:v>45.536827789258155</c:v>
                </c:pt>
                <c:pt idx="497">
                  <c:v>47.230087078147129</c:v>
                </c:pt>
                <c:pt idx="498">
                  <c:v>19.357075530585067</c:v>
                </c:pt>
                <c:pt idx="499">
                  <c:v>21.546821183524099</c:v>
                </c:pt>
                <c:pt idx="500">
                  <c:v>23.909777386886628</c:v>
                </c:pt>
                <c:pt idx="501">
                  <c:v>24.649269539394542</c:v>
                </c:pt>
                <c:pt idx="502">
                  <c:v>29.922786464216721</c:v>
                </c:pt>
                <c:pt idx="503">
                  <c:v>26.128395315567889</c:v>
                </c:pt>
                <c:pt idx="504">
                  <c:v>25.24903125889249</c:v>
                </c:pt>
                <c:pt idx="505">
                  <c:v>24.681170968456254</c:v>
                </c:pt>
                <c:pt idx="506">
                  <c:v>24.759320270317556</c:v>
                </c:pt>
                <c:pt idx="507">
                  <c:v>43.163458128541535</c:v>
                </c:pt>
                <c:pt idx="508">
                  <c:v>44.11492406091434</c:v>
                </c:pt>
                <c:pt idx="509">
                  <c:v>25.206373682978189</c:v>
                </c:pt>
                <c:pt idx="510">
                  <c:v>41.117274605925395</c:v>
                </c:pt>
                <c:pt idx="511">
                  <c:v>43.064272017113645</c:v>
                </c:pt>
                <c:pt idx="512">
                  <c:v>50.144132941248628</c:v>
                </c:pt>
                <c:pt idx="513">
                  <c:v>47.715982535960656</c:v>
                </c:pt>
                <c:pt idx="514">
                  <c:v>26.124576218351262</c:v>
                </c:pt>
                <c:pt idx="515">
                  <c:v>23.55412626695259</c:v>
                </c:pt>
                <c:pt idx="516">
                  <c:v>24.976884944530013</c:v>
                </c:pt>
                <c:pt idx="517">
                  <c:v>23.630459314991725</c:v>
                </c:pt>
                <c:pt idx="518">
                  <c:v>26.919058952057089</c:v>
                </c:pt>
                <c:pt idx="519">
                  <c:v>26.294460400379087</c:v>
                </c:pt>
                <c:pt idx="520">
                  <c:v>26.883301349910642</c:v>
                </c:pt>
                <c:pt idx="521">
                  <c:v>23.930787101493188</c:v>
                </c:pt>
                <c:pt idx="522">
                  <c:v>33.999779654672345</c:v>
                </c:pt>
                <c:pt idx="523">
                  <c:v>30.793321419776362</c:v>
                </c:pt>
                <c:pt idx="524">
                  <c:v>43.032600658227786</c:v>
                </c:pt>
                <c:pt idx="525">
                  <c:v>38.622297171633996</c:v>
                </c:pt>
                <c:pt idx="526">
                  <c:v>49.677800014155281</c:v>
                </c:pt>
                <c:pt idx="527">
                  <c:v>51.353413953856744</c:v>
                </c:pt>
                <c:pt idx="528">
                  <c:v>48.469984440894827</c:v>
                </c:pt>
                <c:pt idx="529">
                  <c:v>49.877634776119422</c:v>
                </c:pt>
                <c:pt idx="530">
                  <c:v>48.916428158101127</c:v>
                </c:pt>
                <c:pt idx="531">
                  <c:v>52.132258686111264</c:v>
                </c:pt>
                <c:pt idx="532">
                  <c:v>51.477801204041974</c:v>
                </c:pt>
                <c:pt idx="533">
                  <c:v>53.752751927785162</c:v>
                </c:pt>
                <c:pt idx="534">
                  <c:v>53.778578098752511</c:v>
                </c:pt>
                <c:pt idx="535">
                  <c:v>21.566601159973789</c:v>
                </c:pt>
                <c:pt idx="536">
                  <c:v>21.159069471816135</c:v>
                </c:pt>
                <c:pt idx="537">
                  <c:v>21.970685190489228</c:v>
                </c:pt>
                <c:pt idx="538">
                  <c:v>26.485590502124463</c:v>
                </c:pt>
                <c:pt idx="539">
                  <c:v>48.214625126695594</c:v>
                </c:pt>
                <c:pt idx="540">
                  <c:v>51.272743690524663</c:v>
                </c:pt>
                <c:pt idx="541">
                  <c:v>56.343480719711167</c:v>
                </c:pt>
                <c:pt idx="542">
                  <c:v>55.914764928411095</c:v>
                </c:pt>
                <c:pt idx="543">
                  <c:v>57.980448846966759</c:v>
                </c:pt>
                <c:pt idx="544">
                  <c:v>59.514725608856445</c:v>
                </c:pt>
                <c:pt idx="545">
                  <c:v>36.445014058761494</c:v>
                </c:pt>
                <c:pt idx="546">
                  <c:v>36.12503528445226</c:v>
                </c:pt>
                <c:pt idx="547">
                  <c:v>36.428391596768911</c:v>
                </c:pt>
                <c:pt idx="548">
                  <c:v>35.352117496754872</c:v>
                </c:pt>
                <c:pt idx="549">
                  <c:v>40.816620108972074</c:v>
                </c:pt>
                <c:pt idx="550">
                  <c:v>42.911405929971558</c:v>
                </c:pt>
                <c:pt idx="551">
                  <c:v>44.145270227358488</c:v>
                </c:pt>
                <c:pt idx="552">
                  <c:v>44.272131853112498</c:v>
                </c:pt>
                <c:pt idx="553">
                  <c:v>46.430132413745646</c:v>
                </c:pt>
                <c:pt idx="554">
                  <c:v>50.838323495295171</c:v>
                </c:pt>
                <c:pt idx="555">
                  <c:v>52.763217460424912</c:v>
                </c:pt>
                <c:pt idx="556">
                  <c:v>51.54826295451749</c:v>
                </c:pt>
                <c:pt idx="557">
                  <c:v>60.101048245897395</c:v>
                </c:pt>
                <c:pt idx="558">
                  <c:v>56.847558984627305</c:v>
                </c:pt>
                <c:pt idx="559">
                  <c:v>59.413987993005094</c:v>
                </c:pt>
                <c:pt idx="560">
                  <c:v>53.004993269579138</c:v>
                </c:pt>
                <c:pt idx="561">
                  <c:v>57.914168866709524</c:v>
                </c:pt>
                <c:pt idx="562">
                  <c:v>51.404830399511994</c:v>
                </c:pt>
                <c:pt idx="563">
                  <c:v>57.225629093356979</c:v>
                </c:pt>
                <c:pt idx="564">
                  <c:v>57.278330803610011</c:v>
                </c:pt>
                <c:pt idx="565">
                  <c:v>59.082093794195067</c:v>
                </c:pt>
                <c:pt idx="566">
                  <c:v>33.187639326214324</c:v>
                </c:pt>
                <c:pt idx="567">
                  <c:v>34.651219870572106</c:v>
                </c:pt>
                <c:pt idx="568">
                  <c:v>35.360551735398296</c:v>
                </c:pt>
                <c:pt idx="569">
                  <c:v>40.731403470648068</c:v>
                </c:pt>
                <c:pt idx="570">
                  <c:v>36.188885858106296</c:v>
                </c:pt>
                <c:pt idx="571">
                  <c:v>38.201183604387026</c:v>
                </c:pt>
                <c:pt idx="572">
                  <c:v>46.469685431809445</c:v>
                </c:pt>
                <c:pt idx="573">
                  <c:v>55.083990225641934</c:v>
                </c:pt>
                <c:pt idx="574">
                  <c:v>66.879481800277958</c:v>
                </c:pt>
                <c:pt idx="575">
                  <c:v>66.915652792770047</c:v>
                </c:pt>
                <c:pt idx="576">
                  <c:v>67.496120822715127</c:v>
                </c:pt>
                <c:pt idx="577">
                  <c:v>38.162728179010912</c:v>
                </c:pt>
                <c:pt idx="578">
                  <c:v>41.137436470398214</c:v>
                </c:pt>
                <c:pt idx="579">
                  <c:v>41.106182111982733</c:v>
                </c:pt>
                <c:pt idx="580">
                  <c:v>41.879182980967123</c:v>
                </c:pt>
                <c:pt idx="581">
                  <c:v>36.790446863065036</c:v>
                </c:pt>
                <c:pt idx="582">
                  <c:v>32.691374963650802</c:v>
                </c:pt>
                <c:pt idx="583">
                  <c:v>26.406127190452981</c:v>
                </c:pt>
                <c:pt idx="584">
                  <c:v>28.428216053713619</c:v>
                </c:pt>
                <c:pt idx="585">
                  <c:v>23.252570946460981</c:v>
                </c:pt>
                <c:pt idx="586">
                  <c:v>25.82321023174941</c:v>
                </c:pt>
                <c:pt idx="587">
                  <c:v>25.013174042546943</c:v>
                </c:pt>
                <c:pt idx="588">
                  <c:v>24.635497105615233</c:v>
                </c:pt>
                <c:pt idx="589">
                  <c:v>27.405295394032684</c:v>
                </c:pt>
                <c:pt idx="590">
                  <c:v>27.923938351487433</c:v>
                </c:pt>
                <c:pt idx="591">
                  <c:v>23.657857123419152</c:v>
                </c:pt>
                <c:pt idx="592">
                  <c:v>29.723461834096515</c:v>
                </c:pt>
                <c:pt idx="593">
                  <c:v>25.40867170965792</c:v>
                </c:pt>
                <c:pt idx="594">
                  <c:v>19.273104183370517</c:v>
                </c:pt>
                <c:pt idx="595">
                  <c:v>17.20231697544304</c:v>
                </c:pt>
                <c:pt idx="596">
                  <c:v>38.389656666844921</c:v>
                </c:pt>
                <c:pt idx="597">
                  <c:v>23.867208186942094</c:v>
                </c:pt>
                <c:pt idx="598">
                  <c:v>52.613994245822006</c:v>
                </c:pt>
                <c:pt idx="599">
                  <c:v>49.020888594596705</c:v>
                </c:pt>
                <c:pt idx="600">
                  <c:v>47.293286619963354</c:v>
                </c:pt>
                <c:pt idx="601">
                  <c:v>32.550864936884196</c:v>
                </c:pt>
                <c:pt idx="602">
                  <c:v>58.095259764592143</c:v>
                </c:pt>
                <c:pt idx="603">
                  <c:v>55.820902949417281</c:v>
                </c:pt>
                <c:pt idx="604">
                  <c:v>26.74795304307354</c:v>
                </c:pt>
                <c:pt idx="605">
                  <c:v>56.518639271379676</c:v>
                </c:pt>
                <c:pt idx="606">
                  <c:v>56.921789192728191</c:v>
                </c:pt>
                <c:pt idx="607">
                  <c:v>57.469583134427481</c:v>
                </c:pt>
                <c:pt idx="608">
                  <c:v>21.721816544191789</c:v>
                </c:pt>
                <c:pt idx="609">
                  <c:v>20.449053184934229</c:v>
                </c:pt>
                <c:pt idx="610">
                  <c:v>21.13156862471034</c:v>
                </c:pt>
                <c:pt idx="611">
                  <c:v>23.15476816379725</c:v>
                </c:pt>
                <c:pt idx="612">
                  <c:v>62.941868387979341</c:v>
                </c:pt>
                <c:pt idx="613">
                  <c:v>61.915545359767279</c:v>
                </c:pt>
                <c:pt idx="614">
                  <c:v>52.197248896257086</c:v>
                </c:pt>
                <c:pt idx="615">
                  <c:v>58.207228099888738</c:v>
                </c:pt>
                <c:pt idx="616">
                  <c:v>53.086527665562592</c:v>
                </c:pt>
                <c:pt idx="617">
                  <c:v>62.130356587595656</c:v>
                </c:pt>
                <c:pt idx="618">
                  <c:v>58.58065105461899</c:v>
                </c:pt>
                <c:pt idx="619">
                  <c:v>53.481108562118344</c:v>
                </c:pt>
                <c:pt idx="620">
                  <c:v>62.652827873140339</c:v>
                </c:pt>
                <c:pt idx="621">
                  <c:v>53.929990327340185</c:v>
                </c:pt>
                <c:pt idx="622">
                  <c:v>64.510688437870655</c:v>
                </c:pt>
                <c:pt idx="623">
                  <c:v>52.343552516234737</c:v>
                </c:pt>
                <c:pt idx="624">
                  <c:v>59.385914184609831</c:v>
                </c:pt>
                <c:pt idx="625">
                  <c:v>57.568224646146071</c:v>
                </c:pt>
                <c:pt idx="626">
                  <c:v>53.647166836148308</c:v>
                </c:pt>
                <c:pt idx="627">
                  <c:v>53.038964606019178</c:v>
                </c:pt>
                <c:pt idx="628">
                  <c:v>63.652347578250144</c:v>
                </c:pt>
                <c:pt idx="629">
                  <c:v>63.030544164853175</c:v>
                </c:pt>
                <c:pt idx="630">
                  <c:v>56.643128529615815</c:v>
                </c:pt>
                <c:pt idx="631">
                  <c:v>52.054230462188428</c:v>
                </c:pt>
                <c:pt idx="632">
                  <c:v>53.620815365392694</c:v>
                </c:pt>
                <c:pt idx="633">
                  <c:v>57.442779897866174</c:v>
                </c:pt>
                <c:pt idx="634">
                  <c:v>55.624531707941486</c:v>
                </c:pt>
                <c:pt idx="635">
                  <c:v>56.404495579068218</c:v>
                </c:pt>
                <c:pt idx="636">
                  <c:v>62.12699025074383</c:v>
                </c:pt>
                <c:pt idx="637">
                  <c:v>61.617945746939462</c:v>
                </c:pt>
                <c:pt idx="638">
                  <c:v>61.255074073029526</c:v>
                </c:pt>
                <c:pt idx="639">
                  <c:v>62.528505949267213</c:v>
                </c:pt>
                <c:pt idx="640">
                  <c:v>62.889324588818219</c:v>
                </c:pt>
                <c:pt idx="641">
                  <c:v>63.548097608383024</c:v>
                </c:pt>
                <c:pt idx="642">
                  <c:v>61.749401046306815</c:v>
                </c:pt>
                <c:pt idx="643">
                  <c:v>62.732879144835174</c:v>
                </c:pt>
                <c:pt idx="644">
                  <c:v>62.987968034893044</c:v>
                </c:pt>
                <c:pt idx="645">
                  <c:v>60.343533799558067</c:v>
                </c:pt>
                <c:pt idx="646">
                  <c:v>59.757395621926008</c:v>
                </c:pt>
                <c:pt idx="647">
                  <c:v>61.973969164442963</c:v>
                </c:pt>
                <c:pt idx="648">
                  <c:v>61.217382007690304</c:v>
                </c:pt>
                <c:pt idx="649">
                  <c:v>61.121376755201993</c:v>
                </c:pt>
                <c:pt idx="650">
                  <c:v>58.294944277254025</c:v>
                </c:pt>
                <c:pt idx="651">
                  <c:v>61.242271859603065</c:v>
                </c:pt>
                <c:pt idx="652">
                  <c:v>61.496249035274275</c:v>
                </c:pt>
                <c:pt idx="653">
                  <c:v>57.467318586087579</c:v>
                </c:pt>
                <c:pt idx="654">
                  <c:v>55.832918190430469</c:v>
                </c:pt>
                <c:pt idx="655">
                  <c:v>56.729637034965513</c:v>
                </c:pt>
                <c:pt idx="656">
                  <c:v>50.345494500205199</c:v>
                </c:pt>
                <c:pt idx="657">
                  <c:v>63.635169614704488</c:v>
                </c:pt>
                <c:pt idx="658">
                  <c:v>63.285614550539016</c:v>
                </c:pt>
                <c:pt idx="659">
                  <c:v>57.041242091755997</c:v>
                </c:pt>
                <c:pt idx="660">
                  <c:v>51.846839744920068</c:v>
                </c:pt>
                <c:pt idx="661">
                  <c:v>61.945217093115993</c:v>
                </c:pt>
                <c:pt idx="662">
                  <c:v>61.929159490777508</c:v>
                </c:pt>
                <c:pt idx="663">
                  <c:v>53.593424275068394</c:v>
                </c:pt>
                <c:pt idx="664">
                  <c:v>52.768782010711412</c:v>
                </c:pt>
                <c:pt idx="665">
                  <c:v>57.510139714972013</c:v>
                </c:pt>
                <c:pt idx="666">
                  <c:v>62.66888377427955</c:v>
                </c:pt>
                <c:pt idx="667">
                  <c:v>54.798482017644943</c:v>
                </c:pt>
                <c:pt idx="668">
                  <c:v>57.135348187953461</c:v>
                </c:pt>
                <c:pt idx="669">
                  <c:v>58.719707803408504</c:v>
                </c:pt>
                <c:pt idx="670">
                  <c:v>59.140945462425961</c:v>
                </c:pt>
                <c:pt idx="671">
                  <c:v>58.828660366828302</c:v>
                </c:pt>
                <c:pt idx="672">
                  <c:v>56.384473494027944</c:v>
                </c:pt>
                <c:pt idx="673">
                  <c:v>64.091945301393892</c:v>
                </c:pt>
                <c:pt idx="674">
                  <c:v>61.74670187269097</c:v>
                </c:pt>
                <c:pt idx="675">
                  <c:v>58.208666299943026</c:v>
                </c:pt>
                <c:pt idx="676">
                  <c:v>59.973610700389912</c:v>
                </c:pt>
                <c:pt idx="677">
                  <c:v>63.621533169110123</c:v>
                </c:pt>
                <c:pt idx="678">
                  <c:v>58.569753740294352</c:v>
                </c:pt>
                <c:pt idx="679">
                  <c:v>63.734879092520913</c:v>
                </c:pt>
                <c:pt idx="680">
                  <c:v>62.040406802284544</c:v>
                </c:pt>
                <c:pt idx="681">
                  <c:v>65.340676229488651</c:v>
                </c:pt>
                <c:pt idx="682">
                  <c:v>63.505581827948852</c:v>
                </c:pt>
                <c:pt idx="683">
                  <c:v>59.411269172021044</c:v>
                </c:pt>
                <c:pt idx="684">
                  <c:v>53.660614208077412</c:v>
                </c:pt>
                <c:pt idx="685">
                  <c:v>57.294094507729604</c:v>
                </c:pt>
                <c:pt idx="686">
                  <c:v>61.920438372197573</c:v>
                </c:pt>
                <c:pt idx="687">
                  <c:v>54.781517544608406</c:v>
                </c:pt>
                <c:pt idx="688">
                  <c:v>60.879368687445044</c:v>
                </c:pt>
                <c:pt idx="689">
                  <c:v>63.616074493282277</c:v>
                </c:pt>
                <c:pt idx="690">
                  <c:v>59.585901231267442</c:v>
                </c:pt>
                <c:pt idx="691">
                  <c:v>51.375350330644551</c:v>
                </c:pt>
                <c:pt idx="692">
                  <c:v>56.932294257377045</c:v>
                </c:pt>
                <c:pt idx="693">
                  <c:v>63.352079989321993</c:v>
                </c:pt>
                <c:pt idx="694">
                  <c:v>53.061693556338774</c:v>
                </c:pt>
                <c:pt idx="695">
                  <c:v>59.803384848978567</c:v>
                </c:pt>
                <c:pt idx="696">
                  <c:v>57.930685390123585</c:v>
                </c:pt>
                <c:pt idx="697">
                  <c:v>59.180339769474863</c:v>
                </c:pt>
                <c:pt idx="698">
                  <c:v>57.144588351017894</c:v>
                </c:pt>
                <c:pt idx="699">
                  <c:v>61.349312510492254</c:v>
                </c:pt>
                <c:pt idx="700">
                  <c:v>61.313361437853899</c:v>
                </c:pt>
                <c:pt idx="701">
                  <c:v>63.450714373070255</c:v>
                </c:pt>
                <c:pt idx="702">
                  <c:v>54.056907798625943</c:v>
                </c:pt>
                <c:pt idx="703">
                  <c:v>62.669033717178138</c:v>
                </c:pt>
                <c:pt idx="704">
                  <c:v>61.785405553508355</c:v>
                </c:pt>
                <c:pt idx="705">
                  <c:v>61.549005421300407</c:v>
                </c:pt>
                <c:pt idx="706">
                  <c:v>55.402911870034309</c:v>
                </c:pt>
                <c:pt idx="707">
                  <c:v>53.022874222746076</c:v>
                </c:pt>
                <c:pt idx="708">
                  <c:v>60.791014832895463</c:v>
                </c:pt>
                <c:pt idx="709">
                  <c:v>52.873603014074803</c:v>
                </c:pt>
                <c:pt idx="710">
                  <c:v>60.967842541534857</c:v>
                </c:pt>
                <c:pt idx="711">
                  <c:v>52.997327471525914</c:v>
                </c:pt>
                <c:pt idx="712">
                  <c:v>57.307153741658524</c:v>
                </c:pt>
                <c:pt idx="713">
                  <c:v>52.409229701522342</c:v>
                </c:pt>
                <c:pt idx="714">
                  <c:v>52.540022634161403</c:v>
                </c:pt>
                <c:pt idx="715">
                  <c:v>60.396893253905006</c:v>
                </c:pt>
                <c:pt idx="716">
                  <c:v>56.384742350350344</c:v>
                </c:pt>
                <c:pt idx="717">
                  <c:v>57.731529663876778</c:v>
                </c:pt>
                <c:pt idx="718">
                  <c:v>61.910705438972933</c:v>
                </c:pt>
                <c:pt idx="719">
                  <c:v>56.144280840728555</c:v>
                </c:pt>
                <c:pt idx="720">
                  <c:v>61.702320530163313</c:v>
                </c:pt>
                <c:pt idx="721">
                  <c:v>53.503931091341045</c:v>
                </c:pt>
                <c:pt idx="722">
                  <c:v>63.553080452786723</c:v>
                </c:pt>
                <c:pt idx="723">
                  <c:v>62.107262847073486</c:v>
                </c:pt>
                <c:pt idx="724">
                  <c:v>62.348545270121157</c:v>
                </c:pt>
                <c:pt idx="725">
                  <c:v>63.766510934017099</c:v>
                </c:pt>
                <c:pt idx="726">
                  <c:v>30.420705546117297</c:v>
                </c:pt>
                <c:pt idx="727">
                  <c:v>30.555749512482517</c:v>
                </c:pt>
                <c:pt idx="728">
                  <c:v>63.317318022140498</c:v>
                </c:pt>
                <c:pt idx="729">
                  <c:v>31.242897203569342</c:v>
                </c:pt>
                <c:pt idx="730">
                  <c:v>31.737601183873309</c:v>
                </c:pt>
                <c:pt idx="731">
                  <c:v>63.302381354366958</c:v>
                </c:pt>
                <c:pt idx="732">
                  <c:v>63.547234294996414</c:v>
                </c:pt>
                <c:pt idx="733">
                  <c:v>33.457028575250526</c:v>
                </c:pt>
                <c:pt idx="734">
                  <c:v>30.624147345157809</c:v>
                </c:pt>
                <c:pt idx="735">
                  <c:v>30.585976953474628</c:v>
                </c:pt>
                <c:pt idx="736">
                  <c:v>30.814446075264389</c:v>
                </c:pt>
                <c:pt idx="737">
                  <c:v>55.469517412695993</c:v>
                </c:pt>
                <c:pt idx="738">
                  <c:v>50.157545617985498</c:v>
                </c:pt>
                <c:pt idx="739">
                  <c:v>35.011928925061596</c:v>
                </c:pt>
                <c:pt idx="740">
                  <c:v>63.261344671359993</c:v>
                </c:pt>
                <c:pt idx="741">
                  <c:v>31.443139133144854</c:v>
                </c:pt>
                <c:pt idx="742">
                  <c:v>63.778691537087454</c:v>
                </c:pt>
                <c:pt idx="743">
                  <c:v>63.475625191832926</c:v>
                </c:pt>
                <c:pt idx="744">
                  <c:v>62.372185802078363</c:v>
                </c:pt>
                <c:pt idx="745">
                  <c:v>59.790925327767518</c:v>
                </c:pt>
                <c:pt idx="746">
                  <c:v>31.563682634961694</c:v>
                </c:pt>
                <c:pt idx="747">
                  <c:v>31.218013286321277</c:v>
                </c:pt>
                <c:pt idx="748">
                  <c:v>31.94478481641076</c:v>
                </c:pt>
                <c:pt idx="749">
                  <c:v>63.634814882192494</c:v>
                </c:pt>
                <c:pt idx="750">
                  <c:v>44.117920762891849</c:v>
                </c:pt>
                <c:pt idx="751">
                  <c:v>43.432635891687042</c:v>
                </c:pt>
                <c:pt idx="752">
                  <c:v>32.602978740282012</c:v>
                </c:pt>
                <c:pt idx="753">
                  <c:v>30.274145041043088</c:v>
                </c:pt>
                <c:pt idx="754">
                  <c:v>30.614554702277719</c:v>
                </c:pt>
                <c:pt idx="755">
                  <c:v>30.371046669280631</c:v>
                </c:pt>
                <c:pt idx="756">
                  <c:v>62.670503809461003</c:v>
                </c:pt>
                <c:pt idx="757">
                  <c:v>31.927824217854091</c:v>
                </c:pt>
                <c:pt idx="758">
                  <c:v>30.08803244279531</c:v>
                </c:pt>
                <c:pt idx="759">
                  <c:v>30.359092454177457</c:v>
                </c:pt>
                <c:pt idx="760">
                  <c:v>24.763779258322767</c:v>
                </c:pt>
                <c:pt idx="761">
                  <c:v>63.600250231441102</c:v>
                </c:pt>
                <c:pt idx="762">
                  <c:v>30.379495661854982</c:v>
                </c:pt>
                <c:pt idx="763">
                  <c:v>28.236524143276558</c:v>
                </c:pt>
                <c:pt idx="764">
                  <c:v>22.630986736149133</c:v>
                </c:pt>
                <c:pt idx="765">
                  <c:v>23.393229474988289</c:v>
                </c:pt>
                <c:pt idx="766">
                  <c:v>14.254393115152848</c:v>
                </c:pt>
                <c:pt idx="767">
                  <c:v>20.37408702778583</c:v>
                </c:pt>
                <c:pt idx="768">
                  <c:v>15.698626424904932</c:v>
                </c:pt>
                <c:pt idx="769">
                  <c:v>20.710937881816491</c:v>
                </c:pt>
                <c:pt idx="770">
                  <c:v>25.140034234716989</c:v>
                </c:pt>
                <c:pt idx="771">
                  <c:v>32.78596207044864</c:v>
                </c:pt>
                <c:pt idx="772">
                  <c:v>24.371675857619543</c:v>
                </c:pt>
                <c:pt idx="773">
                  <c:v>22.174798327555735</c:v>
                </c:pt>
                <c:pt idx="774">
                  <c:v>18.970729654229501</c:v>
                </c:pt>
                <c:pt idx="775">
                  <c:v>28.92172239333448</c:v>
                </c:pt>
                <c:pt idx="776">
                  <c:v>28.526198547034799</c:v>
                </c:pt>
                <c:pt idx="777">
                  <c:v>17.552941331826176</c:v>
                </c:pt>
                <c:pt idx="778">
                  <c:v>17.402406046258282</c:v>
                </c:pt>
                <c:pt idx="779">
                  <c:v>53.250118736458226</c:v>
                </c:pt>
                <c:pt idx="780">
                  <c:v>55.693804586195064</c:v>
                </c:pt>
                <c:pt idx="781">
                  <c:v>59.084927174299047</c:v>
                </c:pt>
                <c:pt idx="782">
                  <c:v>57.927195161921063</c:v>
                </c:pt>
                <c:pt idx="783">
                  <c:v>56.610508884593116</c:v>
                </c:pt>
                <c:pt idx="784">
                  <c:v>57.296998548649263</c:v>
                </c:pt>
                <c:pt idx="785">
                  <c:v>56.889530975512976</c:v>
                </c:pt>
                <c:pt idx="786">
                  <c:v>52.620230138718163</c:v>
                </c:pt>
                <c:pt idx="787">
                  <c:v>51.864042126440104</c:v>
                </c:pt>
                <c:pt idx="788">
                  <c:v>43.983734826404131</c:v>
                </c:pt>
                <c:pt idx="789">
                  <c:v>40.888901293801304</c:v>
                </c:pt>
                <c:pt idx="790">
                  <c:v>40.882403759624744</c:v>
                </c:pt>
                <c:pt idx="791">
                  <c:v>29.035185630382216</c:v>
                </c:pt>
                <c:pt idx="792">
                  <c:v>43.288982336827893</c:v>
                </c:pt>
                <c:pt idx="793">
                  <c:v>47.726010025358271</c:v>
                </c:pt>
                <c:pt idx="794">
                  <c:v>22.139209263475802</c:v>
                </c:pt>
                <c:pt idx="795">
                  <c:v>51.395387874783914</c:v>
                </c:pt>
                <c:pt idx="796">
                  <c:v>44.745466799994915</c:v>
                </c:pt>
                <c:pt idx="797">
                  <c:v>50.921895246858213</c:v>
                </c:pt>
                <c:pt idx="798">
                  <c:v>52.061224283332237</c:v>
                </c:pt>
                <c:pt idx="799">
                  <c:v>51.151555856161067</c:v>
                </c:pt>
                <c:pt idx="800">
                  <c:v>45.404487812692587</c:v>
                </c:pt>
                <c:pt idx="801">
                  <c:v>51.216217271070761</c:v>
                </c:pt>
                <c:pt idx="802">
                  <c:v>49.695206881192</c:v>
                </c:pt>
                <c:pt idx="803">
                  <c:v>49.992598681526012</c:v>
                </c:pt>
                <c:pt idx="804">
                  <c:v>45.167131543177064</c:v>
                </c:pt>
                <c:pt idx="805">
                  <c:v>49.415797872700445</c:v>
                </c:pt>
                <c:pt idx="806">
                  <c:v>53.555946855011165</c:v>
                </c:pt>
                <c:pt idx="807">
                  <c:v>47.567179740477513</c:v>
                </c:pt>
                <c:pt idx="808">
                  <c:v>47.163457895859409</c:v>
                </c:pt>
                <c:pt idx="809">
                  <c:v>51.349340121288144</c:v>
                </c:pt>
                <c:pt idx="810">
                  <c:v>51.507832597404196</c:v>
                </c:pt>
                <c:pt idx="811">
                  <c:v>58.066132241230115</c:v>
                </c:pt>
                <c:pt idx="812">
                  <c:v>51.136631435675184</c:v>
                </c:pt>
                <c:pt idx="813">
                  <c:v>54.165831208515357</c:v>
                </c:pt>
                <c:pt idx="814">
                  <c:v>53.614605037817824</c:v>
                </c:pt>
                <c:pt idx="815">
                  <c:v>50.414190614368444</c:v>
                </c:pt>
                <c:pt idx="816">
                  <c:v>53.256317615661729</c:v>
                </c:pt>
                <c:pt idx="817">
                  <c:v>53.290751570836584</c:v>
                </c:pt>
                <c:pt idx="818">
                  <c:v>53.395783882654968</c:v>
                </c:pt>
                <c:pt idx="819">
                  <c:v>54.714611049023105</c:v>
                </c:pt>
                <c:pt idx="820">
                  <c:v>55.335073305149621</c:v>
                </c:pt>
                <c:pt idx="821">
                  <c:v>51.838266381238292</c:v>
                </c:pt>
                <c:pt idx="822">
                  <c:v>54.007817842476008</c:v>
                </c:pt>
                <c:pt idx="823">
                  <c:v>63.072094688765645</c:v>
                </c:pt>
                <c:pt idx="824">
                  <c:v>63.149486814699294</c:v>
                </c:pt>
                <c:pt idx="825">
                  <c:v>62.861272820295326</c:v>
                </c:pt>
                <c:pt idx="826">
                  <c:v>62.82689313822096</c:v>
                </c:pt>
                <c:pt idx="827">
                  <c:v>55.641744053704656</c:v>
                </c:pt>
                <c:pt idx="828">
                  <c:v>57.285580276441252</c:v>
                </c:pt>
                <c:pt idx="829">
                  <c:v>57.930224067041799</c:v>
                </c:pt>
                <c:pt idx="830">
                  <c:v>54.736842839467258</c:v>
                </c:pt>
                <c:pt idx="831">
                  <c:v>55.015951940824344</c:v>
                </c:pt>
                <c:pt idx="832">
                  <c:v>54.503282846890762</c:v>
                </c:pt>
                <c:pt idx="833">
                  <c:v>54.759906318314336</c:v>
                </c:pt>
                <c:pt idx="834">
                  <c:v>55.100307419695994</c:v>
                </c:pt>
                <c:pt idx="835">
                  <c:v>54.507936243242796</c:v>
                </c:pt>
                <c:pt idx="836">
                  <c:v>54.674286949993977</c:v>
                </c:pt>
                <c:pt idx="837">
                  <c:v>54.799064620572011</c:v>
                </c:pt>
                <c:pt idx="838">
                  <c:v>54.718772092573154</c:v>
                </c:pt>
                <c:pt idx="839">
                  <c:v>54.393897322598427</c:v>
                </c:pt>
                <c:pt idx="840">
                  <c:v>54.574646094000244</c:v>
                </c:pt>
                <c:pt idx="841">
                  <c:v>55.41188848054572</c:v>
                </c:pt>
                <c:pt idx="842">
                  <c:v>55.15289757405094</c:v>
                </c:pt>
                <c:pt idx="843">
                  <c:v>55.94709148312802</c:v>
                </c:pt>
                <c:pt idx="844">
                  <c:v>56.024317602288733</c:v>
                </c:pt>
                <c:pt idx="845">
                  <c:v>36.063458225062007</c:v>
                </c:pt>
                <c:pt idx="846">
                  <c:v>35.241985563401997</c:v>
                </c:pt>
                <c:pt idx="847">
                  <c:v>33.701987533023775</c:v>
                </c:pt>
                <c:pt idx="848">
                  <c:v>28.268830676966104</c:v>
                </c:pt>
                <c:pt idx="849">
                  <c:v>27.981248309564823</c:v>
                </c:pt>
                <c:pt idx="850">
                  <c:v>30.899026715265766</c:v>
                </c:pt>
                <c:pt idx="851">
                  <c:v>32.868787914183862</c:v>
                </c:pt>
                <c:pt idx="852">
                  <c:v>30.958557982573641</c:v>
                </c:pt>
                <c:pt idx="853">
                  <c:v>30.253803644119326</c:v>
                </c:pt>
                <c:pt idx="854">
                  <c:v>32.175605899368655</c:v>
                </c:pt>
                <c:pt idx="855">
                  <c:v>30.962708207412849</c:v>
                </c:pt>
                <c:pt idx="856">
                  <c:v>29.284474918740706</c:v>
                </c:pt>
                <c:pt idx="857">
                  <c:v>44.221069538168592</c:v>
                </c:pt>
                <c:pt idx="858">
                  <c:v>38.109650428488351</c:v>
                </c:pt>
                <c:pt idx="859">
                  <c:v>40.248556836848223</c:v>
                </c:pt>
                <c:pt idx="860">
                  <c:v>42.99677488712026</c:v>
                </c:pt>
                <c:pt idx="861">
                  <c:v>43.893737955546129</c:v>
                </c:pt>
                <c:pt idx="862">
                  <c:v>44.901861617924894</c:v>
                </c:pt>
                <c:pt idx="863">
                  <c:v>44.627922008273458</c:v>
                </c:pt>
                <c:pt idx="864">
                  <c:v>44.755228225582009</c:v>
                </c:pt>
                <c:pt idx="865">
                  <c:v>44.166605698300103</c:v>
                </c:pt>
                <c:pt idx="866">
                  <c:v>44.923832516495665</c:v>
                </c:pt>
                <c:pt idx="867">
                  <c:v>46.837892001260023</c:v>
                </c:pt>
                <c:pt idx="868">
                  <c:v>58.922414838680602</c:v>
                </c:pt>
                <c:pt idx="869">
                  <c:v>51.731119857090071</c:v>
                </c:pt>
                <c:pt idx="870">
                  <c:v>46.749446505292212</c:v>
                </c:pt>
                <c:pt idx="871">
                  <c:v>43.458855999342013</c:v>
                </c:pt>
                <c:pt idx="872">
                  <c:v>46.767442110453629</c:v>
                </c:pt>
                <c:pt idx="873">
                  <c:v>65.56022123831292</c:v>
                </c:pt>
                <c:pt idx="874">
                  <c:v>36.53813774164508</c:v>
                </c:pt>
                <c:pt idx="875">
                  <c:v>40.789289315791144</c:v>
                </c:pt>
                <c:pt idx="876">
                  <c:v>34.094922256601009</c:v>
                </c:pt>
                <c:pt idx="877">
                  <c:v>29.913953234625666</c:v>
                </c:pt>
                <c:pt idx="878">
                  <c:v>35.077635216122331</c:v>
                </c:pt>
                <c:pt idx="879">
                  <c:v>44.897316064918712</c:v>
                </c:pt>
                <c:pt idx="880">
                  <c:v>16.57470094427843</c:v>
                </c:pt>
                <c:pt idx="881">
                  <c:v>35.222856603853913</c:v>
                </c:pt>
                <c:pt idx="882">
                  <c:v>30.668119173210229</c:v>
                </c:pt>
                <c:pt idx="883">
                  <c:v>26.057809457018674</c:v>
                </c:pt>
                <c:pt idx="884">
                  <c:v>54.096538549699652</c:v>
                </c:pt>
                <c:pt idx="885">
                  <c:v>16.87934873472916</c:v>
                </c:pt>
                <c:pt idx="886">
                  <c:v>22.919128357174277</c:v>
                </c:pt>
                <c:pt idx="887">
                  <c:v>21.065496876901669</c:v>
                </c:pt>
                <c:pt idx="888">
                  <c:v>29.123588716518835</c:v>
                </c:pt>
                <c:pt idx="889">
                  <c:v>26.596470073684593</c:v>
                </c:pt>
                <c:pt idx="890">
                  <c:v>39.426803351302745</c:v>
                </c:pt>
                <c:pt idx="891">
                  <c:v>13.962894075601168</c:v>
                </c:pt>
                <c:pt idx="892">
                  <c:v>34.898316181018281</c:v>
                </c:pt>
                <c:pt idx="893">
                  <c:v>22.997928386367686</c:v>
                </c:pt>
                <c:pt idx="894">
                  <c:v>18.218173467712791</c:v>
                </c:pt>
                <c:pt idx="895">
                  <c:v>16.186751718740631</c:v>
                </c:pt>
                <c:pt idx="896">
                  <c:v>6.6823657618180166</c:v>
                </c:pt>
                <c:pt idx="897">
                  <c:v>13.528402753936414</c:v>
                </c:pt>
                <c:pt idx="898">
                  <c:v>30.017444969405545</c:v>
                </c:pt>
                <c:pt idx="899">
                  <c:v>44.445908187212972</c:v>
                </c:pt>
                <c:pt idx="900">
                  <c:v>61.715462668162004</c:v>
                </c:pt>
                <c:pt idx="901">
                  <c:v>62.651325130734016</c:v>
                </c:pt>
                <c:pt idx="902">
                  <c:v>50.052409184181023</c:v>
                </c:pt>
                <c:pt idx="903">
                  <c:v>57.895029615100448</c:v>
                </c:pt>
                <c:pt idx="904">
                  <c:v>53.621758407591635</c:v>
                </c:pt>
                <c:pt idx="905">
                  <c:v>65.088524582157277</c:v>
                </c:pt>
                <c:pt idx="906">
                  <c:v>54.035931880107</c:v>
                </c:pt>
                <c:pt idx="907">
                  <c:v>58.541675845730225</c:v>
                </c:pt>
                <c:pt idx="908">
                  <c:v>62.257107944340007</c:v>
                </c:pt>
                <c:pt idx="909">
                  <c:v>54.630150650021363</c:v>
                </c:pt>
                <c:pt idx="910">
                  <c:v>47.664709251331999</c:v>
                </c:pt>
                <c:pt idx="911">
                  <c:v>46.064643354769444</c:v>
                </c:pt>
                <c:pt idx="912">
                  <c:v>46.635479748566112</c:v>
                </c:pt>
                <c:pt idx="913">
                  <c:v>42.445923473515045</c:v>
                </c:pt>
                <c:pt idx="914">
                  <c:v>51.707273487660871</c:v>
                </c:pt>
                <c:pt idx="915">
                  <c:v>41.685110538632372</c:v>
                </c:pt>
                <c:pt idx="916">
                  <c:v>39.189361826829163</c:v>
                </c:pt>
                <c:pt idx="917">
                  <c:v>36.127923251103837</c:v>
                </c:pt>
                <c:pt idx="918">
                  <c:v>40.251515855904138</c:v>
                </c:pt>
                <c:pt idx="919">
                  <c:v>45.159683229771595</c:v>
                </c:pt>
                <c:pt idx="920">
                  <c:v>44.687787017439994</c:v>
                </c:pt>
                <c:pt idx="921">
                  <c:v>43.711541145030644</c:v>
                </c:pt>
                <c:pt idx="922">
                  <c:v>44.213350787696001</c:v>
                </c:pt>
                <c:pt idx="923">
                  <c:v>45.151836232621328</c:v>
                </c:pt>
                <c:pt idx="924">
                  <c:v>54.605891158828733</c:v>
                </c:pt>
                <c:pt idx="925">
                  <c:v>61.559877093999894</c:v>
                </c:pt>
                <c:pt idx="926">
                  <c:v>62.373322157998814</c:v>
                </c:pt>
                <c:pt idx="927">
                  <c:v>65.325126872167758</c:v>
                </c:pt>
                <c:pt idx="928">
                  <c:v>44.200978519112006</c:v>
                </c:pt>
                <c:pt idx="929">
                  <c:v>37.297276319287107</c:v>
                </c:pt>
                <c:pt idx="930">
                  <c:v>39.425468097162955</c:v>
                </c:pt>
                <c:pt idx="931">
                  <c:v>35.232702916615494</c:v>
                </c:pt>
                <c:pt idx="932">
                  <c:v>65.856748642097088</c:v>
                </c:pt>
                <c:pt idx="933">
                  <c:v>65.310323001467196</c:v>
                </c:pt>
                <c:pt idx="934">
                  <c:v>65.584522268423839</c:v>
                </c:pt>
                <c:pt idx="935">
                  <c:v>65.618884200677954</c:v>
                </c:pt>
                <c:pt idx="936">
                  <c:v>65.561308016303755</c:v>
                </c:pt>
                <c:pt idx="937">
                  <c:v>61.308966099125641</c:v>
                </c:pt>
                <c:pt idx="938">
                  <c:v>66.464389230098263</c:v>
                </c:pt>
                <c:pt idx="939">
                  <c:v>66.274099117517778</c:v>
                </c:pt>
                <c:pt idx="940">
                  <c:v>61.094176095849605</c:v>
                </c:pt>
                <c:pt idx="941">
                  <c:v>66.308538258303926</c:v>
                </c:pt>
                <c:pt idx="942">
                  <c:v>65.402827619426418</c:v>
                </c:pt>
                <c:pt idx="943">
                  <c:v>65.479003998048327</c:v>
                </c:pt>
                <c:pt idx="944">
                  <c:v>66.037529416168127</c:v>
                </c:pt>
                <c:pt idx="945">
                  <c:v>65.734047179171611</c:v>
                </c:pt>
                <c:pt idx="946">
                  <c:v>55.389907900671204</c:v>
                </c:pt>
                <c:pt idx="947">
                  <c:v>57.130443467487034</c:v>
                </c:pt>
                <c:pt idx="948">
                  <c:v>57.031023537264957</c:v>
                </c:pt>
                <c:pt idx="949">
                  <c:v>57.018403611255074</c:v>
                </c:pt>
                <c:pt idx="950">
                  <c:v>57.505395095973512</c:v>
                </c:pt>
                <c:pt idx="951">
                  <c:v>59.601038928923096</c:v>
                </c:pt>
                <c:pt idx="952">
                  <c:v>63.787473136573063</c:v>
                </c:pt>
                <c:pt idx="953">
                  <c:v>62.451415512626355</c:v>
                </c:pt>
                <c:pt idx="954">
                  <c:v>64.318619117407309</c:v>
                </c:pt>
                <c:pt idx="955">
                  <c:v>64.045298805005203</c:v>
                </c:pt>
                <c:pt idx="956">
                  <c:v>63.619153533128056</c:v>
                </c:pt>
                <c:pt idx="957">
                  <c:v>63.675510313776265</c:v>
                </c:pt>
                <c:pt idx="958">
                  <c:v>63.935095719163272</c:v>
                </c:pt>
                <c:pt idx="959">
                  <c:v>63.111453263221975</c:v>
                </c:pt>
                <c:pt idx="960">
                  <c:v>55.937151552733944</c:v>
                </c:pt>
                <c:pt idx="961">
                  <c:v>55.978363717935963</c:v>
                </c:pt>
                <c:pt idx="962">
                  <c:v>60.221042413412029</c:v>
                </c:pt>
                <c:pt idx="963">
                  <c:v>58.337038996310952</c:v>
                </c:pt>
                <c:pt idx="964">
                  <c:v>59.339614573402002</c:v>
                </c:pt>
                <c:pt idx="965">
                  <c:v>60.197625176893446</c:v>
                </c:pt>
                <c:pt idx="966">
                  <c:v>58.554914061626128</c:v>
                </c:pt>
                <c:pt idx="967">
                  <c:v>58.972839441092994</c:v>
                </c:pt>
                <c:pt idx="968">
                  <c:v>58.726164001730595</c:v>
                </c:pt>
                <c:pt idx="969">
                  <c:v>59.27131057471</c:v>
                </c:pt>
                <c:pt idx="970">
                  <c:v>59.337581292180346</c:v>
                </c:pt>
                <c:pt idx="971">
                  <c:v>58.566657153582824</c:v>
                </c:pt>
                <c:pt idx="972">
                  <c:v>59.374613234712001</c:v>
                </c:pt>
                <c:pt idx="973">
                  <c:v>54.571170016773451</c:v>
                </c:pt>
                <c:pt idx="974">
                  <c:v>58.631211358979563</c:v>
                </c:pt>
                <c:pt idx="975">
                  <c:v>58.803893866076898</c:v>
                </c:pt>
                <c:pt idx="976">
                  <c:v>57.371293748631174</c:v>
                </c:pt>
                <c:pt idx="977">
                  <c:v>59.349024707821997</c:v>
                </c:pt>
                <c:pt idx="978">
                  <c:v>59.184106579638744</c:v>
                </c:pt>
                <c:pt idx="979">
                  <c:v>59.053158323131463</c:v>
                </c:pt>
                <c:pt idx="980">
                  <c:v>58.827242815661997</c:v>
                </c:pt>
                <c:pt idx="981">
                  <c:v>59.526929783440494</c:v>
                </c:pt>
                <c:pt idx="982">
                  <c:v>59.435775453309134</c:v>
                </c:pt>
                <c:pt idx="983">
                  <c:v>59.745161469790744</c:v>
                </c:pt>
                <c:pt idx="984">
                  <c:v>59.290536491753429</c:v>
                </c:pt>
                <c:pt idx="985">
                  <c:v>59.657246050195994</c:v>
                </c:pt>
                <c:pt idx="986">
                  <c:v>59.417953116269494</c:v>
                </c:pt>
                <c:pt idx="987">
                  <c:v>59.162177930024498</c:v>
                </c:pt>
                <c:pt idx="988">
                  <c:v>59.128181336022188</c:v>
                </c:pt>
                <c:pt idx="989">
                  <c:v>58.651033136750051</c:v>
                </c:pt>
                <c:pt idx="990">
                  <c:v>59.154925486458851</c:v>
                </c:pt>
                <c:pt idx="991">
                  <c:v>59.617786590795895</c:v>
                </c:pt>
                <c:pt idx="992">
                  <c:v>59.323168465447573</c:v>
                </c:pt>
                <c:pt idx="993">
                  <c:v>51.654254856037149</c:v>
                </c:pt>
                <c:pt idx="994">
                  <c:v>54.348221950197114</c:v>
                </c:pt>
                <c:pt idx="995">
                  <c:v>53.010095530222721</c:v>
                </c:pt>
                <c:pt idx="996">
                  <c:v>59.964606796456842</c:v>
                </c:pt>
                <c:pt idx="997">
                  <c:v>51.454093228768407</c:v>
                </c:pt>
                <c:pt idx="998">
                  <c:v>30.349299940795852</c:v>
                </c:pt>
                <c:pt idx="999">
                  <c:v>51.782136764914462</c:v>
                </c:pt>
                <c:pt idx="1000">
                  <c:v>47.9762166639537</c:v>
                </c:pt>
                <c:pt idx="1001">
                  <c:v>50.699794186077163</c:v>
                </c:pt>
                <c:pt idx="1002">
                  <c:v>51.969393235234982</c:v>
                </c:pt>
                <c:pt idx="1003">
                  <c:v>45.342795958723933</c:v>
                </c:pt>
                <c:pt idx="1004">
                  <c:v>29.385940131707589</c:v>
                </c:pt>
                <c:pt idx="1005">
                  <c:v>49.734066734135013</c:v>
                </c:pt>
                <c:pt idx="1006">
                  <c:v>47.12755326457016</c:v>
                </c:pt>
                <c:pt idx="1007">
                  <c:v>47.126175303881929</c:v>
                </c:pt>
                <c:pt idx="1008">
                  <c:v>46.675322011272321</c:v>
                </c:pt>
                <c:pt idx="1009">
                  <c:v>29.253857201769886</c:v>
                </c:pt>
                <c:pt idx="1010">
                  <c:v>51.282200161120542</c:v>
                </c:pt>
                <c:pt idx="1011">
                  <c:v>56.921332368614522</c:v>
                </c:pt>
                <c:pt idx="1012">
                  <c:v>59.230313177971844</c:v>
                </c:pt>
                <c:pt idx="1013">
                  <c:v>47.279678990892961</c:v>
                </c:pt>
                <c:pt idx="1014">
                  <c:v>58.083500064634244</c:v>
                </c:pt>
                <c:pt idx="1015">
                  <c:v>32.685379393353038</c:v>
                </c:pt>
                <c:pt idx="1016">
                  <c:v>38.536441409832307</c:v>
                </c:pt>
                <c:pt idx="1017">
                  <c:v>46.334453888206795</c:v>
                </c:pt>
                <c:pt idx="1018">
                  <c:v>51.723625384511521</c:v>
                </c:pt>
                <c:pt idx="1019">
                  <c:v>56.985991403094786</c:v>
                </c:pt>
                <c:pt idx="1020">
                  <c:v>43.190681796736399</c:v>
                </c:pt>
                <c:pt idx="1021">
                  <c:v>41.936887259776825</c:v>
                </c:pt>
                <c:pt idx="1022">
                  <c:v>38.295475663980532</c:v>
                </c:pt>
                <c:pt idx="1023">
                  <c:v>29.783131025396077</c:v>
                </c:pt>
                <c:pt idx="1024">
                  <c:v>27.729773936375544</c:v>
                </c:pt>
                <c:pt idx="1025">
                  <c:v>35.988809179738375</c:v>
                </c:pt>
                <c:pt idx="1026">
                  <c:v>27.318915285003094</c:v>
                </c:pt>
                <c:pt idx="1027">
                  <c:v>28.108575662719314</c:v>
                </c:pt>
                <c:pt idx="1028">
                  <c:v>32.533550953516254</c:v>
                </c:pt>
                <c:pt idx="1029">
                  <c:v>29.256394831208627</c:v>
                </c:pt>
                <c:pt idx="1030">
                  <c:v>40.0686195870516</c:v>
                </c:pt>
                <c:pt idx="1031">
                  <c:v>38.18700885712795</c:v>
                </c:pt>
                <c:pt idx="1032">
                  <c:v>33.83392023101969</c:v>
                </c:pt>
                <c:pt idx="1033">
                  <c:v>42.078568034111228</c:v>
                </c:pt>
                <c:pt idx="1034">
                  <c:v>40.141623548341705</c:v>
                </c:pt>
                <c:pt idx="1035">
                  <c:v>30.402272110647029</c:v>
                </c:pt>
                <c:pt idx="1036">
                  <c:v>22.21165612741391</c:v>
                </c:pt>
                <c:pt idx="1037">
                  <c:v>33.204103440670963</c:v>
                </c:pt>
                <c:pt idx="1038">
                  <c:v>25.811515718606088</c:v>
                </c:pt>
                <c:pt idx="1039">
                  <c:v>47.004200493548993</c:v>
                </c:pt>
                <c:pt idx="1040">
                  <c:v>47.589073632544718</c:v>
                </c:pt>
                <c:pt idx="1041">
                  <c:v>49.922700182576463</c:v>
                </c:pt>
                <c:pt idx="1042">
                  <c:v>22.763545639302727</c:v>
                </c:pt>
                <c:pt idx="1043">
                  <c:v>24.328369358751189</c:v>
                </c:pt>
                <c:pt idx="1044">
                  <c:v>20.89084539167569</c:v>
                </c:pt>
                <c:pt idx="1045">
                  <c:v>38.689212220160087</c:v>
                </c:pt>
                <c:pt idx="1046">
                  <c:v>52.565031272331012</c:v>
                </c:pt>
                <c:pt idx="1047">
                  <c:v>49.338292885671208</c:v>
                </c:pt>
                <c:pt idx="1048">
                  <c:v>71.060978278996458</c:v>
                </c:pt>
                <c:pt idx="1049">
                  <c:v>22.46580088295272</c:v>
                </c:pt>
                <c:pt idx="1050">
                  <c:v>37.58070590029908</c:v>
                </c:pt>
                <c:pt idx="1051">
                  <c:v>28.720190181944229</c:v>
                </c:pt>
                <c:pt idx="1052">
                  <c:v>42.062688334540994</c:v>
                </c:pt>
                <c:pt idx="1053">
                  <c:v>29.921271923547867</c:v>
                </c:pt>
                <c:pt idx="1054">
                  <c:v>46.883598395341849</c:v>
                </c:pt>
                <c:pt idx="1055">
                  <c:v>52.794630299720488</c:v>
                </c:pt>
                <c:pt idx="1056">
                  <c:v>58.136343102785958</c:v>
                </c:pt>
                <c:pt idx="1057">
                  <c:v>33.732236114770615</c:v>
                </c:pt>
                <c:pt idx="1058">
                  <c:v>59.690148838198169</c:v>
                </c:pt>
                <c:pt idx="1059">
                  <c:v>56.249714498873928</c:v>
                </c:pt>
                <c:pt idx="1060">
                  <c:v>58.379623819148215</c:v>
                </c:pt>
                <c:pt idx="1061">
                  <c:v>62.329398982502418</c:v>
                </c:pt>
                <c:pt idx="1062">
                  <c:v>58.987942024623884</c:v>
                </c:pt>
                <c:pt idx="1063">
                  <c:v>22.174876911878226</c:v>
                </c:pt>
                <c:pt idx="1064">
                  <c:v>48.950429972419244</c:v>
                </c:pt>
                <c:pt idx="1065">
                  <c:v>62.175242961885665</c:v>
                </c:pt>
                <c:pt idx="1066">
                  <c:v>40.065655875397425</c:v>
                </c:pt>
                <c:pt idx="1067">
                  <c:v>43.417107702233253</c:v>
                </c:pt>
                <c:pt idx="1068">
                  <c:v>63.643081764381144</c:v>
                </c:pt>
                <c:pt idx="1069">
                  <c:v>43.344088409698116</c:v>
                </c:pt>
                <c:pt idx="1070">
                  <c:v>44.181583254485055</c:v>
                </c:pt>
                <c:pt idx="1071">
                  <c:v>47.09891033665815</c:v>
                </c:pt>
                <c:pt idx="1072">
                  <c:v>48.715300449641596</c:v>
                </c:pt>
                <c:pt idx="1073">
                  <c:v>22.322536406552629</c:v>
                </c:pt>
                <c:pt idx="1074">
                  <c:v>22.303381912964724</c:v>
                </c:pt>
                <c:pt idx="1075">
                  <c:v>23.67344812551309</c:v>
                </c:pt>
                <c:pt idx="1076">
                  <c:v>22.355301983100659</c:v>
                </c:pt>
                <c:pt idx="1077">
                  <c:v>35.391105945039413</c:v>
                </c:pt>
                <c:pt idx="1078">
                  <c:v>60.246912194878469</c:v>
                </c:pt>
                <c:pt idx="1079">
                  <c:v>60.285538170417112</c:v>
                </c:pt>
                <c:pt idx="1080">
                  <c:v>60.211039658543996</c:v>
                </c:pt>
                <c:pt idx="1081">
                  <c:v>61.172744491563407</c:v>
                </c:pt>
                <c:pt idx="1082">
                  <c:v>61.100203036333248</c:v>
                </c:pt>
                <c:pt idx="1083">
                  <c:v>61.247642839886986</c:v>
                </c:pt>
                <c:pt idx="1084">
                  <c:v>61.090147369653224</c:v>
                </c:pt>
                <c:pt idx="1085">
                  <c:v>61.012918879159542</c:v>
                </c:pt>
                <c:pt idx="1086">
                  <c:v>60.564906973597246</c:v>
                </c:pt>
                <c:pt idx="1087">
                  <c:v>60.568691239361605</c:v>
                </c:pt>
                <c:pt idx="1088">
                  <c:v>60.321994023900729</c:v>
                </c:pt>
                <c:pt idx="1089">
                  <c:v>60.070566586906175</c:v>
                </c:pt>
                <c:pt idx="1090">
                  <c:v>60.013700776051607</c:v>
                </c:pt>
                <c:pt idx="1091">
                  <c:v>60.970980117055305</c:v>
                </c:pt>
                <c:pt idx="1092">
                  <c:v>60.289288386865813</c:v>
                </c:pt>
                <c:pt idx="1093">
                  <c:v>60.117882820402244</c:v>
                </c:pt>
                <c:pt idx="1094">
                  <c:v>60.484840910761974</c:v>
                </c:pt>
                <c:pt idx="1095">
                  <c:v>60.697758366609413</c:v>
                </c:pt>
                <c:pt idx="1096">
                  <c:v>60.323794785293067</c:v>
                </c:pt>
                <c:pt idx="1097">
                  <c:v>60.799148057646214</c:v>
                </c:pt>
                <c:pt idx="1098">
                  <c:v>60.023725005626005</c:v>
                </c:pt>
                <c:pt idx="1099">
                  <c:v>59.865687371616296</c:v>
                </c:pt>
                <c:pt idx="1100">
                  <c:v>61.714154206984411</c:v>
                </c:pt>
                <c:pt idx="1101">
                  <c:v>62.042944948489463</c:v>
                </c:pt>
                <c:pt idx="1102">
                  <c:v>61.734456301363124</c:v>
                </c:pt>
                <c:pt idx="1103">
                  <c:v>61.473063199806205</c:v>
                </c:pt>
                <c:pt idx="1104">
                  <c:v>61.118941461593792</c:v>
                </c:pt>
                <c:pt idx="1105">
                  <c:v>59.774978646995613</c:v>
                </c:pt>
                <c:pt idx="1106">
                  <c:v>60.208593400047107</c:v>
                </c:pt>
                <c:pt idx="1107">
                  <c:v>60.50240786187522</c:v>
                </c:pt>
                <c:pt idx="1108">
                  <c:v>60.313892842997625</c:v>
                </c:pt>
                <c:pt idx="1109">
                  <c:v>60.452750434414355</c:v>
                </c:pt>
                <c:pt idx="1110">
                  <c:v>60.165861986571542</c:v>
                </c:pt>
                <c:pt idx="1111">
                  <c:v>60.480304616287349</c:v>
                </c:pt>
                <c:pt idx="1112">
                  <c:v>60.435251426670952</c:v>
                </c:pt>
                <c:pt idx="1113">
                  <c:v>60.478171293127012</c:v>
                </c:pt>
                <c:pt idx="1114">
                  <c:v>60.130375216458212</c:v>
                </c:pt>
                <c:pt idx="1115">
                  <c:v>60.651231878775448</c:v>
                </c:pt>
                <c:pt idx="1116">
                  <c:v>60.265242001101313</c:v>
                </c:pt>
                <c:pt idx="1117">
                  <c:v>60.532806505700194</c:v>
                </c:pt>
                <c:pt idx="1118">
                  <c:v>60.327569571043426</c:v>
                </c:pt>
                <c:pt idx="1119">
                  <c:v>60.519561378535911</c:v>
                </c:pt>
                <c:pt idx="1120">
                  <c:v>60.281477853626626</c:v>
                </c:pt>
                <c:pt idx="1121">
                  <c:v>60.709647373095194</c:v>
                </c:pt>
                <c:pt idx="1122">
                  <c:v>60.794182333484166</c:v>
                </c:pt>
                <c:pt idx="1123">
                  <c:v>60.667834197534376</c:v>
                </c:pt>
                <c:pt idx="1124">
                  <c:v>59.648110631133193</c:v>
                </c:pt>
                <c:pt idx="1125">
                  <c:v>60.175769516225763</c:v>
                </c:pt>
                <c:pt idx="1126">
                  <c:v>60.397843821242994</c:v>
                </c:pt>
                <c:pt idx="1127">
                  <c:v>59.933114785336294</c:v>
                </c:pt>
                <c:pt idx="1128">
                  <c:v>59.960623223399715</c:v>
                </c:pt>
                <c:pt idx="1129">
                  <c:v>60.154208252450935</c:v>
                </c:pt>
                <c:pt idx="1130">
                  <c:v>60.337099817101645</c:v>
                </c:pt>
                <c:pt idx="1131">
                  <c:v>60.675681147068886</c:v>
                </c:pt>
                <c:pt idx="1132">
                  <c:v>60.299351073557602</c:v>
                </c:pt>
                <c:pt idx="1133">
                  <c:v>60.011634302824355</c:v>
                </c:pt>
                <c:pt idx="1134">
                  <c:v>18.339165282556543</c:v>
                </c:pt>
                <c:pt idx="1135">
                  <c:v>16.725567998003889</c:v>
                </c:pt>
                <c:pt idx="1136">
                  <c:v>15.220916968533921</c:v>
                </c:pt>
                <c:pt idx="1137">
                  <c:v>20.382549712512908</c:v>
                </c:pt>
                <c:pt idx="1138">
                  <c:v>20.722285420777627</c:v>
                </c:pt>
                <c:pt idx="1139">
                  <c:v>22.521173716428393</c:v>
                </c:pt>
                <c:pt idx="1140">
                  <c:v>22.01782617129993</c:v>
                </c:pt>
                <c:pt idx="1141">
                  <c:v>30.416756215566977</c:v>
                </c:pt>
                <c:pt idx="1142">
                  <c:v>35.071763800404675</c:v>
                </c:pt>
                <c:pt idx="1143">
                  <c:v>19.445469916839706</c:v>
                </c:pt>
                <c:pt idx="1144">
                  <c:v>18.659451882936224</c:v>
                </c:pt>
                <c:pt idx="1145">
                  <c:v>37.839559787461255</c:v>
                </c:pt>
                <c:pt idx="1146">
                  <c:v>27.88358563099807</c:v>
                </c:pt>
                <c:pt idx="1147">
                  <c:v>23.979450348098631</c:v>
                </c:pt>
                <c:pt idx="1148">
                  <c:v>33.629959369439028</c:v>
                </c:pt>
                <c:pt idx="1149">
                  <c:v>20.542949308140994</c:v>
                </c:pt>
                <c:pt idx="1150">
                  <c:v>23.85796755586799</c:v>
                </c:pt>
                <c:pt idx="1151">
                  <c:v>64.511139657328485</c:v>
                </c:pt>
                <c:pt idx="1152">
                  <c:v>58.292253867759612</c:v>
                </c:pt>
                <c:pt idx="1153">
                  <c:v>59.027941330574535</c:v>
                </c:pt>
                <c:pt idx="1154">
                  <c:v>64.367200361747834</c:v>
                </c:pt>
                <c:pt idx="1155">
                  <c:v>62.500418374715103</c:v>
                </c:pt>
                <c:pt idx="1156">
                  <c:v>65.471109346982232</c:v>
                </c:pt>
                <c:pt idx="1157">
                  <c:v>67.909066189843571</c:v>
                </c:pt>
                <c:pt idx="1158">
                  <c:v>64.646782637218948</c:v>
                </c:pt>
                <c:pt idx="1159">
                  <c:v>66.278850693963989</c:v>
                </c:pt>
                <c:pt idx="1160">
                  <c:v>58.716486508190094</c:v>
                </c:pt>
                <c:pt idx="1161">
                  <c:v>63.840807136369094</c:v>
                </c:pt>
                <c:pt idx="1162">
                  <c:v>58.205135192245478</c:v>
                </c:pt>
                <c:pt idx="1163">
                  <c:v>61.719033651238142</c:v>
                </c:pt>
                <c:pt idx="1164">
                  <c:v>57.258141623773753</c:v>
                </c:pt>
                <c:pt idx="1165">
                  <c:v>58.624416019095506</c:v>
                </c:pt>
                <c:pt idx="1166">
                  <c:v>60.876840940417644</c:v>
                </c:pt>
                <c:pt idx="1167">
                  <c:v>61.494907653317291</c:v>
                </c:pt>
                <c:pt idx="1168">
                  <c:v>62.935023753093795</c:v>
                </c:pt>
                <c:pt idx="1169">
                  <c:v>59.145355608211972</c:v>
                </c:pt>
                <c:pt idx="1170">
                  <c:v>61.066623301326864</c:v>
                </c:pt>
                <c:pt idx="1171">
                  <c:v>57.096478442610099</c:v>
                </c:pt>
                <c:pt idx="1172">
                  <c:v>69.424509422099163</c:v>
                </c:pt>
                <c:pt idx="1173">
                  <c:v>70.458719188072735</c:v>
                </c:pt>
                <c:pt idx="1174">
                  <c:v>67.345972214917609</c:v>
                </c:pt>
                <c:pt idx="1175">
                  <c:v>20.98831671394791</c:v>
                </c:pt>
                <c:pt idx="1176">
                  <c:v>58.669471624747871</c:v>
                </c:pt>
                <c:pt idx="1177">
                  <c:v>64.30099380625748</c:v>
                </c:pt>
                <c:pt idx="1178">
                  <c:v>64.562649099558485</c:v>
                </c:pt>
                <c:pt idx="1179">
                  <c:v>55.935945248003513</c:v>
                </c:pt>
                <c:pt idx="1180">
                  <c:v>68.133175760672231</c:v>
                </c:pt>
                <c:pt idx="1181">
                  <c:v>66.136037305833526</c:v>
                </c:pt>
                <c:pt idx="1182">
                  <c:v>56.04493141330542</c:v>
                </c:pt>
                <c:pt idx="1183">
                  <c:v>57.279958132649163</c:v>
                </c:pt>
                <c:pt idx="1184">
                  <c:v>61.88513393284903</c:v>
                </c:pt>
                <c:pt idx="1185">
                  <c:v>60.977257140277594</c:v>
                </c:pt>
                <c:pt idx="1186">
                  <c:v>61.454545075748847</c:v>
                </c:pt>
                <c:pt idx="1187">
                  <c:v>64.813464494523586</c:v>
                </c:pt>
                <c:pt idx="1188">
                  <c:v>64.100850915455709</c:v>
                </c:pt>
                <c:pt idx="1189">
                  <c:v>65.113757782930549</c:v>
                </c:pt>
                <c:pt idx="1190">
                  <c:v>61.744474298048054</c:v>
                </c:pt>
                <c:pt idx="1191">
                  <c:v>60.651553088059863</c:v>
                </c:pt>
                <c:pt idx="1192">
                  <c:v>51.491787543632839</c:v>
                </c:pt>
                <c:pt idx="1193">
                  <c:v>55.474272366708597</c:v>
                </c:pt>
                <c:pt idx="1194">
                  <c:v>56.730903285314454</c:v>
                </c:pt>
                <c:pt idx="1195">
                  <c:v>49.076306249404453</c:v>
                </c:pt>
                <c:pt idx="1196">
                  <c:v>54.581934590523694</c:v>
                </c:pt>
                <c:pt idx="1197">
                  <c:v>52.006354697812363</c:v>
                </c:pt>
                <c:pt idx="1198">
                  <c:v>51.415807301618791</c:v>
                </c:pt>
                <c:pt idx="1199">
                  <c:v>52.28713769115101</c:v>
                </c:pt>
                <c:pt idx="1200">
                  <c:v>52.565073291577249</c:v>
                </c:pt>
                <c:pt idx="1201">
                  <c:v>52.560301442863803</c:v>
                </c:pt>
                <c:pt idx="1202">
                  <c:v>52.177834348453636</c:v>
                </c:pt>
                <c:pt idx="1203">
                  <c:v>51.305102496620883</c:v>
                </c:pt>
                <c:pt idx="1204">
                  <c:v>51.861379364094297</c:v>
                </c:pt>
                <c:pt idx="1205">
                  <c:v>51.830896430358464</c:v>
                </c:pt>
                <c:pt idx="1206">
                  <c:v>50.173781138916425</c:v>
                </c:pt>
                <c:pt idx="1207">
                  <c:v>52.102814262179344</c:v>
                </c:pt>
                <c:pt idx="1208">
                  <c:v>50.097180512510306</c:v>
                </c:pt>
                <c:pt idx="1209">
                  <c:v>52.262836033092</c:v>
                </c:pt>
                <c:pt idx="1210">
                  <c:v>52.42602746342574</c:v>
                </c:pt>
                <c:pt idx="1211">
                  <c:v>53.234757229326</c:v>
                </c:pt>
                <c:pt idx="1212">
                  <c:v>52.986179377929211</c:v>
                </c:pt>
                <c:pt idx="1213">
                  <c:v>52.261731215868487</c:v>
                </c:pt>
                <c:pt idx="1214">
                  <c:v>53.624916499500586</c:v>
                </c:pt>
                <c:pt idx="1215">
                  <c:v>54.114870940750478</c:v>
                </c:pt>
                <c:pt idx="1216">
                  <c:v>49.848844868173295</c:v>
                </c:pt>
                <c:pt idx="1217">
                  <c:v>49.082755215633732</c:v>
                </c:pt>
                <c:pt idx="1218">
                  <c:v>49.779223326542862</c:v>
                </c:pt>
                <c:pt idx="1219">
                  <c:v>48.934195971106938</c:v>
                </c:pt>
                <c:pt idx="1220">
                  <c:v>46.536601179301954</c:v>
                </c:pt>
                <c:pt idx="1221">
                  <c:v>49.229995165026168</c:v>
                </c:pt>
                <c:pt idx="1222">
                  <c:v>48.362197082944654</c:v>
                </c:pt>
                <c:pt idx="1223">
                  <c:v>48.375701670458476</c:v>
                </c:pt>
                <c:pt idx="1224">
                  <c:v>52.359418374006871</c:v>
                </c:pt>
                <c:pt idx="1225">
                  <c:v>51.843334955383057</c:v>
                </c:pt>
                <c:pt idx="1226">
                  <c:v>52.718662646182963</c:v>
                </c:pt>
                <c:pt idx="1227">
                  <c:v>52.238342593951387</c:v>
                </c:pt>
                <c:pt idx="1228">
                  <c:v>53.096053168696344</c:v>
                </c:pt>
                <c:pt idx="1229">
                  <c:v>48.627222558347754</c:v>
                </c:pt>
                <c:pt idx="1230">
                  <c:v>22.474682046771594</c:v>
                </c:pt>
                <c:pt idx="1231">
                  <c:v>17.580198026860405</c:v>
                </c:pt>
                <c:pt idx="1232">
                  <c:v>49.711052226016939</c:v>
                </c:pt>
                <c:pt idx="1233">
                  <c:v>58.006361728031152</c:v>
                </c:pt>
                <c:pt idx="1234">
                  <c:v>51.045327963860807</c:v>
                </c:pt>
                <c:pt idx="1235">
                  <c:v>49.739441479640362</c:v>
                </c:pt>
                <c:pt idx="1236">
                  <c:v>54.346796447838926</c:v>
                </c:pt>
                <c:pt idx="1237">
                  <c:v>60.235743686550549</c:v>
                </c:pt>
                <c:pt idx="1238">
                  <c:v>55.149700398168065</c:v>
                </c:pt>
                <c:pt idx="1239">
                  <c:v>54.975318692162681</c:v>
                </c:pt>
                <c:pt idx="1240">
                  <c:v>52.444330617804304</c:v>
                </c:pt>
                <c:pt idx="1241">
                  <c:v>28.501325025259895</c:v>
                </c:pt>
                <c:pt idx="1242">
                  <c:v>28.10550512213679</c:v>
                </c:pt>
                <c:pt idx="1243">
                  <c:v>35.834575360351359</c:v>
                </c:pt>
                <c:pt idx="1244">
                  <c:v>44.10120085800677</c:v>
                </c:pt>
                <c:pt idx="1245">
                  <c:v>49.270436432726008</c:v>
                </c:pt>
                <c:pt idx="1246">
                  <c:v>42.954981589294782</c:v>
                </c:pt>
                <c:pt idx="1247">
                  <c:v>59.777770394712903</c:v>
                </c:pt>
                <c:pt idx="1248">
                  <c:v>59.974221370642937</c:v>
                </c:pt>
                <c:pt idx="1249">
                  <c:v>60.098547353136624</c:v>
                </c:pt>
                <c:pt idx="1250">
                  <c:v>60.065417258868592</c:v>
                </c:pt>
                <c:pt idx="1251">
                  <c:v>59.983414089339341</c:v>
                </c:pt>
                <c:pt idx="1252">
                  <c:v>60.260422582955087</c:v>
                </c:pt>
                <c:pt idx="1253">
                  <c:v>59.959848434693775</c:v>
                </c:pt>
                <c:pt idx="1254">
                  <c:v>59.224754929994411</c:v>
                </c:pt>
                <c:pt idx="1255">
                  <c:v>60.075511539002591</c:v>
                </c:pt>
                <c:pt idx="1256">
                  <c:v>60.143108922102513</c:v>
                </c:pt>
                <c:pt idx="1257">
                  <c:v>60.543652922969073</c:v>
                </c:pt>
                <c:pt idx="1258">
                  <c:v>60.238289335394335</c:v>
                </c:pt>
                <c:pt idx="1259">
                  <c:v>59.661798631732545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1699464"/>
        <c:axId val="191696720"/>
      </c:scatterChart>
      <c:valAx>
        <c:axId val="191699464"/>
        <c:scaling>
          <c:orientation val="minMax"/>
          <c:max val="110"/>
          <c:min val="-30"/>
        </c:scaling>
        <c:delete val="1"/>
        <c:axPos val="b"/>
        <c:numFmt formatCode="0.00_)" sourceLinked="1"/>
        <c:majorTickMark val="out"/>
        <c:minorTickMark val="none"/>
        <c:tickLblPos val="none"/>
        <c:crossAx val="191696720"/>
        <c:crosses val="autoZero"/>
        <c:crossBetween val="midCat"/>
      </c:valAx>
      <c:valAx>
        <c:axId val="191696720"/>
        <c:scaling>
          <c:orientation val="minMax"/>
          <c:max val="110"/>
          <c:min val="-10"/>
        </c:scaling>
        <c:delete val="1"/>
        <c:axPos val="l"/>
        <c:numFmt formatCode="0.00_)" sourceLinked="1"/>
        <c:majorTickMark val="out"/>
        <c:minorTickMark val="none"/>
        <c:tickLblPos val="none"/>
        <c:crossAx val="191699464"/>
        <c:crosses val="autoZero"/>
        <c:crossBetween val="midCat"/>
      </c:valAx>
      <c:spPr>
        <a:noFill/>
        <a:ln w="25400">
          <a:noFill/>
        </a:ln>
      </c:spPr>
    </c:plotArea>
    <c:plotVisOnly val="0"/>
    <c:dispBlanksAs val="gap"/>
    <c:showDLblsOverMax val="0"/>
  </c:chart>
  <c:spPr>
    <a:noFill/>
    <a:ln w="3175">
      <a:noFill/>
      <a:prstDash val="solid"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it-IT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0.91005</cdr:x>
      <cdr:y>0.3448</cdr:y>
    </cdr:from>
    <cdr:to>
      <cdr:x>0.97296</cdr:x>
      <cdr:y>0.51416</cdr:y>
    </cdr:to>
    <cdr:sp macro="" textlink="">
      <cdr:nvSpPr>
        <cdr:cNvPr id="5" name="CasellaDiTesto 1"/>
        <cdr:cNvSpPr txBox="1"/>
      </cdr:nvSpPr>
      <cdr:spPr>
        <a:xfrm xmlns:a="http://schemas.openxmlformats.org/drawingml/2006/main" rot="5400000">
          <a:off x="7541374" y="2518573"/>
          <a:ext cx="1099768" cy="54064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it-IT" sz="32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rPr>
            <a:t>CaO</a:t>
          </a:r>
        </a:p>
      </cdr:txBody>
    </cdr:sp>
  </cdr:relSizeAnchor>
  <cdr:relSizeAnchor xmlns:cdr="http://schemas.openxmlformats.org/drawingml/2006/chartDrawing">
    <cdr:from>
      <cdr:x>0.66494</cdr:x>
      <cdr:y>0.05323</cdr:y>
    </cdr:from>
    <cdr:to>
      <cdr:x>0.79292</cdr:x>
      <cdr:y>0.13649</cdr:y>
    </cdr:to>
    <cdr:sp macro="" textlink="">
      <cdr:nvSpPr>
        <cdr:cNvPr id="8" name="CasellaDiTesto 1"/>
        <cdr:cNvSpPr txBox="1"/>
      </cdr:nvSpPr>
      <cdr:spPr>
        <a:xfrm xmlns:a="http://schemas.openxmlformats.org/drawingml/2006/main">
          <a:off x="2539761" y="153613"/>
          <a:ext cx="488803" cy="24029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it-IT" sz="2400" b="0" dirty="0">
              <a:latin typeface="Calibri" pitchFamily="34" charset="0"/>
            </a:rPr>
            <a:t>Calcic</a:t>
          </a:r>
        </a:p>
      </cdr:txBody>
    </cdr:sp>
  </cdr:relSizeAnchor>
  <cdr:relSizeAnchor xmlns:cdr="http://schemas.openxmlformats.org/drawingml/2006/chartDrawing">
    <cdr:from>
      <cdr:x>0.17217</cdr:x>
      <cdr:y>0.05587</cdr:y>
    </cdr:from>
    <cdr:to>
      <cdr:x>0.33716</cdr:x>
      <cdr:y>0.13913</cdr:y>
    </cdr:to>
    <cdr:sp macro="" textlink="">
      <cdr:nvSpPr>
        <cdr:cNvPr id="9" name="CasellaDiTesto 1"/>
        <cdr:cNvSpPr txBox="1"/>
      </cdr:nvSpPr>
      <cdr:spPr>
        <a:xfrm xmlns:a="http://schemas.openxmlformats.org/drawingml/2006/main">
          <a:off x="657621" y="161233"/>
          <a:ext cx="630159" cy="24029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en-GB" sz="2400" b="0" noProof="0" smtClean="0">
              <a:latin typeface="Calibri" pitchFamily="34" charset="0"/>
            </a:rPr>
            <a:t>Alkaline</a:t>
          </a:r>
          <a:endParaRPr lang="en-GB" sz="2400" b="0" noProof="0">
            <a:latin typeface="Calibri" pitchFamily="34" charset="0"/>
          </a:endParaRPr>
        </a:p>
      </cdr:txBody>
    </cdr:sp>
  </cdr:relSizeAnchor>
  <cdr:relSizeAnchor xmlns:cdr="http://schemas.openxmlformats.org/drawingml/2006/chartDrawing">
    <cdr:from>
      <cdr:x>0.36885</cdr:x>
      <cdr:y>0.05169</cdr:y>
    </cdr:from>
    <cdr:to>
      <cdr:x>0.43176</cdr:x>
      <cdr:y>0.37565</cdr:y>
    </cdr:to>
    <cdr:sp macro="" textlink="">
      <cdr:nvSpPr>
        <cdr:cNvPr id="10" name="CasellaDiTesto 1"/>
        <cdr:cNvSpPr txBox="1"/>
      </cdr:nvSpPr>
      <cdr:spPr>
        <a:xfrm xmlns:a="http://schemas.openxmlformats.org/drawingml/2006/main" rot="5400000">
          <a:off x="1061481" y="496514"/>
          <a:ext cx="934959" cy="24029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en-GB" sz="2400" b="0" noProof="0" smtClean="0">
              <a:latin typeface="Calibri" pitchFamily="34" charset="0"/>
            </a:rPr>
            <a:t>Alkali-Calcic</a:t>
          </a:r>
          <a:endParaRPr lang="en-GB" sz="2400" b="0" noProof="0">
            <a:latin typeface="Calibri" pitchFamily="34" charset="0"/>
          </a:endParaRPr>
        </a:p>
      </cdr:txBody>
    </cdr:sp>
  </cdr:relSizeAnchor>
  <cdr:relSizeAnchor xmlns:cdr="http://schemas.openxmlformats.org/drawingml/2006/chartDrawing">
    <cdr:from>
      <cdr:x>0.4666</cdr:x>
      <cdr:y>0.05017</cdr:y>
    </cdr:from>
    <cdr:to>
      <cdr:x>0.52951</cdr:x>
      <cdr:y>0.37756</cdr:y>
    </cdr:to>
    <cdr:sp macro="" textlink="">
      <cdr:nvSpPr>
        <cdr:cNvPr id="11" name="CasellaDiTesto 1"/>
        <cdr:cNvSpPr txBox="1"/>
      </cdr:nvSpPr>
      <cdr:spPr>
        <a:xfrm xmlns:a="http://schemas.openxmlformats.org/drawingml/2006/main" rot="5400000">
          <a:off x="1429903" y="497073"/>
          <a:ext cx="944880" cy="24029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en-GB" sz="2400" b="0" noProof="0" smtClean="0">
              <a:latin typeface="Calibri" pitchFamily="34" charset="0"/>
            </a:rPr>
            <a:t>Calc-Alkaline</a:t>
          </a:r>
          <a:endParaRPr lang="en-GB" sz="2400" b="0" noProof="0">
            <a:latin typeface="Calibri" pitchFamily="34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493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493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83601974-EF93-4989-B6CE-8040F0C7FDB8}" type="slidenum">
              <a:rPr lang="en-GB"/>
              <a:pPr>
                <a:defRPr/>
              </a:pPr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242086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59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5667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59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smtClean="0"/>
              <a:t>Fare clic per modificare gli stili del testo dello schema</a:t>
            </a:r>
          </a:p>
          <a:p>
            <a:pPr lvl="1"/>
            <a:r>
              <a:rPr lang="en-GB" noProof="0" smtClean="0"/>
              <a:t>Secondo livello</a:t>
            </a:r>
          </a:p>
          <a:p>
            <a:pPr lvl="2"/>
            <a:r>
              <a:rPr lang="en-GB" noProof="0" smtClean="0"/>
              <a:t>Terzo livello</a:t>
            </a:r>
          </a:p>
          <a:p>
            <a:pPr lvl="3"/>
            <a:r>
              <a:rPr lang="en-GB" noProof="0" smtClean="0"/>
              <a:t>Quarto livello</a:t>
            </a:r>
          </a:p>
          <a:p>
            <a:pPr lvl="4"/>
            <a:r>
              <a:rPr lang="en-GB" noProof="0" smtClean="0"/>
              <a:t>Quinto livello</a:t>
            </a:r>
          </a:p>
        </p:txBody>
      </p:sp>
      <p:sp>
        <p:nvSpPr>
          <p:cNvPr id="1259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59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A26C4BBD-3A2C-4A29-AC0B-7ADAEC74E9D4}" type="slidenum">
              <a:rPr lang="en-GB"/>
              <a:pPr>
                <a:defRPr/>
              </a:pPr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386346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2ECD417-4652-4ECA-9BC0-40DFA499589D}" type="slidenum">
              <a:rPr lang="en-GB" smtClean="0"/>
              <a:pPr/>
              <a:t>1</a:t>
            </a:fld>
            <a:endParaRPr lang="en-GB" smtClean="0"/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5191616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5771FDE-4D64-47E9-A24F-0FDA86FEEE17}" type="slidenum">
              <a:rPr lang="en-GB" smtClean="0"/>
              <a:pPr/>
              <a:t>10</a:t>
            </a:fld>
            <a:endParaRPr lang="en-GB" smtClean="0"/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116189789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102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103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104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105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106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107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108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109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77954728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110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205953266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111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22438391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5771FDE-4D64-47E9-A24F-0FDA86FEEE17}" type="slidenum">
              <a:rPr lang="en-GB" smtClean="0"/>
              <a:pPr/>
              <a:t>11</a:t>
            </a:fld>
            <a:endParaRPr lang="en-GB" smtClean="0"/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116189789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112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338300934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113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756186229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114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338300934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CD93AF4-ED2E-48CC-AF08-E8EB4A6E4328}" type="slidenum">
              <a:rPr lang="en-GB" smtClean="0"/>
              <a:pPr/>
              <a:t>115</a:t>
            </a:fld>
            <a:endParaRPr lang="en-GB" smtClean="0"/>
          </a:p>
        </p:txBody>
      </p:sp>
      <p:sp>
        <p:nvSpPr>
          <p:cNvPr id="232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196976837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25865E-8E91-49F8-9D6F-717C806B0787}" type="slidenum">
              <a:rPr lang="en-GB" smtClean="0"/>
              <a:pPr/>
              <a:t>116</a:t>
            </a:fld>
            <a:endParaRPr lang="en-GB" smtClean="0"/>
          </a:p>
        </p:txBody>
      </p:sp>
      <p:sp>
        <p:nvSpPr>
          <p:cNvPr id="233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150592929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E1E10D6-F459-4D61-A2A7-5B78A44729A8}" type="slidenum">
              <a:rPr lang="en-GB" smtClean="0"/>
              <a:pPr/>
              <a:t>117</a:t>
            </a:fld>
            <a:endParaRPr lang="en-GB" smtClean="0"/>
          </a:p>
        </p:txBody>
      </p:sp>
      <p:sp>
        <p:nvSpPr>
          <p:cNvPr id="234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4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591170632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ADD49A-F880-42FC-852A-E9A4DC37C1D5}" type="slidenum">
              <a:rPr lang="en-GB" smtClean="0"/>
              <a:pPr/>
              <a:t>118</a:t>
            </a:fld>
            <a:endParaRPr lang="en-GB" smtClean="0"/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728503279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09C07D4-7828-4E2F-8E4F-0578D7391FE5}" type="slidenum">
              <a:rPr lang="en-GB" smtClean="0"/>
              <a:pPr/>
              <a:t>119</a:t>
            </a:fld>
            <a:endParaRPr lang="en-GB" smtClean="0"/>
          </a:p>
        </p:txBody>
      </p:sp>
      <p:sp>
        <p:nvSpPr>
          <p:cNvPr id="236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47668865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DFA5948-1446-4A65-8E77-8B1FE8CC54F9}" type="slidenum">
              <a:rPr lang="en-GB" smtClean="0"/>
              <a:pPr/>
              <a:t>120</a:t>
            </a:fld>
            <a:endParaRPr lang="en-GB" smtClean="0"/>
          </a:p>
        </p:txBody>
      </p:sp>
      <p:sp>
        <p:nvSpPr>
          <p:cNvPr id="237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098489112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EF0A94C-EB98-4D85-8188-4102FBB2C469}" type="slidenum">
              <a:rPr lang="en-GB" smtClean="0"/>
              <a:pPr/>
              <a:t>121</a:t>
            </a:fld>
            <a:endParaRPr lang="en-GB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2489747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CCA5E92-49FE-4271-9CA0-CA6F0A60B6F1}" type="slidenum">
              <a:rPr lang="en-GB" smtClean="0"/>
              <a:pPr/>
              <a:t>12</a:t>
            </a:fld>
            <a:endParaRPr lang="en-GB" smtClean="0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340037020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A1A486D-59F0-4851-80A0-2A815C8EFEFE}" type="slidenum">
              <a:rPr lang="en-GB" smtClean="0"/>
              <a:pPr/>
              <a:t>122</a:t>
            </a:fld>
            <a:endParaRPr lang="en-GB" smtClean="0"/>
          </a:p>
        </p:txBody>
      </p:sp>
      <p:sp>
        <p:nvSpPr>
          <p:cNvPr id="239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353744977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475C072-EC6F-47B7-885C-E724264C7D50}" type="slidenum">
              <a:rPr lang="en-GB" smtClean="0"/>
              <a:pPr/>
              <a:t>123</a:t>
            </a:fld>
            <a:endParaRPr lang="en-GB" smtClean="0"/>
          </a:p>
        </p:txBody>
      </p:sp>
      <p:sp>
        <p:nvSpPr>
          <p:cNvPr id="240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0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435061759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8A29353-6797-476A-8703-BE6524846674}" type="slidenum">
              <a:rPr lang="en-GB" smtClean="0"/>
              <a:pPr/>
              <a:t>124</a:t>
            </a:fld>
            <a:endParaRPr lang="en-GB" smtClean="0"/>
          </a:p>
        </p:txBody>
      </p:sp>
      <p:sp>
        <p:nvSpPr>
          <p:cNvPr id="241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200420094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0AF9DC8-75CE-4ACA-A641-B5FBF99EEA10}" type="slidenum">
              <a:rPr lang="en-GB" smtClean="0"/>
              <a:pPr/>
              <a:t>125</a:t>
            </a:fld>
            <a:endParaRPr lang="en-GB" smtClean="0"/>
          </a:p>
        </p:txBody>
      </p:sp>
      <p:sp>
        <p:nvSpPr>
          <p:cNvPr id="242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372871797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17465AB-FFF5-46D8-A707-0B104393C44E}" type="slidenum">
              <a:rPr lang="en-GB" smtClean="0"/>
              <a:pPr/>
              <a:t>126</a:t>
            </a:fld>
            <a:endParaRPr lang="en-GB" smtClean="0"/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905934719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51A37CC-5405-43D9-BC18-0B0831BD1E44}" type="slidenum">
              <a:rPr lang="en-GB" smtClean="0"/>
              <a:pPr/>
              <a:t>127</a:t>
            </a:fld>
            <a:endParaRPr lang="en-GB" smtClean="0"/>
          </a:p>
        </p:txBody>
      </p:sp>
      <p:sp>
        <p:nvSpPr>
          <p:cNvPr id="244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745074694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59317C2-4D21-4979-B2A4-DB3880DF660B}" type="slidenum">
              <a:rPr lang="en-GB" smtClean="0"/>
              <a:pPr/>
              <a:t>128</a:t>
            </a:fld>
            <a:endParaRPr lang="en-GB" smtClean="0"/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279813582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2CAEB4E-0579-4CF6-A909-8F2772F19B67}" type="slidenum">
              <a:rPr lang="en-GB" smtClean="0"/>
              <a:pPr/>
              <a:t>129</a:t>
            </a:fld>
            <a:endParaRPr lang="en-GB" smtClean="0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653078445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874C696-9B7C-435E-ACCD-976D8AA0BB4D}" type="slidenum">
              <a:rPr lang="en-GB" smtClean="0"/>
              <a:pPr/>
              <a:t>130</a:t>
            </a:fld>
            <a:endParaRPr lang="en-GB" smtClean="0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264462064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7B120D-75C8-4242-A7F9-71BC4BB2BBEE}" type="slidenum">
              <a:rPr lang="en-GB" smtClean="0"/>
              <a:pPr/>
              <a:t>131</a:t>
            </a:fld>
            <a:endParaRPr lang="en-GB" smtClean="0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72779550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C049B85-3101-4086-81FE-7C7FB95043A1}" type="slidenum">
              <a:rPr lang="en-GB" smtClean="0"/>
              <a:pPr/>
              <a:t>13</a:t>
            </a:fld>
            <a:endParaRPr lang="en-GB" smtClean="0"/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438402142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7B120D-75C8-4242-A7F9-71BC4BB2BBEE}" type="slidenum">
              <a:rPr lang="en-GB" smtClean="0"/>
              <a:pPr/>
              <a:t>132</a:t>
            </a:fld>
            <a:endParaRPr lang="en-GB" smtClean="0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727795505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76D11AF-E876-498A-AACC-591A230D58D2}" type="slidenum">
              <a:rPr lang="en-GB" smtClean="0"/>
              <a:pPr/>
              <a:t>133</a:t>
            </a:fld>
            <a:endParaRPr lang="en-GB" smtClean="0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767064599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867153-9DDF-4BF3-A8FE-BB52C7E035EA}" type="slidenum">
              <a:rPr lang="en-GB" smtClean="0"/>
              <a:pPr/>
              <a:t>134</a:t>
            </a:fld>
            <a:endParaRPr lang="en-GB" smtClean="0"/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591011492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ABA0731-7F85-447A-AB24-9E4CA13FAD48}" type="slidenum">
              <a:rPr lang="en-GB" smtClean="0"/>
              <a:pPr/>
              <a:t>135</a:t>
            </a:fld>
            <a:endParaRPr lang="en-GB" smtClean="0"/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026065727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AC68DF2-38D2-4571-9169-FAE4AFA3E2F0}" type="slidenum">
              <a:rPr lang="en-GB" smtClean="0"/>
              <a:pPr/>
              <a:t>136</a:t>
            </a:fld>
            <a:endParaRPr lang="en-GB" smtClean="0"/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103426191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C7C9279-3A3D-4FF1-A359-6A7637BD68BD}" type="slidenum">
              <a:rPr lang="en-GB" smtClean="0"/>
              <a:pPr/>
              <a:t>137</a:t>
            </a:fld>
            <a:endParaRPr lang="en-GB" smtClean="0"/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04257866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C1365B5-D156-4834-ABB8-D5B0754EFF7C}" type="slidenum">
              <a:rPr lang="en-GB" smtClean="0"/>
              <a:pPr/>
              <a:t>138</a:t>
            </a:fld>
            <a:endParaRPr lang="en-GB" smtClean="0"/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63072125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2F217F8-3400-416E-9C7E-51746BDD0D66}" type="slidenum">
              <a:rPr lang="en-GB" smtClean="0"/>
              <a:pPr/>
              <a:t>139</a:t>
            </a:fld>
            <a:endParaRPr lang="en-GB" smtClean="0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377420420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2F217F8-3400-416E-9C7E-51746BDD0D66}" type="slidenum">
              <a:rPr lang="en-GB" smtClean="0"/>
              <a:pPr/>
              <a:t>140</a:t>
            </a:fld>
            <a:endParaRPr lang="en-GB" smtClean="0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115119667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5AB8888-F9F7-430C-9833-BF53A82BCA2A}" type="slidenum">
              <a:rPr lang="en-GB" smtClean="0"/>
              <a:pPr/>
              <a:t>141</a:t>
            </a:fld>
            <a:endParaRPr lang="en-GB" smtClean="0"/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1071320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57EA210-15C0-4B7A-B1AD-2C7C89386EA4}" type="slidenum">
              <a:rPr lang="en-GB" smtClean="0"/>
              <a:pPr/>
              <a:t>14</a:t>
            </a:fld>
            <a:endParaRPr lang="en-GB" smtClean="0"/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279724446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E987D07-C694-42BB-9824-F53B3F7057D9}" type="slidenum">
              <a:rPr lang="en-GB" smtClean="0"/>
              <a:pPr/>
              <a:t>142</a:t>
            </a:fld>
            <a:endParaRPr lang="en-GB" smtClean="0"/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113884470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E4E76E2-A639-462D-B9A3-12670A02B872}" type="slidenum">
              <a:rPr lang="en-GB" smtClean="0"/>
              <a:pPr/>
              <a:t>143</a:t>
            </a:fld>
            <a:endParaRPr lang="en-GB" smtClean="0"/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095971089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A7432C9-3BD5-4FF7-B205-7B4F65451C17}" type="slidenum">
              <a:rPr lang="en-GB" smtClean="0"/>
              <a:pPr/>
              <a:t>144</a:t>
            </a:fld>
            <a:endParaRPr lang="en-GB" smtClean="0"/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733074561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D1F5D5D-61AD-45D5-A678-3F9E1419BC7E}" type="slidenum">
              <a:rPr lang="en-GB" smtClean="0"/>
              <a:pPr/>
              <a:t>145</a:t>
            </a:fld>
            <a:endParaRPr lang="en-GB" smtClean="0"/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430538125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CEA446B-A252-4FD7-A3E4-3790E851023F}" type="slidenum">
              <a:rPr lang="en-GB" smtClean="0"/>
              <a:pPr/>
              <a:t>146</a:t>
            </a:fld>
            <a:endParaRPr lang="en-GB" smtClean="0"/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332575648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9C05A79-0927-4359-8EA8-78CD4E92827F}" type="slidenum">
              <a:rPr lang="en-GB" smtClean="0"/>
              <a:pPr/>
              <a:t>147</a:t>
            </a:fld>
            <a:endParaRPr lang="en-GB" smtClean="0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009707310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F2EC8D0-853A-47D2-8995-B5EEF7544E81}" type="slidenum">
              <a:rPr lang="en-GB" smtClean="0"/>
              <a:pPr/>
              <a:t>148</a:t>
            </a:fld>
            <a:endParaRPr lang="en-GB" smtClean="0"/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470836970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A859129-BA43-4C34-AE1C-8E8B2D559333}" type="slidenum">
              <a:rPr lang="en-GB" smtClean="0"/>
              <a:pPr/>
              <a:t>149</a:t>
            </a:fld>
            <a:endParaRPr lang="en-GB" smtClean="0"/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76118686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C91E27D-4D6D-45B0-B23F-1829A816C916}" type="slidenum">
              <a:rPr lang="en-GB" smtClean="0"/>
              <a:pPr/>
              <a:t>150</a:t>
            </a:fld>
            <a:endParaRPr lang="en-GB" smtClean="0"/>
          </a:p>
        </p:txBody>
      </p:sp>
      <p:sp>
        <p:nvSpPr>
          <p:cNvPr id="266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709919006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F6C778C-1A46-49B7-BC32-D11DB93BECF6}" type="slidenum">
              <a:rPr lang="en-GB" smtClean="0"/>
              <a:pPr/>
              <a:t>151</a:t>
            </a:fld>
            <a:endParaRPr lang="en-GB" smtClean="0"/>
          </a:p>
        </p:txBody>
      </p:sp>
      <p:sp>
        <p:nvSpPr>
          <p:cNvPr id="267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7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6261088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10F14BA9-B2A7-492D-A9E5-49719AD2553E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15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280780877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DF3E336-2545-46DD-85AE-9317C0FFD858}" type="slidenum">
              <a:rPr lang="en-GB" smtClean="0"/>
              <a:pPr/>
              <a:t>152</a:t>
            </a:fld>
            <a:endParaRPr lang="en-GB" smtClean="0"/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63810845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E8EA8D5-0C56-456B-91B9-DB8256644578}" type="slidenum">
              <a:rPr lang="en-GB" smtClean="0"/>
              <a:pPr/>
              <a:t>153</a:t>
            </a:fld>
            <a:endParaRPr lang="en-GB" smtClean="0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000522131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E8EA8D5-0C56-456B-91B9-DB8256644578}" type="slidenum">
              <a:rPr lang="en-GB" smtClean="0"/>
              <a:pPr/>
              <a:t>154</a:t>
            </a:fld>
            <a:endParaRPr lang="en-GB" smtClean="0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000522131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E8EA8D5-0C56-456B-91B9-DB8256644578}" type="slidenum">
              <a:rPr lang="en-GB" smtClean="0"/>
              <a:pPr/>
              <a:t>155</a:t>
            </a:fld>
            <a:endParaRPr lang="en-GB" smtClean="0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000522131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BD52684-8F11-490F-963C-1647DA17270B}" type="slidenum">
              <a:rPr lang="en-GB" smtClean="0"/>
              <a:pPr/>
              <a:t>156</a:t>
            </a:fld>
            <a:endParaRPr lang="en-GB" smtClean="0"/>
          </a:p>
        </p:txBody>
      </p:sp>
      <p:sp>
        <p:nvSpPr>
          <p:cNvPr id="309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9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7433147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1D23D18-CD20-4960-908D-70FE31CAB43A}" type="slidenum">
              <a:rPr lang="en-GB" smtClean="0"/>
              <a:pPr/>
              <a:t>16</a:t>
            </a:fld>
            <a:endParaRPr lang="en-GB" smtClean="0"/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96538361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92CA8B99-FB27-4D60-9BDA-71E05434C2BB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17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63914000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5B28BA03-3F62-42CE-A07F-13DC59FA802C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18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25550705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E8A59FB7-74B6-4DD7-9FE3-C7E88AA9AA98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19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4070586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C996BC65-1C6A-499E-95A4-FC6A5FE4643A}" type="slidenum">
              <a:rPr lang="en-GB" smtClean="0"/>
              <a:pPr>
                <a:defRPr/>
              </a:pPr>
              <a:t>2</a:t>
            </a:fld>
            <a:endParaRPr lang="en-GB" smtClean="0"/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1643505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9A2E9563-E4A8-47DB-81AD-ADEBFDC0E42B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20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58775293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2772BD7E-2031-460C-83C2-533CF9BE08C3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21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38229369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B652A3CF-CF95-43E2-8752-DC564465D192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22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13122126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5E05742E-E057-4924-B1D3-3135A74BCE9C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23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36384096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AB4E8512-62A0-47AF-9FF6-1E1C749BB47E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26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4160431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42550F7E-9EFE-4A29-B8EB-410064E3E450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27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64283626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42550F7E-9EFE-4A29-B8EB-410064E3E450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28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97965665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3E78DA68-D156-4501-ADEB-05BC4223A1B6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29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24603035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6777639-45FA-436B-BC93-6B27727B6C14}" type="slidenum">
              <a:rPr lang="en-GB" smtClean="0"/>
              <a:pPr/>
              <a:t>30</a:t>
            </a:fld>
            <a:endParaRPr lang="en-GB" smtClean="0"/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71854207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1B8ED1C-008A-496D-BE60-4D093DB69404}" type="slidenum">
              <a:rPr lang="en-GB" smtClean="0"/>
              <a:pPr/>
              <a:t>31</a:t>
            </a:fld>
            <a:endParaRPr lang="en-GB" smtClean="0"/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1670102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3</a:t>
            </a:fld>
            <a:endParaRPr lang="en-GB" smtClean="0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51073962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4ABCB29-7E83-4F52-99CA-714FFFCF11F7}" type="slidenum">
              <a:rPr lang="en-GB" smtClean="0"/>
              <a:pPr/>
              <a:t>32</a:t>
            </a:fld>
            <a:endParaRPr lang="en-GB" smtClean="0"/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77560260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C8E8FCC-8895-4E96-BD5D-3CF0DF9947F6}" type="slidenum">
              <a:rPr lang="en-GB" smtClean="0"/>
              <a:pPr/>
              <a:t>33</a:t>
            </a:fld>
            <a:endParaRPr lang="en-GB" smtClean="0"/>
          </a:p>
        </p:txBody>
      </p:sp>
      <p:sp>
        <p:nvSpPr>
          <p:cNvPr id="181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87747721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5A51E76-4376-4297-B63E-5D7ADB4EC222}" type="slidenum">
              <a:rPr lang="en-GB" smtClean="0"/>
              <a:pPr/>
              <a:t>34</a:t>
            </a:fld>
            <a:endParaRPr lang="en-GB" smtClean="0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5740868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C84C403-9343-43E0-9B31-E460412990B4}" type="slidenum">
              <a:rPr lang="en-GB" smtClean="0"/>
              <a:pPr/>
              <a:t>35</a:t>
            </a:fld>
            <a:endParaRPr lang="en-GB" smtClean="0"/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88740755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38A7D6E-6EC5-4A07-B7C4-47199D98C46D}" type="slidenum">
              <a:rPr lang="en-GB" smtClean="0"/>
              <a:pPr/>
              <a:t>36</a:t>
            </a:fld>
            <a:endParaRPr lang="en-GB" smtClean="0"/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90947650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559A4BD-0843-48A2-A14E-05F83A211C0B}" type="slidenum">
              <a:rPr lang="en-GB" smtClean="0"/>
              <a:pPr/>
              <a:t>37</a:t>
            </a:fld>
            <a:endParaRPr lang="en-GB" smtClean="0"/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1888821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C7BD81F-DCE2-459D-871D-F018691203F9}" type="slidenum">
              <a:rPr lang="en-GB" smtClean="0"/>
              <a:pPr/>
              <a:t>38</a:t>
            </a:fld>
            <a:endParaRPr lang="en-GB" smtClean="0"/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710741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C4251E6-4597-49FE-8BB3-F1272B7FE7DF}" type="slidenum">
              <a:rPr lang="en-GB" smtClean="0"/>
              <a:pPr/>
              <a:t>39</a:t>
            </a:fld>
            <a:endParaRPr lang="en-GB" smtClean="0"/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3854308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8B412EC-0E39-479E-97CE-CB69300ACEB2}" type="slidenum">
              <a:rPr lang="en-GB" smtClean="0"/>
              <a:pPr/>
              <a:t>40</a:t>
            </a:fld>
            <a:endParaRPr lang="en-GB" smtClean="0"/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09673991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2FB5A13-B0FC-40C8-9217-B4F7710875B6}" type="slidenum">
              <a:rPr lang="en-GB" smtClean="0"/>
              <a:pPr/>
              <a:t>41</a:t>
            </a:fld>
            <a:endParaRPr lang="en-GB" smtClean="0"/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5204446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4</a:t>
            </a:fld>
            <a:endParaRPr lang="en-GB" smtClean="0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49719196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CE56019-721B-4F69-9506-706AC054BEFC}" type="slidenum">
              <a:rPr lang="en-GB" smtClean="0"/>
              <a:pPr/>
              <a:t>42</a:t>
            </a:fld>
            <a:endParaRPr lang="en-GB" smtClean="0"/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14372756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DDB5550-31F3-4B5C-A95B-7D48FE630D9B}" type="slidenum">
              <a:rPr lang="en-GB" smtClean="0"/>
              <a:pPr/>
              <a:t>43</a:t>
            </a:fld>
            <a:endParaRPr lang="en-GB" smtClean="0"/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23286773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89C48E3-E526-4F25-9883-EE437331CDEA}" type="slidenum">
              <a:rPr lang="en-GB" smtClean="0"/>
              <a:pPr/>
              <a:t>44</a:t>
            </a:fld>
            <a:endParaRPr lang="en-GB" smtClean="0"/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29931565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1E96023-67CF-4989-A0D9-90F5DA7A20F7}" type="slidenum">
              <a:rPr lang="en-GB" smtClean="0"/>
              <a:pPr/>
              <a:t>45</a:t>
            </a:fld>
            <a:endParaRPr lang="en-GB" smtClean="0"/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75828661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1B3F076-54FA-482A-9ED0-F83941762D9E}" type="slidenum">
              <a:rPr lang="en-GB" smtClean="0"/>
              <a:pPr/>
              <a:t>46</a:t>
            </a:fld>
            <a:endParaRPr lang="en-GB" smtClean="0"/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95490853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852CE27-02F0-460E-A867-841C0C6E45DC}" type="slidenum">
              <a:rPr lang="en-GB" smtClean="0"/>
              <a:pPr/>
              <a:t>47</a:t>
            </a:fld>
            <a:endParaRPr lang="en-GB" smtClean="0"/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3627187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4030552-C33C-4B80-BE8F-3412650680FE}" type="slidenum">
              <a:rPr lang="en-GB" smtClean="0"/>
              <a:pPr/>
              <a:t>48</a:t>
            </a:fld>
            <a:endParaRPr lang="en-GB" smtClean="0"/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45556483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45AC7BB-BA57-49C7-8274-003DA5BD1537}" type="slidenum">
              <a:rPr lang="en-GB" smtClean="0"/>
              <a:pPr/>
              <a:t>49</a:t>
            </a:fld>
            <a:endParaRPr lang="en-GB" smtClean="0"/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21949889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6AAAD55-A03E-445A-AA61-3AC048D0AA86}" type="slidenum">
              <a:rPr lang="en-GB" smtClean="0"/>
              <a:pPr/>
              <a:t>50</a:t>
            </a:fld>
            <a:endParaRPr lang="en-GB" smtClean="0"/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92186300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28C44A-AFD9-411D-A0AC-509C4E502A48}" type="slidenum">
              <a:rPr lang="en-GB" smtClean="0"/>
              <a:pPr/>
              <a:t>51</a:t>
            </a:fld>
            <a:endParaRPr lang="en-GB" smtClean="0"/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3308280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5</a:t>
            </a:fld>
            <a:endParaRPr lang="en-GB" smtClean="0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86583235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F9E128B-B21E-484F-ADEA-EF58CCA10A56}" type="slidenum">
              <a:rPr lang="en-GB" smtClean="0"/>
              <a:pPr/>
              <a:t>52</a:t>
            </a:fld>
            <a:endParaRPr lang="en-GB" smtClean="0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55916532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846CC2E-0B92-4917-9B51-74A934DB144A}" type="slidenum">
              <a:rPr lang="en-GB" smtClean="0"/>
              <a:pPr/>
              <a:t>53</a:t>
            </a:fld>
            <a:endParaRPr lang="en-GB" smtClean="0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52771247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B8203AD-5E1A-4A72-88C6-AE30F79C533F}" type="slidenum">
              <a:rPr lang="en-GB" smtClean="0"/>
              <a:pPr/>
              <a:t>54</a:t>
            </a:fld>
            <a:endParaRPr lang="en-GB" smtClean="0"/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94459931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2B43F82-D7E0-453B-97E6-62358582D9C2}" type="slidenum">
              <a:rPr lang="en-GB" smtClean="0"/>
              <a:pPr/>
              <a:t>55</a:t>
            </a:fld>
            <a:endParaRPr lang="en-GB" smtClean="0"/>
          </a:p>
        </p:txBody>
      </p:sp>
      <p:sp>
        <p:nvSpPr>
          <p:cNvPr id="203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74134949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FD1B61A-67CA-4827-B084-3A5C96E12D2F}" type="slidenum">
              <a:rPr lang="en-GB" smtClean="0"/>
              <a:pPr/>
              <a:t>56</a:t>
            </a:fld>
            <a:endParaRPr lang="en-GB" smtClean="0"/>
          </a:p>
        </p:txBody>
      </p:sp>
      <p:sp>
        <p:nvSpPr>
          <p:cNvPr id="204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69010989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A01F7FC-30DA-47D4-AF17-3284E99ABF25}" type="slidenum">
              <a:rPr lang="en-GB" smtClean="0"/>
              <a:pPr/>
              <a:t>57</a:t>
            </a:fld>
            <a:endParaRPr lang="en-GB" smtClean="0"/>
          </a:p>
        </p:txBody>
      </p:sp>
      <p:sp>
        <p:nvSpPr>
          <p:cNvPr id="205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63682482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58</a:t>
            </a:fld>
            <a:endParaRPr lang="en-GB" smtClean="0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57464405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59</a:t>
            </a:fld>
            <a:endParaRPr lang="en-GB" smtClean="0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4775569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60</a:t>
            </a:fld>
            <a:endParaRPr lang="en-GB" smtClean="0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4775569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425904-7B2A-4C54-80CB-93D6F9F36E99}" type="slidenum">
              <a:rPr lang="en-GB" smtClean="0"/>
              <a:pPr/>
              <a:t>61</a:t>
            </a:fld>
            <a:endParaRPr lang="en-GB" smtClean="0"/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3269557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6</a:t>
            </a:fld>
            <a:endParaRPr lang="en-GB" smtClean="0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27798464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425904-7B2A-4C54-80CB-93D6F9F36E99}" type="slidenum">
              <a:rPr lang="en-GB" smtClean="0"/>
              <a:pPr/>
              <a:t>62</a:t>
            </a:fld>
            <a:endParaRPr lang="en-GB" smtClean="0"/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53214954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63</a:t>
            </a:fld>
            <a:endParaRPr lang="en-GB" smtClean="0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75743079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64</a:t>
            </a:fld>
            <a:endParaRPr lang="en-GB" smtClean="0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79341226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65</a:t>
            </a:fld>
            <a:endParaRPr lang="en-GB" smtClean="0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73286834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66</a:t>
            </a:fld>
            <a:endParaRPr lang="en-GB" smtClean="0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44218892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67</a:t>
            </a:fld>
            <a:endParaRPr lang="en-GB" smtClean="0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44218892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68</a:t>
            </a:fld>
            <a:endParaRPr lang="en-GB" smtClean="0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442188929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F108DAC-89AA-49EA-90F2-192BC6C524C2}" type="slidenum">
              <a:rPr lang="en-GB" smtClean="0"/>
              <a:pPr/>
              <a:t>69</a:t>
            </a:fld>
            <a:endParaRPr lang="en-GB" smtClean="0"/>
          </a:p>
        </p:txBody>
      </p:sp>
      <p:sp>
        <p:nvSpPr>
          <p:cNvPr id="209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77549096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016C109-7C55-49DA-8E25-E8D2D3ADD04B}" type="slidenum">
              <a:rPr lang="en-GB" smtClean="0"/>
              <a:pPr/>
              <a:t>70</a:t>
            </a:fld>
            <a:endParaRPr lang="en-GB" smtClean="0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02961618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016C109-7C55-49DA-8E25-E8D2D3ADD04B}" type="slidenum">
              <a:rPr lang="en-GB" smtClean="0"/>
              <a:pPr/>
              <a:t>71</a:t>
            </a:fld>
            <a:endParaRPr lang="en-GB" smtClean="0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02961618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7</a:t>
            </a:fld>
            <a:endParaRPr lang="en-GB" smtClean="0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27798464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301D3C4-1520-44E3-9773-F13A73EC1DC8}" type="slidenum">
              <a:rPr lang="en-GB" smtClean="0"/>
              <a:pPr/>
              <a:t>72</a:t>
            </a:fld>
            <a:endParaRPr lang="en-GB" smtClean="0"/>
          </a:p>
        </p:txBody>
      </p:sp>
      <p:sp>
        <p:nvSpPr>
          <p:cNvPr id="211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341684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D900DCE-2D06-41E2-B10E-5345A85FAD84}" type="slidenum">
              <a:rPr lang="en-GB" smtClean="0"/>
              <a:pPr/>
              <a:t>73</a:t>
            </a:fld>
            <a:endParaRPr lang="en-GB" smtClean="0"/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00182994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F6B40B-13C3-4D28-8BCB-16E80A41DD80}" type="slidenum">
              <a:rPr lang="en-GB" smtClean="0"/>
              <a:pPr/>
              <a:t>74</a:t>
            </a:fld>
            <a:endParaRPr lang="en-GB" smtClean="0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19061279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80642DC-A94A-4D96-AE54-6FD14A790D5E}" type="slidenum">
              <a:rPr lang="en-GB" smtClean="0"/>
              <a:pPr/>
              <a:t>75</a:t>
            </a:fld>
            <a:endParaRPr lang="en-GB" smtClean="0"/>
          </a:p>
        </p:txBody>
      </p:sp>
      <p:sp>
        <p:nvSpPr>
          <p:cNvPr id="215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219450607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205AA7F-22EE-407D-A98F-C070D4F1927E}" type="slidenum">
              <a:rPr lang="en-GB" smtClean="0"/>
              <a:pPr/>
              <a:t>76</a:t>
            </a:fld>
            <a:endParaRPr lang="en-GB" smtClean="0"/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10544136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FA8D8A-D3CB-4527-8B2B-45B3A702854C}" type="slidenum">
              <a:rPr lang="en-GB" smtClean="0"/>
              <a:pPr/>
              <a:t>77</a:t>
            </a:fld>
            <a:endParaRPr lang="en-GB" smtClean="0"/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33686129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C4A7F50-7609-4CBF-AB53-EA9C3417701D}" type="slidenum">
              <a:rPr lang="en-GB" smtClean="0"/>
              <a:pPr/>
              <a:t>78</a:t>
            </a:fld>
            <a:endParaRPr lang="en-GB" smtClean="0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516812530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C4A7F50-7609-4CBF-AB53-EA9C3417701D}" type="slidenum">
              <a:rPr lang="en-GB" smtClean="0"/>
              <a:pPr/>
              <a:t>79</a:t>
            </a:fld>
            <a:endParaRPr lang="en-GB" smtClean="0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01916947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AD01721-F12A-4B64-862A-BC93C8D3B68C}" type="slidenum">
              <a:rPr lang="en-GB" smtClean="0"/>
              <a:pPr/>
              <a:t>80</a:t>
            </a:fld>
            <a:endParaRPr lang="en-GB" smtClean="0"/>
          </a:p>
        </p:txBody>
      </p:sp>
      <p:sp>
        <p:nvSpPr>
          <p:cNvPr id="220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713194160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D98CC42-4D80-4C9F-862D-E13813700043}" type="slidenum">
              <a:rPr lang="en-GB" smtClean="0"/>
              <a:pPr/>
              <a:t>81</a:t>
            </a:fld>
            <a:endParaRPr lang="en-GB" smtClean="0"/>
          </a:p>
        </p:txBody>
      </p:sp>
      <p:sp>
        <p:nvSpPr>
          <p:cNvPr id="221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95292773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D5E6CD6-DD9A-4919-9529-4ACDC846C088}" type="slidenum">
              <a:rPr lang="en-GB" smtClean="0"/>
              <a:pPr/>
              <a:t>8</a:t>
            </a:fld>
            <a:endParaRPr lang="en-GB" smtClean="0"/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496365856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2924F86-08CC-44DB-982C-9AC478FC447E}" type="slidenum">
              <a:rPr lang="en-GB" smtClean="0"/>
              <a:pPr/>
              <a:t>82</a:t>
            </a:fld>
            <a:endParaRPr lang="en-GB" smtClean="0"/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374263808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8097292-9D85-4BF2-92D4-634FC0D23F83}" type="slidenum">
              <a:rPr lang="en-GB" smtClean="0"/>
              <a:pPr/>
              <a:t>83</a:t>
            </a:fld>
            <a:endParaRPr lang="en-GB" smtClean="0"/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30534852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8097292-9D85-4BF2-92D4-634FC0D23F83}" type="slidenum">
              <a:rPr lang="en-GB" smtClean="0"/>
              <a:pPr/>
              <a:t>84</a:t>
            </a:fld>
            <a:endParaRPr lang="en-GB" smtClean="0"/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460129095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387F435-4E18-4E4D-B1BA-C58C0C9C3A32}" type="slidenum">
              <a:rPr lang="en-GB" smtClean="0"/>
              <a:pPr/>
              <a:t>85</a:t>
            </a:fld>
            <a:endParaRPr lang="en-GB" smtClean="0"/>
          </a:p>
        </p:txBody>
      </p:sp>
      <p:sp>
        <p:nvSpPr>
          <p:cNvPr id="224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435270453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57F7256-BD1D-455E-848A-FCC21BDF40D5}" type="slidenum">
              <a:rPr lang="en-GB" smtClean="0"/>
              <a:pPr/>
              <a:t>86</a:t>
            </a:fld>
            <a:endParaRPr lang="en-GB" smtClean="0"/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42030359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57F7256-BD1D-455E-848A-FCC21BDF40D5}" type="slidenum">
              <a:rPr lang="en-GB" smtClean="0"/>
              <a:pPr/>
              <a:t>87</a:t>
            </a:fld>
            <a:endParaRPr lang="en-GB" smtClean="0"/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728340497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B902327-866F-43FA-9A19-55E6553915AE}" type="slidenum">
              <a:rPr lang="en-GB" smtClean="0"/>
              <a:pPr/>
              <a:t>88</a:t>
            </a:fld>
            <a:endParaRPr lang="en-GB" smtClean="0"/>
          </a:p>
        </p:txBody>
      </p:sp>
      <p:sp>
        <p:nvSpPr>
          <p:cNvPr id="226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499044814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019D9F-595B-44EE-94FA-925AF369E933}" type="slidenum">
              <a:rPr lang="en-GB" smtClean="0"/>
              <a:pPr/>
              <a:t>89</a:t>
            </a:fld>
            <a:endParaRPr lang="en-GB" smtClean="0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960453697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019D9F-595B-44EE-94FA-925AF369E933}" type="slidenum">
              <a:rPr lang="en-GB" smtClean="0"/>
              <a:pPr/>
              <a:t>90</a:t>
            </a:fld>
            <a:endParaRPr lang="en-GB" smtClean="0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271161200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019D9F-595B-44EE-94FA-925AF369E933}" type="slidenum">
              <a:rPr lang="en-GB" smtClean="0"/>
              <a:pPr/>
              <a:t>91</a:t>
            </a:fld>
            <a:endParaRPr lang="en-GB" smtClean="0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7906939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454694F-9541-418B-A42F-89E5257F4E12}" type="slidenum">
              <a:rPr lang="en-GB" smtClean="0"/>
              <a:pPr/>
              <a:t>9</a:t>
            </a:fld>
            <a:endParaRPr lang="en-GB" smtClean="0"/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340004741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019D9F-595B-44EE-94FA-925AF369E933}" type="slidenum">
              <a:rPr lang="en-GB" smtClean="0"/>
              <a:pPr/>
              <a:t>92</a:t>
            </a:fld>
            <a:endParaRPr lang="en-GB" smtClean="0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1701215611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8533DD9-9175-445F-A809-9422362EBEFC}" type="slidenum">
              <a:rPr lang="en-GB" smtClean="0"/>
              <a:pPr/>
              <a:t>93</a:t>
            </a:fld>
            <a:endParaRPr lang="en-GB" smtClean="0"/>
          </a:p>
        </p:txBody>
      </p:sp>
      <p:sp>
        <p:nvSpPr>
          <p:cNvPr id="228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763916720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3B933F7-6770-47D1-B23F-E9E44C121E1B}" type="slidenum">
              <a:rPr lang="en-GB" smtClean="0"/>
              <a:pPr/>
              <a:t>94</a:t>
            </a:fld>
            <a:endParaRPr lang="en-GB" smtClean="0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04085944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3B933F7-6770-47D1-B23F-E9E44C121E1B}" type="slidenum">
              <a:rPr lang="en-GB" smtClean="0"/>
              <a:pPr/>
              <a:t>95</a:t>
            </a:fld>
            <a:endParaRPr lang="en-GB" smtClean="0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383441168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FEEDE1-F84D-41C2-9FDC-5424B3F6BEBE}" type="slidenum">
              <a:rPr lang="en-GB" smtClean="0"/>
              <a:pPr/>
              <a:t>96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2567264158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E8EA8D5-0C56-456B-91B9-DB8256644578}" type="slidenum">
              <a:rPr lang="en-GB" smtClean="0"/>
              <a:pPr/>
              <a:t>97</a:t>
            </a:fld>
            <a:endParaRPr lang="en-GB" smtClean="0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457024439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E994CEB-C33E-49A2-B4FD-934DCCC9F4FC}" type="slidenum">
              <a:rPr lang="en-GB" smtClean="0"/>
              <a:pPr/>
              <a:t>98</a:t>
            </a:fld>
            <a:endParaRPr lang="en-GB" smtClean="0"/>
          </a:p>
        </p:txBody>
      </p:sp>
      <p:sp>
        <p:nvSpPr>
          <p:cNvPr id="228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219526463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EBAA068-2913-4261-B620-F42A93E307AD}" type="slidenum">
              <a:rPr lang="en-GB" smtClean="0"/>
              <a:pPr/>
              <a:t>99</a:t>
            </a:fld>
            <a:endParaRPr lang="en-GB" smtClean="0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3266742357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100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101</a:t>
            </a:fld>
            <a:endParaRPr lang="en-GB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62249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24895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404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.png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" name="Text Box 10"/>
          <p:cNvSpPr txBox="1">
            <a:spLocks noChangeArrowheads="1"/>
          </p:cNvSpPr>
          <p:nvPr userDrawn="1"/>
        </p:nvSpPr>
        <p:spPr bwMode="auto">
          <a:xfrm>
            <a:off x="3629025" y="6568367"/>
            <a:ext cx="5497513" cy="2776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 anchor="ctr">
            <a:spAutoFit/>
          </a:bodyPr>
          <a:lstStyle/>
          <a:p>
            <a:pPr algn="r" eaLnBrk="0" hangingPunct="0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Petrologia e </a:t>
            </a:r>
            <a:r>
              <a:rPr lang="en-US" sz="12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Geodinamica</a:t>
            </a:r>
            <a:r>
              <a:rPr lang="en-US" sz="1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Michele Lustrino. Univ. La Sapienza Roma A.A. </a:t>
            </a:r>
            <a:r>
              <a:rPr lang="en-US" sz="1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2019/2020</a:t>
            </a:r>
            <a:endParaRPr lang="en-US" sz="1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4" name="Picture 2" descr="Risultati immagini per logo sapienza png"/>
          <p:cNvPicPr>
            <a:picLocks noChangeAspect="1" noChangeArrowheads="1"/>
          </p:cNvPicPr>
          <p:nvPr userDrawn="1"/>
        </p:nvPicPr>
        <p:blipFill>
          <a:blip r:embed="rId5" cstate="print"/>
          <a:srcRect r="73161"/>
          <a:stretch>
            <a:fillRect/>
          </a:stretch>
        </p:blipFill>
        <p:spPr bwMode="auto">
          <a:xfrm>
            <a:off x="0" y="6435524"/>
            <a:ext cx="363440" cy="422476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8" r:id="rId1"/>
    <p:sldLayoutId id="2147483653" r:id="rId2"/>
    <p:sldLayoutId id="2147483659" r:id="rId3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rgbClr val="FFCC00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FFCC00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FFCC00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FFCC00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FFCC00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Risultati immagini per logo sapienza png"/>
          <p:cNvPicPr>
            <a:picLocks noChangeAspect="1" noChangeArrowheads="1"/>
          </p:cNvPicPr>
          <p:nvPr userDrawn="1"/>
        </p:nvPicPr>
        <p:blipFill>
          <a:blip r:embed="rId5" cstate="print"/>
          <a:srcRect r="73161"/>
          <a:stretch>
            <a:fillRect/>
          </a:stretch>
        </p:blipFill>
        <p:spPr bwMode="auto">
          <a:xfrm>
            <a:off x="0" y="6435524"/>
            <a:ext cx="363440" cy="42247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830062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rgbClr val="FFCC00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FFCC00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FFCC00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FFCC00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FFCC00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75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5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5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5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5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82.jpeg"/><Relationship Id="rId4" Type="http://schemas.openxmlformats.org/officeDocument/2006/relationships/image" Target="../media/image281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jpe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4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5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6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pn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5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1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wmf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jpe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5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5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5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pn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.jpe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5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0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5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1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02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jpe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06.jpeg"/><Relationship Id="rId5" Type="http://schemas.openxmlformats.org/officeDocument/2006/relationships/image" Target="../media/image305.jpeg"/><Relationship Id="rId4" Type="http://schemas.openxmlformats.org/officeDocument/2006/relationships/image" Target="../media/image304.jpe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wmf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04.jpe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wmf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04.jpeg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1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pn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pn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5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5.pn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6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.jpe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0.emf"/><Relationship Id="rId21" Type="http://schemas.openxmlformats.org/officeDocument/2006/relationships/image" Target="../media/image34.emf"/><Relationship Id="rId42" Type="http://schemas.openxmlformats.org/officeDocument/2006/relationships/image" Target="../media/image55.emf"/><Relationship Id="rId63" Type="http://schemas.openxmlformats.org/officeDocument/2006/relationships/image" Target="../media/image76.emf"/><Relationship Id="rId84" Type="http://schemas.openxmlformats.org/officeDocument/2006/relationships/image" Target="../media/image97.emf"/><Relationship Id="rId138" Type="http://schemas.openxmlformats.org/officeDocument/2006/relationships/image" Target="../media/image151.emf"/><Relationship Id="rId159" Type="http://schemas.openxmlformats.org/officeDocument/2006/relationships/image" Target="../media/image172.emf"/><Relationship Id="rId170" Type="http://schemas.openxmlformats.org/officeDocument/2006/relationships/image" Target="../media/image183.emf"/><Relationship Id="rId191" Type="http://schemas.openxmlformats.org/officeDocument/2006/relationships/image" Target="../media/image204.emf"/><Relationship Id="rId205" Type="http://schemas.openxmlformats.org/officeDocument/2006/relationships/image" Target="../media/image218.emf"/><Relationship Id="rId226" Type="http://schemas.openxmlformats.org/officeDocument/2006/relationships/image" Target="../media/image239.emf"/><Relationship Id="rId247" Type="http://schemas.openxmlformats.org/officeDocument/2006/relationships/image" Target="../media/image260.emf"/><Relationship Id="rId107" Type="http://schemas.openxmlformats.org/officeDocument/2006/relationships/image" Target="../media/image120.emf"/><Relationship Id="rId11" Type="http://schemas.openxmlformats.org/officeDocument/2006/relationships/image" Target="../media/image24.emf"/><Relationship Id="rId32" Type="http://schemas.openxmlformats.org/officeDocument/2006/relationships/image" Target="../media/image45.emf"/><Relationship Id="rId53" Type="http://schemas.openxmlformats.org/officeDocument/2006/relationships/image" Target="../media/image66.emf"/><Relationship Id="rId74" Type="http://schemas.openxmlformats.org/officeDocument/2006/relationships/image" Target="../media/image87.emf"/><Relationship Id="rId128" Type="http://schemas.openxmlformats.org/officeDocument/2006/relationships/image" Target="../media/image141.emf"/><Relationship Id="rId149" Type="http://schemas.openxmlformats.org/officeDocument/2006/relationships/image" Target="../media/image162.emf"/><Relationship Id="rId5" Type="http://schemas.openxmlformats.org/officeDocument/2006/relationships/image" Target="../media/image18.emf"/><Relationship Id="rId95" Type="http://schemas.openxmlformats.org/officeDocument/2006/relationships/image" Target="../media/image108.emf"/><Relationship Id="rId160" Type="http://schemas.openxmlformats.org/officeDocument/2006/relationships/image" Target="../media/image173.emf"/><Relationship Id="rId181" Type="http://schemas.openxmlformats.org/officeDocument/2006/relationships/image" Target="../media/image194.emf"/><Relationship Id="rId216" Type="http://schemas.openxmlformats.org/officeDocument/2006/relationships/image" Target="../media/image229.emf"/><Relationship Id="rId237" Type="http://schemas.openxmlformats.org/officeDocument/2006/relationships/image" Target="../media/image250.emf"/><Relationship Id="rId22" Type="http://schemas.openxmlformats.org/officeDocument/2006/relationships/image" Target="../media/image35.emf"/><Relationship Id="rId43" Type="http://schemas.openxmlformats.org/officeDocument/2006/relationships/image" Target="../media/image56.emf"/><Relationship Id="rId64" Type="http://schemas.openxmlformats.org/officeDocument/2006/relationships/image" Target="../media/image77.emf"/><Relationship Id="rId118" Type="http://schemas.openxmlformats.org/officeDocument/2006/relationships/image" Target="../media/image131.emf"/><Relationship Id="rId139" Type="http://schemas.openxmlformats.org/officeDocument/2006/relationships/image" Target="../media/image152.emf"/><Relationship Id="rId85" Type="http://schemas.openxmlformats.org/officeDocument/2006/relationships/image" Target="../media/image98.emf"/><Relationship Id="rId150" Type="http://schemas.openxmlformats.org/officeDocument/2006/relationships/image" Target="../media/image163.emf"/><Relationship Id="rId171" Type="http://schemas.openxmlformats.org/officeDocument/2006/relationships/image" Target="../media/image184.emf"/><Relationship Id="rId192" Type="http://schemas.openxmlformats.org/officeDocument/2006/relationships/image" Target="../media/image205.emf"/><Relationship Id="rId206" Type="http://schemas.openxmlformats.org/officeDocument/2006/relationships/image" Target="../media/image219.emf"/><Relationship Id="rId227" Type="http://schemas.openxmlformats.org/officeDocument/2006/relationships/image" Target="../media/image240.emf"/><Relationship Id="rId248" Type="http://schemas.openxmlformats.org/officeDocument/2006/relationships/image" Target="../media/image261.emf"/><Relationship Id="rId12" Type="http://schemas.openxmlformats.org/officeDocument/2006/relationships/image" Target="../media/image25.emf"/><Relationship Id="rId17" Type="http://schemas.openxmlformats.org/officeDocument/2006/relationships/image" Target="../media/image30.emf"/><Relationship Id="rId33" Type="http://schemas.openxmlformats.org/officeDocument/2006/relationships/image" Target="../media/image46.emf"/><Relationship Id="rId38" Type="http://schemas.openxmlformats.org/officeDocument/2006/relationships/image" Target="../media/image51.emf"/><Relationship Id="rId59" Type="http://schemas.openxmlformats.org/officeDocument/2006/relationships/image" Target="../media/image72.emf"/><Relationship Id="rId103" Type="http://schemas.openxmlformats.org/officeDocument/2006/relationships/image" Target="../media/image116.emf"/><Relationship Id="rId108" Type="http://schemas.openxmlformats.org/officeDocument/2006/relationships/image" Target="../media/image121.emf"/><Relationship Id="rId124" Type="http://schemas.openxmlformats.org/officeDocument/2006/relationships/image" Target="../media/image137.emf"/><Relationship Id="rId129" Type="http://schemas.openxmlformats.org/officeDocument/2006/relationships/image" Target="../media/image142.emf"/><Relationship Id="rId54" Type="http://schemas.openxmlformats.org/officeDocument/2006/relationships/image" Target="../media/image67.emf"/><Relationship Id="rId70" Type="http://schemas.openxmlformats.org/officeDocument/2006/relationships/image" Target="../media/image83.emf"/><Relationship Id="rId75" Type="http://schemas.openxmlformats.org/officeDocument/2006/relationships/image" Target="../media/image88.emf"/><Relationship Id="rId91" Type="http://schemas.openxmlformats.org/officeDocument/2006/relationships/image" Target="../media/image104.emf"/><Relationship Id="rId96" Type="http://schemas.openxmlformats.org/officeDocument/2006/relationships/image" Target="../media/image109.emf"/><Relationship Id="rId140" Type="http://schemas.openxmlformats.org/officeDocument/2006/relationships/image" Target="../media/image153.emf"/><Relationship Id="rId145" Type="http://schemas.openxmlformats.org/officeDocument/2006/relationships/image" Target="../media/image158.emf"/><Relationship Id="rId161" Type="http://schemas.openxmlformats.org/officeDocument/2006/relationships/image" Target="../media/image174.emf"/><Relationship Id="rId166" Type="http://schemas.openxmlformats.org/officeDocument/2006/relationships/image" Target="../media/image179.emf"/><Relationship Id="rId182" Type="http://schemas.openxmlformats.org/officeDocument/2006/relationships/image" Target="../media/image195.emf"/><Relationship Id="rId187" Type="http://schemas.openxmlformats.org/officeDocument/2006/relationships/image" Target="../media/image200.emf"/><Relationship Id="rId217" Type="http://schemas.openxmlformats.org/officeDocument/2006/relationships/image" Target="../media/image230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emf"/><Relationship Id="rId212" Type="http://schemas.openxmlformats.org/officeDocument/2006/relationships/image" Target="../media/image225.emf"/><Relationship Id="rId233" Type="http://schemas.openxmlformats.org/officeDocument/2006/relationships/image" Target="../media/image246.emf"/><Relationship Id="rId238" Type="http://schemas.openxmlformats.org/officeDocument/2006/relationships/image" Target="../media/image251.emf"/><Relationship Id="rId23" Type="http://schemas.openxmlformats.org/officeDocument/2006/relationships/image" Target="../media/image36.emf"/><Relationship Id="rId28" Type="http://schemas.openxmlformats.org/officeDocument/2006/relationships/image" Target="../media/image41.emf"/><Relationship Id="rId49" Type="http://schemas.openxmlformats.org/officeDocument/2006/relationships/image" Target="../media/image62.emf"/><Relationship Id="rId114" Type="http://schemas.openxmlformats.org/officeDocument/2006/relationships/image" Target="../media/image127.emf"/><Relationship Id="rId119" Type="http://schemas.openxmlformats.org/officeDocument/2006/relationships/image" Target="../media/image132.emf"/><Relationship Id="rId44" Type="http://schemas.openxmlformats.org/officeDocument/2006/relationships/image" Target="../media/image57.emf"/><Relationship Id="rId60" Type="http://schemas.openxmlformats.org/officeDocument/2006/relationships/image" Target="../media/image73.emf"/><Relationship Id="rId65" Type="http://schemas.openxmlformats.org/officeDocument/2006/relationships/image" Target="../media/image78.emf"/><Relationship Id="rId81" Type="http://schemas.openxmlformats.org/officeDocument/2006/relationships/image" Target="../media/image94.emf"/><Relationship Id="rId86" Type="http://schemas.openxmlformats.org/officeDocument/2006/relationships/image" Target="../media/image99.emf"/><Relationship Id="rId130" Type="http://schemas.openxmlformats.org/officeDocument/2006/relationships/image" Target="../media/image143.emf"/><Relationship Id="rId135" Type="http://schemas.openxmlformats.org/officeDocument/2006/relationships/image" Target="../media/image148.emf"/><Relationship Id="rId151" Type="http://schemas.openxmlformats.org/officeDocument/2006/relationships/image" Target="../media/image164.emf"/><Relationship Id="rId156" Type="http://schemas.openxmlformats.org/officeDocument/2006/relationships/image" Target="../media/image169.emf"/><Relationship Id="rId177" Type="http://schemas.openxmlformats.org/officeDocument/2006/relationships/image" Target="../media/image190.emf"/><Relationship Id="rId198" Type="http://schemas.openxmlformats.org/officeDocument/2006/relationships/image" Target="../media/image211.emf"/><Relationship Id="rId172" Type="http://schemas.openxmlformats.org/officeDocument/2006/relationships/image" Target="../media/image185.emf"/><Relationship Id="rId193" Type="http://schemas.openxmlformats.org/officeDocument/2006/relationships/image" Target="../media/image206.emf"/><Relationship Id="rId202" Type="http://schemas.openxmlformats.org/officeDocument/2006/relationships/image" Target="../media/image215.emf"/><Relationship Id="rId207" Type="http://schemas.openxmlformats.org/officeDocument/2006/relationships/image" Target="../media/image220.emf"/><Relationship Id="rId223" Type="http://schemas.openxmlformats.org/officeDocument/2006/relationships/image" Target="../media/image236.emf"/><Relationship Id="rId228" Type="http://schemas.openxmlformats.org/officeDocument/2006/relationships/image" Target="../media/image241.emf"/><Relationship Id="rId244" Type="http://schemas.openxmlformats.org/officeDocument/2006/relationships/image" Target="../media/image257.emf"/><Relationship Id="rId249" Type="http://schemas.openxmlformats.org/officeDocument/2006/relationships/image" Target="../media/image262.emf"/><Relationship Id="rId13" Type="http://schemas.openxmlformats.org/officeDocument/2006/relationships/image" Target="../media/image26.emf"/><Relationship Id="rId18" Type="http://schemas.openxmlformats.org/officeDocument/2006/relationships/image" Target="../media/image31.emf"/><Relationship Id="rId39" Type="http://schemas.openxmlformats.org/officeDocument/2006/relationships/image" Target="../media/image52.emf"/><Relationship Id="rId109" Type="http://schemas.openxmlformats.org/officeDocument/2006/relationships/image" Target="../media/image122.emf"/><Relationship Id="rId34" Type="http://schemas.openxmlformats.org/officeDocument/2006/relationships/image" Target="../media/image47.emf"/><Relationship Id="rId50" Type="http://schemas.openxmlformats.org/officeDocument/2006/relationships/image" Target="../media/image63.emf"/><Relationship Id="rId55" Type="http://schemas.openxmlformats.org/officeDocument/2006/relationships/image" Target="../media/image68.emf"/><Relationship Id="rId76" Type="http://schemas.openxmlformats.org/officeDocument/2006/relationships/image" Target="../media/image89.emf"/><Relationship Id="rId97" Type="http://schemas.openxmlformats.org/officeDocument/2006/relationships/image" Target="../media/image110.emf"/><Relationship Id="rId104" Type="http://schemas.openxmlformats.org/officeDocument/2006/relationships/image" Target="../media/image117.emf"/><Relationship Id="rId120" Type="http://schemas.openxmlformats.org/officeDocument/2006/relationships/image" Target="../media/image133.emf"/><Relationship Id="rId125" Type="http://schemas.openxmlformats.org/officeDocument/2006/relationships/image" Target="../media/image138.emf"/><Relationship Id="rId141" Type="http://schemas.openxmlformats.org/officeDocument/2006/relationships/image" Target="../media/image154.emf"/><Relationship Id="rId146" Type="http://schemas.openxmlformats.org/officeDocument/2006/relationships/image" Target="../media/image159.emf"/><Relationship Id="rId167" Type="http://schemas.openxmlformats.org/officeDocument/2006/relationships/image" Target="../media/image180.emf"/><Relationship Id="rId188" Type="http://schemas.openxmlformats.org/officeDocument/2006/relationships/image" Target="../media/image201.emf"/><Relationship Id="rId7" Type="http://schemas.openxmlformats.org/officeDocument/2006/relationships/image" Target="../media/image20.emf"/><Relationship Id="rId71" Type="http://schemas.openxmlformats.org/officeDocument/2006/relationships/image" Target="../media/image84.emf"/><Relationship Id="rId92" Type="http://schemas.openxmlformats.org/officeDocument/2006/relationships/image" Target="../media/image105.emf"/><Relationship Id="rId162" Type="http://schemas.openxmlformats.org/officeDocument/2006/relationships/image" Target="../media/image175.emf"/><Relationship Id="rId183" Type="http://schemas.openxmlformats.org/officeDocument/2006/relationships/image" Target="../media/image196.emf"/><Relationship Id="rId213" Type="http://schemas.openxmlformats.org/officeDocument/2006/relationships/image" Target="../media/image226.emf"/><Relationship Id="rId218" Type="http://schemas.openxmlformats.org/officeDocument/2006/relationships/image" Target="../media/image231.emf"/><Relationship Id="rId234" Type="http://schemas.openxmlformats.org/officeDocument/2006/relationships/image" Target="../media/image247.emf"/><Relationship Id="rId239" Type="http://schemas.openxmlformats.org/officeDocument/2006/relationships/image" Target="../media/image252.emf"/><Relationship Id="rId2" Type="http://schemas.openxmlformats.org/officeDocument/2006/relationships/notesSlide" Target="../notesSlides/notesSlide63.xml"/><Relationship Id="rId29" Type="http://schemas.openxmlformats.org/officeDocument/2006/relationships/image" Target="../media/image42.emf"/><Relationship Id="rId250" Type="http://schemas.openxmlformats.org/officeDocument/2006/relationships/image" Target="../media/image263.emf"/><Relationship Id="rId24" Type="http://schemas.openxmlformats.org/officeDocument/2006/relationships/image" Target="../media/image37.emf"/><Relationship Id="rId40" Type="http://schemas.openxmlformats.org/officeDocument/2006/relationships/image" Target="../media/image53.emf"/><Relationship Id="rId45" Type="http://schemas.openxmlformats.org/officeDocument/2006/relationships/image" Target="../media/image58.emf"/><Relationship Id="rId66" Type="http://schemas.openxmlformats.org/officeDocument/2006/relationships/image" Target="../media/image79.emf"/><Relationship Id="rId87" Type="http://schemas.openxmlformats.org/officeDocument/2006/relationships/image" Target="../media/image100.emf"/><Relationship Id="rId110" Type="http://schemas.openxmlformats.org/officeDocument/2006/relationships/image" Target="../media/image123.emf"/><Relationship Id="rId115" Type="http://schemas.openxmlformats.org/officeDocument/2006/relationships/image" Target="../media/image128.emf"/><Relationship Id="rId131" Type="http://schemas.openxmlformats.org/officeDocument/2006/relationships/image" Target="../media/image144.emf"/><Relationship Id="rId136" Type="http://schemas.openxmlformats.org/officeDocument/2006/relationships/image" Target="../media/image149.emf"/><Relationship Id="rId157" Type="http://schemas.openxmlformats.org/officeDocument/2006/relationships/image" Target="../media/image170.emf"/><Relationship Id="rId178" Type="http://schemas.openxmlformats.org/officeDocument/2006/relationships/image" Target="../media/image191.emf"/><Relationship Id="rId61" Type="http://schemas.openxmlformats.org/officeDocument/2006/relationships/image" Target="../media/image74.emf"/><Relationship Id="rId82" Type="http://schemas.openxmlformats.org/officeDocument/2006/relationships/image" Target="../media/image95.emf"/><Relationship Id="rId152" Type="http://schemas.openxmlformats.org/officeDocument/2006/relationships/image" Target="../media/image165.emf"/><Relationship Id="rId173" Type="http://schemas.openxmlformats.org/officeDocument/2006/relationships/image" Target="../media/image186.emf"/><Relationship Id="rId194" Type="http://schemas.openxmlformats.org/officeDocument/2006/relationships/image" Target="../media/image207.emf"/><Relationship Id="rId199" Type="http://schemas.openxmlformats.org/officeDocument/2006/relationships/image" Target="../media/image212.emf"/><Relationship Id="rId203" Type="http://schemas.openxmlformats.org/officeDocument/2006/relationships/image" Target="../media/image216.emf"/><Relationship Id="rId208" Type="http://schemas.openxmlformats.org/officeDocument/2006/relationships/image" Target="../media/image221.emf"/><Relationship Id="rId229" Type="http://schemas.openxmlformats.org/officeDocument/2006/relationships/image" Target="../media/image242.emf"/><Relationship Id="rId19" Type="http://schemas.openxmlformats.org/officeDocument/2006/relationships/image" Target="../media/image32.emf"/><Relationship Id="rId224" Type="http://schemas.openxmlformats.org/officeDocument/2006/relationships/image" Target="../media/image237.emf"/><Relationship Id="rId240" Type="http://schemas.openxmlformats.org/officeDocument/2006/relationships/image" Target="../media/image253.emf"/><Relationship Id="rId245" Type="http://schemas.openxmlformats.org/officeDocument/2006/relationships/image" Target="../media/image258.emf"/><Relationship Id="rId14" Type="http://schemas.openxmlformats.org/officeDocument/2006/relationships/image" Target="../media/image27.emf"/><Relationship Id="rId30" Type="http://schemas.openxmlformats.org/officeDocument/2006/relationships/image" Target="../media/image43.emf"/><Relationship Id="rId35" Type="http://schemas.openxmlformats.org/officeDocument/2006/relationships/image" Target="../media/image48.emf"/><Relationship Id="rId56" Type="http://schemas.openxmlformats.org/officeDocument/2006/relationships/image" Target="../media/image69.emf"/><Relationship Id="rId77" Type="http://schemas.openxmlformats.org/officeDocument/2006/relationships/image" Target="../media/image90.emf"/><Relationship Id="rId100" Type="http://schemas.openxmlformats.org/officeDocument/2006/relationships/image" Target="../media/image113.emf"/><Relationship Id="rId105" Type="http://schemas.openxmlformats.org/officeDocument/2006/relationships/image" Target="../media/image118.emf"/><Relationship Id="rId126" Type="http://schemas.openxmlformats.org/officeDocument/2006/relationships/image" Target="../media/image139.emf"/><Relationship Id="rId147" Type="http://schemas.openxmlformats.org/officeDocument/2006/relationships/image" Target="../media/image160.emf"/><Relationship Id="rId168" Type="http://schemas.openxmlformats.org/officeDocument/2006/relationships/image" Target="../media/image181.emf"/><Relationship Id="rId8" Type="http://schemas.openxmlformats.org/officeDocument/2006/relationships/image" Target="../media/image21.emf"/><Relationship Id="rId51" Type="http://schemas.openxmlformats.org/officeDocument/2006/relationships/image" Target="../media/image64.emf"/><Relationship Id="rId72" Type="http://schemas.openxmlformats.org/officeDocument/2006/relationships/image" Target="../media/image85.emf"/><Relationship Id="rId93" Type="http://schemas.openxmlformats.org/officeDocument/2006/relationships/image" Target="../media/image106.emf"/><Relationship Id="rId98" Type="http://schemas.openxmlformats.org/officeDocument/2006/relationships/image" Target="../media/image111.emf"/><Relationship Id="rId121" Type="http://schemas.openxmlformats.org/officeDocument/2006/relationships/image" Target="../media/image134.emf"/><Relationship Id="rId142" Type="http://schemas.openxmlformats.org/officeDocument/2006/relationships/image" Target="../media/image155.emf"/><Relationship Id="rId163" Type="http://schemas.openxmlformats.org/officeDocument/2006/relationships/image" Target="../media/image176.emf"/><Relationship Id="rId184" Type="http://schemas.openxmlformats.org/officeDocument/2006/relationships/image" Target="../media/image197.emf"/><Relationship Id="rId189" Type="http://schemas.openxmlformats.org/officeDocument/2006/relationships/image" Target="../media/image202.emf"/><Relationship Id="rId219" Type="http://schemas.openxmlformats.org/officeDocument/2006/relationships/image" Target="../media/image232.emf"/><Relationship Id="rId3" Type="http://schemas.openxmlformats.org/officeDocument/2006/relationships/image" Target="../media/image16.emf"/><Relationship Id="rId214" Type="http://schemas.openxmlformats.org/officeDocument/2006/relationships/image" Target="../media/image227.emf"/><Relationship Id="rId230" Type="http://schemas.openxmlformats.org/officeDocument/2006/relationships/image" Target="../media/image243.emf"/><Relationship Id="rId235" Type="http://schemas.openxmlformats.org/officeDocument/2006/relationships/image" Target="../media/image248.emf"/><Relationship Id="rId251" Type="http://schemas.openxmlformats.org/officeDocument/2006/relationships/image" Target="../media/image264.emf"/><Relationship Id="rId25" Type="http://schemas.openxmlformats.org/officeDocument/2006/relationships/image" Target="../media/image38.emf"/><Relationship Id="rId46" Type="http://schemas.openxmlformats.org/officeDocument/2006/relationships/image" Target="../media/image59.emf"/><Relationship Id="rId67" Type="http://schemas.openxmlformats.org/officeDocument/2006/relationships/image" Target="../media/image80.emf"/><Relationship Id="rId116" Type="http://schemas.openxmlformats.org/officeDocument/2006/relationships/image" Target="../media/image129.emf"/><Relationship Id="rId137" Type="http://schemas.openxmlformats.org/officeDocument/2006/relationships/image" Target="../media/image150.emf"/><Relationship Id="rId158" Type="http://schemas.openxmlformats.org/officeDocument/2006/relationships/image" Target="../media/image171.emf"/><Relationship Id="rId20" Type="http://schemas.openxmlformats.org/officeDocument/2006/relationships/image" Target="../media/image33.emf"/><Relationship Id="rId41" Type="http://schemas.openxmlformats.org/officeDocument/2006/relationships/image" Target="../media/image54.emf"/><Relationship Id="rId62" Type="http://schemas.openxmlformats.org/officeDocument/2006/relationships/image" Target="../media/image75.emf"/><Relationship Id="rId83" Type="http://schemas.openxmlformats.org/officeDocument/2006/relationships/image" Target="../media/image96.emf"/><Relationship Id="rId88" Type="http://schemas.openxmlformats.org/officeDocument/2006/relationships/image" Target="../media/image101.emf"/><Relationship Id="rId111" Type="http://schemas.openxmlformats.org/officeDocument/2006/relationships/image" Target="../media/image124.emf"/><Relationship Id="rId132" Type="http://schemas.openxmlformats.org/officeDocument/2006/relationships/image" Target="../media/image145.emf"/><Relationship Id="rId153" Type="http://schemas.openxmlformats.org/officeDocument/2006/relationships/image" Target="../media/image166.emf"/><Relationship Id="rId174" Type="http://schemas.openxmlformats.org/officeDocument/2006/relationships/image" Target="../media/image187.emf"/><Relationship Id="rId179" Type="http://schemas.openxmlformats.org/officeDocument/2006/relationships/image" Target="../media/image192.emf"/><Relationship Id="rId195" Type="http://schemas.openxmlformats.org/officeDocument/2006/relationships/image" Target="../media/image208.emf"/><Relationship Id="rId209" Type="http://schemas.openxmlformats.org/officeDocument/2006/relationships/image" Target="../media/image222.emf"/><Relationship Id="rId190" Type="http://schemas.openxmlformats.org/officeDocument/2006/relationships/image" Target="../media/image203.emf"/><Relationship Id="rId204" Type="http://schemas.openxmlformats.org/officeDocument/2006/relationships/image" Target="../media/image217.emf"/><Relationship Id="rId220" Type="http://schemas.openxmlformats.org/officeDocument/2006/relationships/image" Target="../media/image233.emf"/><Relationship Id="rId225" Type="http://schemas.openxmlformats.org/officeDocument/2006/relationships/image" Target="../media/image238.emf"/><Relationship Id="rId241" Type="http://schemas.openxmlformats.org/officeDocument/2006/relationships/image" Target="../media/image254.emf"/><Relationship Id="rId246" Type="http://schemas.openxmlformats.org/officeDocument/2006/relationships/image" Target="../media/image259.emf"/><Relationship Id="rId15" Type="http://schemas.openxmlformats.org/officeDocument/2006/relationships/image" Target="../media/image28.emf"/><Relationship Id="rId36" Type="http://schemas.openxmlformats.org/officeDocument/2006/relationships/image" Target="../media/image49.emf"/><Relationship Id="rId57" Type="http://schemas.openxmlformats.org/officeDocument/2006/relationships/image" Target="../media/image70.emf"/><Relationship Id="rId106" Type="http://schemas.openxmlformats.org/officeDocument/2006/relationships/image" Target="../media/image119.emf"/><Relationship Id="rId127" Type="http://schemas.openxmlformats.org/officeDocument/2006/relationships/image" Target="../media/image140.emf"/><Relationship Id="rId10" Type="http://schemas.openxmlformats.org/officeDocument/2006/relationships/image" Target="../media/image23.emf"/><Relationship Id="rId31" Type="http://schemas.openxmlformats.org/officeDocument/2006/relationships/image" Target="../media/image44.emf"/><Relationship Id="rId52" Type="http://schemas.openxmlformats.org/officeDocument/2006/relationships/image" Target="../media/image65.emf"/><Relationship Id="rId73" Type="http://schemas.openxmlformats.org/officeDocument/2006/relationships/image" Target="../media/image86.emf"/><Relationship Id="rId78" Type="http://schemas.openxmlformats.org/officeDocument/2006/relationships/image" Target="../media/image91.emf"/><Relationship Id="rId94" Type="http://schemas.openxmlformats.org/officeDocument/2006/relationships/image" Target="../media/image107.emf"/><Relationship Id="rId99" Type="http://schemas.openxmlformats.org/officeDocument/2006/relationships/image" Target="../media/image112.emf"/><Relationship Id="rId101" Type="http://schemas.openxmlformats.org/officeDocument/2006/relationships/image" Target="../media/image114.emf"/><Relationship Id="rId122" Type="http://schemas.openxmlformats.org/officeDocument/2006/relationships/image" Target="../media/image135.emf"/><Relationship Id="rId143" Type="http://schemas.openxmlformats.org/officeDocument/2006/relationships/image" Target="../media/image156.emf"/><Relationship Id="rId148" Type="http://schemas.openxmlformats.org/officeDocument/2006/relationships/image" Target="../media/image161.emf"/><Relationship Id="rId164" Type="http://schemas.openxmlformats.org/officeDocument/2006/relationships/image" Target="../media/image177.emf"/><Relationship Id="rId169" Type="http://schemas.openxmlformats.org/officeDocument/2006/relationships/image" Target="../media/image182.emf"/><Relationship Id="rId185" Type="http://schemas.openxmlformats.org/officeDocument/2006/relationships/image" Target="../media/image198.emf"/><Relationship Id="rId4" Type="http://schemas.openxmlformats.org/officeDocument/2006/relationships/image" Target="../media/image17.emf"/><Relationship Id="rId9" Type="http://schemas.openxmlformats.org/officeDocument/2006/relationships/image" Target="../media/image22.emf"/><Relationship Id="rId180" Type="http://schemas.openxmlformats.org/officeDocument/2006/relationships/image" Target="../media/image193.emf"/><Relationship Id="rId210" Type="http://schemas.openxmlformats.org/officeDocument/2006/relationships/image" Target="../media/image223.emf"/><Relationship Id="rId215" Type="http://schemas.openxmlformats.org/officeDocument/2006/relationships/image" Target="../media/image228.emf"/><Relationship Id="rId236" Type="http://schemas.openxmlformats.org/officeDocument/2006/relationships/image" Target="../media/image249.emf"/><Relationship Id="rId26" Type="http://schemas.openxmlformats.org/officeDocument/2006/relationships/image" Target="../media/image39.emf"/><Relationship Id="rId231" Type="http://schemas.openxmlformats.org/officeDocument/2006/relationships/image" Target="../media/image244.emf"/><Relationship Id="rId47" Type="http://schemas.openxmlformats.org/officeDocument/2006/relationships/image" Target="../media/image60.emf"/><Relationship Id="rId68" Type="http://schemas.openxmlformats.org/officeDocument/2006/relationships/image" Target="../media/image81.emf"/><Relationship Id="rId89" Type="http://schemas.openxmlformats.org/officeDocument/2006/relationships/image" Target="../media/image102.emf"/><Relationship Id="rId112" Type="http://schemas.openxmlformats.org/officeDocument/2006/relationships/image" Target="../media/image125.emf"/><Relationship Id="rId133" Type="http://schemas.openxmlformats.org/officeDocument/2006/relationships/image" Target="../media/image146.emf"/><Relationship Id="rId154" Type="http://schemas.openxmlformats.org/officeDocument/2006/relationships/image" Target="../media/image167.emf"/><Relationship Id="rId175" Type="http://schemas.openxmlformats.org/officeDocument/2006/relationships/image" Target="../media/image188.emf"/><Relationship Id="rId196" Type="http://schemas.openxmlformats.org/officeDocument/2006/relationships/image" Target="../media/image209.emf"/><Relationship Id="rId200" Type="http://schemas.openxmlformats.org/officeDocument/2006/relationships/image" Target="../media/image213.emf"/><Relationship Id="rId16" Type="http://schemas.openxmlformats.org/officeDocument/2006/relationships/image" Target="../media/image29.emf"/><Relationship Id="rId221" Type="http://schemas.openxmlformats.org/officeDocument/2006/relationships/image" Target="../media/image234.emf"/><Relationship Id="rId242" Type="http://schemas.openxmlformats.org/officeDocument/2006/relationships/image" Target="../media/image255.emf"/><Relationship Id="rId37" Type="http://schemas.openxmlformats.org/officeDocument/2006/relationships/image" Target="../media/image50.emf"/><Relationship Id="rId58" Type="http://schemas.openxmlformats.org/officeDocument/2006/relationships/image" Target="../media/image71.emf"/><Relationship Id="rId79" Type="http://schemas.openxmlformats.org/officeDocument/2006/relationships/image" Target="../media/image92.emf"/><Relationship Id="rId102" Type="http://schemas.openxmlformats.org/officeDocument/2006/relationships/image" Target="../media/image115.emf"/><Relationship Id="rId123" Type="http://schemas.openxmlformats.org/officeDocument/2006/relationships/image" Target="../media/image136.emf"/><Relationship Id="rId144" Type="http://schemas.openxmlformats.org/officeDocument/2006/relationships/image" Target="../media/image157.emf"/><Relationship Id="rId90" Type="http://schemas.openxmlformats.org/officeDocument/2006/relationships/image" Target="../media/image103.emf"/><Relationship Id="rId165" Type="http://schemas.openxmlformats.org/officeDocument/2006/relationships/image" Target="../media/image178.emf"/><Relationship Id="rId186" Type="http://schemas.openxmlformats.org/officeDocument/2006/relationships/image" Target="../media/image199.emf"/><Relationship Id="rId211" Type="http://schemas.openxmlformats.org/officeDocument/2006/relationships/image" Target="../media/image224.emf"/><Relationship Id="rId232" Type="http://schemas.openxmlformats.org/officeDocument/2006/relationships/image" Target="../media/image245.emf"/><Relationship Id="rId27" Type="http://schemas.openxmlformats.org/officeDocument/2006/relationships/image" Target="../media/image40.emf"/><Relationship Id="rId48" Type="http://schemas.openxmlformats.org/officeDocument/2006/relationships/image" Target="../media/image61.emf"/><Relationship Id="rId69" Type="http://schemas.openxmlformats.org/officeDocument/2006/relationships/image" Target="../media/image82.emf"/><Relationship Id="rId113" Type="http://schemas.openxmlformats.org/officeDocument/2006/relationships/image" Target="../media/image126.emf"/><Relationship Id="rId134" Type="http://schemas.openxmlformats.org/officeDocument/2006/relationships/image" Target="../media/image147.emf"/><Relationship Id="rId80" Type="http://schemas.openxmlformats.org/officeDocument/2006/relationships/image" Target="../media/image93.emf"/><Relationship Id="rId155" Type="http://schemas.openxmlformats.org/officeDocument/2006/relationships/image" Target="../media/image168.emf"/><Relationship Id="rId176" Type="http://schemas.openxmlformats.org/officeDocument/2006/relationships/image" Target="../media/image189.emf"/><Relationship Id="rId197" Type="http://schemas.openxmlformats.org/officeDocument/2006/relationships/image" Target="../media/image210.emf"/><Relationship Id="rId201" Type="http://schemas.openxmlformats.org/officeDocument/2006/relationships/image" Target="../media/image214.emf"/><Relationship Id="rId222" Type="http://schemas.openxmlformats.org/officeDocument/2006/relationships/image" Target="../media/image235.emf"/><Relationship Id="rId243" Type="http://schemas.openxmlformats.org/officeDocument/2006/relationships/image" Target="../media/image256.emf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5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66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7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3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Rectangle 6"/>
          <p:cNvSpPr>
            <a:spLocks noChangeArrowheads="1"/>
          </p:cNvSpPr>
          <p:nvPr/>
        </p:nvSpPr>
        <p:spPr bwMode="auto">
          <a:xfrm>
            <a:off x="0" y="-14287"/>
            <a:ext cx="9144000" cy="6577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spcBef>
                <a:spcPts val="0"/>
              </a:spcBef>
              <a:defRPr/>
            </a:pPr>
            <a:r>
              <a:rPr lang="it-IT" sz="8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Petrologia e Geodinamica</a:t>
            </a:r>
            <a:r>
              <a:rPr lang="it-IT" sz="20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it-IT" sz="20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Laurea Magistrale in</a:t>
            </a:r>
            <a:br>
              <a:rPr lang="it-IT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Geologia di Esplorazione</a:t>
            </a:r>
            <a:br>
              <a:rPr lang="it-IT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endParaRPr lang="it-IT" sz="3600" dirty="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>
              <a:spcBef>
                <a:spcPts val="0"/>
              </a:spcBef>
              <a:defRPr/>
            </a:pPr>
            <a:endParaRPr lang="it-IT" sz="3600" i="1" dirty="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>
              <a:spcBef>
                <a:spcPts val="0"/>
              </a:spcBef>
              <a:defRPr/>
            </a:pPr>
            <a:r>
              <a:rPr lang="it-IT" sz="24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Dipartimento </a:t>
            </a:r>
            <a:r>
              <a:rPr lang="it-IT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 Scienze della Terra</a:t>
            </a:r>
            <a:br>
              <a:rPr lang="it-IT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Università degli Studi di Roma La Sapienza</a:t>
            </a:r>
            <a:r>
              <a:rPr lang="it-IT" sz="36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it-IT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it-IT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endParaRPr lang="it-IT" sz="1000" dirty="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>
              <a:spcBef>
                <a:spcPts val="0"/>
              </a:spcBef>
              <a:defRPr/>
            </a:pPr>
            <a:r>
              <a:rPr lang="it-IT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Michele </a:t>
            </a:r>
            <a:r>
              <a:rPr lang="it-IT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Lustrino</a:t>
            </a:r>
            <a:r>
              <a:rPr lang="it-IT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it-IT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(michele.lustrino@uniroma1.it. Tel: 06 49914158. Stanza </a:t>
            </a:r>
            <a:r>
              <a:rPr lang="it-IT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114)</a:t>
            </a:r>
            <a:endParaRPr lang="it-IT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688" name="Picture 2" descr="Risultati immagini per logo sapienza png"/>
          <p:cNvPicPr>
            <a:picLocks noChangeAspect="1" noChangeArrowheads="1"/>
          </p:cNvPicPr>
          <p:nvPr/>
        </p:nvPicPr>
        <p:blipFill>
          <a:blip r:embed="rId3" cstate="print"/>
          <a:srcRect r="73161"/>
          <a:stretch>
            <a:fillRect/>
          </a:stretch>
        </p:blipFill>
        <p:spPr bwMode="auto">
          <a:xfrm>
            <a:off x="4124326" y="3736517"/>
            <a:ext cx="669016" cy="77768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61"/>
          <p:cNvGrpSpPr>
            <a:grpSpLocks/>
          </p:cNvGrpSpPr>
          <p:nvPr/>
        </p:nvGrpSpPr>
        <p:grpSpPr bwMode="auto">
          <a:xfrm>
            <a:off x="34926" y="139700"/>
            <a:ext cx="8424863" cy="6370638"/>
            <a:chOff x="22" y="88"/>
            <a:chExt cx="5307" cy="4013"/>
          </a:xfrm>
        </p:grpSpPr>
        <p:sp>
          <p:nvSpPr>
            <p:cNvPr id="414722" name="Rectangle 2"/>
            <p:cNvSpPr>
              <a:spLocks noChangeAspect="1" noChangeArrowheads="1"/>
            </p:cNvSpPr>
            <p:nvPr/>
          </p:nvSpPr>
          <p:spPr bwMode="auto">
            <a:xfrm>
              <a:off x="404" y="96"/>
              <a:ext cx="4920" cy="333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3" name="Freeform 3"/>
            <p:cNvSpPr>
              <a:spLocks noChangeAspect="1"/>
            </p:cNvSpPr>
            <p:nvPr/>
          </p:nvSpPr>
          <p:spPr bwMode="auto">
            <a:xfrm>
              <a:off x="396" y="88"/>
              <a:ext cx="4933" cy="33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736"/>
                </a:cxn>
                <a:cxn ang="0">
                  <a:pos x="3868" y="2736"/>
                </a:cxn>
                <a:cxn ang="0">
                  <a:pos x="3868" y="0"/>
                </a:cxn>
                <a:cxn ang="0">
                  <a:pos x="0" y="0"/>
                </a:cxn>
                <a:cxn ang="0">
                  <a:pos x="13" y="13"/>
                </a:cxn>
                <a:cxn ang="0">
                  <a:pos x="3855" y="13"/>
                </a:cxn>
                <a:cxn ang="0">
                  <a:pos x="3855" y="2723"/>
                </a:cxn>
                <a:cxn ang="0">
                  <a:pos x="13" y="2723"/>
                </a:cxn>
                <a:cxn ang="0">
                  <a:pos x="13" y="13"/>
                </a:cxn>
                <a:cxn ang="0">
                  <a:pos x="0" y="0"/>
                </a:cxn>
              </a:cxnLst>
              <a:rect l="0" t="0" r="r" b="b"/>
              <a:pathLst>
                <a:path w="3868" h="2736">
                  <a:moveTo>
                    <a:pt x="0" y="0"/>
                  </a:moveTo>
                  <a:lnTo>
                    <a:pt x="0" y="2736"/>
                  </a:lnTo>
                  <a:lnTo>
                    <a:pt x="3868" y="2736"/>
                  </a:lnTo>
                  <a:lnTo>
                    <a:pt x="3868" y="0"/>
                  </a:lnTo>
                  <a:lnTo>
                    <a:pt x="0" y="0"/>
                  </a:lnTo>
                  <a:lnTo>
                    <a:pt x="13" y="13"/>
                  </a:lnTo>
                  <a:lnTo>
                    <a:pt x="3855" y="13"/>
                  </a:lnTo>
                  <a:lnTo>
                    <a:pt x="3855" y="2723"/>
                  </a:lnTo>
                  <a:lnTo>
                    <a:pt x="13" y="2723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4" name="Freeform 4"/>
            <p:cNvSpPr>
              <a:spLocks noChangeAspect="1"/>
            </p:cNvSpPr>
            <p:nvPr/>
          </p:nvSpPr>
          <p:spPr bwMode="auto">
            <a:xfrm>
              <a:off x="2056" y="119"/>
              <a:ext cx="1493" cy="314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85" y="626"/>
                </a:cxn>
                <a:cxn ang="0">
                  <a:pos x="1158" y="1480"/>
                </a:cxn>
                <a:cxn ang="0">
                  <a:pos x="1158" y="2567"/>
                </a:cxn>
                <a:cxn ang="0">
                  <a:pos x="1171" y="2567"/>
                </a:cxn>
                <a:cxn ang="0">
                  <a:pos x="1171" y="1473"/>
                </a:cxn>
                <a:cxn ang="0">
                  <a:pos x="698" y="620"/>
                </a:cxn>
                <a:cxn ang="0">
                  <a:pos x="6" y="0"/>
                </a:cxn>
                <a:cxn ang="0">
                  <a:pos x="0" y="6"/>
                </a:cxn>
              </a:cxnLst>
              <a:rect l="0" t="0" r="r" b="b"/>
              <a:pathLst>
                <a:path w="1171" h="2567">
                  <a:moveTo>
                    <a:pt x="0" y="6"/>
                  </a:moveTo>
                  <a:lnTo>
                    <a:pt x="685" y="626"/>
                  </a:lnTo>
                  <a:lnTo>
                    <a:pt x="1158" y="1480"/>
                  </a:lnTo>
                  <a:lnTo>
                    <a:pt x="1158" y="2567"/>
                  </a:lnTo>
                  <a:lnTo>
                    <a:pt x="1171" y="2567"/>
                  </a:lnTo>
                  <a:lnTo>
                    <a:pt x="1171" y="1473"/>
                  </a:lnTo>
                  <a:lnTo>
                    <a:pt x="698" y="62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5" name="Freeform 5"/>
            <p:cNvSpPr>
              <a:spLocks noChangeAspect="1"/>
            </p:cNvSpPr>
            <p:nvPr/>
          </p:nvSpPr>
          <p:spPr bwMode="auto">
            <a:xfrm>
              <a:off x="1505" y="238"/>
              <a:ext cx="2065" cy="3065"/>
            </a:xfrm>
            <a:custGeom>
              <a:avLst/>
              <a:gdLst/>
              <a:ahLst/>
              <a:cxnLst>
                <a:cxn ang="0">
                  <a:pos x="1613" y="0"/>
                </a:cxn>
                <a:cxn ang="0">
                  <a:pos x="4" y="1714"/>
                </a:cxn>
                <a:cxn ang="0">
                  <a:pos x="0" y="2506"/>
                </a:cxn>
                <a:cxn ang="0">
                  <a:pos x="13" y="2506"/>
                </a:cxn>
                <a:cxn ang="0">
                  <a:pos x="17" y="1721"/>
                </a:cxn>
                <a:cxn ang="0">
                  <a:pos x="1619" y="7"/>
                </a:cxn>
                <a:cxn ang="0">
                  <a:pos x="1613" y="0"/>
                </a:cxn>
              </a:cxnLst>
              <a:rect l="0" t="0" r="r" b="b"/>
              <a:pathLst>
                <a:path w="1619" h="2506">
                  <a:moveTo>
                    <a:pt x="1613" y="0"/>
                  </a:moveTo>
                  <a:lnTo>
                    <a:pt x="4" y="1714"/>
                  </a:lnTo>
                  <a:lnTo>
                    <a:pt x="0" y="2506"/>
                  </a:lnTo>
                  <a:lnTo>
                    <a:pt x="13" y="2506"/>
                  </a:lnTo>
                  <a:lnTo>
                    <a:pt x="17" y="1721"/>
                  </a:lnTo>
                  <a:lnTo>
                    <a:pt x="1619" y="7"/>
                  </a:lnTo>
                  <a:lnTo>
                    <a:pt x="16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6" name="Freeform 6"/>
            <p:cNvSpPr>
              <a:spLocks noChangeAspect="1"/>
            </p:cNvSpPr>
            <p:nvPr/>
          </p:nvSpPr>
          <p:spPr bwMode="auto">
            <a:xfrm>
              <a:off x="1062" y="390"/>
              <a:ext cx="1312" cy="2925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0" y="1259"/>
                </a:cxn>
                <a:cxn ang="0">
                  <a:pos x="0" y="2392"/>
                </a:cxn>
                <a:cxn ang="0">
                  <a:pos x="13" y="2392"/>
                </a:cxn>
                <a:cxn ang="0">
                  <a:pos x="13" y="1265"/>
                </a:cxn>
                <a:cxn ang="0">
                  <a:pos x="1029" y="6"/>
                </a:cxn>
                <a:cxn ang="0">
                  <a:pos x="1016" y="0"/>
                </a:cxn>
              </a:cxnLst>
              <a:rect l="0" t="0" r="r" b="b"/>
              <a:pathLst>
                <a:path w="1029" h="2392">
                  <a:moveTo>
                    <a:pt x="1016" y="0"/>
                  </a:moveTo>
                  <a:lnTo>
                    <a:pt x="0" y="1259"/>
                  </a:lnTo>
                  <a:lnTo>
                    <a:pt x="0" y="2392"/>
                  </a:lnTo>
                  <a:lnTo>
                    <a:pt x="13" y="2392"/>
                  </a:lnTo>
                  <a:lnTo>
                    <a:pt x="13" y="1265"/>
                  </a:lnTo>
                  <a:lnTo>
                    <a:pt x="1029" y="6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7" name="Freeform 7"/>
            <p:cNvSpPr>
              <a:spLocks noChangeAspect="1"/>
            </p:cNvSpPr>
            <p:nvPr/>
          </p:nvSpPr>
          <p:spPr bwMode="auto">
            <a:xfrm>
              <a:off x="1886" y="945"/>
              <a:ext cx="998" cy="231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05" y="383"/>
                </a:cxn>
                <a:cxn ang="0">
                  <a:pos x="766" y="990"/>
                </a:cxn>
                <a:cxn ang="0">
                  <a:pos x="769" y="1892"/>
                </a:cxn>
                <a:cxn ang="0">
                  <a:pos x="782" y="1892"/>
                </a:cxn>
                <a:cxn ang="0">
                  <a:pos x="779" y="983"/>
                </a:cxn>
                <a:cxn ang="0">
                  <a:pos x="418" y="377"/>
                </a:cxn>
                <a:cxn ang="0">
                  <a:pos x="6" y="0"/>
                </a:cxn>
                <a:cxn ang="0">
                  <a:pos x="0" y="7"/>
                </a:cxn>
              </a:cxnLst>
              <a:rect l="0" t="0" r="r" b="b"/>
              <a:pathLst>
                <a:path w="782" h="1892">
                  <a:moveTo>
                    <a:pt x="0" y="7"/>
                  </a:moveTo>
                  <a:lnTo>
                    <a:pt x="405" y="383"/>
                  </a:lnTo>
                  <a:lnTo>
                    <a:pt x="766" y="990"/>
                  </a:lnTo>
                  <a:lnTo>
                    <a:pt x="769" y="1892"/>
                  </a:lnTo>
                  <a:lnTo>
                    <a:pt x="782" y="1892"/>
                  </a:lnTo>
                  <a:lnTo>
                    <a:pt x="779" y="983"/>
                  </a:lnTo>
                  <a:lnTo>
                    <a:pt x="418" y="377"/>
                  </a:lnTo>
                  <a:lnTo>
                    <a:pt x="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8" name="Freeform 8"/>
            <p:cNvSpPr>
              <a:spLocks noChangeAspect="1"/>
            </p:cNvSpPr>
            <p:nvPr/>
          </p:nvSpPr>
          <p:spPr bwMode="auto">
            <a:xfrm>
              <a:off x="1484" y="1398"/>
              <a:ext cx="837" cy="191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0" y="367"/>
                </a:cxn>
                <a:cxn ang="0">
                  <a:pos x="643" y="779"/>
                </a:cxn>
                <a:cxn ang="0">
                  <a:pos x="643" y="1564"/>
                </a:cxn>
                <a:cxn ang="0">
                  <a:pos x="656" y="1564"/>
                </a:cxn>
                <a:cxn ang="0">
                  <a:pos x="656" y="773"/>
                </a:cxn>
                <a:cxn ang="0">
                  <a:pos x="402" y="360"/>
                </a:cxn>
                <a:cxn ang="0">
                  <a:pos x="7" y="0"/>
                </a:cxn>
                <a:cxn ang="0">
                  <a:pos x="0" y="7"/>
                </a:cxn>
              </a:cxnLst>
              <a:rect l="0" t="0" r="r" b="b"/>
              <a:pathLst>
                <a:path w="656" h="1564">
                  <a:moveTo>
                    <a:pt x="0" y="7"/>
                  </a:moveTo>
                  <a:lnTo>
                    <a:pt x="390" y="367"/>
                  </a:lnTo>
                  <a:lnTo>
                    <a:pt x="643" y="779"/>
                  </a:lnTo>
                  <a:lnTo>
                    <a:pt x="643" y="1564"/>
                  </a:lnTo>
                  <a:lnTo>
                    <a:pt x="656" y="1564"/>
                  </a:lnTo>
                  <a:lnTo>
                    <a:pt x="656" y="773"/>
                  </a:lnTo>
                  <a:lnTo>
                    <a:pt x="402" y="360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9" name="Freeform 9"/>
            <p:cNvSpPr>
              <a:spLocks noChangeAspect="1"/>
            </p:cNvSpPr>
            <p:nvPr/>
          </p:nvSpPr>
          <p:spPr bwMode="auto">
            <a:xfrm>
              <a:off x="4207" y="600"/>
              <a:ext cx="551" cy="21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92"/>
                </a:cxn>
                <a:cxn ang="0">
                  <a:pos x="416" y="1782"/>
                </a:cxn>
                <a:cxn ang="0">
                  <a:pos x="419" y="1788"/>
                </a:cxn>
                <a:cxn ang="0">
                  <a:pos x="432" y="1782"/>
                </a:cxn>
                <a:cxn ang="0">
                  <a:pos x="428" y="1775"/>
                </a:cxn>
                <a:cxn ang="0">
                  <a:pos x="13" y="892"/>
                </a:cxn>
                <a:cxn ang="0">
                  <a:pos x="13" y="0"/>
                </a:cxn>
                <a:cxn ang="0">
                  <a:pos x="0" y="0"/>
                </a:cxn>
              </a:cxnLst>
              <a:rect l="0" t="0" r="r" b="b"/>
              <a:pathLst>
                <a:path w="432" h="1788">
                  <a:moveTo>
                    <a:pt x="0" y="0"/>
                  </a:moveTo>
                  <a:lnTo>
                    <a:pt x="0" y="892"/>
                  </a:lnTo>
                  <a:lnTo>
                    <a:pt x="416" y="1782"/>
                  </a:lnTo>
                  <a:lnTo>
                    <a:pt x="419" y="1788"/>
                  </a:lnTo>
                  <a:lnTo>
                    <a:pt x="432" y="1782"/>
                  </a:lnTo>
                  <a:lnTo>
                    <a:pt x="428" y="1775"/>
                  </a:lnTo>
                  <a:lnTo>
                    <a:pt x="13" y="892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0" name="Freeform 10"/>
            <p:cNvSpPr>
              <a:spLocks noChangeAspect="1"/>
            </p:cNvSpPr>
            <p:nvPr/>
          </p:nvSpPr>
          <p:spPr bwMode="auto">
            <a:xfrm>
              <a:off x="1517" y="1684"/>
              <a:ext cx="2686" cy="670"/>
            </a:xfrm>
            <a:custGeom>
              <a:avLst/>
              <a:gdLst/>
              <a:ahLst/>
              <a:cxnLst>
                <a:cxn ang="0">
                  <a:pos x="2099" y="0"/>
                </a:cxn>
                <a:cxn ang="0">
                  <a:pos x="620" y="535"/>
                </a:cxn>
                <a:cxn ang="0">
                  <a:pos x="0" y="535"/>
                </a:cxn>
                <a:cxn ang="0">
                  <a:pos x="0" y="548"/>
                </a:cxn>
                <a:cxn ang="0">
                  <a:pos x="620" y="548"/>
                </a:cxn>
                <a:cxn ang="0">
                  <a:pos x="2106" y="13"/>
                </a:cxn>
                <a:cxn ang="0">
                  <a:pos x="2099" y="0"/>
                </a:cxn>
              </a:cxnLst>
              <a:rect l="0" t="0" r="r" b="b"/>
              <a:pathLst>
                <a:path w="2106" h="548">
                  <a:moveTo>
                    <a:pt x="2099" y="0"/>
                  </a:moveTo>
                  <a:lnTo>
                    <a:pt x="620" y="535"/>
                  </a:lnTo>
                  <a:lnTo>
                    <a:pt x="0" y="535"/>
                  </a:lnTo>
                  <a:lnTo>
                    <a:pt x="0" y="548"/>
                  </a:lnTo>
                  <a:lnTo>
                    <a:pt x="620" y="548"/>
                  </a:lnTo>
                  <a:lnTo>
                    <a:pt x="2106" y="13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1" name="Rectangle 11"/>
            <p:cNvSpPr>
              <a:spLocks noChangeAspect="1" noChangeArrowheads="1"/>
            </p:cNvSpPr>
            <p:nvPr/>
          </p:nvSpPr>
          <p:spPr bwMode="auto">
            <a:xfrm>
              <a:off x="1059" y="2771"/>
              <a:ext cx="46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2" name="Rectangle 12"/>
            <p:cNvSpPr>
              <a:spLocks noChangeAspect="1" noChangeArrowheads="1"/>
            </p:cNvSpPr>
            <p:nvPr/>
          </p:nvSpPr>
          <p:spPr bwMode="auto">
            <a:xfrm>
              <a:off x="4199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3" name="Rectangle 13"/>
            <p:cNvSpPr>
              <a:spLocks noChangeAspect="1" noChangeArrowheads="1"/>
            </p:cNvSpPr>
            <p:nvPr/>
          </p:nvSpPr>
          <p:spPr bwMode="auto">
            <a:xfrm>
              <a:off x="4419" y="3363"/>
              <a:ext cx="16" cy="5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4" name="Rectangle 14"/>
            <p:cNvSpPr>
              <a:spLocks noChangeAspect="1" noChangeArrowheads="1"/>
            </p:cNvSpPr>
            <p:nvPr/>
          </p:nvSpPr>
          <p:spPr bwMode="auto">
            <a:xfrm>
              <a:off x="4637" y="3358"/>
              <a:ext cx="17" cy="6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5" name="Rectangle 15"/>
            <p:cNvSpPr>
              <a:spLocks noChangeAspect="1" noChangeArrowheads="1"/>
            </p:cNvSpPr>
            <p:nvPr/>
          </p:nvSpPr>
          <p:spPr bwMode="auto">
            <a:xfrm>
              <a:off x="4857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6" name="Rectangle 16"/>
            <p:cNvSpPr>
              <a:spLocks noChangeAspect="1" noChangeArrowheads="1"/>
            </p:cNvSpPr>
            <p:nvPr/>
          </p:nvSpPr>
          <p:spPr bwMode="auto">
            <a:xfrm>
              <a:off x="5088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7" name="Rectangle 17"/>
            <p:cNvSpPr>
              <a:spLocks noChangeAspect="1" noChangeArrowheads="1"/>
            </p:cNvSpPr>
            <p:nvPr/>
          </p:nvSpPr>
          <p:spPr bwMode="auto">
            <a:xfrm>
              <a:off x="5031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38" name="Rectangle 18"/>
            <p:cNvSpPr>
              <a:spLocks noChangeAspect="1" noChangeArrowheads="1"/>
            </p:cNvSpPr>
            <p:nvPr/>
          </p:nvSpPr>
          <p:spPr bwMode="auto">
            <a:xfrm>
              <a:off x="4583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39" name="Rectangle 19"/>
            <p:cNvSpPr>
              <a:spLocks noChangeAspect="1" noChangeArrowheads="1"/>
            </p:cNvSpPr>
            <p:nvPr/>
          </p:nvSpPr>
          <p:spPr bwMode="auto">
            <a:xfrm>
              <a:off x="4145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0" name="Rectangle 20"/>
            <p:cNvSpPr>
              <a:spLocks noChangeAspect="1" noChangeArrowheads="1"/>
            </p:cNvSpPr>
            <p:nvPr/>
          </p:nvSpPr>
          <p:spPr bwMode="auto">
            <a:xfrm>
              <a:off x="3707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1" name="Rectangle 21"/>
            <p:cNvSpPr>
              <a:spLocks noChangeAspect="1" noChangeArrowheads="1"/>
            </p:cNvSpPr>
            <p:nvPr/>
          </p:nvSpPr>
          <p:spPr bwMode="auto">
            <a:xfrm>
              <a:off x="3247" y="343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2" name="Rectangle 22"/>
            <p:cNvSpPr>
              <a:spLocks noChangeAspect="1" noChangeArrowheads="1"/>
            </p:cNvSpPr>
            <p:nvPr/>
          </p:nvSpPr>
          <p:spPr bwMode="auto">
            <a:xfrm>
              <a:off x="3760" y="3358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3" name="Rectangle 23"/>
            <p:cNvSpPr>
              <a:spLocks noChangeAspect="1" noChangeArrowheads="1"/>
            </p:cNvSpPr>
            <p:nvPr/>
          </p:nvSpPr>
          <p:spPr bwMode="auto">
            <a:xfrm>
              <a:off x="3984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4" name="Rectangle 24"/>
            <p:cNvSpPr>
              <a:spLocks noChangeAspect="1" noChangeArrowheads="1"/>
            </p:cNvSpPr>
            <p:nvPr/>
          </p:nvSpPr>
          <p:spPr bwMode="auto">
            <a:xfrm>
              <a:off x="3532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5" name="Rectangle 25"/>
            <p:cNvSpPr>
              <a:spLocks noChangeAspect="1" noChangeArrowheads="1"/>
            </p:cNvSpPr>
            <p:nvPr/>
          </p:nvSpPr>
          <p:spPr bwMode="auto">
            <a:xfrm>
              <a:off x="3302" y="3358"/>
              <a:ext cx="16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6" name="Rectangle 26"/>
            <p:cNvSpPr>
              <a:spLocks noChangeAspect="1" noChangeArrowheads="1"/>
            </p:cNvSpPr>
            <p:nvPr/>
          </p:nvSpPr>
          <p:spPr bwMode="auto">
            <a:xfrm>
              <a:off x="3090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7" name="Rectangle 27"/>
            <p:cNvSpPr>
              <a:spLocks noChangeAspect="1" noChangeArrowheads="1"/>
            </p:cNvSpPr>
            <p:nvPr/>
          </p:nvSpPr>
          <p:spPr bwMode="auto">
            <a:xfrm>
              <a:off x="2863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8" name="Rectangle 28"/>
            <p:cNvSpPr>
              <a:spLocks noChangeAspect="1" noChangeArrowheads="1"/>
            </p:cNvSpPr>
            <p:nvPr/>
          </p:nvSpPr>
          <p:spPr bwMode="auto">
            <a:xfrm>
              <a:off x="2631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9" name="Rectangle 29"/>
            <p:cNvSpPr>
              <a:spLocks noChangeAspect="1" noChangeArrowheads="1"/>
            </p:cNvSpPr>
            <p:nvPr/>
          </p:nvSpPr>
          <p:spPr bwMode="auto">
            <a:xfrm>
              <a:off x="2415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0" name="Rectangle 30"/>
            <p:cNvSpPr>
              <a:spLocks noChangeAspect="1" noChangeArrowheads="1"/>
            </p:cNvSpPr>
            <p:nvPr/>
          </p:nvSpPr>
          <p:spPr bwMode="auto">
            <a:xfrm>
              <a:off x="2196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1" name="Rectangle 31"/>
            <p:cNvSpPr>
              <a:spLocks noChangeAspect="1" noChangeArrowheads="1"/>
            </p:cNvSpPr>
            <p:nvPr/>
          </p:nvSpPr>
          <p:spPr bwMode="auto">
            <a:xfrm>
              <a:off x="1969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2" name="Rectangle 32"/>
            <p:cNvSpPr>
              <a:spLocks noChangeAspect="1" noChangeArrowheads="1"/>
            </p:cNvSpPr>
            <p:nvPr/>
          </p:nvSpPr>
          <p:spPr bwMode="auto">
            <a:xfrm>
              <a:off x="1749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3" name="Rectangle 33"/>
            <p:cNvSpPr>
              <a:spLocks noChangeAspect="1" noChangeArrowheads="1"/>
            </p:cNvSpPr>
            <p:nvPr/>
          </p:nvSpPr>
          <p:spPr bwMode="auto">
            <a:xfrm>
              <a:off x="2804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4" name="Rectangle 34"/>
            <p:cNvSpPr>
              <a:spLocks noChangeAspect="1" noChangeArrowheads="1"/>
            </p:cNvSpPr>
            <p:nvPr/>
          </p:nvSpPr>
          <p:spPr bwMode="auto">
            <a:xfrm>
              <a:off x="2345" y="345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5" name="Rectangle 35"/>
            <p:cNvSpPr>
              <a:spLocks noChangeAspect="1" noChangeArrowheads="1"/>
            </p:cNvSpPr>
            <p:nvPr/>
          </p:nvSpPr>
          <p:spPr bwMode="auto">
            <a:xfrm>
              <a:off x="1907" y="345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6" name="Rectangle 36"/>
            <p:cNvSpPr>
              <a:spLocks noChangeAspect="1" noChangeArrowheads="1"/>
            </p:cNvSpPr>
            <p:nvPr/>
          </p:nvSpPr>
          <p:spPr bwMode="auto">
            <a:xfrm>
              <a:off x="2275" y="3740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52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171" name="Rectangle 37"/>
            <p:cNvSpPr>
              <a:spLocks noChangeAspect="1" noChangeArrowheads="1"/>
            </p:cNvSpPr>
            <p:nvPr/>
          </p:nvSpPr>
          <p:spPr bwMode="auto">
            <a:xfrm>
              <a:off x="1737" y="2763"/>
              <a:ext cx="35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58" name="Rectangle 38"/>
            <p:cNvSpPr>
              <a:spLocks noChangeAspect="1" noChangeArrowheads="1"/>
            </p:cNvSpPr>
            <p:nvPr/>
          </p:nvSpPr>
          <p:spPr bwMode="auto">
            <a:xfrm>
              <a:off x="1447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9" name="Rectangle 39"/>
            <p:cNvSpPr>
              <a:spLocks noChangeAspect="1" noChangeArrowheads="1"/>
            </p:cNvSpPr>
            <p:nvPr/>
          </p:nvSpPr>
          <p:spPr bwMode="auto">
            <a:xfrm>
              <a:off x="1005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60" name="Rectangle 40"/>
            <p:cNvSpPr>
              <a:spLocks noChangeAspect="1" noChangeArrowheads="1"/>
            </p:cNvSpPr>
            <p:nvPr/>
          </p:nvSpPr>
          <p:spPr bwMode="auto">
            <a:xfrm>
              <a:off x="563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37</a:t>
              </a:r>
              <a:endParaRPr lang="it-IT" sz="2000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61" name="Rectangle 41"/>
            <p:cNvSpPr>
              <a:spLocks noChangeAspect="1" noChangeArrowheads="1"/>
            </p:cNvSpPr>
            <p:nvPr/>
          </p:nvSpPr>
          <p:spPr bwMode="auto">
            <a:xfrm>
              <a:off x="1469" y="3736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45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176" name="Rectangle 42"/>
            <p:cNvSpPr>
              <a:spLocks noChangeAspect="1" noChangeArrowheads="1"/>
            </p:cNvSpPr>
            <p:nvPr/>
          </p:nvSpPr>
          <p:spPr bwMode="auto">
            <a:xfrm>
              <a:off x="1108" y="2930"/>
              <a:ext cx="33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Picro-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177" name="Rectangle 43"/>
            <p:cNvSpPr>
              <a:spLocks noChangeAspect="1" noChangeArrowheads="1"/>
            </p:cNvSpPr>
            <p:nvPr/>
          </p:nvSpPr>
          <p:spPr bwMode="auto">
            <a:xfrm>
              <a:off x="1108" y="3081"/>
              <a:ext cx="35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64" name="Rectangle 44"/>
            <p:cNvSpPr>
              <a:spLocks noChangeAspect="1" noChangeArrowheads="1"/>
            </p:cNvSpPr>
            <p:nvPr/>
          </p:nvSpPr>
          <p:spPr bwMode="auto">
            <a:xfrm>
              <a:off x="1517" y="3354"/>
              <a:ext cx="18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5" name="Rectangle 45"/>
            <p:cNvSpPr>
              <a:spLocks noChangeAspect="1" noChangeArrowheads="1"/>
            </p:cNvSpPr>
            <p:nvPr/>
          </p:nvSpPr>
          <p:spPr bwMode="auto">
            <a:xfrm>
              <a:off x="1290" y="3354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6" name="Rectangle 46"/>
            <p:cNvSpPr>
              <a:spLocks noChangeAspect="1" noChangeArrowheads="1"/>
            </p:cNvSpPr>
            <p:nvPr/>
          </p:nvSpPr>
          <p:spPr bwMode="auto">
            <a:xfrm>
              <a:off x="1075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7" name="Rectangle 47"/>
            <p:cNvSpPr>
              <a:spLocks noChangeAspect="1" noChangeArrowheads="1"/>
            </p:cNvSpPr>
            <p:nvPr/>
          </p:nvSpPr>
          <p:spPr bwMode="auto">
            <a:xfrm>
              <a:off x="852" y="3354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8" name="Rectangle 48"/>
            <p:cNvSpPr>
              <a:spLocks noChangeAspect="1" noChangeArrowheads="1"/>
            </p:cNvSpPr>
            <p:nvPr/>
          </p:nvSpPr>
          <p:spPr bwMode="auto">
            <a:xfrm>
              <a:off x="623" y="3354"/>
              <a:ext cx="18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9" name="Rectangle 49"/>
            <p:cNvSpPr>
              <a:spLocks noChangeAspect="1" noChangeArrowheads="1"/>
            </p:cNvSpPr>
            <p:nvPr/>
          </p:nvSpPr>
          <p:spPr bwMode="auto">
            <a:xfrm>
              <a:off x="400" y="3208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0" name="Rectangle 50"/>
            <p:cNvSpPr>
              <a:spLocks noChangeAspect="1" noChangeArrowheads="1"/>
            </p:cNvSpPr>
            <p:nvPr/>
          </p:nvSpPr>
          <p:spPr bwMode="auto">
            <a:xfrm>
              <a:off x="282" y="3116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71" name="Rectangle 51"/>
            <p:cNvSpPr>
              <a:spLocks noChangeAspect="1" noChangeArrowheads="1"/>
            </p:cNvSpPr>
            <p:nvPr/>
          </p:nvSpPr>
          <p:spPr bwMode="auto">
            <a:xfrm>
              <a:off x="404" y="2990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2" name="Rectangle 52"/>
            <p:cNvSpPr>
              <a:spLocks noChangeAspect="1" noChangeArrowheads="1"/>
            </p:cNvSpPr>
            <p:nvPr/>
          </p:nvSpPr>
          <p:spPr bwMode="auto">
            <a:xfrm>
              <a:off x="404" y="2767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3" name="Rectangle 53"/>
            <p:cNvSpPr>
              <a:spLocks noChangeAspect="1" noChangeArrowheads="1"/>
            </p:cNvSpPr>
            <p:nvPr/>
          </p:nvSpPr>
          <p:spPr bwMode="auto">
            <a:xfrm>
              <a:off x="282" y="2684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74" name="Rectangle 54"/>
            <p:cNvSpPr>
              <a:spLocks noChangeAspect="1" noChangeArrowheads="1"/>
            </p:cNvSpPr>
            <p:nvPr/>
          </p:nvSpPr>
          <p:spPr bwMode="auto">
            <a:xfrm>
              <a:off x="404" y="2561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5" name="Rectangle 55"/>
            <p:cNvSpPr>
              <a:spLocks noChangeAspect="1" noChangeArrowheads="1"/>
            </p:cNvSpPr>
            <p:nvPr/>
          </p:nvSpPr>
          <p:spPr bwMode="auto">
            <a:xfrm>
              <a:off x="404" y="2339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6" name="Rectangle 56"/>
            <p:cNvSpPr>
              <a:spLocks noChangeAspect="1" noChangeArrowheads="1"/>
            </p:cNvSpPr>
            <p:nvPr/>
          </p:nvSpPr>
          <p:spPr bwMode="auto">
            <a:xfrm>
              <a:off x="404" y="2117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7" name="Rectangle 57"/>
            <p:cNvSpPr>
              <a:spLocks noChangeAspect="1" noChangeArrowheads="1"/>
            </p:cNvSpPr>
            <p:nvPr/>
          </p:nvSpPr>
          <p:spPr bwMode="auto">
            <a:xfrm>
              <a:off x="404" y="1906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8" name="Rectangle 58"/>
            <p:cNvSpPr>
              <a:spLocks noChangeAspect="1" noChangeArrowheads="1"/>
            </p:cNvSpPr>
            <p:nvPr/>
          </p:nvSpPr>
          <p:spPr bwMode="auto">
            <a:xfrm>
              <a:off x="404" y="1684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9" name="Rectangle 59"/>
            <p:cNvSpPr>
              <a:spLocks noChangeAspect="1" noChangeArrowheads="1"/>
            </p:cNvSpPr>
            <p:nvPr/>
          </p:nvSpPr>
          <p:spPr bwMode="auto">
            <a:xfrm>
              <a:off x="282" y="2255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0" name="Rectangle 60"/>
            <p:cNvSpPr>
              <a:spLocks noChangeAspect="1" noChangeArrowheads="1"/>
            </p:cNvSpPr>
            <p:nvPr/>
          </p:nvSpPr>
          <p:spPr bwMode="auto">
            <a:xfrm>
              <a:off x="282" y="1827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1" name="Rectangle 61"/>
            <p:cNvSpPr>
              <a:spLocks noChangeAspect="1" noChangeArrowheads="1"/>
            </p:cNvSpPr>
            <p:nvPr/>
          </p:nvSpPr>
          <p:spPr bwMode="auto">
            <a:xfrm>
              <a:off x="404" y="1481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2" name="Rectangle 62"/>
            <p:cNvSpPr>
              <a:spLocks noChangeAspect="1" noChangeArrowheads="1"/>
            </p:cNvSpPr>
            <p:nvPr/>
          </p:nvSpPr>
          <p:spPr bwMode="auto">
            <a:xfrm>
              <a:off x="404" y="1255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3" name="Rectangle 63"/>
            <p:cNvSpPr>
              <a:spLocks noChangeAspect="1" noChangeArrowheads="1"/>
            </p:cNvSpPr>
            <p:nvPr/>
          </p:nvSpPr>
          <p:spPr bwMode="auto">
            <a:xfrm>
              <a:off x="404" y="1037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4" name="Rectangle 64"/>
            <p:cNvSpPr>
              <a:spLocks noChangeAspect="1" noChangeArrowheads="1"/>
            </p:cNvSpPr>
            <p:nvPr/>
          </p:nvSpPr>
          <p:spPr bwMode="auto">
            <a:xfrm>
              <a:off x="404" y="815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5" name="Rectangle 65"/>
            <p:cNvSpPr>
              <a:spLocks noChangeAspect="1" noChangeArrowheads="1"/>
            </p:cNvSpPr>
            <p:nvPr/>
          </p:nvSpPr>
          <p:spPr bwMode="auto">
            <a:xfrm>
              <a:off x="282" y="1374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6" name="Rectangle 66"/>
            <p:cNvSpPr>
              <a:spLocks noChangeAspect="1" noChangeArrowheads="1"/>
            </p:cNvSpPr>
            <p:nvPr/>
          </p:nvSpPr>
          <p:spPr bwMode="auto">
            <a:xfrm>
              <a:off x="203" y="957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201" name="Rectangle 67"/>
            <p:cNvSpPr>
              <a:spLocks noChangeAspect="1" noChangeArrowheads="1"/>
            </p:cNvSpPr>
            <p:nvPr/>
          </p:nvSpPr>
          <p:spPr bwMode="auto">
            <a:xfrm>
              <a:off x="603" y="1438"/>
              <a:ext cx="493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(Foid)ite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2" name="Rectangle 68"/>
            <p:cNvSpPr>
              <a:spLocks noChangeAspect="1" noChangeArrowheads="1"/>
            </p:cNvSpPr>
            <p:nvPr/>
          </p:nvSpPr>
          <p:spPr bwMode="auto">
            <a:xfrm>
              <a:off x="1757" y="1232"/>
              <a:ext cx="42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Phono-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3" name="Rectangle 69"/>
            <p:cNvSpPr>
              <a:spLocks noChangeAspect="1" noChangeArrowheads="1"/>
            </p:cNvSpPr>
            <p:nvPr/>
          </p:nvSpPr>
          <p:spPr bwMode="auto">
            <a:xfrm>
              <a:off x="1757" y="1386"/>
              <a:ext cx="47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tephrite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90" name="Rectangle 70"/>
            <p:cNvSpPr>
              <a:spLocks noChangeAspect="1" noChangeArrowheads="1"/>
            </p:cNvSpPr>
            <p:nvPr/>
          </p:nvSpPr>
          <p:spPr bwMode="auto">
            <a:xfrm>
              <a:off x="404" y="604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91" name="Rectangle 71"/>
            <p:cNvSpPr>
              <a:spLocks noChangeAspect="1" noChangeArrowheads="1"/>
            </p:cNvSpPr>
            <p:nvPr/>
          </p:nvSpPr>
          <p:spPr bwMode="auto">
            <a:xfrm>
              <a:off x="404" y="390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92" name="Rectangle 72"/>
            <p:cNvSpPr>
              <a:spLocks noChangeAspect="1" noChangeArrowheads="1"/>
            </p:cNvSpPr>
            <p:nvPr/>
          </p:nvSpPr>
          <p:spPr bwMode="auto">
            <a:xfrm>
              <a:off x="206" y="532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207" name="Rectangle 73"/>
            <p:cNvSpPr>
              <a:spLocks noChangeAspect="1" noChangeArrowheads="1"/>
            </p:cNvSpPr>
            <p:nvPr/>
          </p:nvSpPr>
          <p:spPr bwMode="auto">
            <a:xfrm>
              <a:off x="2143" y="735"/>
              <a:ext cx="412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Tephri-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8" name="Rectangle 74"/>
            <p:cNvSpPr>
              <a:spLocks noChangeAspect="1" noChangeArrowheads="1"/>
            </p:cNvSpPr>
            <p:nvPr/>
          </p:nvSpPr>
          <p:spPr bwMode="auto">
            <a:xfrm>
              <a:off x="2143" y="890"/>
              <a:ext cx="570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phonolite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9" name="Rectangle 75"/>
            <p:cNvSpPr>
              <a:spLocks noChangeAspect="1" noChangeArrowheads="1"/>
            </p:cNvSpPr>
            <p:nvPr/>
          </p:nvSpPr>
          <p:spPr bwMode="auto">
            <a:xfrm>
              <a:off x="2714" y="1422"/>
              <a:ext cx="42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0" name="Rectangle 76"/>
            <p:cNvSpPr>
              <a:spLocks noChangeAspect="1" noChangeArrowheads="1"/>
            </p:cNvSpPr>
            <p:nvPr/>
          </p:nvSpPr>
          <p:spPr bwMode="auto">
            <a:xfrm>
              <a:off x="2714" y="1577"/>
              <a:ext cx="50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1" name="Rectangle 77"/>
            <p:cNvSpPr>
              <a:spLocks noChangeAspect="1" noChangeArrowheads="1"/>
            </p:cNvSpPr>
            <p:nvPr/>
          </p:nvSpPr>
          <p:spPr bwMode="auto">
            <a:xfrm>
              <a:off x="2705" y="254"/>
              <a:ext cx="568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Phonolite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2" name="Rectangle 78"/>
            <p:cNvSpPr>
              <a:spLocks noChangeAspect="1" noChangeArrowheads="1"/>
            </p:cNvSpPr>
            <p:nvPr/>
          </p:nvSpPr>
          <p:spPr bwMode="auto">
            <a:xfrm>
              <a:off x="3318" y="930"/>
              <a:ext cx="500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3" name="Rectangle 79"/>
            <p:cNvSpPr>
              <a:spLocks noChangeAspect="1" noChangeArrowheads="1"/>
            </p:cNvSpPr>
            <p:nvPr/>
          </p:nvSpPr>
          <p:spPr bwMode="auto">
            <a:xfrm>
              <a:off x="2116" y="1732"/>
              <a:ext cx="45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Basaltic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4" name="Rectangle 80"/>
            <p:cNvSpPr>
              <a:spLocks noChangeAspect="1" noChangeArrowheads="1"/>
            </p:cNvSpPr>
            <p:nvPr/>
          </p:nvSpPr>
          <p:spPr bwMode="auto">
            <a:xfrm>
              <a:off x="2116" y="1882"/>
              <a:ext cx="49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  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5" name="Rectangle 81"/>
            <p:cNvSpPr>
              <a:spLocks noChangeAspect="1" noChangeArrowheads="1"/>
            </p:cNvSpPr>
            <p:nvPr/>
          </p:nvSpPr>
          <p:spPr bwMode="auto">
            <a:xfrm>
              <a:off x="2116" y="2033"/>
              <a:ext cx="53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   ndesite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6" name="Rectangle 82"/>
            <p:cNvSpPr>
              <a:spLocks noChangeAspect="1" noChangeArrowheads="1"/>
            </p:cNvSpPr>
            <p:nvPr/>
          </p:nvSpPr>
          <p:spPr bwMode="auto">
            <a:xfrm>
              <a:off x="3290" y="1357"/>
              <a:ext cx="73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Trachydacite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7" name="Rectangle 83"/>
            <p:cNvSpPr>
              <a:spLocks noChangeAspect="1" noChangeArrowheads="1"/>
            </p:cNvSpPr>
            <p:nvPr/>
          </p:nvSpPr>
          <p:spPr bwMode="auto">
            <a:xfrm>
              <a:off x="1721" y="2077"/>
              <a:ext cx="42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8" name="Rectangle 84"/>
            <p:cNvSpPr>
              <a:spLocks noChangeAspect="1" noChangeArrowheads="1"/>
            </p:cNvSpPr>
            <p:nvPr/>
          </p:nvSpPr>
          <p:spPr bwMode="auto">
            <a:xfrm>
              <a:off x="1721" y="2208"/>
              <a:ext cx="35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9" name="Rectangle 85"/>
            <p:cNvSpPr>
              <a:spLocks noChangeAspect="1" noChangeArrowheads="1"/>
            </p:cNvSpPr>
            <p:nvPr/>
          </p:nvSpPr>
          <p:spPr bwMode="auto">
            <a:xfrm>
              <a:off x="2362" y="2621"/>
              <a:ext cx="45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Basaltic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0" name="Rectangle 86"/>
            <p:cNvSpPr>
              <a:spLocks noChangeAspect="1" noChangeArrowheads="1"/>
            </p:cNvSpPr>
            <p:nvPr/>
          </p:nvSpPr>
          <p:spPr bwMode="auto">
            <a:xfrm>
              <a:off x="2337" y="2771"/>
              <a:ext cx="51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dirty="0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 dirty="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1" name="Rectangle 87"/>
            <p:cNvSpPr>
              <a:spLocks noChangeAspect="1" noChangeArrowheads="1"/>
            </p:cNvSpPr>
            <p:nvPr/>
          </p:nvSpPr>
          <p:spPr bwMode="auto">
            <a:xfrm>
              <a:off x="2895" y="2252"/>
              <a:ext cx="51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2" name="Rectangle 88"/>
            <p:cNvSpPr>
              <a:spLocks noChangeAspect="1" noChangeArrowheads="1"/>
            </p:cNvSpPr>
            <p:nvPr/>
          </p:nvSpPr>
          <p:spPr bwMode="auto">
            <a:xfrm>
              <a:off x="3764" y="2060"/>
              <a:ext cx="37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Dacite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3" name="Rectangle 89"/>
            <p:cNvSpPr>
              <a:spLocks noChangeAspect="1" noChangeArrowheads="1"/>
            </p:cNvSpPr>
            <p:nvPr/>
          </p:nvSpPr>
          <p:spPr bwMode="auto">
            <a:xfrm>
              <a:off x="4535" y="1600"/>
              <a:ext cx="480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Rhyolite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4" name="Rectangle 90"/>
            <p:cNvSpPr>
              <a:spLocks noChangeAspect="1" noChangeArrowheads="1"/>
            </p:cNvSpPr>
            <p:nvPr/>
          </p:nvSpPr>
          <p:spPr bwMode="auto">
            <a:xfrm>
              <a:off x="1161" y="1767"/>
              <a:ext cx="52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 Tephrite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5" name="Rectangle 91"/>
            <p:cNvSpPr>
              <a:spLocks noChangeAspect="1" noChangeArrowheads="1"/>
            </p:cNvSpPr>
            <p:nvPr/>
          </p:nvSpPr>
          <p:spPr bwMode="auto">
            <a:xfrm>
              <a:off x="1161" y="1917"/>
              <a:ext cx="50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Basanite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812" name="Freeform 92"/>
            <p:cNvSpPr>
              <a:spLocks noChangeAspect="1"/>
            </p:cNvSpPr>
            <p:nvPr/>
          </p:nvSpPr>
          <p:spPr bwMode="auto">
            <a:xfrm>
              <a:off x="5038" y="3335"/>
              <a:ext cx="30" cy="35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10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3" name="Freeform 93"/>
            <p:cNvSpPr>
              <a:spLocks noChangeAspect="1"/>
            </p:cNvSpPr>
            <p:nvPr/>
          </p:nvSpPr>
          <p:spPr bwMode="auto">
            <a:xfrm>
              <a:off x="5014" y="3291"/>
              <a:ext cx="29" cy="36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4" name="Freeform 94"/>
            <p:cNvSpPr>
              <a:spLocks noChangeAspect="1"/>
            </p:cNvSpPr>
            <p:nvPr/>
          </p:nvSpPr>
          <p:spPr bwMode="auto">
            <a:xfrm>
              <a:off x="4994" y="3252"/>
              <a:ext cx="27" cy="35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9" y="0"/>
                </a:cxn>
                <a:cxn ang="0">
                  <a:pos x="0" y="6"/>
                </a:cxn>
                <a:cxn ang="0">
                  <a:pos x="9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9" y="0"/>
                  </a:lnTo>
                  <a:lnTo>
                    <a:pt x="0" y="6"/>
                  </a:lnTo>
                  <a:lnTo>
                    <a:pt x="9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5" name="Freeform 95"/>
            <p:cNvSpPr>
              <a:spLocks noChangeAspect="1"/>
            </p:cNvSpPr>
            <p:nvPr/>
          </p:nvSpPr>
          <p:spPr bwMode="auto">
            <a:xfrm>
              <a:off x="4968" y="3208"/>
              <a:ext cx="29" cy="35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6" name="Freeform 96"/>
            <p:cNvSpPr>
              <a:spLocks noChangeAspect="1"/>
            </p:cNvSpPr>
            <p:nvPr/>
          </p:nvSpPr>
          <p:spPr bwMode="auto">
            <a:xfrm>
              <a:off x="4944" y="3163"/>
              <a:ext cx="33" cy="37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7" name="Freeform 97"/>
            <p:cNvSpPr>
              <a:spLocks noChangeAspect="1"/>
            </p:cNvSpPr>
            <p:nvPr/>
          </p:nvSpPr>
          <p:spPr bwMode="auto">
            <a:xfrm>
              <a:off x="4923" y="3124"/>
              <a:ext cx="29" cy="36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8" name="Freeform 98"/>
            <p:cNvSpPr>
              <a:spLocks noChangeAspect="1"/>
            </p:cNvSpPr>
            <p:nvPr/>
          </p:nvSpPr>
          <p:spPr bwMode="auto">
            <a:xfrm>
              <a:off x="4898" y="3081"/>
              <a:ext cx="33" cy="35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9" name="Freeform 99"/>
            <p:cNvSpPr>
              <a:spLocks noChangeAspect="1"/>
            </p:cNvSpPr>
            <p:nvPr/>
          </p:nvSpPr>
          <p:spPr bwMode="auto">
            <a:xfrm>
              <a:off x="4878" y="3038"/>
              <a:ext cx="29" cy="35"/>
            </a:xfrm>
            <a:custGeom>
              <a:avLst/>
              <a:gdLst/>
              <a:ahLst/>
              <a:cxnLst>
                <a:cxn ang="0">
                  <a:pos x="23" y="22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3" y="22"/>
                </a:cxn>
              </a:cxnLst>
              <a:rect l="0" t="0" r="r" b="b"/>
              <a:pathLst>
                <a:path w="23" h="29">
                  <a:moveTo>
                    <a:pt x="23" y="22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0" name="Freeform 100"/>
            <p:cNvSpPr>
              <a:spLocks noChangeAspect="1"/>
            </p:cNvSpPr>
            <p:nvPr/>
          </p:nvSpPr>
          <p:spPr bwMode="auto">
            <a:xfrm>
              <a:off x="4852" y="2997"/>
              <a:ext cx="33" cy="36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1" name="Freeform 101"/>
            <p:cNvSpPr>
              <a:spLocks noChangeAspect="1"/>
            </p:cNvSpPr>
            <p:nvPr/>
          </p:nvSpPr>
          <p:spPr bwMode="auto">
            <a:xfrm>
              <a:off x="4831" y="2953"/>
              <a:ext cx="30" cy="37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3" y="23"/>
                </a:cxn>
              </a:cxnLst>
              <a:rect l="0" t="0" r="r" b="b"/>
              <a:pathLst>
                <a:path w="23" h="30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2" name="Freeform 102"/>
            <p:cNvSpPr>
              <a:spLocks noChangeAspect="1"/>
            </p:cNvSpPr>
            <p:nvPr/>
          </p:nvSpPr>
          <p:spPr bwMode="auto">
            <a:xfrm>
              <a:off x="4807" y="2911"/>
              <a:ext cx="34" cy="35"/>
            </a:xfrm>
            <a:custGeom>
              <a:avLst/>
              <a:gdLst/>
              <a:ahLst/>
              <a:cxnLst>
                <a:cxn ang="0">
                  <a:pos x="26" y="2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6" y="26"/>
                </a:cxn>
              </a:cxnLst>
              <a:rect l="0" t="0" r="r" b="b"/>
              <a:pathLst>
                <a:path w="26" h="29">
                  <a:moveTo>
                    <a:pt x="26" y="2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3" name="Freeform 103"/>
            <p:cNvSpPr>
              <a:spLocks noChangeAspect="1"/>
            </p:cNvSpPr>
            <p:nvPr/>
          </p:nvSpPr>
          <p:spPr bwMode="auto">
            <a:xfrm>
              <a:off x="4786" y="2870"/>
              <a:ext cx="29" cy="36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4" name="Freeform 104"/>
            <p:cNvSpPr>
              <a:spLocks noChangeAspect="1"/>
            </p:cNvSpPr>
            <p:nvPr/>
          </p:nvSpPr>
          <p:spPr bwMode="auto">
            <a:xfrm>
              <a:off x="4762" y="2826"/>
              <a:ext cx="33" cy="37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5" name="Freeform 105"/>
            <p:cNvSpPr>
              <a:spLocks noChangeAspect="1"/>
            </p:cNvSpPr>
            <p:nvPr/>
          </p:nvSpPr>
          <p:spPr bwMode="auto">
            <a:xfrm>
              <a:off x="4745" y="2796"/>
              <a:ext cx="24" cy="22"/>
            </a:xfrm>
            <a:custGeom>
              <a:avLst/>
              <a:gdLst/>
              <a:ahLst/>
              <a:cxnLst>
                <a:cxn ang="0">
                  <a:pos x="19" y="1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0" y="19"/>
                </a:cxn>
                <a:cxn ang="0">
                  <a:pos x="19" y="16"/>
                </a:cxn>
              </a:cxnLst>
              <a:rect l="0" t="0" r="r" b="b"/>
              <a:pathLst>
                <a:path w="19" h="19">
                  <a:moveTo>
                    <a:pt x="19" y="1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0" y="19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6" name="Rectangle 106"/>
            <p:cNvSpPr>
              <a:spLocks noChangeAspect="1" noChangeArrowheads="1"/>
            </p:cNvSpPr>
            <p:nvPr/>
          </p:nvSpPr>
          <p:spPr bwMode="auto">
            <a:xfrm>
              <a:off x="3500" y="3736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63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827" name="Rectangle 107"/>
            <p:cNvSpPr>
              <a:spLocks noChangeAspect="1" noChangeArrowheads="1"/>
            </p:cNvSpPr>
            <p:nvPr/>
          </p:nvSpPr>
          <p:spPr bwMode="auto">
            <a:xfrm>
              <a:off x="474" y="3732"/>
              <a:ext cx="76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ULTRABASIC</a:t>
              </a:r>
            </a:p>
          </p:txBody>
        </p:sp>
        <p:sp>
          <p:nvSpPr>
            <p:cNvPr id="414828" name="Rectangle 108"/>
            <p:cNvSpPr>
              <a:spLocks noChangeAspect="1" noChangeArrowheads="1"/>
            </p:cNvSpPr>
            <p:nvPr/>
          </p:nvSpPr>
          <p:spPr bwMode="auto">
            <a:xfrm>
              <a:off x="1729" y="3736"/>
              <a:ext cx="36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BASIC</a:t>
              </a:r>
            </a:p>
          </p:txBody>
        </p:sp>
        <p:sp>
          <p:nvSpPr>
            <p:cNvPr id="414829" name="Rectangle 109"/>
            <p:cNvSpPr>
              <a:spLocks noChangeAspect="1" noChangeArrowheads="1"/>
            </p:cNvSpPr>
            <p:nvPr/>
          </p:nvSpPr>
          <p:spPr bwMode="auto">
            <a:xfrm>
              <a:off x="2463" y="3732"/>
              <a:ext cx="936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INTERMEDIATE</a:t>
              </a:r>
            </a:p>
          </p:txBody>
        </p:sp>
        <p:sp>
          <p:nvSpPr>
            <p:cNvPr id="414830" name="Rectangle 110"/>
            <p:cNvSpPr>
              <a:spLocks noChangeAspect="1" noChangeArrowheads="1"/>
            </p:cNvSpPr>
            <p:nvPr/>
          </p:nvSpPr>
          <p:spPr bwMode="auto">
            <a:xfrm>
              <a:off x="4188" y="3744"/>
              <a:ext cx="303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ACID</a:t>
              </a:r>
              <a:endParaRPr lang="it-IT" sz="19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831" name="Rectangle 111"/>
            <p:cNvSpPr>
              <a:spLocks noChangeAspect="1" noChangeArrowheads="1"/>
            </p:cNvSpPr>
            <p:nvPr/>
          </p:nvSpPr>
          <p:spPr bwMode="auto">
            <a:xfrm>
              <a:off x="2460" y="3897"/>
              <a:ext cx="641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1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 SiO</a:t>
              </a:r>
              <a:r>
                <a:rPr lang="it-IT" sz="2100" b="1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it-IT" sz="3600" baseline="-250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832" name="Rectangle 112"/>
            <p:cNvSpPr>
              <a:spLocks noChangeAspect="1" noChangeArrowheads="1"/>
            </p:cNvSpPr>
            <p:nvPr/>
          </p:nvSpPr>
          <p:spPr bwMode="auto">
            <a:xfrm>
              <a:off x="4199" y="104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3" name="Rectangle 113"/>
            <p:cNvSpPr>
              <a:spLocks noChangeAspect="1" noChangeArrowheads="1"/>
            </p:cNvSpPr>
            <p:nvPr/>
          </p:nvSpPr>
          <p:spPr bwMode="auto">
            <a:xfrm>
              <a:off x="4419" y="104"/>
              <a:ext cx="16" cy="6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4" name="Rectangle 114"/>
            <p:cNvSpPr>
              <a:spLocks noChangeAspect="1" noChangeArrowheads="1"/>
            </p:cNvSpPr>
            <p:nvPr/>
          </p:nvSpPr>
          <p:spPr bwMode="auto">
            <a:xfrm>
              <a:off x="4637" y="100"/>
              <a:ext cx="17" cy="6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5" name="Rectangle 115"/>
            <p:cNvSpPr>
              <a:spLocks noChangeAspect="1" noChangeArrowheads="1"/>
            </p:cNvSpPr>
            <p:nvPr/>
          </p:nvSpPr>
          <p:spPr bwMode="auto">
            <a:xfrm>
              <a:off x="4857" y="100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6" name="Rectangle 116"/>
            <p:cNvSpPr>
              <a:spLocks noChangeAspect="1" noChangeArrowheads="1"/>
            </p:cNvSpPr>
            <p:nvPr/>
          </p:nvSpPr>
          <p:spPr bwMode="auto">
            <a:xfrm>
              <a:off x="5088" y="100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7" name="Rectangle 117"/>
            <p:cNvSpPr>
              <a:spLocks noChangeAspect="1" noChangeArrowheads="1"/>
            </p:cNvSpPr>
            <p:nvPr/>
          </p:nvSpPr>
          <p:spPr bwMode="auto">
            <a:xfrm>
              <a:off x="3760" y="100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8" name="Rectangle 118"/>
            <p:cNvSpPr>
              <a:spLocks noChangeAspect="1" noChangeArrowheads="1"/>
            </p:cNvSpPr>
            <p:nvPr/>
          </p:nvSpPr>
          <p:spPr bwMode="auto">
            <a:xfrm>
              <a:off x="3984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9" name="Rectangle 119"/>
            <p:cNvSpPr>
              <a:spLocks noChangeAspect="1" noChangeArrowheads="1"/>
            </p:cNvSpPr>
            <p:nvPr/>
          </p:nvSpPr>
          <p:spPr bwMode="auto">
            <a:xfrm>
              <a:off x="3532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0" name="Rectangle 120"/>
            <p:cNvSpPr>
              <a:spLocks noChangeAspect="1" noChangeArrowheads="1"/>
            </p:cNvSpPr>
            <p:nvPr/>
          </p:nvSpPr>
          <p:spPr bwMode="auto">
            <a:xfrm>
              <a:off x="3302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1" name="Rectangle 121"/>
            <p:cNvSpPr>
              <a:spLocks noChangeAspect="1" noChangeArrowheads="1"/>
            </p:cNvSpPr>
            <p:nvPr/>
          </p:nvSpPr>
          <p:spPr bwMode="auto">
            <a:xfrm>
              <a:off x="3090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2" name="Rectangle 122"/>
            <p:cNvSpPr>
              <a:spLocks noChangeAspect="1" noChangeArrowheads="1"/>
            </p:cNvSpPr>
            <p:nvPr/>
          </p:nvSpPr>
          <p:spPr bwMode="auto">
            <a:xfrm>
              <a:off x="2863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3" name="Rectangle 123"/>
            <p:cNvSpPr>
              <a:spLocks noChangeAspect="1" noChangeArrowheads="1"/>
            </p:cNvSpPr>
            <p:nvPr/>
          </p:nvSpPr>
          <p:spPr bwMode="auto">
            <a:xfrm>
              <a:off x="2631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4" name="Rectangle 124"/>
            <p:cNvSpPr>
              <a:spLocks noChangeAspect="1" noChangeArrowheads="1"/>
            </p:cNvSpPr>
            <p:nvPr/>
          </p:nvSpPr>
          <p:spPr bwMode="auto">
            <a:xfrm>
              <a:off x="2415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5" name="Rectangle 125"/>
            <p:cNvSpPr>
              <a:spLocks noChangeAspect="1" noChangeArrowheads="1"/>
            </p:cNvSpPr>
            <p:nvPr/>
          </p:nvSpPr>
          <p:spPr bwMode="auto">
            <a:xfrm>
              <a:off x="2196" y="96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6" name="Rectangle 126"/>
            <p:cNvSpPr>
              <a:spLocks noChangeAspect="1" noChangeArrowheads="1"/>
            </p:cNvSpPr>
            <p:nvPr/>
          </p:nvSpPr>
          <p:spPr bwMode="auto">
            <a:xfrm>
              <a:off x="1969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7" name="Rectangle 127"/>
            <p:cNvSpPr>
              <a:spLocks noChangeAspect="1" noChangeArrowheads="1"/>
            </p:cNvSpPr>
            <p:nvPr/>
          </p:nvSpPr>
          <p:spPr bwMode="auto">
            <a:xfrm>
              <a:off x="1749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8" name="Rectangle 128"/>
            <p:cNvSpPr>
              <a:spLocks noChangeAspect="1" noChangeArrowheads="1"/>
            </p:cNvSpPr>
            <p:nvPr/>
          </p:nvSpPr>
          <p:spPr bwMode="auto">
            <a:xfrm>
              <a:off x="1517" y="96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9" name="Rectangle 129"/>
            <p:cNvSpPr>
              <a:spLocks noChangeAspect="1" noChangeArrowheads="1"/>
            </p:cNvSpPr>
            <p:nvPr/>
          </p:nvSpPr>
          <p:spPr bwMode="auto">
            <a:xfrm>
              <a:off x="1290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0" name="Rectangle 130"/>
            <p:cNvSpPr>
              <a:spLocks noChangeAspect="1" noChangeArrowheads="1"/>
            </p:cNvSpPr>
            <p:nvPr/>
          </p:nvSpPr>
          <p:spPr bwMode="auto">
            <a:xfrm>
              <a:off x="1075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1" name="Rectangle 131"/>
            <p:cNvSpPr>
              <a:spLocks noChangeAspect="1" noChangeArrowheads="1"/>
            </p:cNvSpPr>
            <p:nvPr/>
          </p:nvSpPr>
          <p:spPr bwMode="auto">
            <a:xfrm>
              <a:off x="852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2" name="Rectangle 132"/>
            <p:cNvSpPr>
              <a:spLocks noChangeAspect="1" noChangeArrowheads="1"/>
            </p:cNvSpPr>
            <p:nvPr/>
          </p:nvSpPr>
          <p:spPr bwMode="auto">
            <a:xfrm>
              <a:off x="623" y="96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3" name="Rectangle 133"/>
            <p:cNvSpPr>
              <a:spLocks noChangeAspect="1" noChangeArrowheads="1"/>
            </p:cNvSpPr>
            <p:nvPr/>
          </p:nvSpPr>
          <p:spPr bwMode="auto">
            <a:xfrm>
              <a:off x="5224" y="3208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4" name="Rectangle 134"/>
            <p:cNvSpPr>
              <a:spLocks noChangeAspect="1" noChangeArrowheads="1"/>
            </p:cNvSpPr>
            <p:nvPr/>
          </p:nvSpPr>
          <p:spPr bwMode="auto">
            <a:xfrm>
              <a:off x="5229" y="2990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5" name="Rectangle 135"/>
            <p:cNvSpPr>
              <a:spLocks noChangeAspect="1" noChangeArrowheads="1"/>
            </p:cNvSpPr>
            <p:nvPr/>
          </p:nvSpPr>
          <p:spPr bwMode="auto">
            <a:xfrm>
              <a:off x="5229" y="2767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6" name="Rectangle 136"/>
            <p:cNvSpPr>
              <a:spLocks noChangeAspect="1" noChangeArrowheads="1"/>
            </p:cNvSpPr>
            <p:nvPr/>
          </p:nvSpPr>
          <p:spPr bwMode="auto">
            <a:xfrm>
              <a:off x="5229" y="2561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7" name="Rectangle 137"/>
            <p:cNvSpPr>
              <a:spLocks noChangeAspect="1" noChangeArrowheads="1"/>
            </p:cNvSpPr>
            <p:nvPr/>
          </p:nvSpPr>
          <p:spPr bwMode="auto">
            <a:xfrm>
              <a:off x="5229" y="2339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8" name="Rectangle 138"/>
            <p:cNvSpPr>
              <a:spLocks noChangeAspect="1" noChangeArrowheads="1"/>
            </p:cNvSpPr>
            <p:nvPr/>
          </p:nvSpPr>
          <p:spPr bwMode="auto">
            <a:xfrm>
              <a:off x="5229" y="2117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9" name="Rectangle 139"/>
            <p:cNvSpPr>
              <a:spLocks noChangeAspect="1" noChangeArrowheads="1"/>
            </p:cNvSpPr>
            <p:nvPr/>
          </p:nvSpPr>
          <p:spPr bwMode="auto">
            <a:xfrm>
              <a:off x="5229" y="1906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0" name="Rectangle 140"/>
            <p:cNvSpPr>
              <a:spLocks noChangeAspect="1" noChangeArrowheads="1"/>
            </p:cNvSpPr>
            <p:nvPr/>
          </p:nvSpPr>
          <p:spPr bwMode="auto">
            <a:xfrm>
              <a:off x="5229" y="1684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1" name="Rectangle 141"/>
            <p:cNvSpPr>
              <a:spLocks noChangeAspect="1" noChangeArrowheads="1"/>
            </p:cNvSpPr>
            <p:nvPr/>
          </p:nvSpPr>
          <p:spPr bwMode="auto">
            <a:xfrm>
              <a:off x="5229" y="1481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2" name="Rectangle 142"/>
            <p:cNvSpPr>
              <a:spLocks noChangeAspect="1" noChangeArrowheads="1"/>
            </p:cNvSpPr>
            <p:nvPr/>
          </p:nvSpPr>
          <p:spPr bwMode="auto">
            <a:xfrm>
              <a:off x="5229" y="1255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3" name="Rectangle 143"/>
            <p:cNvSpPr>
              <a:spLocks noChangeAspect="1" noChangeArrowheads="1"/>
            </p:cNvSpPr>
            <p:nvPr/>
          </p:nvSpPr>
          <p:spPr bwMode="auto">
            <a:xfrm>
              <a:off x="5229" y="1037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4" name="Rectangle 144"/>
            <p:cNvSpPr>
              <a:spLocks noChangeAspect="1" noChangeArrowheads="1"/>
            </p:cNvSpPr>
            <p:nvPr/>
          </p:nvSpPr>
          <p:spPr bwMode="auto">
            <a:xfrm>
              <a:off x="5229" y="815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5" name="Rectangle 145"/>
            <p:cNvSpPr>
              <a:spLocks noChangeAspect="1" noChangeArrowheads="1"/>
            </p:cNvSpPr>
            <p:nvPr/>
          </p:nvSpPr>
          <p:spPr bwMode="auto">
            <a:xfrm>
              <a:off x="5229" y="604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6" name="Rectangle 146"/>
            <p:cNvSpPr>
              <a:spLocks noChangeAspect="1" noChangeArrowheads="1"/>
            </p:cNvSpPr>
            <p:nvPr/>
          </p:nvSpPr>
          <p:spPr bwMode="auto">
            <a:xfrm>
              <a:off x="5229" y="390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7" name="Line 147"/>
            <p:cNvSpPr>
              <a:spLocks noChangeAspect="1" noChangeShapeType="1"/>
            </p:cNvSpPr>
            <p:nvPr/>
          </p:nvSpPr>
          <p:spPr bwMode="auto">
            <a:xfrm>
              <a:off x="1528" y="3613"/>
              <a:ext cx="0" cy="95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8" name="Line 148"/>
            <p:cNvSpPr>
              <a:spLocks noChangeAspect="1" noChangeShapeType="1"/>
            </p:cNvSpPr>
            <p:nvPr/>
          </p:nvSpPr>
          <p:spPr bwMode="auto">
            <a:xfrm>
              <a:off x="1528" y="3876"/>
              <a:ext cx="0" cy="102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9" name="Line 149"/>
            <p:cNvSpPr>
              <a:spLocks noChangeAspect="1" noChangeShapeType="1"/>
            </p:cNvSpPr>
            <p:nvPr/>
          </p:nvSpPr>
          <p:spPr bwMode="auto">
            <a:xfrm>
              <a:off x="2339" y="3612"/>
              <a:ext cx="0" cy="96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0" name="Line 150"/>
            <p:cNvSpPr>
              <a:spLocks noChangeAspect="1" noChangeShapeType="1"/>
            </p:cNvSpPr>
            <p:nvPr/>
          </p:nvSpPr>
          <p:spPr bwMode="auto">
            <a:xfrm>
              <a:off x="2339" y="3874"/>
              <a:ext cx="0" cy="104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1" name="Line 151"/>
            <p:cNvSpPr>
              <a:spLocks noChangeAspect="1" noChangeShapeType="1"/>
            </p:cNvSpPr>
            <p:nvPr/>
          </p:nvSpPr>
          <p:spPr bwMode="auto">
            <a:xfrm>
              <a:off x="3555" y="3604"/>
              <a:ext cx="0" cy="104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2" name="Line 152"/>
            <p:cNvSpPr>
              <a:spLocks noChangeAspect="1" noChangeShapeType="1"/>
            </p:cNvSpPr>
            <p:nvPr/>
          </p:nvSpPr>
          <p:spPr bwMode="auto">
            <a:xfrm>
              <a:off x="3555" y="3879"/>
              <a:ext cx="0" cy="9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3" name="Rectangle 153"/>
            <p:cNvSpPr>
              <a:spLocks noChangeAspect="1" noChangeArrowheads="1"/>
            </p:cNvSpPr>
            <p:nvPr/>
          </p:nvSpPr>
          <p:spPr bwMode="auto">
            <a:xfrm rot="16200000">
              <a:off x="-409" y="1648"/>
              <a:ext cx="1066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100" b="1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Na</a:t>
              </a:r>
              <a:r>
                <a:rPr lang="it-IT" sz="2100" b="1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O+K</a:t>
              </a:r>
              <a:r>
                <a:rPr lang="it-IT" sz="2100" b="1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endParaRPr lang="it-IT" sz="36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414877" name="Rectangle 157"/>
          <p:cNvSpPr>
            <a:spLocks noChangeAspect="1" noChangeArrowheads="1"/>
          </p:cNvSpPr>
          <p:nvPr/>
        </p:nvSpPr>
        <p:spPr bwMode="auto">
          <a:xfrm>
            <a:off x="3405188" y="4683125"/>
            <a:ext cx="365516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defRPr/>
            </a:pPr>
            <a:r>
              <a:rPr lang="it-IT" sz="3600" b="1" dirty="0">
                <a:solidFill>
                  <a:srgbClr val="FF0000"/>
                </a:solidFill>
                <a:latin typeface="Calibri" pitchFamily="34" charset="0"/>
              </a:rPr>
              <a:t>SUBALKALINE </a:t>
            </a:r>
            <a:r>
              <a:rPr lang="it-IT" sz="3600" b="1" dirty="0" err="1">
                <a:solidFill>
                  <a:srgbClr val="FF0000"/>
                </a:solidFill>
                <a:latin typeface="Calibri" pitchFamily="34" charset="0"/>
              </a:rPr>
              <a:t>Field</a:t>
            </a:r>
            <a:endParaRPr lang="it-IT" sz="5400" baseline="-25000" dirty="0">
              <a:solidFill>
                <a:srgbClr val="FF0000"/>
              </a:solidFill>
              <a:latin typeface="Calibri" pitchFamily="34" charset="0"/>
            </a:endParaRPr>
          </a:p>
        </p:txBody>
      </p:sp>
      <p:cxnSp>
        <p:nvCxnSpPr>
          <p:cNvPr id="157" name="Connettore 1 156"/>
          <p:cNvCxnSpPr>
            <a:cxnSpLocks noChangeShapeType="1"/>
          </p:cNvCxnSpPr>
          <p:nvPr/>
        </p:nvCxnSpPr>
        <p:spPr bwMode="auto">
          <a:xfrm rot="10800000" flipV="1">
            <a:off x="2644775" y="3713163"/>
            <a:ext cx="1079500" cy="379412"/>
          </a:xfrm>
          <a:prstGeom prst="line">
            <a:avLst/>
          </a:prstGeom>
          <a:noFill/>
          <a:ln w="76200" algn="ctr">
            <a:solidFill>
              <a:srgbClr val="FF0000"/>
            </a:solidFill>
            <a:prstDash val="sysDot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sp>
        <p:nvSpPr>
          <p:cNvPr id="159" name="Rectangle 157"/>
          <p:cNvSpPr>
            <a:spLocks noChangeAspect="1" noChangeArrowheads="1"/>
          </p:cNvSpPr>
          <p:nvPr/>
        </p:nvSpPr>
        <p:spPr bwMode="auto">
          <a:xfrm>
            <a:off x="2208213" y="3714750"/>
            <a:ext cx="392736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 sz="6600" b="1" dirty="0">
                <a:solidFill>
                  <a:srgbClr val="FF0000"/>
                </a:solidFill>
                <a:effectLst/>
                <a:latin typeface="Calibri" pitchFamily="34" charset="0"/>
              </a:rPr>
              <a:t>?</a:t>
            </a:r>
            <a:endParaRPr lang="it-IT" sz="9600" baseline="-25000" dirty="0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160" name="Rectangle 157"/>
          <p:cNvSpPr>
            <a:spLocks noChangeAspect="1" noChangeArrowheads="1"/>
          </p:cNvSpPr>
          <p:nvPr/>
        </p:nvSpPr>
        <p:spPr bwMode="auto">
          <a:xfrm>
            <a:off x="1987550" y="1781175"/>
            <a:ext cx="2882199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defRPr/>
            </a:pPr>
            <a:r>
              <a:rPr lang="it-IT" sz="3600" b="1" dirty="0">
                <a:solidFill>
                  <a:srgbClr val="FF0000"/>
                </a:solidFill>
                <a:latin typeface="Calibri" pitchFamily="34" charset="0"/>
              </a:rPr>
              <a:t>ALKALINE </a:t>
            </a:r>
            <a:r>
              <a:rPr lang="it-IT" sz="3600" b="1" dirty="0" err="1">
                <a:solidFill>
                  <a:srgbClr val="FF0000"/>
                </a:solidFill>
                <a:latin typeface="Calibri" pitchFamily="34" charset="0"/>
              </a:rPr>
              <a:t>Field</a:t>
            </a:r>
            <a:endParaRPr lang="it-IT" sz="5400" baseline="-25000" dirty="0">
              <a:solidFill>
                <a:srgbClr val="FF0000"/>
              </a:solidFill>
              <a:latin typeface="Calibri" pitchFamily="34" charset="0"/>
            </a:endParaRPr>
          </a:p>
        </p:txBody>
      </p:sp>
      <p:cxnSp>
        <p:nvCxnSpPr>
          <p:cNvPr id="161" name="Connettore 1 160"/>
          <p:cNvCxnSpPr>
            <a:cxnSpLocks noChangeShapeType="1"/>
          </p:cNvCxnSpPr>
          <p:nvPr/>
        </p:nvCxnSpPr>
        <p:spPr bwMode="auto">
          <a:xfrm rot="10800000" flipV="1">
            <a:off x="6718300" y="2278063"/>
            <a:ext cx="1081088" cy="377825"/>
          </a:xfrm>
          <a:prstGeom prst="line">
            <a:avLst/>
          </a:prstGeom>
          <a:noFill/>
          <a:ln w="76200" algn="ctr">
            <a:solidFill>
              <a:srgbClr val="FF0000"/>
            </a:solidFill>
            <a:prstDash val="sysDot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sp>
        <p:nvSpPr>
          <p:cNvPr id="166" name="Rectangle 157"/>
          <p:cNvSpPr>
            <a:spLocks noChangeAspect="1" noChangeArrowheads="1"/>
          </p:cNvSpPr>
          <p:nvPr/>
        </p:nvSpPr>
        <p:spPr bwMode="auto">
          <a:xfrm rot="20290705">
            <a:off x="3609532" y="2290782"/>
            <a:ext cx="2882199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defRPr/>
            </a:pPr>
            <a:r>
              <a:rPr lang="it-IT" sz="3600" b="1" dirty="0">
                <a:solidFill>
                  <a:srgbClr val="0070C0"/>
                </a:solidFill>
                <a:latin typeface="Calibri" pitchFamily="34" charset="0"/>
              </a:rPr>
              <a:t>ALKALINE </a:t>
            </a:r>
            <a:r>
              <a:rPr lang="it-IT" sz="3600" b="1" dirty="0" err="1">
                <a:solidFill>
                  <a:srgbClr val="0070C0"/>
                </a:solidFill>
                <a:latin typeface="Calibri" pitchFamily="34" charset="0"/>
              </a:rPr>
              <a:t>Field</a:t>
            </a:r>
            <a:endParaRPr lang="it-IT" sz="5400" baseline="-25000" dirty="0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167" name="Rectangle 157"/>
          <p:cNvSpPr>
            <a:spLocks noChangeAspect="1" noChangeArrowheads="1"/>
          </p:cNvSpPr>
          <p:nvPr/>
        </p:nvSpPr>
        <p:spPr bwMode="auto">
          <a:xfrm>
            <a:off x="690563" y="225425"/>
            <a:ext cx="4106862" cy="110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eaLnBrk="0" hangingPunct="0">
              <a:defRPr/>
            </a:pPr>
            <a:r>
              <a:rPr lang="it-IT" sz="3600" b="1" dirty="0">
                <a:solidFill>
                  <a:srgbClr val="7030A0"/>
                </a:solidFill>
                <a:latin typeface="Calibri" pitchFamily="34" charset="0"/>
              </a:rPr>
              <a:t>STRONGLY ALKALINE </a:t>
            </a:r>
            <a:r>
              <a:rPr lang="it-IT" sz="3600" b="1" dirty="0" err="1">
                <a:solidFill>
                  <a:srgbClr val="7030A0"/>
                </a:solidFill>
                <a:latin typeface="Calibri" pitchFamily="34" charset="0"/>
              </a:rPr>
              <a:t>Field</a:t>
            </a:r>
            <a:endParaRPr lang="it-IT" sz="5400" baseline="-25000" dirty="0">
              <a:solidFill>
                <a:srgbClr val="7030A0"/>
              </a:solidFill>
              <a:latin typeface="Calibri" pitchFamily="34" charset="0"/>
            </a:endParaRPr>
          </a:p>
        </p:txBody>
      </p:sp>
      <p:sp>
        <p:nvSpPr>
          <p:cNvPr id="168" name="Rectangle 157"/>
          <p:cNvSpPr>
            <a:spLocks noChangeAspect="1" noChangeArrowheads="1"/>
          </p:cNvSpPr>
          <p:nvPr/>
        </p:nvSpPr>
        <p:spPr bwMode="auto">
          <a:xfrm>
            <a:off x="4593614" y="3557465"/>
            <a:ext cx="3050199" cy="862013"/>
          </a:xfrm>
          <a:prstGeom prst="rect">
            <a:avLst/>
          </a:prstGeom>
          <a:solidFill>
            <a:srgbClr val="F2F2F2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GB" sz="2800" b="1" dirty="0" smtClean="0">
                <a:solidFill>
                  <a:srgbClr val="FF0000"/>
                </a:solidFill>
                <a:latin typeface="Calibri" pitchFamily="34" charset="0"/>
              </a:rPr>
              <a:t>Nearly all CIPW Quartz-normative</a:t>
            </a:r>
            <a:endParaRPr lang="en-GB" sz="4400" baseline="-25000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169" name="Rectangle 157"/>
          <p:cNvSpPr>
            <a:spLocks noChangeAspect="1" noChangeArrowheads="1"/>
          </p:cNvSpPr>
          <p:nvPr/>
        </p:nvSpPr>
        <p:spPr bwMode="auto">
          <a:xfrm>
            <a:off x="698502" y="1301994"/>
            <a:ext cx="2986088" cy="1293813"/>
          </a:xfrm>
          <a:prstGeom prst="rect">
            <a:avLst/>
          </a:prstGeom>
          <a:solidFill>
            <a:srgbClr val="F2F2F2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GB" sz="2800" b="1" dirty="0" smtClean="0">
                <a:solidFill>
                  <a:srgbClr val="7030A0"/>
                </a:solidFill>
                <a:latin typeface="Calibri" pitchFamily="34" charset="0"/>
              </a:rPr>
              <a:t>typically &gt;10 wt% CIPW normative foids</a:t>
            </a:r>
            <a:endParaRPr lang="en-GB" sz="5400" baseline="-25000" dirty="0">
              <a:solidFill>
                <a:srgbClr val="7030A0"/>
              </a:solidFill>
              <a:latin typeface="Calibri" pitchFamily="34" charset="0"/>
            </a:endParaRPr>
          </a:p>
        </p:txBody>
      </p:sp>
      <p:sp>
        <p:nvSpPr>
          <p:cNvPr id="170" name="Rectangle 157"/>
          <p:cNvSpPr>
            <a:spLocks noChangeAspect="1" noChangeArrowheads="1"/>
          </p:cNvSpPr>
          <p:nvPr/>
        </p:nvSpPr>
        <p:spPr bwMode="auto">
          <a:xfrm>
            <a:off x="5267326" y="457200"/>
            <a:ext cx="3000375" cy="1292225"/>
          </a:xfrm>
          <a:prstGeom prst="rect">
            <a:avLst/>
          </a:prstGeom>
          <a:solidFill>
            <a:srgbClr val="F2F2F2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GB" sz="2800" b="1" dirty="0" smtClean="0">
                <a:solidFill>
                  <a:srgbClr val="0070C0"/>
                </a:solidFill>
                <a:latin typeface="Calibri" pitchFamily="34" charset="0"/>
              </a:rPr>
              <a:t>CIPW Quartz or Olivine-</a:t>
            </a:r>
            <a:r>
              <a:rPr lang="en-GB" sz="2800" b="1" dirty="0" err="1" smtClean="0">
                <a:solidFill>
                  <a:srgbClr val="0070C0"/>
                </a:solidFill>
                <a:latin typeface="Calibri" pitchFamily="34" charset="0"/>
              </a:rPr>
              <a:t>Opx</a:t>
            </a:r>
            <a:r>
              <a:rPr lang="en-GB" sz="2800" b="1" dirty="0" smtClean="0">
                <a:solidFill>
                  <a:srgbClr val="0070C0"/>
                </a:solidFill>
                <a:latin typeface="Calibri" pitchFamily="34" charset="0"/>
              </a:rPr>
              <a:t> or Foid normative</a:t>
            </a:r>
            <a:endParaRPr lang="en-GB" sz="5400" baseline="-25000" dirty="0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162" name="Rectangle 157"/>
          <p:cNvSpPr>
            <a:spLocks noChangeAspect="1" noChangeArrowheads="1"/>
          </p:cNvSpPr>
          <p:nvPr/>
        </p:nvSpPr>
        <p:spPr bwMode="auto">
          <a:xfrm>
            <a:off x="7799388" y="1516063"/>
            <a:ext cx="392736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 sz="6600" b="1" dirty="0">
                <a:solidFill>
                  <a:srgbClr val="FF0000"/>
                </a:solidFill>
                <a:effectLst/>
                <a:latin typeface="Calibri" pitchFamily="34" charset="0"/>
              </a:rPr>
              <a:t>?</a:t>
            </a:r>
            <a:endParaRPr lang="it-IT" sz="9600" baseline="-25000" dirty="0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cxnSp>
        <p:nvCxnSpPr>
          <p:cNvPr id="164" name="Connettore 1 163"/>
          <p:cNvCxnSpPr>
            <a:cxnSpLocks noChangeShapeType="1"/>
          </p:cNvCxnSpPr>
          <p:nvPr/>
        </p:nvCxnSpPr>
        <p:spPr bwMode="auto">
          <a:xfrm rot="5400000">
            <a:off x="2343151" y="395287"/>
            <a:ext cx="3333750" cy="3305175"/>
          </a:xfrm>
          <a:prstGeom prst="line">
            <a:avLst/>
          </a:prstGeom>
          <a:noFill/>
          <a:ln w="76200" algn="ctr">
            <a:solidFill>
              <a:srgbClr val="00B0F0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cxnSp>
        <p:nvCxnSpPr>
          <p:cNvPr id="163" name="Connettore 1 162"/>
          <p:cNvCxnSpPr>
            <a:cxnSpLocks noChangeShapeType="1"/>
          </p:cNvCxnSpPr>
          <p:nvPr/>
        </p:nvCxnSpPr>
        <p:spPr bwMode="auto">
          <a:xfrm rot="10800000" flipV="1">
            <a:off x="3648075" y="2662238"/>
            <a:ext cx="3071813" cy="1071562"/>
          </a:xfrm>
          <a:prstGeom prst="line">
            <a:avLst/>
          </a:prstGeom>
          <a:noFill/>
          <a:ln w="76200" algn="ctr">
            <a:solidFill>
              <a:srgbClr val="FF0000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4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877" grpId="0"/>
      <p:bldP spid="159" grpId="0"/>
      <p:bldP spid="160" grpId="0"/>
      <p:bldP spid="160" grpId="1"/>
      <p:bldP spid="166" grpId="0"/>
      <p:bldP spid="167" grpId="0"/>
      <p:bldP spid="168" grpId="0" animBg="1"/>
      <p:bldP spid="169" grpId="0" animBg="1"/>
      <p:bldP spid="170" grpId="0" animBg="1"/>
      <p:bldP spid="162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2" name="Rectangle 2"/>
          <p:cNvSpPr>
            <a:spLocks noChangeArrowheads="1"/>
          </p:cNvSpPr>
          <p:nvPr/>
        </p:nvSpPr>
        <p:spPr bwMode="auto">
          <a:xfrm>
            <a:off x="0" y="6305550"/>
            <a:ext cx="9144000" cy="541338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1133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If minerals are too small, carbonatites can be classified as follows: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24"/>
          <p:cNvGrpSpPr>
            <a:grpSpLocks/>
          </p:cNvGrpSpPr>
          <p:nvPr/>
        </p:nvGrpSpPr>
        <p:grpSpPr bwMode="auto">
          <a:xfrm>
            <a:off x="1331913" y="1743075"/>
            <a:ext cx="7456487" cy="5018088"/>
            <a:chOff x="839" y="1170"/>
            <a:chExt cx="4697" cy="3161"/>
          </a:xfrm>
        </p:grpSpPr>
        <p:sp>
          <p:nvSpPr>
            <p:cNvPr id="1131528" name="Freeform 8"/>
            <p:cNvSpPr>
              <a:spLocks/>
            </p:cNvSpPr>
            <p:nvPr/>
          </p:nvSpPr>
          <p:spPr bwMode="auto">
            <a:xfrm rot="10800000">
              <a:off x="1208" y="1388"/>
              <a:ext cx="3159" cy="28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29" name="Freeform 9"/>
            <p:cNvSpPr>
              <a:spLocks/>
            </p:cNvSpPr>
            <p:nvPr/>
          </p:nvSpPr>
          <p:spPr bwMode="auto">
            <a:xfrm rot="10800000">
              <a:off x="2794" y="1372"/>
              <a:ext cx="1580" cy="284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1100" y="1899"/>
                </a:cxn>
                <a:cxn ang="0">
                  <a:pos x="1102" y="1899"/>
                </a:cxn>
                <a:cxn ang="0">
                  <a:pos x="1104" y="1901"/>
                </a:cxn>
                <a:cxn ang="0">
                  <a:pos x="1109" y="1901"/>
                </a:cxn>
                <a:cxn ang="0">
                  <a:pos x="1109" y="1899"/>
                </a:cxn>
                <a:cxn ang="0">
                  <a:pos x="1111" y="1897"/>
                </a:cxn>
                <a:cxn ang="0">
                  <a:pos x="1111" y="1891"/>
                </a:cxn>
                <a:cxn ang="0">
                  <a:pos x="12" y="2"/>
                </a:cxn>
              </a:cxnLst>
              <a:rect l="0" t="0" r="r" b="b"/>
              <a:pathLst>
                <a:path w="1111" h="1901">
                  <a:moveTo>
                    <a:pt x="12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1100" y="1899"/>
                  </a:lnTo>
                  <a:lnTo>
                    <a:pt x="1102" y="1899"/>
                  </a:lnTo>
                  <a:lnTo>
                    <a:pt x="1104" y="1901"/>
                  </a:lnTo>
                  <a:lnTo>
                    <a:pt x="1109" y="1901"/>
                  </a:lnTo>
                  <a:lnTo>
                    <a:pt x="1109" y="1899"/>
                  </a:lnTo>
                  <a:lnTo>
                    <a:pt x="1111" y="1897"/>
                  </a:lnTo>
                  <a:lnTo>
                    <a:pt x="1111" y="1891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30" name="Freeform 10"/>
            <p:cNvSpPr>
              <a:spLocks/>
            </p:cNvSpPr>
            <p:nvPr/>
          </p:nvSpPr>
          <p:spPr bwMode="auto">
            <a:xfrm rot="10800000">
              <a:off x="1198" y="1372"/>
              <a:ext cx="1612" cy="2844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0" y="1897"/>
                </a:cxn>
                <a:cxn ang="0">
                  <a:pos x="2" y="1899"/>
                </a:cxn>
                <a:cxn ang="0">
                  <a:pos x="2" y="1901"/>
                </a:cxn>
                <a:cxn ang="0">
                  <a:pos x="8" y="1901"/>
                </a:cxn>
                <a:cxn ang="0">
                  <a:pos x="9" y="1899"/>
                </a:cxn>
                <a:cxn ang="0">
                  <a:pos x="11" y="1899"/>
                </a:cxn>
                <a:cxn ang="0">
                  <a:pos x="1134" y="9"/>
                </a:cxn>
                <a:cxn ang="0">
                  <a:pos x="1134" y="4"/>
                </a:cxn>
                <a:cxn ang="0">
                  <a:pos x="1132" y="2"/>
                </a:cxn>
                <a:cxn ang="0">
                  <a:pos x="1132" y="0"/>
                </a:cxn>
                <a:cxn ang="0">
                  <a:pos x="1126" y="0"/>
                </a:cxn>
                <a:cxn ang="0">
                  <a:pos x="1124" y="2"/>
                </a:cxn>
                <a:cxn ang="0">
                  <a:pos x="1122" y="2"/>
                </a:cxn>
                <a:cxn ang="0">
                  <a:pos x="0" y="1891"/>
                </a:cxn>
              </a:cxnLst>
              <a:rect l="0" t="0" r="r" b="b"/>
              <a:pathLst>
                <a:path w="1134" h="1901">
                  <a:moveTo>
                    <a:pt x="0" y="1891"/>
                  </a:moveTo>
                  <a:lnTo>
                    <a:pt x="0" y="1897"/>
                  </a:lnTo>
                  <a:lnTo>
                    <a:pt x="2" y="1899"/>
                  </a:lnTo>
                  <a:lnTo>
                    <a:pt x="2" y="1901"/>
                  </a:lnTo>
                  <a:lnTo>
                    <a:pt x="8" y="1901"/>
                  </a:lnTo>
                  <a:lnTo>
                    <a:pt x="9" y="1899"/>
                  </a:lnTo>
                  <a:lnTo>
                    <a:pt x="11" y="1899"/>
                  </a:lnTo>
                  <a:lnTo>
                    <a:pt x="1134" y="9"/>
                  </a:lnTo>
                  <a:lnTo>
                    <a:pt x="1134" y="4"/>
                  </a:lnTo>
                  <a:lnTo>
                    <a:pt x="1132" y="2"/>
                  </a:lnTo>
                  <a:lnTo>
                    <a:pt x="1132" y="0"/>
                  </a:lnTo>
                  <a:lnTo>
                    <a:pt x="1126" y="0"/>
                  </a:lnTo>
                  <a:lnTo>
                    <a:pt x="1124" y="2"/>
                  </a:lnTo>
                  <a:lnTo>
                    <a:pt x="1122" y="2"/>
                  </a:lnTo>
                  <a:lnTo>
                    <a:pt x="0" y="18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31" name="Rectangle 11"/>
            <p:cNvSpPr>
              <a:spLocks noChangeArrowheads="1"/>
            </p:cNvSpPr>
            <p:nvPr/>
          </p:nvSpPr>
          <p:spPr bwMode="auto">
            <a:xfrm>
              <a:off x="3104" y="1461"/>
              <a:ext cx="1673" cy="2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GB" sz="2800" dirty="0" err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Calcio</a:t>
              </a:r>
              <a:r>
                <a:rPr lang="en-GB" sz="28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-carbonatite</a:t>
              </a:r>
              <a:endPara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32" name="Rectangle 12"/>
            <p:cNvSpPr>
              <a:spLocks noChangeArrowheads="1"/>
            </p:cNvSpPr>
            <p:nvPr/>
          </p:nvSpPr>
          <p:spPr bwMode="auto">
            <a:xfrm>
              <a:off x="2657" y="1170"/>
              <a:ext cx="271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CaO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33" name="Rectangle 13"/>
            <p:cNvSpPr>
              <a:spLocks noChangeArrowheads="1"/>
            </p:cNvSpPr>
            <p:nvPr/>
          </p:nvSpPr>
          <p:spPr bwMode="auto">
            <a:xfrm>
              <a:off x="4415" y="4110"/>
              <a:ext cx="1121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FeO+Fe</a:t>
              </a:r>
              <a:r>
                <a:rPr lang="en-GB" sz="20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GB" sz="20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+MnO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34" name="Rectangle 14"/>
            <p:cNvSpPr>
              <a:spLocks noChangeArrowheads="1"/>
            </p:cNvSpPr>
            <p:nvPr/>
          </p:nvSpPr>
          <p:spPr bwMode="auto">
            <a:xfrm>
              <a:off x="839" y="4137"/>
              <a:ext cx="321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MgO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35" name="Line 15"/>
            <p:cNvSpPr>
              <a:spLocks noChangeShapeType="1"/>
            </p:cNvSpPr>
            <p:nvPr/>
          </p:nvSpPr>
          <p:spPr bwMode="auto">
            <a:xfrm rot="10800000">
              <a:off x="2288" y="4216"/>
              <a:ext cx="2079" cy="0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36" name="Line 16"/>
            <p:cNvSpPr>
              <a:spLocks noChangeShapeType="1"/>
            </p:cNvSpPr>
            <p:nvPr/>
          </p:nvSpPr>
          <p:spPr bwMode="auto">
            <a:xfrm flipV="1">
              <a:off x="2474" y="1997"/>
              <a:ext cx="648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37" name="Line 17"/>
            <p:cNvSpPr>
              <a:spLocks noChangeShapeType="1"/>
            </p:cNvSpPr>
            <p:nvPr/>
          </p:nvSpPr>
          <p:spPr bwMode="auto">
            <a:xfrm flipV="1">
              <a:off x="2807" y="2002"/>
              <a:ext cx="0" cy="2207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38" name="Rectangle 18"/>
            <p:cNvSpPr>
              <a:spLocks noChangeArrowheads="1"/>
            </p:cNvSpPr>
            <p:nvPr/>
          </p:nvSpPr>
          <p:spPr bwMode="auto">
            <a:xfrm>
              <a:off x="3195" y="1900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GB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80</a:t>
              </a:r>
              <a:endParaRPr lang="en-GB" b="1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39" name="Rectangle 19"/>
            <p:cNvSpPr>
              <a:spLocks noChangeArrowheads="1"/>
            </p:cNvSpPr>
            <p:nvPr/>
          </p:nvSpPr>
          <p:spPr bwMode="auto">
            <a:xfrm>
              <a:off x="2225" y="1910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GB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80</a:t>
              </a:r>
              <a:endParaRPr lang="en-GB" b="1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40" name="Line 20"/>
            <p:cNvSpPr>
              <a:spLocks noChangeShapeType="1"/>
            </p:cNvSpPr>
            <p:nvPr/>
          </p:nvSpPr>
          <p:spPr bwMode="auto">
            <a:xfrm>
              <a:off x="1226" y="4213"/>
              <a:ext cx="3129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41" name="Rectangle 21"/>
            <p:cNvSpPr>
              <a:spLocks noChangeArrowheads="1"/>
            </p:cNvSpPr>
            <p:nvPr/>
          </p:nvSpPr>
          <p:spPr bwMode="auto">
            <a:xfrm>
              <a:off x="2851" y="3567"/>
              <a:ext cx="1215" cy="4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GB" sz="27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Ferro carbonatite</a:t>
              </a:r>
              <a:endParaRPr lang="en-GB" sz="27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42" name="Rectangle 22"/>
            <p:cNvSpPr>
              <a:spLocks noChangeArrowheads="1"/>
            </p:cNvSpPr>
            <p:nvPr/>
          </p:nvSpPr>
          <p:spPr bwMode="auto">
            <a:xfrm>
              <a:off x="1499" y="3572"/>
              <a:ext cx="1234" cy="4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GB" sz="27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Magnesio carbonatite</a:t>
              </a:r>
              <a:endParaRPr lang="en-GB" sz="27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43" name="Line 23"/>
            <p:cNvSpPr>
              <a:spLocks noChangeShapeType="1"/>
            </p:cNvSpPr>
            <p:nvPr/>
          </p:nvSpPr>
          <p:spPr bwMode="auto">
            <a:xfrm flipH="1">
              <a:off x="2773" y="1626"/>
              <a:ext cx="347" cy="20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31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1524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9" name="Gruppo 8"/>
          <p:cNvGrpSpPr/>
          <p:nvPr/>
        </p:nvGrpSpPr>
        <p:grpSpPr>
          <a:xfrm>
            <a:off x="565603" y="2012501"/>
            <a:ext cx="8020050" cy="4841875"/>
            <a:chOff x="587375" y="1838325"/>
            <a:chExt cx="8020050" cy="4841875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 b="1625"/>
            <a:stretch>
              <a:fillRect/>
            </a:stretch>
          </p:blipFill>
          <p:spPr bwMode="auto">
            <a:xfrm>
              <a:off x="587375" y="2547938"/>
              <a:ext cx="8020050" cy="41322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51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587375" y="1838325"/>
              <a:ext cx="8020050" cy="819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31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1524" grpId="0"/>
      <p:bldP spid="23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17814" y="1866942"/>
            <a:ext cx="7115175" cy="49910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print"/>
          <a:srcRect b="12997"/>
          <a:stretch>
            <a:fillRect/>
          </a:stretch>
        </p:blipFill>
        <p:spPr bwMode="auto">
          <a:xfrm>
            <a:off x="937983" y="1905000"/>
            <a:ext cx="7277213" cy="478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 rotWithShape="1">
          <a:blip r:embed="rId3" cstate="print"/>
          <a:srcRect b="20227"/>
          <a:stretch/>
        </p:blipFill>
        <p:spPr>
          <a:xfrm>
            <a:off x="440874" y="1892301"/>
            <a:ext cx="8268854" cy="495481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 rotWithShape="1">
          <a:blip r:embed="rId3" cstate="print"/>
          <a:srcRect b="10835"/>
          <a:stretch/>
        </p:blipFill>
        <p:spPr>
          <a:xfrm>
            <a:off x="947056" y="1892301"/>
            <a:ext cx="7260772" cy="495481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02163" y="2195513"/>
            <a:ext cx="4433887" cy="3836987"/>
          </a:xfrm>
          <a:prstGeom prst="rect">
            <a:avLst/>
          </a:prstGeom>
          <a:noFill/>
          <a:ln w="38100">
            <a:solidFill>
              <a:schemeClr val="bg1"/>
            </a:solidFill>
            <a:miter lim="800000"/>
            <a:headEnd/>
            <a:tailEnd/>
          </a:ln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186488" y="5226050"/>
            <a:ext cx="2681287" cy="674688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0488" y="2487613"/>
            <a:ext cx="3797300" cy="3656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Rettangolo 10"/>
          <p:cNvSpPr/>
          <p:nvPr/>
        </p:nvSpPr>
        <p:spPr>
          <a:xfrm>
            <a:off x="1222375" y="3144838"/>
            <a:ext cx="365125" cy="511175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3" name="CasellaDiTesto 12"/>
          <p:cNvSpPr txBox="1">
            <a:spLocks noChangeArrowheads="1"/>
          </p:cNvSpPr>
          <p:nvPr/>
        </p:nvSpPr>
        <p:spPr bwMode="auto">
          <a:xfrm>
            <a:off x="127000" y="5410200"/>
            <a:ext cx="3733800" cy="69249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300" smtClean="0">
                <a:solidFill>
                  <a:schemeClr val="tx1"/>
                </a:solidFill>
                <a:latin typeface="Calibri" pitchFamily="34" charset="0"/>
              </a:rPr>
              <a:t>Mt. Vulture Geological Map</a:t>
            </a:r>
          </a:p>
          <a:p>
            <a:pPr algn="ctr"/>
            <a:r>
              <a:rPr lang="en-GB" sz="1600" smtClean="0">
                <a:solidFill>
                  <a:schemeClr val="tx1"/>
                </a:solidFill>
                <a:latin typeface="Calibri" pitchFamily="34" charset="0"/>
              </a:rPr>
              <a:t>(From: Giannandrea et al., 2004)</a:t>
            </a:r>
            <a:endParaRPr lang="en-GB" sz="23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4" name="Figura a mano libera 13"/>
          <p:cNvSpPr/>
          <p:nvPr/>
        </p:nvSpPr>
        <p:spPr>
          <a:xfrm>
            <a:off x="6673850" y="3832225"/>
            <a:ext cx="315913" cy="815975"/>
          </a:xfrm>
          <a:custGeom>
            <a:avLst/>
            <a:gdLst>
              <a:gd name="connsiteX0" fmla="*/ 301038 w 315135"/>
              <a:gd name="connsiteY0" fmla="*/ 9525 h 815340"/>
              <a:gd name="connsiteX1" fmla="*/ 293418 w 315135"/>
              <a:gd name="connsiteY1" fmla="*/ 20955 h 815340"/>
              <a:gd name="connsiteX2" fmla="*/ 280083 w 315135"/>
              <a:gd name="connsiteY2" fmla="*/ 38100 h 815340"/>
              <a:gd name="connsiteX3" fmla="*/ 266748 w 315135"/>
              <a:gd name="connsiteY3" fmla="*/ 51435 h 815340"/>
              <a:gd name="connsiteX4" fmla="*/ 261033 w 315135"/>
              <a:gd name="connsiteY4" fmla="*/ 55245 h 815340"/>
              <a:gd name="connsiteX5" fmla="*/ 257223 w 315135"/>
              <a:gd name="connsiteY5" fmla="*/ 60960 h 815340"/>
              <a:gd name="connsiteX6" fmla="*/ 247698 w 315135"/>
              <a:gd name="connsiteY6" fmla="*/ 70485 h 815340"/>
              <a:gd name="connsiteX7" fmla="*/ 245793 w 315135"/>
              <a:gd name="connsiteY7" fmla="*/ 91440 h 815340"/>
              <a:gd name="connsiteX8" fmla="*/ 241983 w 315135"/>
              <a:gd name="connsiteY8" fmla="*/ 102870 h 815340"/>
              <a:gd name="connsiteX9" fmla="*/ 240078 w 315135"/>
              <a:gd name="connsiteY9" fmla="*/ 110490 h 815340"/>
              <a:gd name="connsiteX10" fmla="*/ 234363 w 315135"/>
              <a:gd name="connsiteY10" fmla="*/ 127635 h 815340"/>
              <a:gd name="connsiteX11" fmla="*/ 230553 w 315135"/>
              <a:gd name="connsiteY11" fmla="*/ 139065 h 815340"/>
              <a:gd name="connsiteX12" fmla="*/ 228648 w 315135"/>
              <a:gd name="connsiteY12" fmla="*/ 144780 h 815340"/>
              <a:gd name="connsiteX13" fmla="*/ 224838 w 315135"/>
              <a:gd name="connsiteY13" fmla="*/ 150495 h 815340"/>
              <a:gd name="connsiteX14" fmla="*/ 221028 w 315135"/>
              <a:gd name="connsiteY14" fmla="*/ 161925 h 815340"/>
              <a:gd name="connsiteX15" fmla="*/ 217218 w 315135"/>
              <a:gd name="connsiteY15" fmla="*/ 173355 h 815340"/>
              <a:gd name="connsiteX16" fmla="*/ 215313 w 315135"/>
              <a:gd name="connsiteY16" fmla="*/ 179070 h 815340"/>
              <a:gd name="connsiteX17" fmla="*/ 213408 w 315135"/>
              <a:gd name="connsiteY17" fmla="*/ 184785 h 815340"/>
              <a:gd name="connsiteX18" fmla="*/ 209598 w 315135"/>
              <a:gd name="connsiteY18" fmla="*/ 190500 h 815340"/>
              <a:gd name="connsiteX19" fmla="*/ 207693 w 315135"/>
              <a:gd name="connsiteY19" fmla="*/ 196215 h 815340"/>
              <a:gd name="connsiteX20" fmla="*/ 201978 w 315135"/>
              <a:gd name="connsiteY20" fmla="*/ 201930 h 815340"/>
              <a:gd name="connsiteX21" fmla="*/ 196263 w 315135"/>
              <a:gd name="connsiteY21" fmla="*/ 213360 h 815340"/>
              <a:gd name="connsiteX22" fmla="*/ 194358 w 315135"/>
              <a:gd name="connsiteY22" fmla="*/ 228600 h 815340"/>
              <a:gd name="connsiteX23" fmla="*/ 192453 w 315135"/>
              <a:gd name="connsiteY23" fmla="*/ 234315 h 815340"/>
              <a:gd name="connsiteX24" fmla="*/ 190548 w 315135"/>
              <a:gd name="connsiteY24" fmla="*/ 241935 h 815340"/>
              <a:gd name="connsiteX25" fmla="*/ 186738 w 315135"/>
              <a:gd name="connsiteY25" fmla="*/ 253365 h 815340"/>
              <a:gd name="connsiteX26" fmla="*/ 181023 w 315135"/>
              <a:gd name="connsiteY26" fmla="*/ 259080 h 815340"/>
              <a:gd name="connsiteX27" fmla="*/ 179118 w 315135"/>
              <a:gd name="connsiteY27" fmla="*/ 268605 h 815340"/>
              <a:gd name="connsiteX28" fmla="*/ 175308 w 315135"/>
              <a:gd name="connsiteY28" fmla="*/ 283845 h 815340"/>
              <a:gd name="connsiteX29" fmla="*/ 173403 w 315135"/>
              <a:gd name="connsiteY29" fmla="*/ 295275 h 815340"/>
              <a:gd name="connsiteX30" fmla="*/ 169593 w 315135"/>
              <a:gd name="connsiteY30" fmla="*/ 306705 h 815340"/>
              <a:gd name="connsiteX31" fmla="*/ 163878 w 315135"/>
              <a:gd name="connsiteY31" fmla="*/ 325755 h 815340"/>
              <a:gd name="connsiteX32" fmla="*/ 160068 w 315135"/>
              <a:gd name="connsiteY32" fmla="*/ 331470 h 815340"/>
              <a:gd name="connsiteX33" fmla="*/ 158163 w 315135"/>
              <a:gd name="connsiteY33" fmla="*/ 340995 h 815340"/>
              <a:gd name="connsiteX34" fmla="*/ 154353 w 315135"/>
              <a:gd name="connsiteY34" fmla="*/ 352425 h 815340"/>
              <a:gd name="connsiteX35" fmla="*/ 150543 w 315135"/>
              <a:gd name="connsiteY35" fmla="*/ 363855 h 815340"/>
              <a:gd name="connsiteX36" fmla="*/ 148638 w 315135"/>
              <a:gd name="connsiteY36" fmla="*/ 369570 h 815340"/>
              <a:gd name="connsiteX37" fmla="*/ 146733 w 315135"/>
              <a:gd name="connsiteY37" fmla="*/ 375285 h 815340"/>
              <a:gd name="connsiteX38" fmla="*/ 144828 w 315135"/>
              <a:gd name="connsiteY38" fmla="*/ 384810 h 815340"/>
              <a:gd name="connsiteX39" fmla="*/ 139113 w 315135"/>
              <a:gd name="connsiteY39" fmla="*/ 401955 h 815340"/>
              <a:gd name="connsiteX40" fmla="*/ 137208 w 315135"/>
              <a:gd name="connsiteY40" fmla="*/ 407670 h 815340"/>
              <a:gd name="connsiteX41" fmla="*/ 133398 w 315135"/>
              <a:gd name="connsiteY41" fmla="*/ 421005 h 815340"/>
              <a:gd name="connsiteX42" fmla="*/ 135303 w 315135"/>
              <a:gd name="connsiteY42" fmla="*/ 428625 h 815340"/>
              <a:gd name="connsiteX43" fmla="*/ 127683 w 315135"/>
              <a:gd name="connsiteY43" fmla="*/ 440055 h 815340"/>
              <a:gd name="connsiteX44" fmla="*/ 125778 w 315135"/>
              <a:gd name="connsiteY44" fmla="*/ 447675 h 815340"/>
              <a:gd name="connsiteX45" fmla="*/ 123873 w 315135"/>
              <a:gd name="connsiteY45" fmla="*/ 457200 h 815340"/>
              <a:gd name="connsiteX46" fmla="*/ 121968 w 315135"/>
              <a:gd name="connsiteY46" fmla="*/ 462915 h 815340"/>
              <a:gd name="connsiteX47" fmla="*/ 116253 w 315135"/>
              <a:gd name="connsiteY47" fmla="*/ 468630 h 815340"/>
              <a:gd name="connsiteX48" fmla="*/ 110538 w 315135"/>
              <a:gd name="connsiteY48" fmla="*/ 480060 h 815340"/>
              <a:gd name="connsiteX49" fmla="*/ 106728 w 315135"/>
              <a:gd name="connsiteY49" fmla="*/ 491490 h 815340"/>
              <a:gd name="connsiteX50" fmla="*/ 104823 w 315135"/>
              <a:gd name="connsiteY50" fmla="*/ 497205 h 815340"/>
              <a:gd name="connsiteX51" fmla="*/ 102918 w 315135"/>
              <a:gd name="connsiteY51" fmla="*/ 506730 h 815340"/>
              <a:gd name="connsiteX52" fmla="*/ 101013 w 315135"/>
              <a:gd name="connsiteY52" fmla="*/ 512445 h 815340"/>
              <a:gd name="connsiteX53" fmla="*/ 95298 w 315135"/>
              <a:gd name="connsiteY53" fmla="*/ 531495 h 815340"/>
              <a:gd name="connsiteX54" fmla="*/ 93393 w 315135"/>
              <a:gd name="connsiteY54" fmla="*/ 537210 h 815340"/>
              <a:gd name="connsiteX55" fmla="*/ 91488 w 315135"/>
              <a:gd name="connsiteY55" fmla="*/ 542925 h 815340"/>
              <a:gd name="connsiteX56" fmla="*/ 87678 w 315135"/>
              <a:gd name="connsiteY56" fmla="*/ 548640 h 815340"/>
              <a:gd name="connsiteX57" fmla="*/ 83868 w 315135"/>
              <a:gd name="connsiteY57" fmla="*/ 560070 h 815340"/>
              <a:gd name="connsiteX58" fmla="*/ 80058 w 315135"/>
              <a:gd name="connsiteY58" fmla="*/ 565785 h 815340"/>
              <a:gd name="connsiteX59" fmla="*/ 76248 w 315135"/>
              <a:gd name="connsiteY59" fmla="*/ 577215 h 815340"/>
              <a:gd name="connsiteX60" fmla="*/ 72438 w 315135"/>
              <a:gd name="connsiteY60" fmla="*/ 582930 h 815340"/>
              <a:gd name="connsiteX61" fmla="*/ 66723 w 315135"/>
              <a:gd name="connsiteY61" fmla="*/ 600075 h 815340"/>
              <a:gd name="connsiteX62" fmla="*/ 64818 w 315135"/>
              <a:gd name="connsiteY62" fmla="*/ 605790 h 815340"/>
              <a:gd name="connsiteX63" fmla="*/ 57198 w 315135"/>
              <a:gd name="connsiteY63" fmla="*/ 617220 h 815340"/>
              <a:gd name="connsiteX64" fmla="*/ 53388 w 315135"/>
              <a:gd name="connsiteY64" fmla="*/ 622935 h 815340"/>
              <a:gd name="connsiteX65" fmla="*/ 47673 w 315135"/>
              <a:gd name="connsiteY65" fmla="*/ 634365 h 815340"/>
              <a:gd name="connsiteX66" fmla="*/ 45768 w 315135"/>
              <a:gd name="connsiteY66" fmla="*/ 645795 h 815340"/>
              <a:gd name="connsiteX67" fmla="*/ 41958 w 315135"/>
              <a:gd name="connsiteY67" fmla="*/ 651510 h 815340"/>
              <a:gd name="connsiteX68" fmla="*/ 40053 w 315135"/>
              <a:gd name="connsiteY68" fmla="*/ 657225 h 815340"/>
              <a:gd name="connsiteX69" fmla="*/ 36243 w 315135"/>
              <a:gd name="connsiteY69" fmla="*/ 662940 h 815340"/>
              <a:gd name="connsiteX70" fmla="*/ 30528 w 315135"/>
              <a:gd name="connsiteY70" fmla="*/ 674370 h 815340"/>
              <a:gd name="connsiteX71" fmla="*/ 21003 w 315135"/>
              <a:gd name="connsiteY71" fmla="*/ 691515 h 815340"/>
              <a:gd name="connsiteX72" fmla="*/ 13383 w 315135"/>
              <a:gd name="connsiteY72" fmla="*/ 714375 h 815340"/>
              <a:gd name="connsiteX73" fmla="*/ 11478 w 315135"/>
              <a:gd name="connsiteY73" fmla="*/ 720090 h 815340"/>
              <a:gd name="connsiteX74" fmla="*/ 9573 w 315135"/>
              <a:gd name="connsiteY74" fmla="*/ 725805 h 815340"/>
              <a:gd name="connsiteX75" fmla="*/ 7668 w 315135"/>
              <a:gd name="connsiteY75" fmla="*/ 735330 h 815340"/>
              <a:gd name="connsiteX76" fmla="*/ 3858 w 315135"/>
              <a:gd name="connsiteY76" fmla="*/ 746760 h 815340"/>
              <a:gd name="connsiteX77" fmla="*/ 3858 w 315135"/>
              <a:gd name="connsiteY77" fmla="*/ 809625 h 815340"/>
              <a:gd name="connsiteX78" fmla="*/ 7668 w 315135"/>
              <a:gd name="connsiteY78" fmla="*/ 815340 h 815340"/>
              <a:gd name="connsiteX79" fmla="*/ 24813 w 315135"/>
              <a:gd name="connsiteY79" fmla="*/ 811530 h 815340"/>
              <a:gd name="connsiteX80" fmla="*/ 36243 w 315135"/>
              <a:gd name="connsiteY80" fmla="*/ 803910 h 815340"/>
              <a:gd name="connsiteX81" fmla="*/ 41958 w 315135"/>
              <a:gd name="connsiteY81" fmla="*/ 798195 h 815340"/>
              <a:gd name="connsiteX82" fmla="*/ 47673 w 315135"/>
              <a:gd name="connsiteY82" fmla="*/ 796290 h 815340"/>
              <a:gd name="connsiteX83" fmla="*/ 53388 w 315135"/>
              <a:gd name="connsiteY83" fmla="*/ 784860 h 815340"/>
              <a:gd name="connsiteX84" fmla="*/ 57198 w 315135"/>
              <a:gd name="connsiteY84" fmla="*/ 765810 h 815340"/>
              <a:gd name="connsiteX85" fmla="*/ 61008 w 315135"/>
              <a:gd name="connsiteY85" fmla="*/ 760095 h 815340"/>
              <a:gd name="connsiteX86" fmla="*/ 64818 w 315135"/>
              <a:gd name="connsiteY86" fmla="*/ 748665 h 815340"/>
              <a:gd name="connsiteX87" fmla="*/ 66723 w 315135"/>
              <a:gd name="connsiteY87" fmla="*/ 742950 h 815340"/>
              <a:gd name="connsiteX88" fmla="*/ 68628 w 315135"/>
              <a:gd name="connsiteY88" fmla="*/ 735330 h 815340"/>
              <a:gd name="connsiteX89" fmla="*/ 72438 w 315135"/>
              <a:gd name="connsiteY89" fmla="*/ 723900 h 815340"/>
              <a:gd name="connsiteX90" fmla="*/ 74343 w 315135"/>
              <a:gd name="connsiteY90" fmla="*/ 718185 h 815340"/>
              <a:gd name="connsiteX91" fmla="*/ 76248 w 315135"/>
              <a:gd name="connsiteY91" fmla="*/ 712470 h 815340"/>
              <a:gd name="connsiteX92" fmla="*/ 80058 w 315135"/>
              <a:gd name="connsiteY92" fmla="*/ 706755 h 815340"/>
              <a:gd name="connsiteX93" fmla="*/ 87678 w 315135"/>
              <a:gd name="connsiteY93" fmla="*/ 689610 h 815340"/>
              <a:gd name="connsiteX94" fmla="*/ 93393 w 315135"/>
              <a:gd name="connsiteY94" fmla="*/ 687705 h 815340"/>
              <a:gd name="connsiteX95" fmla="*/ 95298 w 315135"/>
              <a:gd name="connsiteY95" fmla="*/ 681990 h 815340"/>
              <a:gd name="connsiteX96" fmla="*/ 102918 w 315135"/>
              <a:gd name="connsiteY96" fmla="*/ 670560 h 815340"/>
              <a:gd name="connsiteX97" fmla="*/ 108633 w 315135"/>
              <a:gd name="connsiteY97" fmla="*/ 653415 h 815340"/>
              <a:gd name="connsiteX98" fmla="*/ 110538 w 315135"/>
              <a:gd name="connsiteY98" fmla="*/ 647700 h 815340"/>
              <a:gd name="connsiteX99" fmla="*/ 114348 w 315135"/>
              <a:gd name="connsiteY99" fmla="*/ 641985 h 815340"/>
              <a:gd name="connsiteX100" fmla="*/ 116253 w 315135"/>
              <a:gd name="connsiteY100" fmla="*/ 634365 h 815340"/>
              <a:gd name="connsiteX101" fmla="*/ 118158 w 315135"/>
              <a:gd name="connsiteY101" fmla="*/ 628650 h 815340"/>
              <a:gd name="connsiteX102" fmla="*/ 120063 w 315135"/>
              <a:gd name="connsiteY102" fmla="*/ 592455 h 815340"/>
              <a:gd name="connsiteX103" fmla="*/ 123873 w 315135"/>
              <a:gd name="connsiteY103" fmla="*/ 581025 h 815340"/>
              <a:gd name="connsiteX104" fmla="*/ 125778 w 315135"/>
              <a:gd name="connsiteY104" fmla="*/ 575310 h 815340"/>
              <a:gd name="connsiteX105" fmla="*/ 127683 w 315135"/>
              <a:gd name="connsiteY105" fmla="*/ 569595 h 815340"/>
              <a:gd name="connsiteX106" fmla="*/ 129588 w 315135"/>
              <a:gd name="connsiteY106" fmla="*/ 563880 h 815340"/>
              <a:gd name="connsiteX107" fmla="*/ 131493 w 315135"/>
              <a:gd name="connsiteY107" fmla="*/ 556260 h 815340"/>
              <a:gd name="connsiteX108" fmla="*/ 135303 w 315135"/>
              <a:gd name="connsiteY108" fmla="*/ 544830 h 815340"/>
              <a:gd name="connsiteX109" fmla="*/ 139113 w 315135"/>
              <a:gd name="connsiteY109" fmla="*/ 539115 h 815340"/>
              <a:gd name="connsiteX110" fmla="*/ 141018 w 315135"/>
              <a:gd name="connsiteY110" fmla="*/ 531495 h 815340"/>
              <a:gd name="connsiteX111" fmla="*/ 146733 w 315135"/>
              <a:gd name="connsiteY111" fmla="*/ 512445 h 815340"/>
              <a:gd name="connsiteX112" fmla="*/ 148638 w 315135"/>
              <a:gd name="connsiteY112" fmla="*/ 499110 h 815340"/>
              <a:gd name="connsiteX113" fmla="*/ 152448 w 315135"/>
              <a:gd name="connsiteY113" fmla="*/ 487680 h 815340"/>
              <a:gd name="connsiteX114" fmla="*/ 158163 w 315135"/>
              <a:gd name="connsiteY114" fmla="*/ 468630 h 815340"/>
              <a:gd name="connsiteX115" fmla="*/ 161973 w 315135"/>
              <a:gd name="connsiteY115" fmla="*/ 461010 h 815340"/>
              <a:gd name="connsiteX116" fmla="*/ 163878 w 315135"/>
              <a:gd name="connsiteY116" fmla="*/ 453390 h 815340"/>
              <a:gd name="connsiteX117" fmla="*/ 167688 w 315135"/>
              <a:gd name="connsiteY117" fmla="*/ 447675 h 815340"/>
              <a:gd name="connsiteX118" fmla="*/ 171498 w 315135"/>
              <a:gd name="connsiteY118" fmla="*/ 436245 h 815340"/>
              <a:gd name="connsiteX119" fmla="*/ 179118 w 315135"/>
              <a:gd name="connsiteY119" fmla="*/ 424815 h 815340"/>
              <a:gd name="connsiteX120" fmla="*/ 181023 w 315135"/>
              <a:gd name="connsiteY120" fmla="*/ 419100 h 815340"/>
              <a:gd name="connsiteX121" fmla="*/ 184833 w 315135"/>
              <a:gd name="connsiteY121" fmla="*/ 413385 h 815340"/>
              <a:gd name="connsiteX122" fmla="*/ 188643 w 315135"/>
              <a:gd name="connsiteY122" fmla="*/ 401955 h 815340"/>
              <a:gd name="connsiteX123" fmla="*/ 192453 w 315135"/>
              <a:gd name="connsiteY123" fmla="*/ 390525 h 815340"/>
              <a:gd name="connsiteX124" fmla="*/ 201978 w 315135"/>
              <a:gd name="connsiteY124" fmla="*/ 361950 h 815340"/>
              <a:gd name="connsiteX125" fmla="*/ 203883 w 315135"/>
              <a:gd name="connsiteY125" fmla="*/ 356235 h 815340"/>
              <a:gd name="connsiteX126" fmla="*/ 205788 w 315135"/>
              <a:gd name="connsiteY126" fmla="*/ 350520 h 815340"/>
              <a:gd name="connsiteX127" fmla="*/ 207693 w 315135"/>
              <a:gd name="connsiteY127" fmla="*/ 342900 h 815340"/>
              <a:gd name="connsiteX128" fmla="*/ 209598 w 315135"/>
              <a:gd name="connsiteY128" fmla="*/ 333375 h 815340"/>
              <a:gd name="connsiteX129" fmla="*/ 213408 w 315135"/>
              <a:gd name="connsiteY129" fmla="*/ 321945 h 815340"/>
              <a:gd name="connsiteX130" fmla="*/ 215313 w 315135"/>
              <a:gd name="connsiteY130" fmla="*/ 316230 h 815340"/>
              <a:gd name="connsiteX131" fmla="*/ 219123 w 315135"/>
              <a:gd name="connsiteY131" fmla="*/ 310515 h 815340"/>
              <a:gd name="connsiteX132" fmla="*/ 222933 w 315135"/>
              <a:gd name="connsiteY132" fmla="*/ 299085 h 815340"/>
              <a:gd name="connsiteX133" fmla="*/ 224838 w 315135"/>
              <a:gd name="connsiteY133" fmla="*/ 293370 h 815340"/>
              <a:gd name="connsiteX134" fmla="*/ 232458 w 315135"/>
              <a:gd name="connsiteY134" fmla="*/ 276225 h 815340"/>
              <a:gd name="connsiteX135" fmla="*/ 234363 w 315135"/>
              <a:gd name="connsiteY135" fmla="*/ 270510 h 815340"/>
              <a:gd name="connsiteX136" fmla="*/ 236268 w 315135"/>
              <a:gd name="connsiteY136" fmla="*/ 264795 h 815340"/>
              <a:gd name="connsiteX137" fmla="*/ 240078 w 315135"/>
              <a:gd name="connsiteY137" fmla="*/ 259080 h 815340"/>
              <a:gd name="connsiteX138" fmla="*/ 245793 w 315135"/>
              <a:gd name="connsiteY138" fmla="*/ 241935 h 815340"/>
              <a:gd name="connsiteX139" fmla="*/ 247698 w 315135"/>
              <a:gd name="connsiteY139" fmla="*/ 236220 h 815340"/>
              <a:gd name="connsiteX140" fmla="*/ 255318 w 315135"/>
              <a:gd name="connsiteY140" fmla="*/ 219075 h 815340"/>
              <a:gd name="connsiteX141" fmla="*/ 257223 w 315135"/>
              <a:gd name="connsiteY141" fmla="*/ 213360 h 815340"/>
              <a:gd name="connsiteX142" fmla="*/ 262938 w 315135"/>
              <a:gd name="connsiteY142" fmla="*/ 201930 h 815340"/>
              <a:gd name="connsiteX143" fmla="*/ 266748 w 315135"/>
              <a:gd name="connsiteY143" fmla="*/ 194310 h 815340"/>
              <a:gd name="connsiteX144" fmla="*/ 272463 w 315135"/>
              <a:gd name="connsiteY144" fmla="*/ 175260 h 815340"/>
              <a:gd name="connsiteX145" fmla="*/ 276273 w 315135"/>
              <a:gd name="connsiteY145" fmla="*/ 169545 h 815340"/>
              <a:gd name="connsiteX146" fmla="*/ 280083 w 315135"/>
              <a:gd name="connsiteY146" fmla="*/ 158115 h 815340"/>
              <a:gd name="connsiteX147" fmla="*/ 287703 w 315135"/>
              <a:gd name="connsiteY147" fmla="*/ 140970 h 815340"/>
              <a:gd name="connsiteX148" fmla="*/ 289608 w 315135"/>
              <a:gd name="connsiteY148" fmla="*/ 135255 h 815340"/>
              <a:gd name="connsiteX149" fmla="*/ 293418 w 315135"/>
              <a:gd name="connsiteY149" fmla="*/ 129540 h 815340"/>
              <a:gd name="connsiteX150" fmla="*/ 297228 w 315135"/>
              <a:gd name="connsiteY150" fmla="*/ 118110 h 815340"/>
              <a:gd name="connsiteX151" fmla="*/ 299133 w 315135"/>
              <a:gd name="connsiteY151" fmla="*/ 112395 h 815340"/>
              <a:gd name="connsiteX152" fmla="*/ 301038 w 315135"/>
              <a:gd name="connsiteY152" fmla="*/ 80010 h 815340"/>
              <a:gd name="connsiteX153" fmla="*/ 302943 w 315135"/>
              <a:gd name="connsiteY153" fmla="*/ 74295 h 815340"/>
              <a:gd name="connsiteX154" fmla="*/ 304848 w 315135"/>
              <a:gd name="connsiteY154" fmla="*/ 53340 h 815340"/>
              <a:gd name="connsiteX155" fmla="*/ 308658 w 315135"/>
              <a:gd name="connsiteY155" fmla="*/ 41910 h 815340"/>
              <a:gd name="connsiteX156" fmla="*/ 310563 w 315135"/>
              <a:gd name="connsiteY156" fmla="*/ 13335 h 815340"/>
              <a:gd name="connsiteX157" fmla="*/ 310563 w 315135"/>
              <a:gd name="connsiteY157" fmla="*/ 1905 h 815340"/>
              <a:gd name="connsiteX158" fmla="*/ 304848 w 315135"/>
              <a:gd name="connsiteY158" fmla="*/ 0 h 815340"/>
              <a:gd name="connsiteX159" fmla="*/ 295323 w 315135"/>
              <a:gd name="connsiteY159" fmla="*/ 1905 h 815340"/>
              <a:gd name="connsiteX160" fmla="*/ 289608 w 315135"/>
              <a:gd name="connsiteY160" fmla="*/ 5715 h 815340"/>
              <a:gd name="connsiteX161" fmla="*/ 283893 w 315135"/>
              <a:gd name="connsiteY161" fmla="*/ 7620 h 815340"/>
              <a:gd name="connsiteX162" fmla="*/ 301038 w 315135"/>
              <a:gd name="connsiteY162" fmla="*/ 9525 h 815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315135" h="815340">
                <a:moveTo>
                  <a:pt x="301038" y="9525"/>
                </a:moveTo>
                <a:cubicBezTo>
                  <a:pt x="302625" y="11747"/>
                  <a:pt x="299569" y="8654"/>
                  <a:pt x="293418" y="20955"/>
                </a:cubicBezTo>
                <a:cubicBezTo>
                  <a:pt x="288861" y="30069"/>
                  <a:pt x="286355" y="31828"/>
                  <a:pt x="280083" y="38100"/>
                </a:cubicBezTo>
                <a:cubicBezTo>
                  <a:pt x="276730" y="48159"/>
                  <a:pt x="279849" y="42701"/>
                  <a:pt x="266748" y="51435"/>
                </a:cubicBezTo>
                <a:lnTo>
                  <a:pt x="261033" y="55245"/>
                </a:lnTo>
                <a:cubicBezTo>
                  <a:pt x="259763" y="57150"/>
                  <a:pt x="258842" y="59341"/>
                  <a:pt x="257223" y="60960"/>
                </a:cubicBezTo>
                <a:cubicBezTo>
                  <a:pt x="244523" y="73660"/>
                  <a:pt x="257858" y="55245"/>
                  <a:pt x="247698" y="70485"/>
                </a:cubicBezTo>
                <a:cubicBezTo>
                  <a:pt x="247063" y="77470"/>
                  <a:pt x="247012" y="84533"/>
                  <a:pt x="245793" y="91440"/>
                </a:cubicBezTo>
                <a:cubicBezTo>
                  <a:pt x="245095" y="95395"/>
                  <a:pt x="242957" y="98974"/>
                  <a:pt x="241983" y="102870"/>
                </a:cubicBezTo>
                <a:cubicBezTo>
                  <a:pt x="241348" y="105410"/>
                  <a:pt x="240830" y="107982"/>
                  <a:pt x="240078" y="110490"/>
                </a:cubicBezTo>
                <a:lnTo>
                  <a:pt x="234363" y="127635"/>
                </a:lnTo>
                <a:lnTo>
                  <a:pt x="230553" y="139065"/>
                </a:lnTo>
                <a:cubicBezTo>
                  <a:pt x="229918" y="140970"/>
                  <a:pt x="229762" y="143109"/>
                  <a:pt x="228648" y="144780"/>
                </a:cubicBezTo>
                <a:cubicBezTo>
                  <a:pt x="227378" y="146685"/>
                  <a:pt x="225768" y="148403"/>
                  <a:pt x="224838" y="150495"/>
                </a:cubicBezTo>
                <a:cubicBezTo>
                  <a:pt x="223207" y="154165"/>
                  <a:pt x="222298" y="158115"/>
                  <a:pt x="221028" y="161925"/>
                </a:cubicBezTo>
                <a:lnTo>
                  <a:pt x="217218" y="173355"/>
                </a:lnTo>
                <a:lnTo>
                  <a:pt x="215313" y="179070"/>
                </a:lnTo>
                <a:cubicBezTo>
                  <a:pt x="214678" y="180975"/>
                  <a:pt x="214522" y="183114"/>
                  <a:pt x="213408" y="184785"/>
                </a:cubicBezTo>
                <a:cubicBezTo>
                  <a:pt x="212138" y="186690"/>
                  <a:pt x="210622" y="188452"/>
                  <a:pt x="209598" y="190500"/>
                </a:cubicBezTo>
                <a:cubicBezTo>
                  <a:pt x="208700" y="192296"/>
                  <a:pt x="208807" y="194544"/>
                  <a:pt x="207693" y="196215"/>
                </a:cubicBezTo>
                <a:cubicBezTo>
                  <a:pt x="206199" y="198457"/>
                  <a:pt x="203703" y="199860"/>
                  <a:pt x="201978" y="201930"/>
                </a:cubicBezTo>
                <a:cubicBezTo>
                  <a:pt x="197875" y="206854"/>
                  <a:pt x="198172" y="207632"/>
                  <a:pt x="196263" y="213360"/>
                </a:cubicBezTo>
                <a:cubicBezTo>
                  <a:pt x="195628" y="218440"/>
                  <a:pt x="195274" y="223563"/>
                  <a:pt x="194358" y="228600"/>
                </a:cubicBezTo>
                <a:cubicBezTo>
                  <a:pt x="193999" y="230576"/>
                  <a:pt x="193005" y="232384"/>
                  <a:pt x="192453" y="234315"/>
                </a:cubicBezTo>
                <a:cubicBezTo>
                  <a:pt x="191734" y="236832"/>
                  <a:pt x="191300" y="239427"/>
                  <a:pt x="190548" y="241935"/>
                </a:cubicBezTo>
                <a:cubicBezTo>
                  <a:pt x="189394" y="245782"/>
                  <a:pt x="189578" y="250525"/>
                  <a:pt x="186738" y="253365"/>
                </a:cubicBezTo>
                <a:lnTo>
                  <a:pt x="181023" y="259080"/>
                </a:lnTo>
                <a:cubicBezTo>
                  <a:pt x="180388" y="262255"/>
                  <a:pt x="179846" y="265450"/>
                  <a:pt x="179118" y="268605"/>
                </a:cubicBezTo>
                <a:cubicBezTo>
                  <a:pt x="177941" y="273707"/>
                  <a:pt x="176169" y="278680"/>
                  <a:pt x="175308" y="283845"/>
                </a:cubicBezTo>
                <a:cubicBezTo>
                  <a:pt x="174673" y="287655"/>
                  <a:pt x="174340" y="291528"/>
                  <a:pt x="173403" y="295275"/>
                </a:cubicBezTo>
                <a:cubicBezTo>
                  <a:pt x="172429" y="299171"/>
                  <a:pt x="170567" y="302809"/>
                  <a:pt x="169593" y="306705"/>
                </a:cubicBezTo>
                <a:cubicBezTo>
                  <a:pt x="168528" y="310965"/>
                  <a:pt x="165733" y="322972"/>
                  <a:pt x="163878" y="325755"/>
                </a:cubicBezTo>
                <a:lnTo>
                  <a:pt x="160068" y="331470"/>
                </a:lnTo>
                <a:cubicBezTo>
                  <a:pt x="159433" y="334645"/>
                  <a:pt x="159015" y="337871"/>
                  <a:pt x="158163" y="340995"/>
                </a:cubicBezTo>
                <a:cubicBezTo>
                  <a:pt x="157106" y="344870"/>
                  <a:pt x="155623" y="348615"/>
                  <a:pt x="154353" y="352425"/>
                </a:cubicBezTo>
                <a:lnTo>
                  <a:pt x="150543" y="363855"/>
                </a:lnTo>
                <a:lnTo>
                  <a:pt x="148638" y="369570"/>
                </a:lnTo>
                <a:cubicBezTo>
                  <a:pt x="148003" y="371475"/>
                  <a:pt x="147127" y="373316"/>
                  <a:pt x="146733" y="375285"/>
                </a:cubicBezTo>
                <a:cubicBezTo>
                  <a:pt x="146098" y="378460"/>
                  <a:pt x="145680" y="381686"/>
                  <a:pt x="144828" y="384810"/>
                </a:cubicBezTo>
                <a:cubicBezTo>
                  <a:pt x="143243" y="390622"/>
                  <a:pt x="141018" y="396240"/>
                  <a:pt x="139113" y="401955"/>
                </a:cubicBezTo>
                <a:cubicBezTo>
                  <a:pt x="138478" y="403860"/>
                  <a:pt x="137695" y="405722"/>
                  <a:pt x="137208" y="407670"/>
                </a:cubicBezTo>
                <a:cubicBezTo>
                  <a:pt x="134816" y="417238"/>
                  <a:pt x="136131" y="412806"/>
                  <a:pt x="133398" y="421005"/>
                </a:cubicBezTo>
                <a:cubicBezTo>
                  <a:pt x="134033" y="423545"/>
                  <a:pt x="136055" y="426117"/>
                  <a:pt x="135303" y="428625"/>
                </a:cubicBezTo>
                <a:cubicBezTo>
                  <a:pt x="133987" y="433011"/>
                  <a:pt x="127683" y="440055"/>
                  <a:pt x="127683" y="440055"/>
                </a:cubicBezTo>
                <a:cubicBezTo>
                  <a:pt x="127048" y="442595"/>
                  <a:pt x="126346" y="445119"/>
                  <a:pt x="125778" y="447675"/>
                </a:cubicBezTo>
                <a:cubicBezTo>
                  <a:pt x="125076" y="450836"/>
                  <a:pt x="124658" y="454059"/>
                  <a:pt x="123873" y="457200"/>
                </a:cubicBezTo>
                <a:cubicBezTo>
                  <a:pt x="123386" y="459148"/>
                  <a:pt x="123082" y="461244"/>
                  <a:pt x="121968" y="462915"/>
                </a:cubicBezTo>
                <a:cubicBezTo>
                  <a:pt x="120474" y="465157"/>
                  <a:pt x="118158" y="466725"/>
                  <a:pt x="116253" y="468630"/>
                </a:cubicBezTo>
                <a:cubicBezTo>
                  <a:pt x="109305" y="489473"/>
                  <a:pt x="120386" y="457903"/>
                  <a:pt x="110538" y="480060"/>
                </a:cubicBezTo>
                <a:cubicBezTo>
                  <a:pt x="108907" y="483730"/>
                  <a:pt x="107998" y="487680"/>
                  <a:pt x="106728" y="491490"/>
                </a:cubicBezTo>
                <a:cubicBezTo>
                  <a:pt x="106093" y="493395"/>
                  <a:pt x="105217" y="495236"/>
                  <a:pt x="104823" y="497205"/>
                </a:cubicBezTo>
                <a:cubicBezTo>
                  <a:pt x="104188" y="500380"/>
                  <a:pt x="103703" y="503589"/>
                  <a:pt x="102918" y="506730"/>
                </a:cubicBezTo>
                <a:cubicBezTo>
                  <a:pt x="102431" y="508678"/>
                  <a:pt x="101565" y="510514"/>
                  <a:pt x="101013" y="512445"/>
                </a:cubicBezTo>
                <a:cubicBezTo>
                  <a:pt x="95255" y="532598"/>
                  <a:pt x="104352" y="504332"/>
                  <a:pt x="95298" y="531495"/>
                </a:cubicBezTo>
                <a:lnTo>
                  <a:pt x="93393" y="537210"/>
                </a:lnTo>
                <a:cubicBezTo>
                  <a:pt x="92758" y="539115"/>
                  <a:pt x="92602" y="541254"/>
                  <a:pt x="91488" y="542925"/>
                </a:cubicBezTo>
                <a:cubicBezTo>
                  <a:pt x="90218" y="544830"/>
                  <a:pt x="88608" y="546548"/>
                  <a:pt x="87678" y="548640"/>
                </a:cubicBezTo>
                <a:cubicBezTo>
                  <a:pt x="86047" y="552310"/>
                  <a:pt x="86096" y="556728"/>
                  <a:pt x="83868" y="560070"/>
                </a:cubicBezTo>
                <a:cubicBezTo>
                  <a:pt x="82598" y="561975"/>
                  <a:pt x="80988" y="563693"/>
                  <a:pt x="80058" y="565785"/>
                </a:cubicBezTo>
                <a:cubicBezTo>
                  <a:pt x="78427" y="569455"/>
                  <a:pt x="78476" y="573873"/>
                  <a:pt x="76248" y="577215"/>
                </a:cubicBezTo>
                <a:cubicBezTo>
                  <a:pt x="74978" y="579120"/>
                  <a:pt x="73368" y="580838"/>
                  <a:pt x="72438" y="582930"/>
                </a:cubicBezTo>
                <a:lnTo>
                  <a:pt x="66723" y="600075"/>
                </a:lnTo>
                <a:cubicBezTo>
                  <a:pt x="66088" y="601980"/>
                  <a:pt x="65932" y="604119"/>
                  <a:pt x="64818" y="605790"/>
                </a:cubicBezTo>
                <a:lnTo>
                  <a:pt x="57198" y="617220"/>
                </a:lnTo>
                <a:cubicBezTo>
                  <a:pt x="55928" y="619125"/>
                  <a:pt x="54112" y="620763"/>
                  <a:pt x="53388" y="622935"/>
                </a:cubicBezTo>
                <a:cubicBezTo>
                  <a:pt x="50759" y="630822"/>
                  <a:pt x="52597" y="626979"/>
                  <a:pt x="47673" y="634365"/>
                </a:cubicBezTo>
                <a:cubicBezTo>
                  <a:pt x="47038" y="638175"/>
                  <a:pt x="46989" y="642131"/>
                  <a:pt x="45768" y="645795"/>
                </a:cubicBezTo>
                <a:cubicBezTo>
                  <a:pt x="45044" y="647967"/>
                  <a:pt x="42982" y="649462"/>
                  <a:pt x="41958" y="651510"/>
                </a:cubicBezTo>
                <a:cubicBezTo>
                  <a:pt x="41060" y="653306"/>
                  <a:pt x="40951" y="655429"/>
                  <a:pt x="40053" y="657225"/>
                </a:cubicBezTo>
                <a:cubicBezTo>
                  <a:pt x="39029" y="659273"/>
                  <a:pt x="37267" y="660892"/>
                  <a:pt x="36243" y="662940"/>
                </a:cubicBezTo>
                <a:cubicBezTo>
                  <a:pt x="28356" y="678714"/>
                  <a:pt x="41447" y="657992"/>
                  <a:pt x="30528" y="674370"/>
                </a:cubicBezTo>
                <a:cubicBezTo>
                  <a:pt x="26231" y="691558"/>
                  <a:pt x="31686" y="687954"/>
                  <a:pt x="21003" y="691515"/>
                </a:cubicBezTo>
                <a:lnTo>
                  <a:pt x="13383" y="714375"/>
                </a:lnTo>
                <a:lnTo>
                  <a:pt x="11478" y="720090"/>
                </a:lnTo>
                <a:cubicBezTo>
                  <a:pt x="10843" y="721995"/>
                  <a:pt x="9967" y="723836"/>
                  <a:pt x="9573" y="725805"/>
                </a:cubicBezTo>
                <a:cubicBezTo>
                  <a:pt x="8938" y="728980"/>
                  <a:pt x="8520" y="732206"/>
                  <a:pt x="7668" y="735330"/>
                </a:cubicBezTo>
                <a:cubicBezTo>
                  <a:pt x="6611" y="739205"/>
                  <a:pt x="3858" y="746760"/>
                  <a:pt x="3858" y="746760"/>
                </a:cubicBezTo>
                <a:cubicBezTo>
                  <a:pt x="1230" y="773042"/>
                  <a:pt x="0" y="776191"/>
                  <a:pt x="3858" y="809625"/>
                </a:cubicBezTo>
                <a:cubicBezTo>
                  <a:pt x="4120" y="811899"/>
                  <a:pt x="6398" y="813435"/>
                  <a:pt x="7668" y="815340"/>
                </a:cubicBezTo>
                <a:cubicBezTo>
                  <a:pt x="10769" y="814823"/>
                  <a:pt x="20793" y="813763"/>
                  <a:pt x="24813" y="811530"/>
                </a:cubicBezTo>
                <a:cubicBezTo>
                  <a:pt x="28816" y="809306"/>
                  <a:pt x="32433" y="806450"/>
                  <a:pt x="36243" y="803910"/>
                </a:cubicBezTo>
                <a:cubicBezTo>
                  <a:pt x="38485" y="802416"/>
                  <a:pt x="39716" y="799689"/>
                  <a:pt x="41958" y="798195"/>
                </a:cubicBezTo>
                <a:cubicBezTo>
                  <a:pt x="43629" y="797081"/>
                  <a:pt x="45768" y="796925"/>
                  <a:pt x="47673" y="796290"/>
                </a:cubicBezTo>
                <a:cubicBezTo>
                  <a:pt x="50884" y="791474"/>
                  <a:pt x="52261" y="790494"/>
                  <a:pt x="53388" y="784860"/>
                </a:cubicBezTo>
                <a:cubicBezTo>
                  <a:pt x="54558" y="779010"/>
                  <a:pt x="54329" y="771548"/>
                  <a:pt x="57198" y="765810"/>
                </a:cubicBezTo>
                <a:cubicBezTo>
                  <a:pt x="58222" y="763762"/>
                  <a:pt x="60078" y="762187"/>
                  <a:pt x="61008" y="760095"/>
                </a:cubicBezTo>
                <a:cubicBezTo>
                  <a:pt x="62639" y="756425"/>
                  <a:pt x="63548" y="752475"/>
                  <a:pt x="64818" y="748665"/>
                </a:cubicBezTo>
                <a:cubicBezTo>
                  <a:pt x="65453" y="746760"/>
                  <a:pt x="66236" y="744898"/>
                  <a:pt x="66723" y="742950"/>
                </a:cubicBezTo>
                <a:cubicBezTo>
                  <a:pt x="67358" y="740410"/>
                  <a:pt x="67876" y="737838"/>
                  <a:pt x="68628" y="735330"/>
                </a:cubicBezTo>
                <a:cubicBezTo>
                  <a:pt x="69782" y="731483"/>
                  <a:pt x="71168" y="727710"/>
                  <a:pt x="72438" y="723900"/>
                </a:cubicBezTo>
                <a:lnTo>
                  <a:pt x="74343" y="718185"/>
                </a:lnTo>
                <a:cubicBezTo>
                  <a:pt x="74978" y="716280"/>
                  <a:pt x="75134" y="714141"/>
                  <a:pt x="76248" y="712470"/>
                </a:cubicBezTo>
                <a:cubicBezTo>
                  <a:pt x="77518" y="710565"/>
                  <a:pt x="79128" y="708847"/>
                  <a:pt x="80058" y="706755"/>
                </a:cubicBezTo>
                <a:cubicBezTo>
                  <a:pt x="81824" y="702781"/>
                  <a:pt x="83218" y="693178"/>
                  <a:pt x="87678" y="689610"/>
                </a:cubicBezTo>
                <a:cubicBezTo>
                  <a:pt x="89246" y="688356"/>
                  <a:pt x="91488" y="688340"/>
                  <a:pt x="93393" y="687705"/>
                </a:cubicBezTo>
                <a:cubicBezTo>
                  <a:pt x="94028" y="685800"/>
                  <a:pt x="94323" y="683745"/>
                  <a:pt x="95298" y="681990"/>
                </a:cubicBezTo>
                <a:cubicBezTo>
                  <a:pt x="97522" y="677987"/>
                  <a:pt x="101470" y="674904"/>
                  <a:pt x="102918" y="670560"/>
                </a:cubicBezTo>
                <a:lnTo>
                  <a:pt x="108633" y="653415"/>
                </a:lnTo>
                <a:cubicBezTo>
                  <a:pt x="109268" y="651510"/>
                  <a:pt x="109424" y="649371"/>
                  <a:pt x="110538" y="647700"/>
                </a:cubicBezTo>
                <a:lnTo>
                  <a:pt x="114348" y="641985"/>
                </a:lnTo>
                <a:cubicBezTo>
                  <a:pt x="114983" y="639445"/>
                  <a:pt x="115534" y="636882"/>
                  <a:pt x="116253" y="634365"/>
                </a:cubicBezTo>
                <a:cubicBezTo>
                  <a:pt x="116805" y="632434"/>
                  <a:pt x="117976" y="630650"/>
                  <a:pt x="118158" y="628650"/>
                </a:cubicBezTo>
                <a:cubicBezTo>
                  <a:pt x="119252" y="616618"/>
                  <a:pt x="118624" y="604451"/>
                  <a:pt x="120063" y="592455"/>
                </a:cubicBezTo>
                <a:cubicBezTo>
                  <a:pt x="120541" y="588468"/>
                  <a:pt x="122603" y="584835"/>
                  <a:pt x="123873" y="581025"/>
                </a:cubicBezTo>
                <a:lnTo>
                  <a:pt x="125778" y="575310"/>
                </a:lnTo>
                <a:lnTo>
                  <a:pt x="127683" y="569595"/>
                </a:lnTo>
                <a:cubicBezTo>
                  <a:pt x="128318" y="567690"/>
                  <a:pt x="129101" y="565828"/>
                  <a:pt x="129588" y="563880"/>
                </a:cubicBezTo>
                <a:cubicBezTo>
                  <a:pt x="130223" y="561340"/>
                  <a:pt x="130741" y="558768"/>
                  <a:pt x="131493" y="556260"/>
                </a:cubicBezTo>
                <a:cubicBezTo>
                  <a:pt x="132647" y="552413"/>
                  <a:pt x="133075" y="548172"/>
                  <a:pt x="135303" y="544830"/>
                </a:cubicBezTo>
                <a:lnTo>
                  <a:pt x="139113" y="539115"/>
                </a:lnTo>
                <a:cubicBezTo>
                  <a:pt x="139748" y="536575"/>
                  <a:pt x="140266" y="534003"/>
                  <a:pt x="141018" y="531495"/>
                </a:cubicBezTo>
                <a:cubicBezTo>
                  <a:pt x="143312" y="523848"/>
                  <a:pt x="145382" y="519876"/>
                  <a:pt x="146733" y="512445"/>
                </a:cubicBezTo>
                <a:cubicBezTo>
                  <a:pt x="147536" y="508027"/>
                  <a:pt x="147628" y="503485"/>
                  <a:pt x="148638" y="499110"/>
                </a:cubicBezTo>
                <a:cubicBezTo>
                  <a:pt x="149541" y="495197"/>
                  <a:pt x="151474" y="491576"/>
                  <a:pt x="152448" y="487680"/>
                </a:cubicBezTo>
                <a:cubicBezTo>
                  <a:pt x="153815" y="482211"/>
                  <a:pt x="155844" y="473268"/>
                  <a:pt x="158163" y="468630"/>
                </a:cubicBezTo>
                <a:cubicBezTo>
                  <a:pt x="159433" y="466090"/>
                  <a:pt x="160976" y="463669"/>
                  <a:pt x="161973" y="461010"/>
                </a:cubicBezTo>
                <a:cubicBezTo>
                  <a:pt x="162892" y="458559"/>
                  <a:pt x="162847" y="455796"/>
                  <a:pt x="163878" y="453390"/>
                </a:cubicBezTo>
                <a:cubicBezTo>
                  <a:pt x="164780" y="451286"/>
                  <a:pt x="166758" y="449767"/>
                  <a:pt x="167688" y="447675"/>
                </a:cubicBezTo>
                <a:cubicBezTo>
                  <a:pt x="169319" y="444005"/>
                  <a:pt x="169270" y="439587"/>
                  <a:pt x="171498" y="436245"/>
                </a:cubicBezTo>
                <a:cubicBezTo>
                  <a:pt x="174038" y="432435"/>
                  <a:pt x="177670" y="429159"/>
                  <a:pt x="179118" y="424815"/>
                </a:cubicBezTo>
                <a:cubicBezTo>
                  <a:pt x="179753" y="422910"/>
                  <a:pt x="180125" y="420896"/>
                  <a:pt x="181023" y="419100"/>
                </a:cubicBezTo>
                <a:cubicBezTo>
                  <a:pt x="182047" y="417052"/>
                  <a:pt x="183903" y="415477"/>
                  <a:pt x="184833" y="413385"/>
                </a:cubicBezTo>
                <a:cubicBezTo>
                  <a:pt x="186464" y="409715"/>
                  <a:pt x="187373" y="405765"/>
                  <a:pt x="188643" y="401955"/>
                </a:cubicBezTo>
                <a:lnTo>
                  <a:pt x="192453" y="390525"/>
                </a:lnTo>
                <a:lnTo>
                  <a:pt x="201978" y="361950"/>
                </a:lnTo>
                <a:lnTo>
                  <a:pt x="203883" y="356235"/>
                </a:lnTo>
                <a:cubicBezTo>
                  <a:pt x="204518" y="354330"/>
                  <a:pt x="205301" y="352468"/>
                  <a:pt x="205788" y="350520"/>
                </a:cubicBezTo>
                <a:cubicBezTo>
                  <a:pt x="206423" y="347980"/>
                  <a:pt x="207125" y="345456"/>
                  <a:pt x="207693" y="342900"/>
                </a:cubicBezTo>
                <a:cubicBezTo>
                  <a:pt x="208395" y="339739"/>
                  <a:pt x="208746" y="336499"/>
                  <a:pt x="209598" y="333375"/>
                </a:cubicBezTo>
                <a:cubicBezTo>
                  <a:pt x="210655" y="329500"/>
                  <a:pt x="212138" y="325755"/>
                  <a:pt x="213408" y="321945"/>
                </a:cubicBezTo>
                <a:cubicBezTo>
                  <a:pt x="214043" y="320040"/>
                  <a:pt x="214199" y="317901"/>
                  <a:pt x="215313" y="316230"/>
                </a:cubicBezTo>
                <a:cubicBezTo>
                  <a:pt x="216583" y="314325"/>
                  <a:pt x="218193" y="312607"/>
                  <a:pt x="219123" y="310515"/>
                </a:cubicBezTo>
                <a:cubicBezTo>
                  <a:pt x="220754" y="306845"/>
                  <a:pt x="221663" y="302895"/>
                  <a:pt x="222933" y="299085"/>
                </a:cubicBezTo>
                <a:cubicBezTo>
                  <a:pt x="223568" y="297180"/>
                  <a:pt x="223724" y="295041"/>
                  <a:pt x="224838" y="293370"/>
                </a:cubicBezTo>
                <a:cubicBezTo>
                  <a:pt x="230876" y="284313"/>
                  <a:pt x="227924" y="289827"/>
                  <a:pt x="232458" y="276225"/>
                </a:cubicBezTo>
                <a:lnTo>
                  <a:pt x="234363" y="270510"/>
                </a:lnTo>
                <a:cubicBezTo>
                  <a:pt x="234998" y="268605"/>
                  <a:pt x="235154" y="266466"/>
                  <a:pt x="236268" y="264795"/>
                </a:cubicBezTo>
                <a:cubicBezTo>
                  <a:pt x="237538" y="262890"/>
                  <a:pt x="239148" y="261172"/>
                  <a:pt x="240078" y="259080"/>
                </a:cubicBezTo>
                <a:lnTo>
                  <a:pt x="245793" y="241935"/>
                </a:lnTo>
                <a:cubicBezTo>
                  <a:pt x="246428" y="240030"/>
                  <a:pt x="246584" y="237891"/>
                  <a:pt x="247698" y="236220"/>
                </a:cubicBezTo>
                <a:cubicBezTo>
                  <a:pt x="253736" y="227163"/>
                  <a:pt x="250784" y="232677"/>
                  <a:pt x="255318" y="219075"/>
                </a:cubicBezTo>
                <a:cubicBezTo>
                  <a:pt x="255953" y="217170"/>
                  <a:pt x="256109" y="215031"/>
                  <a:pt x="257223" y="213360"/>
                </a:cubicBezTo>
                <a:cubicBezTo>
                  <a:pt x="264545" y="202377"/>
                  <a:pt x="258206" y="212972"/>
                  <a:pt x="262938" y="201930"/>
                </a:cubicBezTo>
                <a:cubicBezTo>
                  <a:pt x="264057" y="199320"/>
                  <a:pt x="265751" y="196969"/>
                  <a:pt x="266748" y="194310"/>
                </a:cubicBezTo>
                <a:cubicBezTo>
                  <a:pt x="269030" y="188225"/>
                  <a:pt x="268741" y="180843"/>
                  <a:pt x="272463" y="175260"/>
                </a:cubicBezTo>
                <a:cubicBezTo>
                  <a:pt x="273733" y="173355"/>
                  <a:pt x="275343" y="171637"/>
                  <a:pt x="276273" y="169545"/>
                </a:cubicBezTo>
                <a:cubicBezTo>
                  <a:pt x="277904" y="165875"/>
                  <a:pt x="277855" y="161457"/>
                  <a:pt x="280083" y="158115"/>
                </a:cubicBezTo>
                <a:cubicBezTo>
                  <a:pt x="286121" y="149058"/>
                  <a:pt x="283169" y="154572"/>
                  <a:pt x="287703" y="140970"/>
                </a:cubicBezTo>
                <a:cubicBezTo>
                  <a:pt x="288338" y="139065"/>
                  <a:pt x="288494" y="136926"/>
                  <a:pt x="289608" y="135255"/>
                </a:cubicBezTo>
                <a:cubicBezTo>
                  <a:pt x="290878" y="133350"/>
                  <a:pt x="292488" y="131632"/>
                  <a:pt x="293418" y="129540"/>
                </a:cubicBezTo>
                <a:cubicBezTo>
                  <a:pt x="295049" y="125870"/>
                  <a:pt x="295958" y="121920"/>
                  <a:pt x="297228" y="118110"/>
                </a:cubicBezTo>
                <a:lnTo>
                  <a:pt x="299133" y="112395"/>
                </a:lnTo>
                <a:cubicBezTo>
                  <a:pt x="299768" y="101600"/>
                  <a:pt x="299962" y="90770"/>
                  <a:pt x="301038" y="80010"/>
                </a:cubicBezTo>
                <a:cubicBezTo>
                  <a:pt x="301238" y="78012"/>
                  <a:pt x="302659" y="76283"/>
                  <a:pt x="302943" y="74295"/>
                </a:cubicBezTo>
                <a:cubicBezTo>
                  <a:pt x="303935" y="67352"/>
                  <a:pt x="303629" y="60247"/>
                  <a:pt x="304848" y="53340"/>
                </a:cubicBezTo>
                <a:cubicBezTo>
                  <a:pt x="305546" y="49385"/>
                  <a:pt x="308658" y="41910"/>
                  <a:pt x="308658" y="41910"/>
                </a:cubicBezTo>
                <a:cubicBezTo>
                  <a:pt x="309293" y="32385"/>
                  <a:pt x="309509" y="22823"/>
                  <a:pt x="310563" y="13335"/>
                </a:cubicBezTo>
                <a:cubicBezTo>
                  <a:pt x="311071" y="8763"/>
                  <a:pt x="315135" y="6477"/>
                  <a:pt x="310563" y="1905"/>
                </a:cubicBezTo>
                <a:cubicBezTo>
                  <a:pt x="309143" y="485"/>
                  <a:pt x="306753" y="635"/>
                  <a:pt x="304848" y="0"/>
                </a:cubicBezTo>
                <a:cubicBezTo>
                  <a:pt x="301673" y="635"/>
                  <a:pt x="298355" y="768"/>
                  <a:pt x="295323" y="1905"/>
                </a:cubicBezTo>
                <a:cubicBezTo>
                  <a:pt x="293179" y="2709"/>
                  <a:pt x="291656" y="4691"/>
                  <a:pt x="289608" y="5715"/>
                </a:cubicBezTo>
                <a:cubicBezTo>
                  <a:pt x="287812" y="6613"/>
                  <a:pt x="285798" y="6985"/>
                  <a:pt x="283893" y="7620"/>
                </a:cubicBezTo>
                <a:cubicBezTo>
                  <a:pt x="288407" y="14392"/>
                  <a:pt x="299451" y="7303"/>
                  <a:pt x="301038" y="9525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cxnSp>
        <p:nvCxnSpPr>
          <p:cNvPr id="15" name="Connettore 1 14"/>
          <p:cNvCxnSpPr/>
          <p:nvPr/>
        </p:nvCxnSpPr>
        <p:spPr>
          <a:xfrm flipV="1">
            <a:off x="1285875" y="2159000"/>
            <a:ext cx="3359150" cy="985838"/>
          </a:xfrm>
          <a:prstGeom prst="line">
            <a:avLst/>
          </a:prstGeom>
          <a:ln w="28575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nettore 1 11"/>
          <p:cNvCxnSpPr/>
          <p:nvPr/>
        </p:nvCxnSpPr>
        <p:spPr>
          <a:xfrm>
            <a:off x="1222375" y="3656013"/>
            <a:ext cx="3359150" cy="2409825"/>
          </a:xfrm>
          <a:prstGeom prst="line">
            <a:avLst/>
          </a:prstGeom>
          <a:ln w="28575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ttangolo 1"/>
          <p:cNvSpPr/>
          <p:nvPr/>
        </p:nvSpPr>
        <p:spPr bwMode="auto">
          <a:xfrm>
            <a:off x="6343650" y="5416550"/>
            <a:ext cx="646113" cy="365125"/>
          </a:xfrm>
          <a:prstGeom prst="rect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14" grpId="0" animBg="1"/>
      <p:bldP spid="2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ttangolo 18"/>
          <p:cNvSpPr/>
          <p:nvPr/>
        </p:nvSpPr>
        <p:spPr bwMode="auto">
          <a:xfrm>
            <a:off x="0" y="6362700"/>
            <a:ext cx="9144000" cy="4953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16" name="Picture 2"/>
          <p:cNvPicPr>
            <a:picLocks noChangeAspect="1" noChangeArrowheads="1"/>
          </p:cNvPicPr>
          <p:nvPr/>
        </p:nvPicPr>
        <p:blipFill>
          <a:blip r:embed="rId3" cstate="print"/>
          <a:srcRect l="4718" t="2139" r="1376" b="18477"/>
          <a:stretch>
            <a:fillRect/>
          </a:stretch>
        </p:blipFill>
        <p:spPr bwMode="auto">
          <a:xfrm>
            <a:off x="241300" y="3886200"/>
            <a:ext cx="5308600" cy="294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CasellaDiTesto 16"/>
          <p:cNvSpPr txBox="1"/>
          <p:nvPr/>
        </p:nvSpPr>
        <p:spPr>
          <a:xfrm>
            <a:off x="-25399" y="3835400"/>
            <a:ext cx="3479800" cy="8679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800" b="1" dirty="0">
                <a:solidFill>
                  <a:schemeClr val="tx1"/>
                </a:solidFill>
                <a:latin typeface="Calibri" pitchFamily="34" charset="0"/>
              </a:rPr>
              <a:t>Not travertine, but </a:t>
            </a:r>
            <a:r>
              <a:rPr lang="en-GB" sz="2800" b="1" dirty="0" err="1">
                <a:solidFill>
                  <a:schemeClr val="tx1"/>
                </a:solidFill>
                <a:latin typeface="Calibri" pitchFamily="34" charset="0"/>
              </a:rPr>
              <a:t>alvikitic</a:t>
            </a:r>
            <a:r>
              <a:rPr lang="en-GB" sz="2800" b="1" dirty="0">
                <a:solidFill>
                  <a:schemeClr val="tx1"/>
                </a:solidFill>
                <a:latin typeface="Calibri" pitchFamily="34" charset="0"/>
              </a:rPr>
              <a:t> lava flow</a:t>
            </a:r>
            <a:endParaRPr lang="it-IT" sz="28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8" name="Text Box 21"/>
          <p:cNvSpPr txBox="1">
            <a:spLocks noChangeArrowheads="1"/>
          </p:cNvSpPr>
          <p:nvPr/>
        </p:nvSpPr>
        <p:spPr bwMode="auto">
          <a:xfrm>
            <a:off x="287338" y="6465888"/>
            <a:ext cx="433546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it-IT" sz="1600" dirty="0" err="1">
                <a:solidFill>
                  <a:schemeClr val="bg1"/>
                </a:solidFill>
                <a:latin typeface="Calibri" pitchFamily="34" charset="0"/>
                <a:cs typeface="Arial" charset="0"/>
              </a:rPr>
              <a:t>From</a:t>
            </a:r>
            <a:r>
              <a:rPr lang="it-IT" sz="160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: </a:t>
            </a:r>
            <a:r>
              <a:rPr lang="it-IT" sz="1600" dirty="0" err="1">
                <a:solidFill>
                  <a:schemeClr val="bg1"/>
                </a:solidFill>
                <a:latin typeface="Calibri" pitchFamily="34" charset="0"/>
                <a:cs typeface="Arial" charset="0"/>
              </a:rPr>
              <a:t>D’Orazio</a:t>
            </a:r>
            <a:r>
              <a:rPr lang="it-IT" sz="160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 et al. (2007)  Lithos, 97, 313-334.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13101" y="1991359"/>
            <a:ext cx="5930900" cy="31631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8" name="Gruppo 15"/>
          <p:cNvGrpSpPr/>
          <p:nvPr/>
        </p:nvGrpSpPr>
        <p:grpSpPr>
          <a:xfrm>
            <a:off x="0" y="1955800"/>
            <a:ext cx="9144000" cy="2695664"/>
            <a:chOff x="0" y="0"/>
            <a:chExt cx="9144000" cy="2695664"/>
          </a:xfrm>
        </p:grpSpPr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 b="41702"/>
            <a:stretch>
              <a:fillRect/>
            </a:stretch>
          </p:blipFill>
          <p:spPr bwMode="auto">
            <a:xfrm>
              <a:off x="0" y="0"/>
              <a:ext cx="9144000" cy="17733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 t="70821"/>
            <a:stretch>
              <a:fillRect/>
            </a:stretch>
          </p:blipFill>
          <p:spPr bwMode="auto">
            <a:xfrm>
              <a:off x="0" y="1759527"/>
              <a:ext cx="9144000" cy="9361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11" name="Gruppo 11"/>
          <p:cNvGrpSpPr/>
          <p:nvPr/>
        </p:nvGrpSpPr>
        <p:grpSpPr>
          <a:xfrm>
            <a:off x="110150" y="4727650"/>
            <a:ext cx="8914402" cy="569422"/>
            <a:chOff x="110150" y="3032760"/>
            <a:chExt cx="8914402" cy="569422"/>
          </a:xfrm>
        </p:grpSpPr>
        <p:pic>
          <p:nvPicPr>
            <p:cNvPr id="12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 t="5466" b="82637"/>
            <a:stretch>
              <a:fillRect/>
            </a:stretch>
          </p:blipFill>
          <p:spPr bwMode="auto">
            <a:xfrm>
              <a:off x="110150" y="3089564"/>
              <a:ext cx="8914402" cy="5126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3" name="Rettangolo 12"/>
            <p:cNvSpPr/>
            <p:nvPr/>
          </p:nvSpPr>
          <p:spPr>
            <a:xfrm>
              <a:off x="205740" y="3116580"/>
              <a:ext cx="2179320" cy="2438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CasellaDiTesto 13"/>
            <p:cNvSpPr txBox="1"/>
            <p:nvPr/>
          </p:nvSpPr>
          <p:spPr>
            <a:xfrm>
              <a:off x="1950720" y="3032760"/>
              <a:ext cx="4635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[...]</a:t>
              </a:r>
              <a:endParaRPr lang="en-GB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Rettangolo 14"/>
            <p:cNvSpPr/>
            <p:nvPr/>
          </p:nvSpPr>
          <p:spPr>
            <a:xfrm>
              <a:off x="4453889" y="3326130"/>
              <a:ext cx="4528185" cy="2438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9" name="Gruppo 15"/>
          <p:cNvGrpSpPr/>
          <p:nvPr/>
        </p:nvGrpSpPr>
        <p:grpSpPr>
          <a:xfrm>
            <a:off x="110150" y="5346775"/>
            <a:ext cx="8914402" cy="770890"/>
            <a:chOff x="110150" y="3943985"/>
            <a:chExt cx="8914402" cy="770890"/>
          </a:xfrm>
        </p:grpSpPr>
        <p:pic>
          <p:nvPicPr>
            <p:cNvPr id="20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 t="65273" b="17705"/>
            <a:stretch>
              <a:fillRect/>
            </a:stretch>
          </p:blipFill>
          <p:spPr bwMode="auto">
            <a:xfrm>
              <a:off x="110150" y="3981450"/>
              <a:ext cx="8914402" cy="7334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21" name="Rettangolo 20"/>
            <p:cNvSpPr/>
            <p:nvPr/>
          </p:nvSpPr>
          <p:spPr>
            <a:xfrm>
              <a:off x="177164" y="3999230"/>
              <a:ext cx="5556885" cy="2438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CasellaDiTesto 23"/>
            <p:cNvSpPr txBox="1"/>
            <p:nvPr/>
          </p:nvSpPr>
          <p:spPr>
            <a:xfrm>
              <a:off x="5265420" y="3943985"/>
              <a:ext cx="4635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[...]</a:t>
              </a:r>
              <a:endParaRPr lang="en-GB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Rettangolo 24"/>
            <p:cNvSpPr/>
            <p:nvPr/>
          </p:nvSpPr>
          <p:spPr>
            <a:xfrm>
              <a:off x="4311014" y="4465955"/>
              <a:ext cx="4671061" cy="2438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5" name="Gruppo 4"/>
          <p:cNvGrpSpPr>
            <a:grpSpLocks noChangeAspect="1"/>
          </p:cNvGrpSpPr>
          <p:nvPr/>
        </p:nvGrpSpPr>
        <p:grpSpPr>
          <a:xfrm>
            <a:off x="0" y="908050"/>
            <a:ext cx="9144001" cy="5963708"/>
            <a:chOff x="1427673" y="1142202"/>
            <a:chExt cx="7716327" cy="5258598"/>
          </a:xfrm>
        </p:grpSpPr>
        <p:pic>
          <p:nvPicPr>
            <p:cNvPr id="4" name="Immagine 3"/>
            <p:cNvPicPr>
              <a:picLocks noChangeAspect="1"/>
            </p:cNvPicPr>
            <p:nvPr/>
          </p:nvPicPr>
          <p:blipFill rotWithShape="1">
            <a:blip r:embed="rId3" cstate="print"/>
            <a:srcRect b="74212"/>
            <a:stretch/>
          </p:blipFill>
          <p:spPr>
            <a:xfrm>
              <a:off x="1427673" y="1142202"/>
              <a:ext cx="7716327" cy="1473998"/>
            </a:xfrm>
            <a:prstGeom prst="rect">
              <a:avLst/>
            </a:prstGeom>
          </p:spPr>
        </p:pic>
        <p:pic>
          <p:nvPicPr>
            <p:cNvPr id="27" name="Immagine 26"/>
            <p:cNvPicPr>
              <a:picLocks noChangeAspect="1"/>
            </p:cNvPicPr>
            <p:nvPr/>
          </p:nvPicPr>
          <p:blipFill rotWithShape="1">
            <a:blip r:embed="rId3" cstate="print"/>
            <a:srcRect t="33787"/>
            <a:stretch/>
          </p:blipFill>
          <p:spPr>
            <a:xfrm>
              <a:off x="1427673" y="2616200"/>
              <a:ext cx="7716327" cy="3784600"/>
            </a:xfrm>
            <a:prstGeom prst="rect">
              <a:avLst/>
            </a:prstGeom>
          </p:spPr>
        </p:pic>
      </p:grpSp>
      <p:sp>
        <p:nvSpPr>
          <p:cNvPr id="6" name="Rettangolo arrotondato 5"/>
          <p:cNvSpPr/>
          <p:nvPr/>
        </p:nvSpPr>
        <p:spPr bwMode="auto">
          <a:xfrm>
            <a:off x="5673725" y="2624212"/>
            <a:ext cx="1343025" cy="26503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7" name="Rettangolo arrotondato 6"/>
          <p:cNvSpPr/>
          <p:nvPr/>
        </p:nvSpPr>
        <p:spPr bwMode="auto">
          <a:xfrm>
            <a:off x="2962275" y="2916312"/>
            <a:ext cx="3622675" cy="26503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9005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61"/>
          <p:cNvGrpSpPr>
            <a:grpSpLocks/>
          </p:cNvGrpSpPr>
          <p:nvPr/>
        </p:nvGrpSpPr>
        <p:grpSpPr bwMode="auto">
          <a:xfrm>
            <a:off x="34926" y="139700"/>
            <a:ext cx="8424863" cy="6370638"/>
            <a:chOff x="22" y="88"/>
            <a:chExt cx="5307" cy="4013"/>
          </a:xfrm>
        </p:grpSpPr>
        <p:sp>
          <p:nvSpPr>
            <p:cNvPr id="414722" name="Rectangle 2"/>
            <p:cNvSpPr>
              <a:spLocks noChangeAspect="1" noChangeArrowheads="1"/>
            </p:cNvSpPr>
            <p:nvPr/>
          </p:nvSpPr>
          <p:spPr bwMode="auto">
            <a:xfrm>
              <a:off x="404" y="96"/>
              <a:ext cx="4920" cy="333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3" name="Freeform 3"/>
            <p:cNvSpPr>
              <a:spLocks noChangeAspect="1"/>
            </p:cNvSpPr>
            <p:nvPr/>
          </p:nvSpPr>
          <p:spPr bwMode="auto">
            <a:xfrm>
              <a:off x="396" y="88"/>
              <a:ext cx="4933" cy="33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736"/>
                </a:cxn>
                <a:cxn ang="0">
                  <a:pos x="3868" y="2736"/>
                </a:cxn>
                <a:cxn ang="0">
                  <a:pos x="3868" y="0"/>
                </a:cxn>
                <a:cxn ang="0">
                  <a:pos x="0" y="0"/>
                </a:cxn>
                <a:cxn ang="0">
                  <a:pos x="13" y="13"/>
                </a:cxn>
                <a:cxn ang="0">
                  <a:pos x="3855" y="13"/>
                </a:cxn>
                <a:cxn ang="0">
                  <a:pos x="3855" y="2723"/>
                </a:cxn>
                <a:cxn ang="0">
                  <a:pos x="13" y="2723"/>
                </a:cxn>
                <a:cxn ang="0">
                  <a:pos x="13" y="13"/>
                </a:cxn>
                <a:cxn ang="0">
                  <a:pos x="0" y="0"/>
                </a:cxn>
              </a:cxnLst>
              <a:rect l="0" t="0" r="r" b="b"/>
              <a:pathLst>
                <a:path w="3868" h="2736">
                  <a:moveTo>
                    <a:pt x="0" y="0"/>
                  </a:moveTo>
                  <a:lnTo>
                    <a:pt x="0" y="2736"/>
                  </a:lnTo>
                  <a:lnTo>
                    <a:pt x="3868" y="2736"/>
                  </a:lnTo>
                  <a:lnTo>
                    <a:pt x="3868" y="0"/>
                  </a:lnTo>
                  <a:lnTo>
                    <a:pt x="0" y="0"/>
                  </a:lnTo>
                  <a:lnTo>
                    <a:pt x="13" y="13"/>
                  </a:lnTo>
                  <a:lnTo>
                    <a:pt x="3855" y="13"/>
                  </a:lnTo>
                  <a:lnTo>
                    <a:pt x="3855" y="2723"/>
                  </a:lnTo>
                  <a:lnTo>
                    <a:pt x="13" y="2723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4" name="Freeform 4"/>
            <p:cNvSpPr>
              <a:spLocks noChangeAspect="1"/>
            </p:cNvSpPr>
            <p:nvPr/>
          </p:nvSpPr>
          <p:spPr bwMode="auto">
            <a:xfrm>
              <a:off x="2056" y="119"/>
              <a:ext cx="1493" cy="314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85" y="626"/>
                </a:cxn>
                <a:cxn ang="0">
                  <a:pos x="1158" y="1480"/>
                </a:cxn>
                <a:cxn ang="0">
                  <a:pos x="1158" y="2567"/>
                </a:cxn>
                <a:cxn ang="0">
                  <a:pos x="1171" y="2567"/>
                </a:cxn>
                <a:cxn ang="0">
                  <a:pos x="1171" y="1473"/>
                </a:cxn>
                <a:cxn ang="0">
                  <a:pos x="698" y="620"/>
                </a:cxn>
                <a:cxn ang="0">
                  <a:pos x="6" y="0"/>
                </a:cxn>
                <a:cxn ang="0">
                  <a:pos x="0" y="6"/>
                </a:cxn>
              </a:cxnLst>
              <a:rect l="0" t="0" r="r" b="b"/>
              <a:pathLst>
                <a:path w="1171" h="2567">
                  <a:moveTo>
                    <a:pt x="0" y="6"/>
                  </a:moveTo>
                  <a:lnTo>
                    <a:pt x="685" y="626"/>
                  </a:lnTo>
                  <a:lnTo>
                    <a:pt x="1158" y="1480"/>
                  </a:lnTo>
                  <a:lnTo>
                    <a:pt x="1158" y="2567"/>
                  </a:lnTo>
                  <a:lnTo>
                    <a:pt x="1171" y="2567"/>
                  </a:lnTo>
                  <a:lnTo>
                    <a:pt x="1171" y="1473"/>
                  </a:lnTo>
                  <a:lnTo>
                    <a:pt x="698" y="62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5" name="Freeform 5"/>
            <p:cNvSpPr>
              <a:spLocks noChangeAspect="1"/>
            </p:cNvSpPr>
            <p:nvPr/>
          </p:nvSpPr>
          <p:spPr bwMode="auto">
            <a:xfrm>
              <a:off x="1505" y="238"/>
              <a:ext cx="2065" cy="3065"/>
            </a:xfrm>
            <a:custGeom>
              <a:avLst/>
              <a:gdLst/>
              <a:ahLst/>
              <a:cxnLst>
                <a:cxn ang="0">
                  <a:pos x="1613" y="0"/>
                </a:cxn>
                <a:cxn ang="0">
                  <a:pos x="4" y="1714"/>
                </a:cxn>
                <a:cxn ang="0">
                  <a:pos x="0" y="2506"/>
                </a:cxn>
                <a:cxn ang="0">
                  <a:pos x="13" y="2506"/>
                </a:cxn>
                <a:cxn ang="0">
                  <a:pos x="17" y="1721"/>
                </a:cxn>
                <a:cxn ang="0">
                  <a:pos x="1619" y="7"/>
                </a:cxn>
                <a:cxn ang="0">
                  <a:pos x="1613" y="0"/>
                </a:cxn>
              </a:cxnLst>
              <a:rect l="0" t="0" r="r" b="b"/>
              <a:pathLst>
                <a:path w="1619" h="2506">
                  <a:moveTo>
                    <a:pt x="1613" y="0"/>
                  </a:moveTo>
                  <a:lnTo>
                    <a:pt x="4" y="1714"/>
                  </a:lnTo>
                  <a:lnTo>
                    <a:pt x="0" y="2506"/>
                  </a:lnTo>
                  <a:lnTo>
                    <a:pt x="13" y="2506"/>
                  </a:lnTo>
                  <a:lnTo>
                    <a:pt x="17" y="1721"/>
                  </a:lnTo>
                  <a:lnTo>
                    <a:pt x="1619" y="7"/>
                  </a:lnTo>
                  <a:lnTo>
                    <a:pt x="16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6" name="Freeform 6"/>
            <p:cNvSpPr>
              <a:spLocks noChangeAspect="1"/>
            </p:cNvSpPr>
            <p:nvPr/>
          </p:nvSpPr>
          <p:spPr bwMode="auto">
            <a:xfrm>
              <a:off x="1062" y="390"/>
              <a:ext cx="1312" cy="2925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0" y="1259"/>
                </a:cxn>
                <a:cxn ang="0">
                  <a:pos x="0" y="2392"/>
                </a:cxn>
                <a:cxn ang="0">
                  <a:pos x="13" y="2392"/>
                </a:cxn>
                <a:cxn ang="0">
                  <a:pos x="13" y="1265"/>
                </a:cxn>
                <a:cxn ang="0">
                  <a:pos x="1029" y="6"/>
                </a:cxn>
                <a:cxn ang="0">
                  <a:pos x="1016" y="0"/>
                </a:cxn>
              </a:cxnLst>
              <a:rect l="0" t="0" r="r" b="b"/>
              <a:pathLst>
                <a:path w="1029" h="2392">
                  <a:moveTo>
                    <a:pt x="1016" y="0"/>
                  </a:moveTo>
                  <a:lnTo>
                    <a:pt x="0" y="1259"/>
                  </a:lnTo>
                  <a:lnTo>
                    <a:pt x="0" y="2392"/>
                  </a:lnTo>
                  <a:lnTo>
                    <a:pt x="13" y="2392"/>
                  </a:lnTo>
                  <a:lnTo>
                    <a:pt x="13" y="1265"/>
                  </a:lnTo>
                  <a:lnTo>
                    <a:pt x="1029" y="6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7" name="Freeform 7"/>
            <p:cNvSpPr>
              <a:spLocks noChangeAspect="1"/>
            </p:cNvSpPr>
            <p:nvPr/>
          </p:nvSpPr>
          <p:spPr bwMode="auto">
            <a:xfrm>
              <a:off x="1886" y="945"/>
              <a:ext cx="998" cy="231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05" y="383"/>
                </a:cxn>
                <a:cxn ang="0">
                  <a:pos x="766" y="990"/>
                </a:cxn>
                <a:cxn ang="0">
                  <a:pos x="769" y="1892"/>
                </a:cxn>
                <a:cxn ang="0">
                  <a:pos x="782" y="1892"/>
                </a:cxn>
                <a:cxn ang="0">
                  <a:pos x="779" y="983"/>
                </a:cxn>
                <a:cxn ang="0">
                  <a:pos x="418" y="377"/>
                </a:cxn>
                <a:cxn ang="0">
                  <a:pos x="6" y="0"/>
                </a:cxn>
                <a:cxn ang="0">
                  <a:pos x="0" y="7"/>
                </a:cxn>
              </a:cxnLst>
              <a:rect l="0" t="0" r="r" b="b"/>
              <a:pathLst>
                <a:path w="782" h="1892">
                  <a:moveTo>
                    <a:pt x="0" y="7"/>
                  </a:moveTo>
                  <a:lnTo>
                    <a:pt x="405" y="383"/>
                  </a:lnTo>
                  <a:lnTo>
                    <a:pt x="766" y="990"/>
                  </a:lnTo>
                  <a:lnTo>
                    <a:pt x="769" y="1892"/>
                  </a:lnTo>
                  <a:lnTo>
                    <a:pt x="782" y="1892"/>
                  </a:lnTo>
                  <a:lnTo>
                    <a:pt x="779" y="983"/>
                  </a:lnTo>
                  <a:lnTo>
                    <a:pt x="418" y="377"/>
                  </a:lnTo>
                  <a:lnTo>
                    <a:pt x="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8" name="Freeform 8"/>
            <p:cNvSpPr>
              <a:spLocks noChangeAspect="1"/>
            </p:cNvSpPr>
            <p:nvPr/>
          </p:nvSpPr>
          <p:spPr bwMode="auto">
            <a:xfrm>
              <a:off x="1484" y="1398"/>
              <a:ext cx="837" cy="191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0" y="367"/>
                </a:cxn>
                <a:cxn ang="0">
                  <a:pos x="643" y="779"/>
                </a:cxn>
                <a:cxn ang="0">
                  <a:pos x="643" y="1564"/>
                </a:cxn>
                <a:cxn ang="0">
                  <a:pos x="656" y="1564"/>
                </a:cxn>
                <a:cxn ang="0">
                  <a:pos x="656" y="773"/>
                </a:cxn>
                <a:cxn ang="0">
                  <a:pos x="402" y="360"/>
                </a:cxn>
                <a:cxn ang="0">
                  <a:pos x="7" y="0"/>
                </a:cxn>
                <a:cxn ang="0">
                  <a:pos x="0" y="7"/>
                </a:cxn>
              </a:cxnLst>
              <a:rect l="0" t="0" r="r" b="b"/>
              <a:pathLst>
                <a:path w="656" h="1564">
                  <a:moveTo>
                    <a:pt x="0" y="7"/>
                  </a:moveTo>
                  <a:lnTo>
                    <a:pt x="390" y="367"/>
                  </a:lnTo>
                  <a:lnTo>
                    <a:pt x="643" y="779"/>
                  </a:lnTo>
                  <a:lnTo>
                    <a:pt x="643" y="1564"/>
                  </a:lnTo>
                  <a:lnTo>
                    <a:pt x="656" y="1564"/>
                  </a:lnTo>
                  <a:lnTo>
                    <a:pt x="656" y="773"/>
                  </a:lnTo>
                  <a:lnTo>
                    <a:pt x="402" y="360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9" name="Freeform 9"/>
            <p:cNvSpPr>
              <a:spLocks noChangeAspect="1"/>
            </p:cNvSpPr>
            <p:nvPr/>
          </p:nvSpPr>
          <p:spPr bwMode="auto">
            <a:xfrm>
              <a:off x="4207" y="600"/>
              <a:ext cx="551" cy="21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92"/>
                </a:cxn>
                <a:cxn ang="0">
                  <a:pos x="416" y="1782"/>
                </a:cxn>
                <a:cxn ang="0">
                  <a:pos x="419" y="1788"/>
                </a:cxn>
                <a:cxn ang="0">
                  <a:pos x="432" y="1782"/>
                </a:cxn>
                <a:cxn ang="0">
                  <a:pos x="428" y="1775"/>
                </a:cxn>
                <a:cxn ang="0">
                  <a:pos x="13" y="892"/>
                </a:cxn>
                <a:cxn ang="0">
                  <a:pos x="13" y="0"/>
                </a:cxn>
                <a:cxn ang="0">
                  <a:pos x="0" y="0"/>
                </a:cxn>
              </a:cxnLst>
              <a:rect l="0" t="0" r="r" b="b"/>
              <a:pathLst>
                <a:path w="432" h="1788">
                  <a:moveTo>
                    <a:pt x="0" y="0"/>
                  </a:moveTo>
                  <a:lnTo>
                    <a:pt x="0" y="892"/>
                  </a:lnTo>
                  <a:lnTo>
                    <a:pt x="416" y="1782"/>
                  </a:lnTo>
                  <a:lnTo>
                    <a:pt x="419" y="1788"/>
                  </a:lnTo>
                  <a:lnTo>
                    <a:pt x="432" y="1782"/>
                  </a:lnTo>
                  <a:lnTo>
                    <a:pt x="428" y="1775"/>
                  </a:lnTo>
                  <a:lnTo>
                    <a:pt x="13" y="892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0" name="Freeform 10"/>
            <p:cNvSpPr>
              <a:spLocks noChangeAspect="1"/>
            </p:cNvSpPr>
            <p:nvPr/>
          </p:nvSpPr>
          <p:spPr bwMode="auto">
            <a:xfrm>
              <a:off x="1517" y="1684"/>
              <a:ext cx="2686" cy="670"/>
            </a:xfrm>
            <a:custGeom>
              <a:avLst/>
              <a:gdLst/>
              <a:ahLst/>
              <a:cxnLst>
                <a:cxn ang="0">
                  <a:pos x="2099" y="0"/>
                </a:cxn>
                <a:cxn ang="0">
                  <a:pos x="620" y="535"/>
                </a:cxn>
                <a:cxn ang="0">
                  <a:pos x="0" y="535"/>
                </a:cxn>
                <a:cxn ang="0">
                  <a:pos x="0" y="548"/>
                </a:cxn>
                <a:cxn ang="0">
                  <a:pos x="620" y="548"/>
                </a:cxn>
                <a:cxn ang="0">
                  <a:pos x="2106" y="13"/>
                </a:cxn>
                <a:cxn ang="0">
                  <a:pos x="2099" y="0"/>
                </a:cxn>
              </a:cxnLst>
              <a:rect l="0" t="0" r="r" b="b"/>
              <a:pathLst>
                <a:path w="2106" h="548">
                  <a:moveTo>
                    <a:pt x="2099" y="0"/>
                  </a:moveTo>
                  <a:lnTo>
                    <a:pt x="620" y="535"/>
                  </a:lnTo>
                  <a:lnTo>
                    <a:pt x="0" y="535"/>
                  </a:lnTo>
                  <a:lnTo>
                    <a:pt x="0" y="548"/>
                  </a:lnTo>
                  <a:lnTo>
                    <a:pt x="620" y="548"/>
                  </a:lnTo>
                  <a:lnTo>
                    <a:pt x="2106" y="13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1" name="Rectangle 11"/>
            <p:cNvSpPr>
              <a:spLocks noChangeAspect="1" noChangeArrowheads="1"/>
            </p:cNvSpPr>
            <p:nvPr/>
          </p:nvSpPr>
          <p:spPr bwMode="auto">
            <a:xfrm>
              <a:off x="1059" y="2771"/>
              <a:ext cx="46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2" name="Rectangle 12"/>
            <p:cNvSpPr>
              <a:spLocks noChangeAspect="1" noChangeArrowheads="1"/>
            </p:cNvSpPr>
            <p:nvPr/>
          </p:nvSpPr>
          <p:spPr bwMode="auto">
            <a:xfrm>
              <a:off x="4199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3" name="Rectangle 13"/>
            <p:cNvSpPr>
              <a:spLocks noChangeAspect="1" noChangeArrowheads="1"/>
            </p:cNvSpPr>
            <p:nvPr/>
          </p:nvSpPr>
          <p:spPr bwMode="auto">
            <a:xfrm>
              <a:off x="4419" y="3363"/>
              <a:ext cx="16" cy="5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4" name="Rectangle 14"/>
            <p:cNvSpPr>
              <a:spLocks noChangeAspect="1" noChangeArrowheads="1"/>
            </p:cNvSpPr>
            <p:nvPr/>
          </p:nvSpPr>
          <p:spPr bwMode="auto">
            <a:xfrm>
              <a:off x="4637" y="3358"/>
              <a:ext cx="17" cy="6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5" name="Rectangle 15"/>
            <p:cNvSpPr>
              <a:spLocks noChangeAspect="1" noChangeArrowheads="1"/>
            </p:cNvSpPr>
            <p:nvPr/>
          </p:nvSpPr>
          <p:spPr bwMode="auto">
            <a:xfrm>
              <a:off x="4857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6" name="Rectangle 16"/>
            <p:cNvSpPr>
              <a:spLocks noChangeAspect="1" noChangeArrowheads="1"/>
            </p:cNvSpPr>
            <p:nvPr/>
          </p:nvSpPr>
          <p:spPr bwMode="auto">
            <a:xfrm>
              <a:off x="5088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7" name="Rectangle 17"/>
            <p:cNvSpPr>
              <a:spLocks noChangeAspect="1" noChangeArrowheads="1"/>
            </p:cNvSpPr>
            <p:nvPr/>
          </p:nvSpPr>
          <p:spPr bwMode="auto">
            <a:xfrm>
              <a:off x="5031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38" name="Rectangle 18"/>
            <p:cNvSpPr>
              <a:spLocks noChangeAspect="1" noChangeArrowheads="1"/>
            </p:cNvSpPr>
            <p:nvPr/>
          </p:nvSpPr>
          <p:spPr bwMode="auto">
            <a:xfrm>
              <a:off x="4583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39" name="Rectangle 19"/>
            <p:cNvSpPr>
              <a:spLocks noChangeAspect="1" noChangeArrowheads="1"/>
            </p:cNvSpPr>
            <p:nvPr/>
          </p:nvSpPr>
          <p:spPr bwMode="auto">
            <a:xfrm>
              <a:off x="4145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0" name="Rectangle 20"/>
            <p:cNvSpPr>
              <a:spLocks noChangeAspect="1" noChangeArrowheads="1"/>
            </p:cNvSpPr>
            <p:nvPr/>
          </p:nvSpPr>
          <p:spPr bwMode="auto">
            <a:xfrm>
              <a:off x="3707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1" name="Rectangle 21"/>
            <p:cNvSpPr>
              <a:spLocks noChangeAspect="1" noChangeArrowheads="1"/>
            </p:cNvSpPr>
            <p:nvPr/>
          </p:nvSpPr>
          <p:spPr bwMode="auto">
            <a:xfrm>
              <a:off x="3247" y="343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2" name="Rectangle 22"/>
            <p:cNvSpPr>
              <a:spLocks noChangeAspect="1" noChangeArrowheads="1"/>
            </p:cNvSpPr>
            <p:nvPr/>
          </p:nvSpPr>
          <p:spPr bwMode="auto">
            <a:xfrm>
              <a:off x="3760" y="3358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3" name="Rectangle 23"/>
            <p:cNvSpPr>
              <a:spLocks noChangeAspect="1" noChangeArrowheads="1"/>
            </p:cNvSpPr>
            <p:nvPr/>
          </p:nvSpPr>
          <p:spPr bwMode="auto">
            <a:xfrm>
              <a:off x="3984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4" name="Rectangle 24"/>
            <p:cNvSpPr>
              <a:spLocks noChangeAspect="1" noChangeArrowheads="1"/>
            </p:cNvSpPr>
            <p:nvPr/>
          </p:nvSpPr>
          <p:spPr bwMode="auto">
            <a:xfrm>
              <a:off x="3532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5" name="Rectangle 25"/>
            <p:cNvSpPr>
              <a:spLocks noChangeAspect="1" noChangeArrowheads="1"/>
            </p:cNvSpPr>
            <p:nvPr/>
          </p:nvSpPr>
          <p:spPr bwMode="auto">
            <a:xfrm>
              <a:off x="3302" y="3358"/>
              <a:ext cx="16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6" name="Rectangle 26"/>
            <p:cNvSpPr>
              <a:spLocks noChangeAspect="1" noChangeArrowheads="1"/>
            </p:cNvSpPr>
            <p:nvPr/>
          </p:nvSpPr>
          <p:spPr bwMode="auto">
            <a:xfrm>
              <a:off x="3090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7" name="Rectangle 27"/>
            <p:cNvSpPr>
              <a:spLocks noChangeAspect="1" noChangeArrowheads="1"/>
            </p:cNvSpPr>
            <p:nvPr/>
          </p:nvSpPr>
          <p:spPr bwMode="auto">
            <a:xfrm>
              <a:off x="2863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8" name="Rectangle 28"/>
            <p:cNvSpPr>
              <a:spLocks noChangeAspect="1" noChangeArrowheads="1"/>
            </p:cNvSpPr>
            <p:nvPr/>
          </p:nvSpPr>
          <p:spPr bwMode="auto">
            <a:xfrm>
              <a:off x="2631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9" name="Rectangle 29"/>
            <p:cNvSpPr>
              <a:spLocks noChangeAspect="1" noChangeArrowheads="1"/>
            </p:cNvSpPr>
            <p:nvPr/>
          </p:nvSpPr>
          <p:spPr bwMode="auto">
            <a:xfrm>
              <a:off x="2415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0" name="Rectangle 30"/>
            <p:cNvSpPr>
              <a:spLocks noChangeAspect="1" noChangeArrowheads="1"/>
            </p:cNvSpPr>
            <p:nvPr/>
          </p:nvSpPr>
          <p:spPr bwMode="auto">
            <a:xfrm>
              <a:off x="2196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1" name="Rectangle 31"/>
            <p:cNvSpPr>
              <a:spLocks noChangeAspect="1" noChangeArrowheads="1"/>
            </p:cNvSpPr>
            <p:nvPr/>
          </p:nvSpPr>
          <p:spPr bwMode="auto">
            <a:xfrm>
              <a:off x="1969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2" name="Rectangle 32"/>
            <p:cNvSpPr>
              <a:spLocks noChangeAspect="1" noChangeArrowheads="1"/>
            </p:cNvSpPr>
            <p:nvPr/>
          </p:nvSpPr>
          <p:spPr bwMode="auto">
            <a:xfrm>
              <a:off x="1749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3" name="Rectangle 33"/>
            <p:cNvSpPr>
              <a:spLocks noChangeAspect="1" noChangeArrowheads="1"/>
            </p:cNvSpPr>
            <p:nvPr/>
          </p:nvSpPr>
          <p:spPr bwMode="auto">
            <a:xfrm>
              <a:off x="2804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4" name="Rectangle 34"/>
            <p:cNvSpPr>
              <a:spLocks noChangeAspect="1" noChangeArrowheads="1"/>
            </p:cNvSpPr>
            <p:nvPr/>
          </p:nvSpPr>
          <p:spPr bwMode="auto">
            <a:xfrm>
              <a:off x="2345" y="345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5" name="Rectangle 35"/>
            <p:cNvSpPr>
              <a:spLocks noChangeAspect="1" noChangeArrowheads="1"/>
            </p:cNvSpPr>
            <p:nvPr/>
          </p:nvSpPr>
          <p:spPr bwMode="auto">
            <a:xfrm>
              <a:off x="1907" y="345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6" name="Rectangle 36"/>
            <p:cNvSpPr>
              <a:spLocks noChangeAspect="1" noChangeArrowheads="1"/>
            </p:cNvSpPr>
            <p:nvPr/>
          </p:nvSpPr>
          <p:spPr bwMode="auto">
            <a:xfrm>
              <a:off x="2275" y="3740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52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58" name="Rectangle 38"/>
            <p:cNvSpPr>
              <a:spLocks noChangeAspect="1" noChangeArrowheads="1"/>
            </p:cNvSpPr>
            <p:nvPr/>
          </p:nvSpPr>
          <p:spPr bwMode="auto">
            <a:xfrm>
              <a:off x="1447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9" name="Rectangle 39"/>
            <p:cNvSpPr>
              <a:spLocks noChangeAspect="1" noChangeArrowheads="1"/>
            </p:cNvSpPr>
            <p:nvPr/>
          </p:nvSpPr>
          <p:spPr bwMode="auto">
            <a:xfrm>
              <a:off x="1005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60" name="Rectangle 40"/>
            <p:cNvSpPr>
              <a:spLocks noChangeAspect="1" noChangeArrowheads="1"/>
            </p:cNvSpPr>
            <p:nvPr/>
          </p:nvSpPr>
          <p:spPr bwMode="auto">
            <a:xfrm>
              <a:off x="563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37</a:t>
              </a:r>
              <a:endParaRPr lang="it-IT" sz="2000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61" name="Rectangle 41"/>
            <p:cNvSpPr>
              <a:spLocks noChangeAspect="1" noChangeArrowheads="1"/>
            </p:cNvSpPr>
            <p:nvPr/>
          </p:nvSpPr>
          <p:spPr bwMode="auto">
            <a:xfrm>
              <a:off x="1469" y="3736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45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176" name="Rectangle 42"/>
            <p:cNvSpPr>
              <a:spLocks noChangeAspect="1" noChangeArrowheads="1"/>
            </p:cNvSpPr>
            <p:nvPr/>
          </p:nvSpPr>
          <p:spPr bwMode="auto">
            <a:xfrm>
              <a:off x="1108" y="2930"/>
              <a:ext cx="33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Picro-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177" name="Rectangle 43"/>
            <p:cNvSpPr>
              <a:spLocks noChangeAspect="1" noChangeArrowheads="1"/>
            </p:cNvSpPr>
            <p:nvPr/>
          </p:nvSpPr>
          <p:spPr bwMode="auto">
            <a:xfrm>
              <a:off x="1108" y="3081"/>
              <a:ext cx="35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64" name="Rectangle 44"/>
            <p:cNvSpPr>
              <a:spLocks noChangeAspect="1" noChangeArrowheads="1"/>
            </p:cNvSpPr>
            <p:nvPr/>
          </p:nvSpPr>
          <p:spPr bwMode="auto">
            <a:xfrm>
              <a:off x="1517" y="3354"/>
              <a:ext cx="18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5" name="Rectangle 45"/>
            <p:cNvSpPr>
              <a:spLocks noChangeAspect="1" noChangeArrowheads="1"/>
            </p:cNvSpPr>
            <p:nvPr/>
          </p:nvSpPr>
          <p:spPr bwMode="auto">
            <a:xfrm>
              <a:off x="1290" y="3354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6" name="Rectangle 46"/>
            <p:cNvSpPr>
              <a:spLocks noChangeAspect="1" noChangeArrowheads="1"/>
            </p:cNvSpPr>
            <p:nvPr/>
          </p:nvSpPr>
          <p:spPr bwMode="auto">
            <a:xfrm>
              <a:off x="1075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7" name="Rectangle 47"/>
            <p:cNvSpPr>
              <a:spLocks noChangeAspect="1" noChangeArrowheads="1"/>
            </p:cNvSpPr>
            <p:nvPr/>
          </p:nvSpPr>
          <p:spPr bwMode="auto">
            <a:xfrm>
              <a:off x="852" y="3354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8" name="Rectangle 48"/>
            <p:cNvSpPr>
              <a:spLocks noChangeAspect="1" noChangeArrowheads="1"/>
            </p:cNvSpPr>
            <p:nvPr/>
          </p:nvSpPr>
          <p:spPr bwMode="auto">
            <a:xfrm>
              <a:off x="623" y="3354"/>
              <a:ext cx="18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9" name="Rectangle 49"/>
            <p:cNvSpPr>
              <a:spLocks noChangeAspect="1" noChangeArrowheads="1"/>
            </p:cNvSpPr>
            <p:nvPr/>
          </p:nvSpPr>
          <p:spPr bwMode="auto">
            <a:xfrm>
              <a:off x="400" y="3208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0" name="Rectangle 50"/>
            <p:cNvSpPr>
              <a:spLocks noChangeAspect="1" noChangeArrowheads="1"/>
            </p:cNvSpPr>
            <p:nvPr/>
          </p:nvSpPr>
          <p:spPr bwMode="auto">
            <a:xfrm>
              <a:off x="282" y="3116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71" name="Rectangle 51"/>
            <p:cNvSpPr>
              <a:spLocks noChangeAspect="1" noChangeArrowheads="1"/>
            </p:cNvSpPr>
            <p:nvPr/>
          </p:nvSpPr>
          <p:spPr bwMode="auto">
            <a:xfrm>
              <a:off x="404" y="2990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2" name="Rectangle 52"/>
            <p:cNvSpPr>
              <a:spLocks noChangeAspect="1" noChangeArrowheads="1"/>
            </p:cNvSpPr>
            <p:nvPr/>
          </p:nvSpPr>
          <p:spPr bwMode="auto">
            <a:xfrm>
              <a:off x="404" y="2767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3" name="Rectangle 53"/>
            <p:cNvSpPr>
              <a:spLocks noChangeAspect="1" noChangeArrowheads="1"/>
            </p:cNvSpPr>
            <p:nvPr/>
          </p:nvSpPr>
          <p:spPr bwMode="auto">
            <a:xfrm>
              <a:off x="282" y="2684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74" name="Rectangle 54"/>
            <p:cNvSpPr>
              <a:spLocks noChangeAspect="1" noChangeArrowheads="1"/>
            </p:cNvSpPr>
            <p:nvPr/>
          </p:nvSpPr>
          <p:spPr bwMode="auto">
            <a:xfrm>
              <a:off x="404" y="2561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5" name="Rectangle 55"/>
            <p:cNvSpPr>
              <a:spLocks noChangeAspect="1" noChangeArrowheads="1"/>
            </p:cNvSpPr>
            <p:nvPr/>
          </p:nvSpPr>
          <p:spPr bwMode="auto">
            <a:xfrm>
              <a:off x="404" y="2339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6" name="Rectangle 56"/>
            <p:cNvSpPr>
              <a:spLocks noChangeAspect="1" noChangeArrowheads="1"/>
            </p:cNvSpPr>
            <p:nvPr/>
          </p:nvSpPr>
          <p:spPr bwMode="auto">
            <a:xfrm>
              <a:off x="404" y="2117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7" name="Rectangle 57"/>
            <p:cNvSpPr>
              <a:spLocks noChangeAspect="1" noChangeArrowheads="1"/>
            </p:cNvSpPr>
            <p:nvPr/>
          </p:nvSpPr>
          <p:spPr bwMode="auto">
            <a:xfrm>
              <a:off x="404" y="1906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8" name="Rectangle 58"/>
            <p:cNvSpPr>
              <a:spLocks noChangeAspect="1" noChangeArrowheads="1"/>
            </p:cNvSpPr>
            <p:nvPr/>
          </p:nvSpPr>
          <p:spPr bwMode="auto">
            <a:xfrm>
              <a:off x="404" y="1684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9" name="Rectangle 59"/>
            <p:cNvSpPr>
              <a:spLocks noChangeAspect="1" noChangeArrowheads="1"/>
            </p:cNvSpPr>
            <p:nvPr/>
          </p:nvSpPr>
          <p:spPr bwMode="auto">
            <a:xfrm>
              <a:off x="282" y="2255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0" name="Rectangle 60"/>
            <p:cNvSpPr>
              <a:spLocks noChangeAspect="1" noChangeArrowheads="1"/>
            </p:cNvSpPr>
            <p:nvPr/>
          </p:nvSpPr>
          <p:spPr bwMode="auto">
            <a:xfrm>
              <a:off x="282" y="1827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1" name="Rectangle 61"/>
            <p:cNvSpPr>
              <a:spLocks noChangeAspect="1" noChangeArrowheads="1"/>
            </p:cNvSpPr>
            <p:nvPr/>
          </p:nvSpPr>
          <p:spPr bwMode="auto">
            <a:xfrm>
              <a:off x="404" y="1481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2" name="Rectangle 62"/>
            <p:cNvSpPr>
              <a:spLocks noChangeAspect="1" noChangeArrowheads="1"/>
            </p:cNvSpPr>
            <p:nvPr/>
          </p:nvSpPr>
          <p:spPr bwMode="auto">
            <a:xfrm>
              <a:off x="404" y="1255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3" name="Rectangle 63"/>
            <p:cNvSpPr>
              <a:spLocks noChangeAspect="1" noChangeArrowheads="1"/>
            </p:cNvSpPr>
            <p:nvPr/>
          </p:nvSpPr>
          <p:spPr bwMode="auto">
            <a:xfrm>
              <a:off x="404" y="1037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4" name="Rectangle 64"/>
            <p:cNvSpPr>
              <a:spLocks noChangeAspect="1" noChangeArrowheads="1"/>
            </p:cNvSpPr>
            <p:nvPr/>
          </p:nvSpPr>
          <p:spPr bwMode="auto">
            <a:xfrm>
              <a:off x="404" y="815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5" name="Rectangle 65"/>
            <p:cNvSpPr>
              <a:spLocks noChangeAspect="1" noChangeArrowheads="1"/>
            </p:cNvSpPr>
            <p:nvPr/>
          </p:nvSpPr>
          <p:spPr bwMode="auto">
            <a:xfrm>
              <a:off x="282" y="1374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6" name="Rectangle 66"/>
            <p:cNvSpPr>
              <a:spLocks noChangeAspect="1" noChangeArrowheads="1"/>
            </p:cNvSpPr>
            <p:nvPr/>
          </p:nvSpPr>
          <p:spPr bwMode="auto">
            <a:xfrm>
              <a:off x="203" y="957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202" name="Rectangle 68"/>
            <p:cNvSpPr>
              <a:spLocks noChangeAspect="1" noChangeArrowheads="1"/>
            </p:cNvSpPr>
            <p:nvPr/>
          </p:nvSpPr>
          <p:spPr bwMode="auto">
            <a:xfrm>
              <a:off x="1757" y="1232"/>
              <a:ext cx="42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Phono-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3" name="Rectangle 69"/>
            <p:cNvSpPr>
              <a:spLocks noChangeAspect="1" noChangeArrowheads="1"/>
            </p:cNvSpPr>
            <p:nvPr/>
          </p:nvSpPr>
          <p:spPr bwMode="auto">
            <a:xfrm>
              <a:off x="1757" y="1386"/>
              <a:ext cx="47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tephrite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90" name="Rectangle 70"/>
            <p:cNvSpPr>
              <a:spLocks noChangeAspect="1" noChangeArrowheads="1"/>
            </p:cNvSpPr>
            <p:nvPr/>
          </p:nvSpPr>
          <p:spPr bwMode="auto">
            <a:xfrm>
              <a:off x="404" y="604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91" name="Rectangle 71"/>
            <p:cNvSpPr>
              <a:spLocks noChangeAspect="1" noChangeArrowheads="1"/>
            </p:cNvSpPr>
            <p:nvPr/>
          </p:nvSpPr>
          <p:spPr bwMode="auto">
            <a:xfrm>
              <a:off x="404" y="390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92" name="Rectangle 72"/>
            <p:cNvSpPr>
              <a:spLocks noChangeAspect="1" noChangeArrowheads="1"/>
            </p:cNvSpPr>
            <p:nvPr/>
          </p:nvSpPr>
          <p:spPr bwMode="auto">
            <a:xfrm>
              <a:off x="206" y="532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207" name="Rectangle 73"/>
            <p:cNvSpPr>
              <a:spLocks noChangeAspect="1" noChangeArrowheads="1"/>
            </p:cNvSpPr>
            <p:nvPr/>
          </p:nvSpPr>
          <p:spPr bwMode="auto">
            <a:xfrm>
              <a:off x="2143" y="735"/>
              <a:ext cx="412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Tephri-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8" name="Rectangle 74"/>
            <p:cNvSpPr>
              <a:spLocks noChangeAspect="1" noChangeArrowheads="1"/>
            </p:cNvSpPr>
            <p:nvPr/>
          </p:nvSpPr>
          <p:spPr bwMode="auto">
            <a:xfrm>
              <a:off x="2143" y="890"/>
              <a:ext cx="570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phonolite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9" name="Rectangle 75"/>
            <p:cNvSpPr>
              <a:spLocks noChangeAspect="1" noChangeArrowheads="1"/>
            </p:cNvSpPr>
            <p:nvPr/>
          </p:nvSpPr>
          <p:spPr bwMode="auto">
            <a:xfrm>
              <a:off x="2714" y="1422"/>
              <a:ext cx="42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0" name="Rectangle 76"/>
            <p:cNvSpPr>
              <a:spLocks noChangeAspect="1" noChangeArrowheads="1"/>
            </p:cNvSpPr>
            <p:nvPr/>
          </p:nvSpPr>
          <p:spPr bwMode="auto">
            <a:xfrm>
              <a:off x="2714" y="1577"/>
              <a:ext cx="50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3" name="Rectangle 79"/>
            <p:cNvSpPr>
              <a:spLocks noChangeAspect="1" noChangeArrowheads="1"/>
            </p:cNvSpPr>
            <p:nvPr/>
          </p:nvSpPr>
          <p:spPr bwMode="auto">
            <a:xfrm>
              <a:off x="2116" y="1732"/>
              <a:ext cx="45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Basaltic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4" name="Rectangle 80"/>
            <p:cNvSpPr>
              <a:spLocks noChangeAspect="1" noChangeArrowheads="1"/>
            </p:cNvSpPr>
            <p:nvPr/>
          </p:nvSpPr>
          <p:spPr bwMode="auto">
            <a:xfrm>
              <a:off x="2116" y="1882"/>
              <a:ext cx="49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  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5" name="Rectangle 81"/>
            <p:cNvSpPr>
              <a:spLocks noChangeAspect="1" noChangeArrowheads="1"/>
            </p:cNvSpPr>
            <p:nvPr/>
          </p:nvSpPr>
          <p:spPr bwMode="auto">
            <a:xfrm>
              <a:off x="2116" y="2033"/>
              <a:ext cx="53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   ndesite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6" name="Rectangle 82"/>
            <p:cNvSpPr>
              <a:spLocks noChangeAspect="1" noChangeArrowheads="1"/>
            </p:cNvSpPr>
            <p:nvPr/>
          </p:nvSpPr>
          <p:spPr bwMode="auto">
            <a:xfrm>
              <a:off x="3290" y="1357"/>
              <a:ext cx="73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Trachydacite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7" name="Rectangle 83"/>
            <p:cNvSpPr>
              <a:spLocks noChangeAspect="1" noChangeArrowheads="1"/>
            </p:cNvSpPr>
            <p:nvPr/>
          </p:nvSpPr>
          <p:spPr bwMode="auto">
            <a:xfrm>
              <a:off x="1721" y="2077"/>
              <a:ext cx="42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8" name="Rectangle 84"/>
            <p:cNvSpPr>
              <a:spLocks noChangeAspect="1" noChangeArrowheads="1"/>
            </p:cNvSpPr>
            <p:nvPr/>
          </p:nvSpPr>
          <p:spPr bwMode="auto">
            <a:xfrm>
              <a:off x="1721" y="2208"/>
              <a:ext cx="35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2" name="Rectangle 88"/>
            <p:cNvSpPr>
              <a:spLocks noChangeAspect="1" noChangeArrowheads="1"/>
            </p:cNvSpPr>
            <p:nvPr/>
          </p:nvSpPr>
          <p:spPr bwMode="auto">
            <a:xfrm>
              <a:off x="3764" y="2060"/>
              <a:ext cx="37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Dacite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812" name="Freeform 92"/>
            <p:cNvSpPr>
              <a:spLocks noChangeAspect="1"/>
            </p:cNvSpPr>
            <p:nvPr/>
          </p:nvSpPr>
          <p:spPr bwMode="auto">
            <a:xfrm>
              <a:off x="5038" y="3335"/>
              <a:ext cx="30" cy="35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10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3" name="Freeform 93"/>
            <p:cNvSpPr>
              <a:spLocks noChangeAspect="1"/>
            </p:cNvSpPr>
            <p:nvPr/>
          </p:nvSpPr>
          <p:spPr bwMode="auto">
            <a:xfrm>
              <a:off x="5014" y="3291"/>
              <a:ext cx="29" cy="36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4" name="Freeform 94"/>
            <p:cNvSpPr>
              <a:spLocks noChangeAspect="1"/>
            </p:cNvSpPr>
            <p:nvPr/>
          </p:nvSpPr>
          <p:spPr bwMode="auto">
            <a:xfrm>
              <a:off x="4994" y="3252"/>
              <a:ext cx="27" cy="35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9" y="0"/>
                </a:cxn>
                <a:cxn ang="0">
                  <a:pos x="0" y="6"/>
                </a:cxn>
                <a:cxn ang="0">
                  <a:pos x="9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9" y="0"/>
                  </a:lnTo>
                  <a:lnTo>
                    <a:pt x="0" y="6"/>
                  </a:lnTo>
                  <a:lnTo>
                    <a:pt x="9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5" name="Freeform 95"/>
            <p:cNvSpPr>
              <a:spLocks noChangeAspect="1"/>
            </p:cNvSpPr>
            <p:nvPr/>
          </p:nvSpPr>
          <p:spPr bwMode="auto">
            <a:xfrm>
              <a:off x="4968" y="3208"/>
              <a:ext cx="29" cy="35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6" name="Freeform 96"/>
            <p:cNvSpPr>
              <a:spLocks noChangeAspect="1"/>
            </p:cNvSpPr>
            <p:nvPr/>
          </p:nvSpPr>
          <p:spPr bwMode="auto">
            <a:xfrm>
              <a:off x="4944" y="3163"/>
              <a:ext cx="33" cy="37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7" name="Freeform 97"/>
            <p:cNvSpPr>
              <a:spLocks noChangeAspect="1"/>
            </p:cNvSpPr>
            <p:nvPr/>
          </p:nvSpPr>
          <p:spPr bwMode="auto">
            <a:xfrm>
              <a:off x="4923" y="3124"/>
              <a:ext cx="29" cy="36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8" name="Freeform 98"/>
            <p:cNvSpPr>
              <a:spLocks noChangeAspect="1"/>
            </p:cNvSpPr>
            <p:nvPr/>
          </p:nvSpPr>
          <p:spPr bwMode="auto">
            <a:xfrm>
              <a:off x="4898" y="3081"/>
              <a:ext cx="33" cy="35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9" name="Freeform 99"/>
            <p:cNvSpPr>
              <a:spLocks noChangeAspect="1"/>
            </p:cNvSpPr>
            <p:nvPr/>
          </p:nvSpPr>
          <p:spPr bwMode="auto">
            <a:xfrm>
              <a:off x="4878" y="3038"/>
              <a:ext cx="29" cy="35"/>
            </a:xfrm>
            <a:custGeom>
              <a:avLst/>
              <a:gdLst/>
              <a:ahLst/>
              <a:cxnLst>
                <a:cxn ang="0">
                  <a:pos x="23" y="22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3" y="22"/>
                </a:cxn>
              </a:cxnLst>
              <a:rect l="0" t="0" r="r" b="b"/>
              <a:pathLst>
                <a:path w="23" h="29">
                  <a:moveTo>
                    <a:pt x="23" y="22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0" name="Freeform 100"/>
            <p:cNvSpPr>
              <a:spLocks noChangeAspect="1"/>
            </p:cNvSpPr>
            <p:nvPr/>
          </p:nvSpPr>
          <p:spPr bwMode="auto">
            <a:xfrm>
              <a:off x="4852" y="2997"/>
              <a:ext cx="33" cy="36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1" name="Freeform 101"/>
            <p:cNvSpPr>
              <a:spLocks noChangeAspect="1"/>
            </p:cNvSpPr>
            <p:nvPr/>
          </p:nvSpPr>
          <p:spPr bwMode="auto">
            <a:xfrm>
              <a:off x="4831" y="2953"/>
              <a:ext cx="30" cy="37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3" y="23"/>
                </a:cxn>
              </a:cxnLst>
              <a:rect l="0" t="0" r="r" b="b"/>
              <a:pathLst>
                <a:path w="23" h="30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2" name="Freeform 102"/>
            <p:cNvSpPr>
              <a:spLocks noChangeAspect="1"/>
            </p:cNvSpPr>
            <p:nvPr/>
          </p:nvSpPr>
          <p:spPr bwMode="auto">
            <a:xfrm>
              <a:off x="4807" y="2911"/>
              <a:ext cx="34" cy="35"/>
            </a:xfrm>
            <a:custGeom>
              <a:avLst/>
              <a:gdLst/>
              <a:ahLst/>
              <a:cxnLst>
                <a:cxn ang="0">
                  <a:pos x="26" y="2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6" y="26"/>
                </a:cxn>
              </a:cxnLst>
              <a:rect l="0" t="0" r="r" b="b"/>
              <a:pathLst>
                <a:path w="26" h="29">
                  <a:moveTo>
                    <a:pt x="26" y="2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3" name="Freeform 103"/>
            <p:cNvSpPr>
              <a:spLocks noChangeAspect="1"/>
            </p:cNvSpPr>
            <p:nvPr/>
          </p:nvSpPr>
          <p:spPr bwMode="auto">
            <a:xfrm>
              <a:off x="4786" y="2870"/>
              <a:ext cx="29" cy="36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4" name="Freeform 104"/>
            <p:cNvSpPr>
              <a:spLocks noChangeAspect="1"/>
            </p:cNvSpPr>
            <p:nvPr/>
          </p:nvSpPr>
          <p:spPr bwMode="auto">
            <a:xfrm>
              <a:off x="4762" y="2826"/>
              <a:ext cx="33" cy="37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5" name="Freeform 105"/>
            <p:cNvSpPr>
              <a:spLocks noChangeAspect="1"/>
            </p:cNvSpPr>
            <p:nvPr/>
          </p:nvSpPr>
          <p:spPr bwMode="auto">
            <a:xfrm>
              <a:off x="4745" y="2796"/>
              <a:ext cx="24" cy="22"/>
            </a:xfrm>
            <a:custGeom>
              <a:avLst/>
              <a:gdLst/>
              <a:ahLst/>
              <a:cxnLst>
                <a:cxn ang="0">
                  <a:pos x="19" y="1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0" y="19"/>
                </a:cxn>
                <a:cxn ang="0">
                  <a:pos x="19" y="16"/>
                </a:cxn>
              </a:cxnLst>
              <a:rect l="0" t="0" r="r" b="b"/>
              <a:pathLst>
                <a:path w="19" h="19">
                  <a:moveTo>
                    <a:pt x="19" y="1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0" y="19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6" name="Rectangle 106"/>
            <p:cNvSpPr>
              <a:spLocks noChangeAspect="1" noChangeArrowheads="1"/>
            </p:cNvSpPr>
            <p:nvPr/>
          </p:nvSpPr>
          <p:spPr bwMode="auto">
            <a:xfrm>
              <a:off x="3500" y="3736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63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827" name="Rectangle 107"/>
            <p:cNvSpPr>
              <a:spLocks noChangeAspect="1" noChangeArrowheads="1"/>
            </p:cNvSpPr>
            <p:nvPr/>
          </p:nvSpPr>
          <p:spPr bwMode="auto">
            <a:xfrm>
              <a:off x="474" y="3732"/>
              <a:ext cx="76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ULTRABASIC</a:t>
              </a:r>
            </a:p>
          </p:txBody>
        </p:sp>
        <p:sp>
          <p:nvSpPr>
            <p:cNvPr id="414828" name="Rectangle 108"/>
            <p:cNvSpPr>
              <a:spLocks noChangeAspect="1" noChangeArrowheads="1"/>
            </p:cNvSpPr>
            <p:nvPr/>
          </p:nvSpPr>
          <p:spPr bwMode="auto">
            <a:xfrm>
              <a:off x="1729" y="3736"/>
              <a:ext cx="36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BASIC</a:t>
              </a:r>
            </a:p>
          </p:txBody>
        </p:sp>
        <p:sp>
          <p:nvSpPr>
            <p:cNvPr id="414829" name="Rectangle 109"/>
            <p:cNvSpPr>
              <a:spLocks noChangeAspect="1" noChangeArrowheads="1"/>
            </p:cNvSpPr>
            <p:nvPr/>
          </p:nvSpPr>
          <p:spPr bwMode="auto">
            <a:xfrm>
              <a:off x="2463" y="3732"/>
              <a:ext cx="936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INTERMEDIATE</a:t>
              </a:r>
            </a:p>
          </p:txBody>
        </p:sp>
        <p:sp>
          <p:nvSpPr>
            <p:cNvPr id="414830" name="Rectangle 110"/>
            <p:cNvSpPr>
              <a:spLocks noChangeAspect="1" noChangeArrowheads="1"/>
            </p:cNvSpPr>
            <p:nvPr/>
          </p:nvSpPr>
          <p:spPr bwMode="auto">
            <a:xfrm>
              <a:off x="4188" y="3744"/>
              <a:ext cx="303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ACID</a:t>
              </a:r>
              <a:endParaRPr lang="it-IT" sz="19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831" name="Rectangle 111"/>
            <p:cNvSpPr>
              <a:spLocks noChangeAspect="1" noChangeArrowheads="1"/>
            </p:cNvSpPr>
            <p:nvPr/>
          </p:nvSpPr>
          <p:spPr bwMode="auto">
            <a:xfrm>
              <a:off x="2460" y="3897"/>
              <a:ext cx="641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1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 SiO</a:t>
              </a:r>
              <a:r>
                <a:rPr lang="it-IT" sz="2100" b="1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it-IT" sz="3600" baseline="-250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832" name="Rectangle 112"/>
            <p:cNvSpPr>
              <a:spLocks noChangeAspect="1" noChangeArrowheads="1"/>
            </p:cNvSpPr>
            <p:nvPr/>
          </p:nvSpPr>
          <p:spPr bwMode="auto">
            <a:xfrm>
              <a:off x="4199" y="104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3" name="Rectangle 113"/>
            <p:cNvSpPr>
              <a:spLocks noChangeAspect="1" noChangeArrowheads="1"/>
            </p:cNvSpPr>
            <p:nvPr/>
          </p:nvSpPr>
          <p:spPr bwMode="auto">
            <a:xfrm>
              <a:off x="4419" y="104"/>
              <a:ext cx="16" cy="6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4" name="Rectangle 114"/>
            <p:cNvSpPr>
              <a:spLocks noChangeAspect="1" noChangeArrowheads="1"/>
            </p:cNvSpPr>
            <p:nvPr/>
          </p:nvSpPr>
          <p:spPr bwMode="auto">
            <a:xfrm>
              <a:off x="4637" y="100"/>
              <a:ext cx="17" cy="6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5" name="Rectangle 115"/>
            <p:cNvSpPr>
              <a:spLocks noChangeAspect="1" noChangeArrowheads="1"/>
            </p:cNvSpPr>
            <p:nvPr/>
          </p:nvSpPr>
          <p:spPr bwMode="auto">
            <a:xfrm>
              <a:off x="4857" y="100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6" name="Rectangle 116"/>
            <p:cNvSpPr>
              <a:spLocks noChangeAspect="1" noChangeArrowheads="1"/>
            </p:cNvSpPr>
            <p:nvPr/>
          </p:nvSpPr>
          <p:spPr bwMode="auto">
            <a:xfrm>
              <a:off x="5088" y="100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7" name="Rectangle 117"/>
            <p:cNvSpPr>
              <a:spLocks noChangeAspect="1" noChangeArrowheads="1"/>
            </p:cNvSpPr>
            <p:nvPr/>
          </p:nvSpPr>
          <p:spPr bwMode="auto">
            <a:xfrm>
              <a:off x="3760" y="100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8" name="Rectangle 118"/>
            <p:cNvSpPr>
              <a:spLocks noChangeAspect="1" noChangeArrowheads="1"/>
            </p:cNvSpPr>
            <p:nvPr/>
          </p:nvSpPr>
          <p:spPr bwMode="auto">
            <a:xfrm>
              <a:off x="3984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9" name="Rectangle 119"/>
            <p:cNvSpPr>
              <a:spLocks noChangeAspect="1" noChangeArrowheads="1"/>
            </p:cNvSpPr>
            <p:nvPr/>
          </p:nvSpPr>
          <p:spPr bwMode="auto">
            <a:xfrm>
              <a:off x="3532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0" name="Rectangle 120"/>
            <p:cNvSpPr>
              <a:spLocks noChangeAspect="1" noChangeArrowheads="1"/>
            </p:cNvSpPr>
            <p:nvPr/>
          </p:nvSpPr>
          <p:spPr bwMode="auto">
            <a:xfrm>
              <a:off x="3302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1" name="Rectangle 121"/>
            <p:cNvSpPr>
              <a:spLocks noChangeAspect="1" noChangeArrowheads="1"/>
            </p:cNvSpPr>
            <p:nvPr/>
          </p:nvSpPr>
          <p:spPr bwMode="auto">
            <a:xfrm>
              <a:off x="3090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2" name="Rectangle 122"/>
            <p:cNvSpPr>
              <a:spLocks noChangeAspect="1" noChangeArrowheads="1"/>
            </p:cNvSpPr>
            <p:nvPr/>
          </p:nvSpPr>
          <p:spPr bwMode="auto">
            <a:xfrm>
              <a:off x="2863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3" name="Rectangle 123"/>
            <p:cNvSpPr>
              <a:spLocks noChangeAspect="1" noChangeArrowheads="1"/>
            </p:cNvSpPr>
            <p:nvPr/>
          </p:nvSpPr>
          <p:spPr bwMode="auto">
            <a:xfrm>
              <a:off x="2631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4" name="Rectangle 124"/>
            <p:cNvSpPr>
              <a:spLocks noChangeAspect="1" noChangeArrowheads="1"/>
            </p:cNvSpPr>
            <p:nvPr/>
          </p:nvSpPr>
          <p:spPr bwMode="auto">
            <a:xfrm>
              <a:off x="2415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5" name="Rectangle 125"/>
            <p:cNvSpPr>
              <a:spLocks noChangeAspect="1" noChangeArrowheads="1"/>
            </p:cNvSpPr>
            <p:nvPr/>
          </p:nvSpPr>
          <p:spPr bwMode="auto">
            <a:xfrm>
              <a:off x="2196" y="96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6" name="Rectangle 126"/>
            <p:cNvSpPr>
              <a:spLocks noChangeAspect="1" noChangeArrowheads="1"/>
            </p:cNvSpPr>
            <p:nvPr/>
          </p:nvSpPr>
          <p:spPr bwMode="auto">
            <a:xfrm>
              <a:off x="1969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7" name="Rectangle 127"/>
            <p:cNvSpPr>
              <a:spLocks noChangeAspect="1" noChangeArrowheads="1"/>
            </p:cNvSpPr>
            <p:nvPr/>
          </p:nvSpPr>
          <p:spPr bwMode="auto">
            <a:xfrm>
              <a:off x="1749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8" name="Rectangle 128"/>
            <p:cNvSpPr>
              <a:spLocks noChangeAspect="1" noChangeArrowheads="1"/>
            </p:cNvSpPr>
            <p:nvPr/>
          </p:nvSpPr>
          <p:spPr bwMode="auto">
            <a:xfrm>
              <a:off x="1517" y="96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9" name="Rectangle 129"/>
            <p:cNvSpPr>
              <a:spLocks noChangeAspect="1" noChangeArrowheads="1"/>
            </p:cNvSpPr>
            <p:nvPr/>
          </p:nvSpPr>
          <p:spPr bwMode="auto">
            <a:xfrm>
              <a:off x="1290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0" name="Rectangle 130"/>
            <p:cNvSpPr>
              <a:spLocks noChangeAspect="1" noChangeArrowheads="1"/>
            </p:cNvSpPr>
            <p:nvPr/>
          </p:nvSpPr>
          <p:spPr bwMode="auto">
            <a:xfrm>
              <a:off x="1075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1" name="Rectangle 131"/>
            <p:cNvSpPr>
              <a:spLocks noChangeAspect="1" noChangeArrowheads="1"/>
            </p:cNvSpPr>
            <p:nvPr/>
          </p:nvSpPr>
          <p:spPr bwMode="auto">
            <a:xfrm>
              <a:off x="852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2" name="Rectangle 132"/>
            <p:cNvSpPr>
              <a:spLocks noChangeAspect="1" noChangeArrowheads="1"/>
            </p:cNvSpPr>
            <p:nvPr/>
          </p:nvSpPr>
          <p:spPr bwMode="auto">
            <a:xfrm>
              <a:off x="623" y="96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3" name="Rectangle 133"/>
            <p:cNvSpPr>
              <a:spLocks noChangeAspect="1" noChangeArrowheads="1"/>
            </p:cNvSpPr>
            <p:nvPr/>
          </p:nvSpPr>
          <p:spPr bwMode="auto">
            <a:xfrm>
              <a:off x="5224" y="3208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4" name="Rectangle 134"/>
            <p:cNvSpPr>
              <a:spLocks noChangeAspect="1" noChangeArrowheads="1"/>
            </p:cNvSpPr>
            <p:nvPr/>
          </p:nvSpPr>
          <p:spPr bwMode="auto">
            <a:xfrm>
              <a:off x="5229" y="2990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5" name="Rectangle 135"/>
            <p:cNvSpPr>
              <a:spLocks noChangeAspect="1" noChangeArrowheads="1"/>
            </p:cNvSpPr>
            <p:nvPr/>
          </p:nvSpPr>
          <p:spPr bwMode="auto">
            <a:xfrm>
              <a:off x="5229" y="2767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6" name="Rectangle 136"/>
            <p:cNvSpPr>
              <a:spLocks noChangeAspect="1" noChangeArrowheads="1"/>
            </p:cNvSpPr>
            <p:nvPr/>
          </p:nvSpPr>
          <p:spPr bwMode="auto">
            <a:xfrm>
              <a:off x="5229" y="2561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7" name="Rectangle 137"/>
            <p:cNvSpPr>
              <a:spLocks noChangeAspect="1" noChangeArrowheads="1"/>
            </p:cNvSpPr>
            <p:nvPr/>
          </p:nvSpPr>
          <p:spPr bwMode="auto">
            <a:xfrm>
              <a:off x="5229" y="2339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8" name="Rectangle 138"/>
            <p:cNvSpPr>
              <a:spLocks noChangeAspect="1" noChangeArrowheads="1"/>
            </p:cNvSpPr>
            <p:nvPr/>
          </p:nvSpPr>
          <p:spPr bwMode="auto">
            <a:xfrm>
              <a:off x="5229" y="2117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9" name="Rectangle 139"/>
            <p:cNvSpPr>
              <a:spLocks noChangeAspect="1" noChangeArrowheads="1"/>
            </p:cNvSpPr>
            <p:nvPr/>
          </p:nvSpPr>
          <p:spPr bwMode="auto">
            <a:xfrm>
              <a:off x="5229" y="1906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0" name="Rectangle 140"/>
            <p:cNvSpPr>
              <a:spLocks noChangeAspect="1" noChangeArrowheads="1"/>
            </p:cNvSpPr>
            <p:nvPr/>
          </p:nvSpPr>
          <p:spPr bwMode="auto">
            <a:xfrm>
              <a:off x="5229" y="1684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1" name="Rectangle 141"/>
            <p:cNvSpPr>
              <a:spLocks noChangeAspect="1" noChangeArrowheads="1"/>
            </p:cNvSpPr>
            <p:nvPr/>
          </p:nvSpPr>
          <p:spPr bwMode="auto">
            <a:xfrm>
              <a:off x="5229" y="1481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2" name="Rectangle 142"/>
            <p:cNvSpPr>
              <a:spLocks noChangeAspect="1" noChangeArrowheads="1"/>
            </p:cNvSpPr>
            <p:nvPr/>
          </p:nvSpPr>
          <p:spPr bwMode="auto">
            <a:xfrm>
              <a:off x="5229" y="1255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3" name="Rectangle 143"/>
            <p:cNvSpPr>
              <a:spLocks noChangeAspect="1" noChangeArrowheads="1"/>
            </p:cNvSpPr>
            <p:nvPr/>
          </p:nvSpPr>
          <p:spPr bwMode="auto">
            <a:xfrm>
              <a:off x="5229" y="1037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4" name="Rectangle 144"/>
            <p:cNvSpPr>
              <a:spLocks noChangeAspect="1" noChangeArrowheads="1"/>
            </p:cNvSpPr>
            <p:nvPr/>
          </p:nvSpPr>
          <p:spPr bwMode="auto">
            <a:xfrm>
              <a:off x="5229" y="815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5" name="Rectangle 145"/>
            <p:cNvSpPr>
              <a:spLocks noChangeAspect="1" noChangeArrowheads="1"/>
            </p:cNvSpPr>
            <p:nvPr/>
          </p:nvSpPr>
          <p:spPr bwMode="auto">
            <a:xfrm>
              <a:off x="5229" y="604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6" name="Rectangle 146"/>
            <p:cNvSpPr>
              <a:spLocks noChangeAspect="1" noChangeArrowheads="1"/>
            </p:cNvSpPr>
            <p:nvPr/>
          </p:nvSpPr>
          <p:spPr bwMode="auto">
            <a:xfrm>
              <a:off x="5229" y="390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7" name="Line 147"/>
            <p:cNvSpPr>
              <a:spLocks noChangeAspect="1" noChangeShapeType="1"/>
            </p:cNvSpPr>
            <p:nvPr/>
          </p:nvSpPr>
          <p:spPr bwMode="auto">
            <a:xfrm>
              <a:off x="1528" y="3613"/>
              <a:ext cx="0" cy="95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8" name="Line 148"/>
            <p:cNvSpPr>
              <a:spLocks noChangeAspect="1" noChangeShapeType="1"/>
            </p:cNvSpPr>
            <p:nvPr/>
          </p:nvSpPr>
          <p:spPr bwMode="auto">
            <a:xfrm>
              <a:off x="1528" y="3876"/>
              <a:ext cx="0" cy="102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9" name="Line 149"/>
            <p:cNvSpPr>
              <a:spLocks noChangeAspect="1" noChangeShapeType="1"/>
            </p:cNvSpPr>
            <p:nvPr/>
          </p:nvSpPr>
          <p:spPr bwMode="auto">
            <a:xfrm>
              <a:off x="2339" y="3612"/>
              <a:ext cx="0" cy="96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0" name="Line 150"/>
            <p:cNvSpPr>
              <a:spLocks noChangeAspect="1" noChangeShapeType="1"/>
            </p:cNvSpPr>
            <p:nvPr/>
          </p:nvSpPr>
          <p:spPr bwMode="auto">
            <a:xfrm>
              <a:off x="2339" y="3874"/>
              <a:ext cx="0" cy="104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1" name="Line 151"/>
            <p:cNvSpPr>
              <a:spLocks noChangeAspect="1" noChangeShapeType="1"/>
            </p:cNvSpPr>
            <p:nvPr/>
          </p:nvSpPr>
          <p:spPr bwMode="auto">
            <a:xfrm>
              <a:off x="3555" y="3604"/>
              <a:ext cx="0" cy="104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2" name="Line 152"/>
            <p:cNvSpPr>
              <a:spLocks noChangeAspect="1" noChangeShapeType="1"/>
            </p:cNvSpPr>
            <p:nvPr/>
          </p:nvSpPr>
          <p:spPr bwMode="auto">
            <a:xfrm>
              <a:off x="3555" y="3879"/>
              <a:ext cx="0" cy="9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3" name="Rectangle 153"/>
            <p:cNvSpPr>
              <a:spLocks noChangeAspect="1" noChangeArrowheads="1"/>
            </p:cNvSpPr>
            <p:nvPr/>
          </p:nvSpPr>
          <p:spPr bwMode="auto">
            <a:xfrm rot="16200000">
              <a:off x="-409" y="1648"/>
              <a:ext cx="1066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100" b="1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Na</a:t>
              </a:r>
              <a:r>
                <a:rPr lang="it-IT" sz="2100" b="1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O+K</a:t>
              </a:r>
              <a:r>
                <a:rPr lang="it-IT" sz="2100" b="1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endParaRPr lang="it-IT" sz="36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165" name="Oval 24"/>
          <p:cNvSpPr>
            <a:spLocks noChangeArrowheads="1"/>
          </p:cNvSpPr>
          <p:nvPr/>
        </p:nvSpPr>
        <p:spPr bwMode="auto">
          <a:xfrm>
            <a:off x="1771650" y="3076575"/>
            <a:ext cx="2543175" cy="2438400"/>
          </a:xfrm>
          <a:prstGeom prst="ellipse">
            <a:avLst/>
          </a:prstGeom>
          <a:gradFill rotWithShape="1">
            <a:gsLst>
              <a:gs pos="0">
                <a:srgbClr val="0066FF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66" name="Oval 24"/>
          <p:cNvSpPr>
            <a:spLocks noChangeArrowheads="1"/>
          </p:cNvSpPr>
          <p:nvPr/>
        </p:nvSpPr>
        <p:spPr bwMode="auto">
          <a:xfrm>
            <a:off x="-1438274" y="1819275"/>
            <a:ext cx="3695700" cy="4010025"/>
          </a:xfrm>
          <a:prstGeom prst="ellipse">
            <a:avLst/>
          </a:prstGeom>
          <a:gradFill rotWithShape="1">
            <a:gsLst>
              <a:gs pos="0">
                <a:srgbClr val="CC33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67" name="Oval 24"/>
          <p:cNvSpPr>
            <a:spLocks noChangeArrowheads="1"/>
          </p:cNvSpPr>
          <p:nvPr/>
        </p:nvSpPr>
        <p:spPr bwMode="auto">
          <a:xfrm>
            <a:off x="3190875" y="-457200"/>
            <a:ext cx="2543175" cy="2438400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68" name="Oval 24"/>
          <p:cNvSpPr>
            <a:spLocks noChangeArrowheads="1"/>
          </p:cNvSpPr>
          <p:nvPr/>
        </p:nvSpPr>
        <p:spPr bwMode="auto">
          <a:xfrm>
            <a:off x="4595812" y="247650"/>
            <a:ext cx="2543175" cy="2438400"/>
          </a:xfrm>
          <a:prstGeom prst="ellipse">
            <a:avLst/>
          </a:prstGeom>
          <a:gradFill rotWithShape="1">
            <a:gsLst>
              <a:gs pos="0">
                <a:srgbClr val="008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69" name="Oval 24"/>
          <p:cNvSpPr>
            <a:spLocks noChangeArrowheads="1"/>
          </p:cNvSpPr>
          <p:nvPr/>
        </p:nvSpPr>
        <p:spPr bwMode="auto">
          <a:xfrm>
            <a:off x="6472237" y="2133600"/>
            <a:ext cx="2543175" cy="2438400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70" name="Rectangle 37"/>
          <p:cNvSpPr>
            <a:spLocks noChangeAspect="1" noChangeArrowheads="1"/>
          </p:cNvSpPr>
          <p:nvPr/>
        </p:nvSpPr>
        <p:spPr bwMode="auto">
          <a:xfrm>
            <a:off x="2757489" y="4386263"/>
            <a:ext cx="5651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Basalt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6" name="Rectangle 67"/>
          <p:cNvSpPr>
            <a:spLocks noChangeAspect="1" noChangeArrowheads="1"/>
          </p:cNvSpPr>
          <p:nvPr/>
        </p:nvSpPr>
        <p:spPr bwMode="auto">
          <a:xfrm>
            <a:off x="957264" y="2282825"/>
            <a:ext cx="78263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 dirty="0">
                <a:solidFill>
                  <a:srgbClr val="000000"/>
                </a:solidFill>
                <a:effectLst/>
                <a:latin typeface="Calibri" pitchFamily="34" charset="0"/>
              </a:rPr>
              <a:t>(Foid)</a:t>
            </a:r>
            <a:r>
              <a:rPr lang="it-IT" dirty="0" err="1">
                <a:solidFill>
                  <a:srgbClr val="000000"/>
                </a:solidFill>
                <a:effectLst/>
                <a:latin typeface="Calibri" pitchFamily="34" charset="0"/>
              </a:rPr>
              <a:t>ite</a:t>
            </a:r>
            <a:endParaRPr lang="it-IT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7" name="Rectangle 77"/>
          <p:cNvSpPr>
            <a:spLocks noChangeAspect="1" noChangeArrowheads="1"/>
          </p:cNvSpPr>
          <p:nvPr/>
        </p:nvSpPr>
        <p:spPr bwMode="auto">
          <a:xfrm>
            <a:off x="4294189" y="403225"/>
            <a:ext cx="9017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Phonolite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8" name="Rectangle 78"/>
          <p:cNvSpPr>
            <a:spLocks noChangeAspect="1" noChangeArrowheads="1"/>
          </p:cNvSpPr>
          <p:nvPr/>
        </p:nvSpPr>
        <p:spPr bwMode="auto">
          <a:xfrm>
            <a:off x="5267326" y="1476375"/>
            <a:ext cx="7937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Trachyte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9" name="Rectangle 89"/>
          <p:cNvSpPr>
            <a:spLocks noChangeAspect="1" noChangeArrowheads="1"/>
          </p:cNvSpPr>
          <p:nvPr/>
        </p:nvSpPr>
        <p:spPr bwMode="auto">
          <a:xfrm>
            <a:off x="7199314" y="2540000"/>
            <a:ext cx="7620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Rhyolite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0" name="Oval 24"/>
          <p:cNvSpPr>
            <a:spLocks noChangeArrowheads="1"/>
          </p:cNvSpPr>
          <p:nvPr/>
        </p:nvSpPr>
        <p:spPr bwMode="auto">
          <a:xfrm>
            <a:off x="261937" y="581025"/>
            <a:ext cx="2543175" cy="2438400"/>
          </a:xfrm>
          <a:prstGeom prst="ellipse">
            <a:avLst/>
          </a:prstGeom>
          <a:gradFill rotWithShape="1">
            <a:gsLst>
              <a:gs pos="0">
                <a:srgbClr val="7030A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91" name="Oval 24"/>
          <p:cNvSpPr>
            <a:spLocks noChangeArrowheads="1"/>
          </p:cNvSpPr>
          <p:nvPr/>
        </p:nvSpPr>
        <p:spPr bwMode="auto">
          <a:xfrm>
            <a:off x="3152776" y="2647950"/>
            <a:ext cx="2895600" cy="2438400"/>
          </a:xfrm>
          <a:prstGeom prst="ellipse">
            <a:avLst/>
          </a:prstGeom>
          <a:gradFill rotWithShape="1">
            <a:gsLst>
              <a:gs pos="0">
                <a:srgbClr val="FF99CC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92" name="Rectangle 87"/>
          <p:cNvSpPr>
            <a:spLocks noChangeAspect="1" noChangeArrowheads="1"/>
          </p:cNvSpPr>
          <p:nvPr/>
        </p:nvSpPr>
        <p:spPr bwMode="auto">
          <a:xfrm>
            <a:off x="4595814" y="3575050"/>
            <a:ext cx="82391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 dirty="0">
                <a:solidFill>
                  <a:srgbClr val="000000"/>
                </a:solidFill>
                <a:effectLst/>
                <a:latin typeface="Calibri" pitchFamily="34" charset="0"/>
              </a:rPr>
              <a:t>Andesite</a:t>
            </a:r>
            <a:endParaRPr lang="it-IT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1" name="Rettangolo 180"/>
          <p:cNvSpPr/>
          <p:nvPr/>
        </p:nvSpPr>
        <p:spPr bwMode="auto">
          <a:xfrm>
            <a:off x="5362576" y="4029075"/>
            <a:ext cx="3743324" cy="2600325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pSp>
        <p:nvGrpSpPr>
          <p:cNvPr id="199" name="Gruppo 198"/>
          <p:cNvGrpSpPr/>
          <p:nvPr/>
        </p:nvGrpSpPr>
        <p:grpSpPr>
          <a:xfrm>
            <a:off x="5486400" y="4038600"/>
            <a:ext cx="3181351" cy="369332"/>
            <a:chOff x="4848225" y="4162425"/>
            <a:chExt cx="3181351" cy="369332"/>
          </a:xfrm>
        </p:grpSpPr>
        <p:sp>
          <p:nvSpPr>
            <p:cNvPr id="182" name="Rettangolo 181"/>
            <p:cNvSpPr/>
            <p:nvPr/>
          </p:nvSpPr>
          <p:spPr bwMode="auto">
            <a:xfrm>
              <a:off x="4848225" y="4210050"/>
              <a:ext cx="495300" cy="266700"/>
            </a:xfrm>
            <a:prstGeom prst="rect">
              <a:avLst/>
            </a:prstGeom>
            <a:solidFill>
              <a:srgbClr val="0066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88" name="CasellaDiTesto 187"/>
            <p:cNvSpPr txBox="1"/>
            <p:nvPr/>
          </p:nvSpPr>
          <p:spPr>
            <a:xfrm>
              <a:off x="5419726" y="4162425"/>
              <a:ext cx="260985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 smtClean="0">
                  <a:solidFill>
                    <a:schemeClr val="tx1"/>
                  </a:solidFill>
                  <a:latin typeface="Calibri" pitchFamily="34" charset="0"/>
                </a:rPr>
                <a:t>C-H-free peridotite melts</a:t>
              </a:r>
              <a:endParaRPr lang="en-GB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200" name="Gruppo 199"/>
          <p:cNvGrpSpPr/>
          <p:nvPr/>
        </p:nvGrpSpPr>
        <p:grpSpPr>
          <a:xfrm>
            <a:off x="5486400" y="4657725"/>
            <a:ext cx="3200401" cy="369332"/>
            <a:chOff x="4848225" y="4486275"/>
            <a:chExt cx="3200401" cy="369332"/>
          </a:xfrm>
        </p:grpSpPr>
        <p:sp>
          <p:nvSpPr>
            <p:cNvPr id="183" name="Rettangolo 182"/>
            <p:cNvSpPr/>
            <p:nvPr/>
          </p:nvSpPr>
          <p:spPr bwMode="auto">
            <a:xfrm>
              <a:off x="4848225" y="4543425"/>
              <a:ext cx="495300" cy="266700"/>
            </a:xfrm>
            <a:prstGeom prst="rect">
              <a:avLst/>
            </a:prstGeom>
            <a:solidFill>
              <a:srgbClr val="CC33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89" name="CasellaDiTesto 188"/>
            <p:cNvSpPr txBox="1"/>
            <p:nvPr/>
          </p:nvSpPr>
          <p:spPr>
            <a:xfrm>
              <a:off x="5419726" y="4486275"/>
              <a:ext cx="26289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 smtClean="0">
                  <a:solidFill>
                    <a:schemeClr val="tx1"/>
                  </a:solidFill>
                  <a:latin typeface="Calibri" pitchFamily="34" charset="0"/>
                </a:rPr>
                <a:t>C-bearing peridotite melts</a:t>
              </a:r>
              <a:endParaRPr lang="en-GB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201" name="Gruppo 200"/>
          <p:cNvGrpSpPr/>
          <p:nvPr/>
        </p:nvGrpSpPr>
        <p:grpSpPr>
          <a:xfrm>
            <a:off x="5486400" y="4981575"/>
            <a:ext cx="3219451" cy="369332"/>
            <a:chOff x="4848225" y="4819650"/>
            <a:chExt cx="3219451" cy="369332"/>
          </a:xfrm>
        </p:grpSpPr>
        <p:sp>
          <p:nvSpPr>
            <p:cNvPr id="184" name="Rettangolo 183"/>
            <p:cNvSpPr/>
            <p:nvPr/>
          </p:nvSpPr>
          <p:spPr bwMode="auto">
            <a:xfrm>
              <a:off x="4848225" y="4867275"/>
              <a:ext cx="495300" cy="266700"/>
            </a:xfrm>
            <a:prstGeom prst="rect">
              <a:avLst/>
            </a:prstGeom>
            <a:solidFill>
              <a:srgbClr val="FF99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94" name="CasellaDiTesto 193"/>
            <p:cNvSpPr txBox="1"/>
            <p:nvPr/>
          </p:nvSpPr>
          <p:spPr>
            <a:xfrm>
              <a:off x="5419726" y="4819650"/>
              <a:ext cx="264795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 smtClean="0">
                  <a:solidFill>
                    <a:schemeClr val="tx1"/>
                  </a:solidFill>
                  <a:latin typeface="Calibri" pitchFamily="34" charset="0"/>
                </a:rPr>
                <a:t>H-bearing peridotite melts</a:t>
              </a:r>
              <a:endParaRPr lang="en-GB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202" name="Gruppo 201"/>
          <p:cNvGrpSpPr/>
          <p:nvPr/>
        </p:nvGrpSpPr>
        <p:grpSpPr>
          <a:xfrm>
            <a:off x="5486400" y="5286375"/>
            <a:ext cx="3171825" cy="369332"/>
            <a:chOff x="4848225" y="5143500"/>
            <a:chExt cx="3171825" cy="369332"/>
          </a:xfrm>
        </p:grpSpPr>
        <p:sp>
          <p:nvSpPr>
            <p:cNvPr id="185" name="Rettangolo 184"/>
            <p:cNvSpPr/>
            <p:nvPr/>
          </p:nvSpPr>
          <p:spPr bwMode="auto">
            <a:xfrm>
              <a:off x="4848225" y="5200650"/>
              <a:ext cx="495300" cy="266700"/>
            </a:xfrm>
            <a:prstGeom prst="rect">
              <a:avLst/>
            </a:prstGeom>
            <a:solidFill>
              <a:srgbClr val="7030A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95" name="CasellaDiTesto 194"/>
            <p:cNvSpPr txBox="1"/>
            <p:nvPr/>
          </p:nvSpPr>
          <p:spPr>
            <a:xfrm>
              <a:off x="5419725" y="5143500"/>
              <a:ext cx="260032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 smtClean="0">
                  <a:solidFill>
                    <a:schemeClr val="tx1"/>
                  </a:solidFill>
                  <a:latin typeface="Calibri" pitchFamily="34" charset="0"/>
                </a:rPr>
                <a:t>Na-K-rich peridotite melts</a:t>
              </a:r>
              <a:endParaRPr lang="en-GB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203" name="Gruppo 202"/>
          <p:cNvGrpSpPr/>
          <p:nvPr/>
        </p:nvGrpSpPr>
        <p:grpSpPr>
          <a:xfrm>
            <a:off x="5486400" y="5619750"/>
            <a:ext cx="2181225" cy="369332"/>
            <a:chOff x="4848225" y="5486400"/>
            <a:chExt cx="2181225" cy="369332"/>
          </a:xfrm>
        </p:grpSpPr>
        <p:sp>
          <p:nvSpPr>
            <p:cNvPr id="186" name="Rettangolo 185"/>
            <p:cNvSpPr/>
            <p:nvPr/>
          </p:nvSpPr>
          <p:spPr bwMode="auto">
            <a:xfrm>
              <a:off x="4848225" y="5524500"/>
              <a:ext cx="495300" cy="266700"/>
            </a:xfrm>
            <a:prstGeom prst="rect">
              <a:avLst/>
            </a:prstGeom>
            <a:solidFill>
              <a:srgbClr val="FFFF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96" name="CasellaDiTesto 195"/>
            <p:cNvSpPr txBox="1"/>
            <p:nvPr/>
          </p:nvSpPr>
          <p:spPr>
            <a:xfrm>
              <a:off x="5419725" y="5486400"/>
              <a:ext cx="160972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 smtClean="0">
                  <a:solidFill>
                    <a:schemeClr val="tx1"/>
                  </a:solidFill>
                  <a:latin typeface="Calibri" pitchFamily="34" charset="0"/>
                </a:rPr>
                <a:t>Evolved melts</a:t>
              </a:r>
              <a:endParaRPr lang="en-GB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204" name="Gruppo 203"/>
          <p:cNvGrpSpPr/>
          <p:nvPr/>
        </p:nvGrpSpPr>
        <p:grpSpPr>
          <a:xfrm>
            <a:off x="5486400" y="5943600"/>
            <a:ext cx="2143125" cy="369332"/>
            <a:chOff x="4848225" y="5800725"/>
            <a:chExt cx="2143125" cy="369332"/>
          </a:xfrm>
        </p:grpSpPr>
        <p:sp>
          <p:nvSpPr>
            <p:cNvPr id="187" name="Rettangolo 186"/>
            <p:cNvSpPr/>
            <p:nvPr/>
          </p:nvSpPr>
          <p:spPr bwMode="auto">
            <a:xfrm>
              <a:off x="4848225" y="5838825"/>
              <a:ext cx="495300" cy="2667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97" name="CasellaDiTesto 196"/>
            <p:cNvSpPr txBox="1"/>
            <p:nvPr/>
          </p:nvSpPr>
          <p:spPr>
            <a:xfrm>
              <a:off x="5419725" y="5800725"/>
              <a:ext cx="157162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 smtClean="0">
                  <a:solidFill>
                    <a:schemeClr val="tx1"/>
                  </a:solidFill>
                  <a:latin typeface="Calibri" pitchFamily="34" charset="0"/>
                </a:rPr>
                <a:t>Evolved melts</a:t>
              </a:r>
              <a:endParaRPr lang="en-GB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205" name="Gruppo 204"/>
          <p:cNvGrpSpPr/>
          <p:nvPr/>
        </p:nvGrpSpPr>
        <p:grpSpPr>
          <a:xfrm>
            <a:off x="5486400" y="6229350"/>
            <a:ext cx="2066925" cy="369332"/>
            <a:chOff x="4848225" y="6115050"/>
            <a:chExt cx="2066925" cy="369332"/>
          </a:xfrm>
        </p:grpSpPr>
        <p:sp>
          <p:nvSpPr>
            <p:cNvPr id="193" name="Rettangolo 192"/>
            <p:cNvSpPr/>
            <p:nvPr/>
          </p:nvSpPr>
          <p:spPr bwMode="auto">
            <a:xfrm>
              <a:off x="4848225" y="6181725"/>
              <a:ext cx="495300" cy="2667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98" name="CasellaDiTesto 197"/>
            <p:cNvSpPr txBox="1"/>
            <p:nvPr/>
          </p:nvSpPr>
          <p:spPr>
            <a:xfrm>
              <a:off x="5419725" y="6115050"/>
              <a:ext cx="149542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 smtClean="0">
                  <a:solidFill>
                    <a:schemeClr val="tx1"/>
                  </a:solidFill>
                  <a:latin typeface="Calibri" pitchFamily="34" charset="0"/>
                </a:rPr>
                <a:t>Evolved melts</a:t>
              </a:r>
              <a:endParaRPr lang="en-GB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190" name="Gruppo 189"/>
          <p:cNvGrpSpPr/>
          <p:nvPr/>
        </p:nvGrpSpPr>
        <p:grpSpPr>
          <a:xfrm>
            <a:off x="5486400" y="4352925"/>
            <a:ext cx="3686175" cy="369332"/>
            <a:chOff x="4848225" y="4162425"/>
            <a:chExt cx="3686175" cy="369332"/>
          </a:xfrm>
        </p:grpSpPr>
        <p:sp>
          <p:nvSpPr>
            <p:cNvPr id="206" name="Rettangolo 205"/>
            <p:cNvSpPr/>
            <p:nvPr/>
          </p:nvSpPr>
          <p:spPr bwMode="auto">
            <a:xfrm>
              <a:off x="4848225" y="4210050"/>
              <a:ext cx="495300" cy="26670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07" name="CasellaDiTesto 206"/>
            <p:cNvSpPr txBox="1"/>
            <p:nvPr/>
          </p:nvSpPr>
          <p:spPr>
            <a:xfrm>
              <a:off x="5419725" y="4162425"/>
              <a:ext cx="311467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 err="1" smtClean="0">
                  <a:solidFill>
                    <a:schemeClr val="tx1"/>
                  </a:solidFill>
                  <a:latin typeface="Calibri" pitchFamily="34" charset="0"/>
                </a:rPr>
                <a:t>Amph</a:t>
              </a:r>
              <a:r>
                <a:rPr lang="en-GB" dirty="0" smtClean="0">
                  <a:solidFill>
                    <a:schemeClr val="tx1"/>
                  </a:solidFill>
                  <a:latin typeface="Calibri" pitchFamily="34" charset="0"/>
                </a:rPr>
                <a:t>-bearing peridotite melts</a:t>
              </a:r>
              <a:endParaRPr lang="en-GB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208" name="Oval 24"/>
          <p:cNvSpPr>
            <a:spLocks noChangeArrowheads="1"/>
          </p:cNvSpPr>
          <p:nvPr/>
        </p:nvSpPr>
        <p:spPr bwMode="auto">
          <a:xfrm>
            <a:off x="985837" y="1752600"/>
            <a:ext cx="2543175" cy="2438400"/>
          </a:xfrm>
          <a:prstGeom prst="ellipse">
            <a:avLst/>
          </a:prstGeom>
          <a:gradFill rotWithShape="1">
            <a:gsLst>
              <a:gs pos="0">
                <a:srgbClr val="FFC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209" name="Rectangle 90"/>
          <p:cNvSpPr>
            <a:spLocks noChangeAspect="1" noChangeArrowheads="1"/>
          </p:cNvSpPr>
          <p:nvPr/>
        </p:nvSpPr>
        <p:spPr bwMode="auto">
          <a:xfrm>
            <a:off x="1843089" y="2805113"/>
            <a:ext cx="8270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 Tephrite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0" name="Rectangle 91"/>
          <p:cNvSpPr>
            <a:spLocks noChangeAspect="1" noChangeArrowheads="1"/>
          </p:cNvSpPr>
          <p:nvPr/>
        </p:nvSpPr>
        <p:spPr bwMode="auto">
          <a:xfrm>
            <a:off x="1843089" y="3043238"/>
            <a:ext cx="8001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 dirty="0">
                <a:solidFill>
                  <a:srgbClr val="000000"/>
                </a:solidFill>
                <a:effectLst/>
                <a:latin typeface="Calibri" pitchFamily="34" charset="0"/>
              </a:rPr>
              <a:t>Basanite</a:t>
            </a:r>
            <a:endParaRPr lang="it-IT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1" name="Rectangle 85"/>
          <p:cNvSpPr>
            <a:spLocks noChangeAspect="1" noChangeArrowheads="1"/>
          </p:cNvSpPr>
          <p:nvPr/>
        </p:nvSpPr>
        <p:spPr bwMode="auto">
          <a:xfrm>
            <a:off x="3749676" y="4160838"/>
            <a:ext cx="7159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 dirty="0" err="1">
                <a:solidFill>
                  <a:srgbClr val="000000"/>
                </a:solidFill>
                <a:effectLst/>
                <a:latin typeface="Calibri" pitchFamily="34" charset="0"/>
              </a:rPr>
              <a:t>Basaltic</a:t>
            </a:r>
            <a:endParaRPr lang="it-IT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2" name="Rectangle 86"/>
          <p:cNvSpPr>
            <a:spLocks noChangeAspect="1" noChangeArrowheads="1"/>
          </p:cNvSpPr>
          <p:nvPr/>
        </p:nvSpPr>
        <p:spPr bwMode="auto">
          <a:xfrm>
            <a:off x="3709989" y="4398963"/>
            <a:ext cx="82391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Andesite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50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/>
      <p:bldP spid="166" grpId="0" animBg="1"/>
      <p:bldP spid="167" grpId="0" animBg="1"/>
      <p:bldP spid="168" grpId="0" animBg="1"/>
      <p:bldP spid="169" grpId="0" animBg="1"/>
      <p:bldP spid="180" grpId="0" animBg="1"/>
      <p:bldP spid="191" grpId="0" animBg="1"/>
      <p:bldP spid="181" grpId="0" animBg="1"/>
      <p:bldP spid="208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3" name="Gruppo 2"/>
          <p:cNvGrpSpPr>
            <a:grpSpLocks noChangeAspect="1"/>
          </p:cNvGrpSpPr>
          <p:nvPr/>
        </p:nvGrpSpPr>
        <p:grpSpPr>
          <a:xfrm>
            <a:off x="370691" y="770675"/>
            <a:ext cx="8402618" cy="6087325"/>
            <a:chOff x="623336" y="770675"/>
            <a:chExt cx="7897327" cy="5721264"/>
          </a:xfrm>
        </p:grpSpPr>
        <p:pic>
          <p:nvPicPr>
            <p:cNvPr id="2" name="Immagine 1"/>
            <p:cNvPicPr>
              <a:picLocks noChangeAspect="1"/>
            </p:cNvPicPr>
            <p:nvPr/>
          </p:nvPicPr>
          <p:blipFill rotWithShape="1">
            <a:blip r:embed="rId3" cstate="print"/>
            <a:srcRect b="74034"/>
            <a:stretch/>
          </p:blipFill>
          <p:spPr>
            <a:xfrm>
              <a:off x="623336" y="770675"/>
              <a:ext cx="7897327" cy="1580639"/>
            </a:xfrm>
            <a:prstGeom prst="rect">
              <a:avLst/>
            </a:prstGeom>
          </p:spPr>
        </p:pic>
        <p:pic>
          <p:nvPicPr>
            <p:cNvPr id="9" name="Immagine 8"/>
            <p:cNvPicPr>
              <a:picLocks noChangeAspect="1"/>
            </p:cNvPicPr>
            <p:nvPr/>
          </p:nvPicPr>
          <p:blipFill rotWithShape="1">
            <a:blip r:embed="rId3" cstate="print"/>
            <a:srcRect t="31979"/>
            <a:stretch/>
          </p:blipFill>
          <p:spPr>
            <a:xfrm>
              <a:off x="623336" y="2351314"/>
              <a:ext cx="7897327" cy="4140625"/>
            </a:xfrm>
            <a:prstGeom prst="rect">
              <a:avLst/>
            </a:prstGeom>
          </p:spPr>
        </p:pic>
      </p:grpSp>
      <p:sp>
        <p:nvSpPr>
          <p:cNvPr id="11" name="Rettangolo arrotondato 10"/>
          <p:cNvSpPr/>
          <p:nvPr/>
        </p:nvSpPr>
        <p:spPr bwMode="auto">
          <a:xfrm>
            <a:off x="4070350" y="2442921"/>
            <a:ext cx="1419225" cy="29075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cxnSp>
        <p:nvCxnSpPr>
          <p:cNvPr id="10" name="Connettore 1 9"/>
          <p:cNvCxnSpPr/>
          <p:nvPr/>
        </p:nvCxnSpPr>
        <p:spPr bwMode="auto">
          <a:xfrm flipV="1">
            <a:off x="5531981" y="5044849"/>
            <a:ext cx="151200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cxnSp>
        <p:nvCxnSpPr>
          <p:cNvPr id="14" name="Connettore 1 13"/>
          <p:cNvCxnSpPr/>
          <p:nvPr/>
        </p:nvCxnSpPr>
        <p:spPr bwMode="auto">
          <a:xfrm flipV="1">
            <a:off x="5989181" y="6676799"/>
            <a:ext cx="255600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cxnSp>
        <p:nvCxnSpPr>
          <p:cNvPr id="15" name="Connettore 1 14"/>
          <p:cNvCxnSpPr/>
          <p:nvPr/>
        </p:nvCxnSpPr>
        <p:spPr bwMode="auto">
          <a:xfrm flipV="1">
            <a:off x="3042781" y="6829199"/>
            <a:ext cx="100800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</p:spTree>
    <p:extLst>
      <p:ext uri="{BB962C8B-B14F-4D97-AF65-F5344CB8AC3E}">
        <p14:creationId xmlns:p14="http://schemas.microsoft.com/office/powerpoint/2010/main" val="2254110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3" name="Gruppo 2"/>
          <p:cNvGrpSpPr>
            <a:grpSpLocks noChangeAspect="1"/>
          </p:cNvGrpSpPr>
          <p:nvPr/>
        </p:nvGrpSpPr>
        <p:grpSpPr>
          <a:xfrm>
            <a:off x="1" y="912813"/>
            <a:ext cx="9141240" cy="5945187"/>
            <a:chOff x="604283" y="912813"/>
            <a:chExt cx="8536957" cy="5599621"/>
          </a:xfrm>
        </p:grpSpPr>
        <p:pic>
          <p:nvPicPr>
            <p:cNvPr id="2" name="Immagine 1"/>
            <p:cNvPicPr>
              <a:picLocks noChangeAspect="1"/>
            </p:cNvPicPr>
            <p:nvPr/>
          </p:nvPicPr>
          <p:blipFill rotWithShape="1">
            <a:blip r:embed="rId3" cstate="print"/>
            <a:srcRect b="75430"/>
            <a:stretch/>
          </p:blipFill>
          <p:spPr>
            <a:xfrm>
              <a:off x="604283" y="912813"/>
              <a:ext cx="8536957" cy="1563687"/>
            </a:xfrm>
            <a:prstGeom prst="rect">
              <a:avLst/>
            </a:prstGeom>
          </p:spPr>
        </p:pic>
        <p:pic>
          <p:nvPicPr>
            <p:cNvPr id="26" name="Immagine 25"/>
            <p:cNvPicPr>
              <a:picLocks noChangeAspect="1"/>
            </p:cNvPicPr>
            <p:nvPr/>
          </p:nvPicPr>
          <p:blipFill rotWithShape="1">
            <a:blip r:embed="rId3" cstate="print"/>
            <a:srcRect t="32752" b="3833"/>
            <a:stretch/>
          </p:blipFill>
          <p:spPr>
            <a:xfrm>
              <a:off x="604283" y="2476500"/>
              <a:ext cx="8536957" cy="4035934"/>
            </a:xfrm>
            <a:prstGeom prst="rect">
              <a:avLst/>
            </a:prstGeom>
          </p:spPr>
        </p:pic>
      </p:grpSp>
      <p:sp>
        <p:nvSpPr>
          <p:cNvPr id="6" name="Rettangolo arrotondato 5"/>
          <p:cNvSpPr/>
          <p:nvPr/>
        </p:nvSpPr>
        <p:spPr bwMode="auto">
          <a:xfrm>
            <a:off x="2873375" y="5215012"/>
            <a:ext cx="3057525" cy="19518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7" name="Rettangolo arrotondato 6"/>
          <p:cNvSpPr/>
          <p:nvPr/>
        </p:nvSpPr>
        <p:spPr bwMode="auto">
          <a:xfrm>
            <a:off x="5394325" y="6015112"/>
            <a:ext cx="3514725" cy="19518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8" name="Rettangolo arrotondato 7"/>
          <p:cNvSpPr/>
          <p:nvPr/>
        </p:nvSpPr>
        <p:spPr bwMode="auto">
          <a:xfrm>
            <a:off x="2879725" y="6173862"/>
            <a:ext cx="2016125" cy="19518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026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8" name="Gruppo 7"/>
          <p:cNvGrpSpPr/>
          <p:nvPr/>
        </p:nvGrpSpPr>
        <p:grpSpPr>
          <a:xfrm>
            <a:off x="0" y="908050"/>
            <a:ext cx="9144000" cy="5949950"/>
            <a:chOff x="0" y="908050"/>
            <a:chExt cx="9144000" cy="5949950"/>
          </a:xfrm>
        </p:grpSpPr>
        <p:sp>
          <p:nvSpPr>
            <p:cNvPr id="6" name="Rettangolo 5"/>
            <p:cNvSpPr/>
            <p:nvPr/>
          </p:nvSpPr>
          <p:spPr bwMode="auto">
            <a:xfrm>
              <a:off x="0" y="908050"/>
              <a:ext cx="9144000" cy="594995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5" name="Gruppo 4"/>
            <p:cNvGrpSpPr/>
            <p:nvPr/>
          </p:nvGrpSpPr>
          <p:grpSpPr>
            <a:xfrm>
              <a:off x="637626" y="908050"/>
              <a:ext cx="7868748" cy="5949950"/>
              <a:chOff x="637626" y="85259"/>
              <a:chExt cx="7868748" cy="6458882"/>
            </a:xfrm>
          </p:grpSpPr>
          <p:pic>
            <p:nvPicPr>
              <p:cNvPr id="4" name="Immagine 3"/>
              <p:cNvPicPr>
                <a:picLocks noChangeAspect="1"/>
              </p:cNvPicPr>
              <p:nvPr/>
            </p:nvPicPr>
            <p:blipFill rotWithShape="1">
              <a:blip r:embed="rId3" cstate="print"/>
              <a:srcRect b="78486"/>
              <a:stretch/>
            </p:blipFill>
            <p:spPr>
              <a:xfrm>
                <a:off x="637626" y="85259"/>
                <a:ext cx="7868748" cy="1438742"/>
              </a:xfrm>
              <a:prstGeom prst="rect">
                <a:avLst/>
              </a:prstGeom>
            </p:spPr>
          </p:pic>
          <p:pic>
            <p:nvPicPr>
              <p:cNvPr id="7" name="Immagine 6"/>
              <p:cNvPicPr>
                <a:picLocks noChangeAspect="1"/>
              </p:cNvPicPr>
              <p:nvPr/>
            </p:nvPicPr>
            <p:blipFill rotWithShape="1">
              <a:blip r:embed="rId3" cstate="print"/>
              <a:srcRect t="24933"/>
              <a:stretch/>
            </p:blipFill>
            <p:spPr>
              <a:xfrm>
                <a:off x="637626" y="1524000"/>
                <a:ext cx="7868748" cy="5020141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244728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375916" y="925255"/>
            <a:ext cx="6392167" cy="3686689"/>
          </a:xfrm>
          <a:prstGeom prst="rect">
            <a:avLst/>
          </a:prstGeom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342900" y="4788694"/>
            <a:ext cx="8483600" cy="1840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Carbonatites (and related magmas) are considered to form away from subduction settings, rather related to mid-plate environments as consequence of the arrival of deep-seated mantle plumes.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3926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95510" y="1179830"/>
            <a:ext cx="6352979" cy="4991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 Box 21"/>
          <p:cNvSpPr txBox="1">
            <a:spLocks noChangeArrowheads="1"/>
          </p:cNvSpPr>
          <p:nvPr/>
        </p:nvSpPr>
        <p:spPr bwMode="auto">
          <a:xfrm>
            <a:off x="0" y="6216968"/>
            <a:ext cx="91440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1400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From: Yaxley et al. (2019) </a:t>
            </a:r>
            <a:r>
              <a:rPr lang="en-GB" sz="1400" dirty="0" err="1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Orcutt</a:t>
            </a:r>
            <a:r>
              <a:rPr lang="en-GB" sz="1400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 et al. (Eds.) Deep Carbon – past to present Cambridge University Press, 129-162</a:t>
            </a:r>
            <a:endParaRPr lang="en-GB" sz="1400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0" name="Rettangolo arrotondato 9"/>
          <p:cNvSpPr/>
          <p:nvPr/>
        </p:nvSpPr>
        <p:spPr bwMode="auto">
          <a:xfrm>
            <a:off x="4140200" y="5002286"/>
            <a:ext cx="1808163" cy="35711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" name="Text Box 21"/>
          <p:cNvSpPr txBox="1">
            <a:spLocks noChangeArrowheads="1"/>
          </p:cNvSpPr>
          <p:nvPr/>
        </p:nvSpPr>
        <p:spPr bwMode="auto">
          <a:xfrm>
            <a:off x="0" y="755968"/>
            <a:ext cx="91440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Direct link of carbonatites with subduction (carbonate recycling)</a:t>
            </a:r>
            <a:endParaRPr lang="en-GB" sz="2600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4728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  <p:bldP spid="11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Rectangle 2"/>
          <p:cNvSpPr>
            <a:spLocks noChangeArrowheads="1"/>
          </p:cNvSpPr>
          <p:nvPr/>
        </p:nvSpPr>
        <p:spPr bwMode="auto">
          <a:xfrm>
            <a:off x="0" y="452438"/>
            <a:ext cx="9144000" cy="5583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 algn="ctr" defTabSz="715963">
              <a:defRPr/>
            </a:pPr>
            <a: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Rationale behind the definition of </a:t>
            </a:r>
            <a:b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“</a:t>
            </a:r>
            <a:r>
              <a:rPr lang="en-GB" sz="4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</a:t>
            </a:r>
            <a: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</a:t>
            </a:r>
            <a:b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(or intraplate-like)</a:t>
            </a:r>
            <a:r>
              <a:rPr lang="en-GB" sz="460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460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</a:t>
            </a:r>
            <a:b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“</a:t>
            </a:r>
            <a:r>
              <a:rPr lang="en-GB" sz="4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</a:t>
            </a:r>
            <a: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</a:t>
            </a:r>
            <a:b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4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(or subduction-related)</a:t>
            </a:r>
            <a:br>
              <a:rPr lang="en-GB" sz="4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igneous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3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218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4" name="Rectangle 2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2195" name="Rectangle 3"/>
          <p:cNvSpPr>
            <a:spLocks noChangeArrowheads="1"/>
          </p:cNvSpPr>
          <p:nvPr/>
        </p:nvSpPr>
        <p:spPr bwMode="auto">
          <a:xfrm>
            <a:off x="323850" y="1235076"/>
            <a:ext cx="8820150" cy="140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There is no “official” definition of “orogenic” or “anorogenic” igneous rock (or rock series).</a:t>
            </a:r>
            <a:endParaRPr lang="en-GB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2196" name="Rectangle 4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2197" name="Rectangle 5"/>
          <p:cNvSpPr>
            <a:spLocks noChangeArrowheads="1"/>
          </p:cNvSpPr>
          <p:nvPr/>
        </p:nvSpPr>
        <p:spPr bwMode="auto">
          <a:xfrm>
            <a:off x="0" y="3343275"/>
            <a:ext cx="9144000" cy="78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does this mean?</a:t>
            </a:r>
            <a:endParaRPr lang="en-GB" sz="4000" i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2198" name="Rectangle 6"/>
          <p:cNvSpPr>
            <a:spLocks noChangeArrowheads="1"/>
          </p:cNvSpPr>
          <p:nvPr/>
        </p:nvSpPr>
        <p:spPr bwMode="auto">
          <a:xfrm>
            <a:off x="0" y="4519613"/>
            <a:ext cx="9144000" cy="1852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You can virtually say what you want</a:t>
            </a:r>
            <a:br>
              <a:rPr lang="en-GB" sz="3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400" i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(more or less…).</a:t>
            </a:r>
            <a:endParaRPr lang="en-GB" sz="3200" i="1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2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2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92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92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92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2194" grpId="0" autoUpdateAnimBg="0"/>
      <p:bldP spid="392195" grpId="0"/>
      <p:bldP spid="392196" grpId="0" autoUpdateAnimBg="0"/>
      <p:bldP spid="392197" grpId="0"/>
      <p:bldP spid="392198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1" name="Rectangle 3"/>
          <p:cNvSpPr>
            <a:spLocks noChangeArrowheads="1"/>
          </p:cNvSpPr>
          <p:nvPr/>
        </p:nvSpPr>
        <p:spPr bwMode="auto">
          <a:xfrm>
            <a:off x="169863" y="830263"/>
            <a:ext cx="8804274" cy="636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500" dirty="0" smtClean="0">
                <a:solidFill>
                  <a:srgbClr val="FFFF00"/>
                </a:solidFill>
                <a:latin typeface="Calibri" pitchFamily="34" charset="0"/>
              </a:rPr>
              <a:t>Orogenic (or subduction-related) rocks?</a:t>
            </a:r>
            <a:endParaRPr lang="en-GB" sz="3200" dirty="0">
              <a:solidFill>
                <a:srgbClr val="FFFF00"/>
              </a:solidFill>
              <a:latin typeface="Calibri" pitchFamily="34" charset="0"/>
            </a:endParaRPr>
          </a:p>
        </p:txBody>
      </p:sp>
      <p:sp>
        <p:nvSpPr>
          <p:cNvPr id="391173" name="Rectangle 5"/>
          <p:cNvSpPr>
            <a:spLocks noChangeArrowheads="1"/>
          </p:cNvSpPr>
          <p:nvPr/>
        </p:nvSpPr>
        <p:spPr bwMode="auto">
          <a:xfrm>
            <a:off x="0" y="3892550"/>
            <a:ext cx="9144000" cy="665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latin typeface="Calibri" pitchFamily="34" charset="0"/>
              </a:rPr>
              <a:t>How can they be identified?</a:t>
            </a:r>
            <a:endParaRPr lang="en-GB" sz="4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91174" name="Rectangle 6"/>
          <p:cNvSpPr>
            <a:spLocks noChangeArrowheads="1"/>
          </p:cNvSpPr>
          <p:nvPr/>
        </p:nvSpPr>
        <p:spPr bwMode="auto">
          <a:xfrm>
            <a:off x="169863" y="4765675"/>
            <a:ext cx="8804274" cy="1884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Rocks with geochemical characteristics similar to rocks generated above subduction zones (e.g., Andes, Indonesia).</a:t>
            </a:r>
            <a:br>
              <a:rPr lang="en-GB" sz="320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			Easy? No, of course…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91175" name="Rectangle 7"/>
          <p:cNvSpPr>
            <a:spLocks noChangeArrowheads="1"/>
          </p:cNvSpPr>
          <p:nvPr/>
        </p:nvSpPr>
        <p:spPr bwMode="auto">
          <a:xfrm>
            <a:off x="169863" y="1662113"/>
            <a:ext cx="8804274" cy="277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 smtClean="0">
                <a:solidFill>
                  <a:schemeClr val="bg1"/>
                </a:solidFill>
                <a:latin typeface="Calibri" pitchFamily="34" charset="0"/>
              </a:rPr>
              <a:t>Typically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 subalkaline (calcalkaline, high-K calcalkaline) and alkaline (potassic to ultrapotassic). SiO</a:t>
            </a:r>
            <a:r>
              <a:rPr lang="en-GB" sz="3200" baseline="-25000" smtClean="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 content typically high (higher than typical “anorogenic” rocks).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91176" name="Rectangle 8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91177" name="Rectangle 9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1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1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1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1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171" grpId="0"/>
      <p:bldP spid="391173" grpId="0"/>
      <p:bldP spid="391174" grpId="0"/>
      <p:bldP spid="391175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7" name="Rectangle 3"/>
          <p:cNvSpPr>
            <a:spLocks noChangeArrowheads="1"/>
          </p:cNvSpPr>
          <p:nvPr/>
        </p:nvSpPr>
        <p:spPr bwMode="auto">
          <a:xfrm>
            <a:off x="169863" y="812800"/>
            <a:ext cx="8804274" cy="608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500" dirty="0" smtClean="0">
                <a:solidFill>
                  <a:srgbClr val="FFFF00"/>
                </a:solidFill>
                <a:latin typeface="Calibri" pitchFamily="34" charset="0"/>
              </a:rPr>
              <a:t>Anorogenic (or within-plate) rocks?</a:t>
            </a:r>
            <a:r>
              <a:rPr lang="en-GB" sz="3200" dirty="0" smtClean="0">
                <a:solidFill>
                  <a:srgbClr val="FFFF00"/>
                </a:solidFill>
                <a:latin typeface="Calibri" pitchFamily="34" charset="0"/>
              </a:rPr>
              <a:t> </a:t>
            </a:r>
            <a:endParaRPr lang="en-GB" sz="3200" dirty="0">
              <a:solidFill>
                <a:srgbClr val="FFFF00"/>
              </a:solidFill>
              <a:latin typeface="Calibri" pitchFamily="34" charset="0"/>
            </a:endParaRPr>
          </a:p>
        </p:txBody>
      </p:sp>
      <p:sp>
        <p:nvSpPr>
          <p:cNvPr id="390149" name="Rectangle 5"/>
          <p:cNvSpPr>
            <a:spLocks noChangeArrowheads="1"/>
          </p:cNvSpPr>
          <p:nvPr/>
        </p:nvSpPr>
        <p:spPr bwMode="auto">
          <a:xfrm>
            <a:off x="0" y="3892550"/>
            <a:ext cx="9144000" cy="665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latin typeface="Calibri" pitchFamily="34" charset="0"/>
              </a:rPr>
              <a:t>How can they be identified?</a:t>
            </a:r>
            <a:endParaRPr lang="en-GB" sz="4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90150" name="Rectangle 6"/>
          <p:cNvSpPr>
            <a:spLocks noChangeArrowheads="1"/>
          </p:cNvSpPr>
          <p:nvPr/>
        </p:nvSpPr>
        <p:spPr bwMode="auto">
          <a:xfrm>
            <a:off x="169863" y="4765675"/>
            <a:ext cx="8804274" cy="1890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Rocks with geochemical characteristics similar to rocks presently generated in oceanic intraplate tectonic settings (e.g. Hawaii).</a:t>
            </a:r>
            <a:br>
              <a:rPr lang="en-GB" sz="320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			Easy? No, of course…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90151" name="Rectangle 7"/>
          <p:cNvSpPr>
            <a:spLocks noChangeArrowheads="1"/>
          </p:cNvSpPr>
          <p:nvPr/>
        </p:nvSpPr>
        <p:spPr bwMode="auto">
          <a:xfrm>
            <a:off x="169863" y="1712913"/>
            <a:ext cx="8804274" cy="1839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 smtClean="0">
                <a:solidFill>
                  <a:schemeClr val="bg1"/>
                </a:solidFill>
                <a:latin typeface="Calibri" pitchFamily="34" charset="0"/>
              </a:rPr>
              <a:t>Typically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 subalkaline (tholeiitic) and alkaline (sodic).</a:t>
            </a:r>
            <a:br>
              <a:rPr lang="en-GB" sz="320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SiO</a:t>
            </a:r>
            <a:r>
              <a:rPr lang="en-GB" sz="3200" baseline="-25000" smtClean="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 content typically lower than “orogenic” rocks.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90152" name="Rectangle 8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90153" name="Rectangle 9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0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0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0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0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0147" grpId="0"/>
      <p:bldP spid="390149" grpId="0"/>
      <p:bldP spid="390150" grpId="0"/>
      <p:bldP spid="390151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3" name="Rectangle 3"/>
          <p:cNvSpPr>
            <a:spLocks noChangeArrowheads="1"/>
          </p:cNvSpPr>
          <p:nvPr/>
        </p:nvSpPr>
        <p:spPr bwMode="auto">
          <a:xfrm>
            <a:off x="0" y="812800"/>
            <a:ext cx="9144000" cy="1255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Pay particular attention on the adverb “typically” of the two previous slides.</a:t>
            </a:r>
            <a:endParaRPr lang="en-GB" sz="3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9125" name="Rectangle 5"/>
          <p:cNvSpPr>
            <a:spLocks noChangeArrowheads="1"/>
          </p:cNvSpPr>
          <p:nvPr/>
        </p:nvSpPr>
        <p:spPr bwMode="auto">
          <a:xfrm>
            <a:off x="169863" y="1974850"/>
            <a:ext cx="8804274" cy="1866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Indeed, we will see that some “anorogenic” lavas of the circum-Mediterranean area have potassic (e.g., K-basanites, leucitites) compositions.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9126" name="Rectangle 6"/>
          <p:cNvSpPr>
            <a:spLocks noChangeArrowheads="1"/>
          </p:cNvSpPr>
          <p:nvPr/>
        </p:nvSpPr>
        <p:spPr bwMode="auto">
          <a:xfrm>
            <a:off x="169863" y="3851275"/>
            <a:ext cx="8804274" cy="2713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Where? Calatrava (Central Spain), Massif Central (France), Eifel (Germany), Bohemian Massif (Czech Republic). Also in Italy there are anorogenic rocks with K-enriched composition (analcime/leucite basanites; Montiferro, Sardinia).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9127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9128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9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9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9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23" grpId="0"/>
      <p:bldP spid="389125" grpId="0"/>
      <p:bldP spid="38912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tangolo 9"/>
          <p:cNvSpPr/>
          <p:nvPr/>
        </p:nvSpPr>
        <p:spPr bwMode="auto">
          <a:xfrm>
            <a:off x="1087438" y="6411913"/>
            <a:ext cx="7918450" cy="446087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pic>
        <p:nvPicPr>
          <p:cNvPr id="7" name="Picture 25"/>
          <p:cNvPicPr>
            <a:picLocks noChangeAspect="1" noChangeArrowheads="1"/>
          </p:cNvPicPr>
          <p:nvPr/>
        </p:nvPicPr>
        <p:blipFill>
          <a:blip r:embed="rId3" cstate="print"/>
          <a:srcRect l="44067" t="37904" r="25839" b="6674"/>
          <a:stretch>
            <a:fillRect/>
          </a:stretch>
        </p:blipFill>
        <p:spPr bwMode="auto">
          <a:xfrm>
            <a:off x="4167188" y="0"/>
            <a:ext cx="4976812" cy="68754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9" name="Rettangolo arrotondato 8"/>
          <p:cNvSpPr/>
          <p:nvPr/>
        </p:nvSpPr>
        <p:spPr bwMode="auto">
          <a:xfrm>
            <a:off x="4213225" y="3379788"/>
            <a:ext cx="2535238" cy="1076325"/>
          </a:xfrm>
          <a:prstGeom prst="roundRect">
            <a:avLst/>
          </a:prstGeom>
          <a:noFill/>
          <a:ln w="762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Rectangle 2"/>
          <p:cNvSpPr>
            <a:spLocks noChangeArrowheads="1"/>
          </p:cNvSpPr>
          <p:nvPr/>
        </p:nvSpPr>
        <p:spPr bwMode="auto">
          <a:xfrm>
            <a:off x="228600" y="949325"/>
            <a:ext cx="8686800" cy="2490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latin typeface="Calibri" pitchFamily="34" charset="0"/>
              </a:rPr>
              <a:t>According to the IUGS sub-commission (Le Maitre, 1989) the classification diagrams</a:t>
            </a:r>
            <a:r>
              <a:rPr lang="en-GB" sz="3600" dirty="0" smtClean="0">
                <a:solidFill>
                  <a:srgbClr val="FFFF00"/>
                </a:solidFill>
                <a:latin typeface="Calibri" pitchFamily="34" charset="0"/>
              </a:rPr>
              <a:t/>
            </a:r>
            <a:br>
              <a:rPr lang="en-GB" sz="3600" dirty="0" smtClean="0">
                <a:solidFill>
                  <a:srgbClr val="FFFF00"/>
                </a:solidFill>
                <a:latin typeface="Calibri" pitchFamily="34" charset="0"/>
              </a:rPr>
            </a:br>
            <a:r>
              <a:rPr lang="en-GB" sz="3600" dirty="0" smtClean="0">
                <a:solidFill>
                  <a:srgbClr val="FFFF00"/>
                </a:solidFill>
                <a:latin typeface="Calibri" pitchFamily="34" charset="0"/>
              </a:rPr>
              <a:t>TAS </a:t>
            </a:r>
            <a:r>
              <a:rPr lang="en-GB" sz="3600" dirty="0" smtClean="0">
                <a:solidFill>
                  <a:schemeClr val="bg1"/>
                </a:solidFill>
                <a:latin typeface="Calibri" pitchFamily="34" charset="0"/>
              </a:rPr>
              <a:t>and </a:t>
            </a:r>
            <a:r>
              <a:rPr lang="en-GB" sz="3600" dirty="0" smtClean="0">
                <a:solidFill>
                  <a:srgbClr val="FFFF00"/>
                </a:solidFill>
                <a:latin typeface="Calibri" pitchFamily="34" charset="0"/>
              </a:rPr>
              <a:t>QAPF</a:t>
            </a:r>
            <a:r>
              <a:rPr lang="en-GB" sz="3200" dirty="0" smtClean="0">
                <a:solidFill>
                  <a:srgbClr val="FFFF00"/>
                </a:solidFill>
                <a:latin typeface="Calibri" pitchFamily="34" charset="0"/>
              </a:rPr>
              <a:t/>
            </a:r>
            <a:br>
              <a:rPr lang="en-GB" sz="3200" dirty="0" smtClean="0">
                <a:solidFill>
                  <a:srgbClr val="FFFF00"/>
                </a:solidFill>
                <a:latin typeface="Calibri" pitchFamily="34" charset="0"/>
              </a:rPr>
            </a:br>
            <a:r>
              <a:rPr lang="en-GB" sz="3200" dirty="0" smtClean="0">
                <a:solidFill>
                  <a:schemeClr val="bg1"/>
                </a:solidFill>
                <a:latin typeface="Calibri" pitchFamily="34" charset="0"/>
              </a:rPr>
              <a:t>DO NOT HAVE ANY GENETIC IMPLICATION</a:t>
            </a:r>
            <a:r>
              <a:rPr lang="en-GB" sz="3200" dirty="0" smtClean="0">
                <a:solidFill>
                  <a:srgbClr val="FFFF00"/>
                </a:solidFill>
                <a:latin typeface="Calibri" pitchFamily="34" charset="0"/>
              </a:rPr>
              <a:t>          (i.e., they are ONLY DESCRIPTIVE).</a:t>
            </a:r>
            <a:endParaRPr lang="en-GB" sz="3200" dirty="0">
              <a:solidFill>
                <a:srgbClr val="FFFF00"/>
              </a:solidFill>
              <a:latin typeface="Calibri" pitchFamily="34" charset="0"/>
            </a:endParaRPr>
          </a:p>
        </p:txBody>
      </p:sp>
      <p:sp>
        <p:nvSpPr>
          <p:cNvPr id="388099" name="Rectangle 3"/>
          <p:cNvSpPr>
            <a:spLocks noChangeArrowheads="1"/>
          </p:cNvSpPr>
          <p:nvPr/>
        </p:nvSpPr>
        <p:spPr bwMode="auto">
          <a:xfrm>
            <a:off x="2000250" y="3695700"/>
            <a:ext cx="5143500" cy="690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800" dirty="0" smtClean="0">
                <a:solidFill>
                  <a:schemeClr val="bg1"/>
                </a:solidFill>
                <a:latin typeface="Calibri" pitchFamily="34" charset="0"/>
              </a:rPr>
              <a:t>What does this mean?</a:t>
            </a:r>
            <a:endParaRPr lang="en-GB" sz="36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8100" name="Rectangle 4"/>
          <p:cNvSpPr>
            <a:spLocks noChangeArrowheads="1"/>
          </p:cNvSpPr>
          <p:nvPr/>
        </p:nvSpPr>
        <p:spPr bwMode="auto">
          <a:xfrm>
            <a:off x="0" y="4356100"/>
            <a:ext cx="9144000" cy="220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000" dirty="0" smtClean="0">
                <a:solidFill>
                  <a:srgbClr val="FFFF00"/>
                </a:solidFill>
                <a:latin typeface="Calibri" pitchFamily="34" charset="0"/>
              </a:rPr>
              <a:t>We should only give a name to a rock. Full stop. Everything else is the fantasy and interpretation of the researchers:</a:t>
            </a:r>
            <a:r>
              <a:rPr lang="en-GB" sz="3800" dirty="0" smtClean="0">
                <a:solidFill>
                  <a:srgbClr val="FFFF00"/>
                </a:solidFill>
                <a:latin typeface="Calibri" pitchFamily="34" charset="0"/>
              </a:rPr>
              <a:t/>
            </a:r>
            <a:br>
              <a:rPr lang="en-GB" sz="3800" dirty="0" smtClean="0">
                <a:solidFill>
                  <a:srgbClr val="FFFF00"/>
                </a:solidFill>
                <a:latin typeface="Calibri" pitchFamily="34" charset="0"/>
              </a:rPr>
            </a:br>
            <a:r>
              <a:rPr lang="en-GB" sz="3800" dirty="0" smtClean="0">
                <a:solidFill>
                  <a:srgbClr val="FFFF00"/>
                </a:solidFill>
                <a:latin typeface="Calibri" pitchFamily="34" charset="0"/>
              </a:rPr>
              <a:t> </a:t>
            </a:r>
            <a:r>
              <a:rPr lang="en-GB" sz="4600" dirty="0" smtClean="0">
                <a:solidFill>
                  <a:srgbClr val="FFFF00"/>
                </a:solidFill>
                <a:latin typeface="Calibri" pitchFamily="34" charset="0"/>
              </a:rPr>
              <a:t>(</a:t>
            </a:r>
            <a:r>
              <a:rPr lang="en-GB" sz="4600" dirty="0" smtClean="0">
                <a:solidFill>
                  <a:schemeClr val="bg1"/>
                </a:solidFill>
                <a:latin typeface="Calibri" pitchFamily="34" charset="0"/>
              </a:rPr>
              <a:t>Geo-Poetry</a:t>
            </a:r>
            <a:r>
              <a:rPr lang="en-GB" sz="4600" dirty="0" smtClean="0">
                <a:solidFill>
                  <a:srgbClr val="FFFF00"/>
                </a:solidFill>
                <a:latin typeface="Calibri" pitchFamily="34" charset="0"/>
              </a:rPr>
              <a:t>)</a:t>
            </a:r>
            <a:endParaRPr lang="en-GB" sz="3600" dirty="0">
              <a:solidFill>
                <a:srgbClr val="FF9900"/>
              </a:solidFill>
              <a:latin typeface="Calibri" pitchFamily="34" charset="0"/>
            </a:endParaRPr>
          </a:p>
        </p:txBody>
      </p:sp>
      <p:sp>
        <p:nvSpPr>
          <p:cNvPr id="388103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8104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8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8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8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8098" grpId="0"/>
      <p:bldP spid="388099" grpId="0"/>
      <p:bldP spid="388100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2"/>
          <p:cNvSpPr>
            <a:spLocks noChangeArrowheads="1"/>
          </p:cNvSpPr>
          <p:nvPr/>
        </p:nvSpPr>
        <p:spPr bwMode="auto">
          <a:xfrm>
            <a:off x="217488" y="722313"/>
            <a:ext cx="8648700" cy="2014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US" sz="4400" u="sng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magma should never be defined in terms of plate tectonics.</a:t>
            </a:r>
            <a:endParaRPr lang="en-US" sz="3600" u="sng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7075" name="Rectangle 3"/>
          <p:cNvSpPr>
            <a:spLocks noChangeArrowheads="1"/>
          </p:cNvSpPr>
          <p:nvPr/>
        </p:nvSpPr>
        <p:spPr bwMode="auto">
          <a:xfrm>
            <a:off x="203200" y="5108575"/>
            <a:ext cx="8648700" cy="1109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Examples? Any number you like (especially in the Tyrrhenian area).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7078" name="Rectangle 6"/>
          <p:cNvSpPr>
            <a:spLocks noChangeArrowheads="1"/>
          </p:cNvSpPr>
          <p:nvPr/>
        </p:nvSpPr>
        <p:spPr bwMode="auto">
          <a:xfrm>
            <a:off x="158750" y="2938463"/>
            <a:ext cx="8648700" cy="2263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US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Concepts like “orogenic” and “anorogenic” are much too vague or without significance in terms of plate tectonics.</a:t>
            </a:r>
            <a:endParaRPr lang="en-US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7079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US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7080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US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7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7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7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7074" grpId="0"/>
      <p:bldP spid="387075" grpId="0"/>
      <p:bldP spid="387078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8" name="Rectangle 10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6050" name="Rectangle 2"/>
          <p:cNvSpPr>
            <a:spLocks noChangeArrowheads="1"/>
          </p:cNvSpPr>
          <p:nvPr/>
        </p:nvSpPr>
        <p:spPr bwMode="auto">
          <a:xfrm>
            <a:off x="217488" y="836613"/>
            <a:ext cx="8648700" cy="1865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Some </a:t>
            </a:r>
            <a:r>
              <a:rPr lang="en-GB" sz="3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Neogene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Italian lavas (e.g., Mt. Etna, Sardinia, Hyblean Mts., </a:t>
            </a:r>
            <a:r>
              <a:rPr lang="en-GB" sz="3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Pantelleria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</a:t>
            </a:r>
            <a:r>
              <a:rPr lang="en-GB" sz="3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Linosa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islands) have “anorogenic” geochemical characteristics. </a:t>
            </a:r>
            <a:endParaRPr lang="en-GB" sz="3200" u="sng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6054" name="Rectangle 6"/>
          <p:cNvSpPr>
            <a:spLocks noChangeArrowheads="1"/>
          </p:cNvSpPr>
          <p:nvPr/>
        </p:nvSpPr>
        <p:spPr bwMode="auto">
          <a:xfrm>
            <a:off x="158750" y="2868613"/>
            <a:ext cx="8985250" cy="1427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Can these lavas be considered as “anorogenic” in terms of Within-Plate tectonic setting? Obviously no.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6055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6056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386057" name="Picture 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136900" y="3937000"/>
            <a:ext cx="5940425" cy="2851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386059" name="Text Box 11"/>
          <p:cNvSpPr txBox="1">
            <a:spLocks noChangeArrowheads="1"/>
          </p:cNvSpPr>
          <p:nvPr/>
        </p:nvSpPr>
        <p:spPr bwMode="auto">
          <a:xfrm>
            <a:off x="803275" y="6194425"/>
            <a:ext cx="229711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1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From: Doglioni et al. </a:t>
            </a:r>
            <a:r>
              <a:rPr lang="en-GB" sz="1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2001 (Terra </a:t>
            </a:r>
            <a:r>
              <a:rPr lang="en-GB" sz="1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Nova, </a:t>
            </a:r>
            <a:r>
              <a:rPr lang="en-GB" sz="1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13, 25-31</a:t>
            </a:r>
            <a:r>
              <a:rPr lang="en-GB" sz="1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)</a:t>
            </a:r>
            <a:endParaRPr lang="en-GB" sz="1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sym typeface="Wingdings" pitchFamily="2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6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6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6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6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6050" grpId="0"/>
      <p:bldP spid="386054" grpId="0"/>
      <p:bldP spid="386059" grpId="0" build="p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9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43400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6" name="CasellaDiTesto 5"/>
          <p:cNvSpPr txBox="1"/>
          <p:nvPr/>
        </p:nvSpPr>
        <p:spPr>
          <a:xfrm>
            <a:off x="106363" y="752475"/>
            <a:ext cx="8931275" cy="860425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Arial" charset="0"/>
              </a:rPr>
              <a:t>Early Oligocene “subduction-related” volcanic rocks in the N. Apennines foreland setting.</a:t>
            </a:r>
            <a:endParaRPr lang="it-IT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Arial" charset="0"/>
            </a:endParaRPr>
          </a:p>
        </p:txBody>
      </p:sp>
      <p:pic>
        <p:nvPicPr>
          <p:cNvPr id="7" name="Immagine 6" descr="butta subito7.JPG"/>
          <p:cNvPicPr>
            <a:picLocks noChangeAspect="1"/>
          </p:cNvPicPr>
          <p:nvPr/>
        </p:nvPicPr>
        <p:blipFill>
          <a:blip r:embed="rId3" cstate="print"/>
          <a:srcRect l="1083" t="1263" r="1337" b="6841"/>
          <a:stretch>
            <a:fillRect/>
          </a:stretch>
        </p:blipFill>
        <p:spPr bwMode="auto">
          <a:xfrm>
            <a:off x="928688" y="2354263"/>
            <a:ext cx="7286625" cy="44323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</p:pic>
      <p:sp>
        <p:nvSpPr>
          <p:cNvPr id="8" name="Stella a 5 punte 7"/>
          <p:cNvSpPr/>
          <p:nvPr/>
        </p:nvSpPr>
        <p:spPr>
          <a:xfrm>
            <a:off x="5856288" y="3344863"/>
            <a:ext cx="498475" cy="500062"/>
          </a:xfrm>
          <a:prstGeom prst="star5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9" name="Stella a 5 punte 8"/>
          <p:cNvSpPr/>
          <p:nvPr/>
        </p:nvSpPr>
        <p:spPr>
          <a:xfrm>
            <a:off x="6143625" y="3925888"/>
            <a:ext cx="498475" cy="500062"/>
          </a:xfrm>
          <a:prstGeom prst="star5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10" name="CasellaDiTesto 9"/>
          <p:cNvSpPr txBox="1"/>
          <p:nvPr/>
        </p:nvSpPr>
        <p:spPr>
          <a:xfrm>
            <a:off x="106363" y="1538288"/>
            <a:ext cx="8931275" cy="868362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800" dirty="0" smtClean="0">
                <a:solidFill>
                  <a:schemeClr val="bg1"/>
                </a:solidFill>
                <a:latin typeface="Calibri" pitchFamily="34" charset="0"/>
              </a:rPr>
              <a:t>Pliocene Tuscan </a:t>
            </a:r>
            <a:r>
              <a:rPr lang="en-GB" sz="2800" dirty="0">
                <a:solidFill>
                  <a:schemeClr val="bg1"/>
                </a:solidFill>
                <a:latin typeface="Calibri" pitchFamily="34" charset="0"/>
              </a:rPr>
              <a:t>lamproites considered unrelated with coeval subduction.</a:t>
            </a:r>
            <a:endParaRPr lang="it-IT" sz="2800" dirty="0">
              <a:solidFill>
                <a:srgbClr val="FFFF00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9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43400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pic>
        <p:nvPicPr>
          <p:cNvPr id="86024" name="Picture 2"/>
          <p:cNvPicPr>
            <a:picLocks noChangeAspect="1" noChangeArrowheads="1"/>
          </p:cNvPicPr>
          <p:nvPr/>
        </p:nvPicPr>
        <p:blipFill>
          <a:blip r:embed="rId3" cstate="print"/>
          <a:srcRect r="53687"/>
          <a:stretch>
            <a:fillRect/>
          </a:stretch>
        </p:blipFill>
        <p:spPr bwMode="auto">
          <a:xfrm>
            <a:off x="44450" y="1152525"/>
            <a:ext cx="4197350" cy="386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CasellaDiTesto 9"/>
          <p:cNvSpPr txBox="1"/>
          <p:nvPr/>
        </p:nvSpPr>
        <p:spPr>
          <a:xfrm>
            <a:off x="2235200" y="5054600"/>
            <a:ext cx="6754813" cy="366713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algn="r"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000" dirty="0">
                <a:solidFill>
                  <a:schemeClr val="bg1"/>
                </a:solidFill>
                <a:latin typeface="Calibri" pitchFamily="34" charset="0"/>
              </a:rPr>
              <a:t>From: Mattioli et al., (2012) Lithos, 134-135, 201-220</a:t>
            </a:r>
            <a:endParaRPr lang="it-IT" sz="20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1" name="CasellaDiTesto 10"/>
          <p:cNvSpPr txBox="1"/>
          <p:nvPr/>
        </p:nvSpPr>
        <p:spPr>
          <a:xfrm>
            <a:off x="106363" y="5395913"/>
            <a:ext cx="8931275" cy="860425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800" dirty="0">
                <a:solidFill>
                  <a:schemeClr val="bg1"/>
                </a:solidFill>
                <a:latin typeface="Calibri" pitchFamily="34" charset="0"/>
              </a:rPr>
              <a:t>Example of a subduction-related igneous activity in a subduction-unrelated tectonic setting...</a:t>
            </a:r>
            <a:endParaRPr lang="it-IT" sz="2800" dirty="0">
              <a:solidFill>
                <a:srgbClr val="FFFF00"/>
              </a:solidFill>
              <a:latin typeface="Calibri" pitchFamily="34" charset="0"/>
            </a:endParaRPr>
          </a:p>
        </p:txBody>
      </p:sp>
      <p:cxnSp>
        <p:nvCxnSpPr>
          <p:cNvPr id="16" name="Connettore 1 15"/>
          <p:cNvCxnSpPr/>
          <p:nvPr/>
        </p:nvCxnSpPr>
        <p:spPr>
          <a:xfrm>
            <a:off x="2425700" y="2362200"/>
            <a:ext cx="393700" cy="822325"/>
          </a:xfrm>
          <a:prstGeom prst="line">
            <a:avLst/>
          </a:prstGeom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3" cstate="print"/>
          <a:srcRect l="46219" b="50328"/>
          <a:stretch>
            <a:fillRect/>
          </a:stretch>
        </p:blipFill>
        <p:spPr bwMode="auto">
          <a:xfrm>
            <a:off x="4233333" y="1152525"/>
            <a:ext cx="4874155" cy="1920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3" cstate="print"/>
          <a:srcRect l="46219" t="49453"/>
          <a:stretch>
            <a:fillRect/>
          </a:stretch>
        </p:blipFill>
        <p:spPr bwMode="auto">
          <a:xfrm>
            <a:off x="4233333" y="3064933"/>
            <a:ext cx="4874155" cy="19547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18" name="Connettore 1 17"/>
          <p:cNvCxnSpPr/>
          <p:nvPr/>
        </p:nvCxnSpPr>
        <p:spPr>
          <a:xfrm flipV="1">
            <a:off x="2165350" y="2974975"/>
            <a:ext cx="822325" cy="28575"/>
          </a:xfrm>
          <a:prstGeom prst="line">
            <a:avLst/>
          </a:prstGeom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Figura a mano libera 12"/>
          <p:cNvSpPr/>
          <p:nvPr/>
        </p:nvSpPr>
        <p:spPr>
          <a:xfrm>
            <a:off x="4102100" y="4070350"/>
            <a:ext cx="4854575" cy="860425"/>
          </a:xfrm>
          <a:custGeom>
            <a:avLst/>
            <a:gdLst>
              <a:gd name="connsiteX0" fmla="*/ 3277235 w 4853305"/>
              <a:gd name="connsiteY0" fmla="*/ 15875 h 860425"/>
              <a:gd name="connsiteX1" fmla="*/ 3021965 w 4853305"/>
              <a:gd name="connsiteY1" fmla="*/ 8255 h 860425"/>
              <a:gd name="connsiteX2" fmla="*/ 2633345 w 4853305"/>
              <a:gd name="connsiteY2" fmla="*/ 65405 h 860425"/>
              <a:gd name="connsiteX3" fmla="*/ 2035175 w 4853305"/>
              <a:gd name="connsiteY3" fmla="*/ 255905 h 860425"/>
              <a:gd name="connsiteX4" fmla="*/ 290195 w 4853305"/>
              <a:gd name="connsiteY4" fmla="*/ 774065 h 860425"/>
              <a:gd name="connsiteX5" fmla="*/ 294005 w 4853305"/>
              <a:gd name="connsiteY5" fmla="*/ 774065 h 860425"/>
              <a:gd name="connsiteX6" fmla="*/ 294005 w 4853305"/>
              <a:gd name="connsiteY6" fmla="*/ 785495 h 860425"/>
              <a:gd name="connsiteX7" fmla="*/ 545465 w 4853305"/>
              <a:gd name="connsiteY7" fmla="*/ 789305 h 860425"/>
              <a:gd name="connsiteX8" fmla="*/ 4785995 w 4853305"/>
              <a:gd name="connsiteY8" fmla="*/ 789305 h 860425"/>
              <a:gd name="connsiteX9" fmla="*/ 4785995 w 4853305"/>
              <a:gd name="connsiteY9" fmla="*/ 789305 h 860425"/>
              <a:gd name="connsiteX10" fmla="*/ 4785995 w 4853305"/>
              <a:gd name="connsiteY10" fmla="*/ 126365 h 860425"/>
              <a:gd name="connsiteX11" fmla="*/ 4759325 w 4853305"/>
              <a:gd name="connsiteY11" fmla="*/ 133985 h 860425"/>
              <a:gd name="connsiteX12" fmla="*/ 4222115 w 4853305"/>
              <a:gd name="connsiteY12" fmla="*/ 137795 h 860425"/>
              <a:gd name="connsiteX13" fmla="*/ 3532505 w 4853305"/>
              <a:gd name="connsiteY13" fmla="*/ 61595 h 860425"/>
              <a:gd name="connsiteX14" fmla="*/ 3277235 w 4853305"/>
              <a:gd name="connsiteY14" fmla="*/ 15875 h 860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53305" h="860425">
                <a:moveTo>
                  <a:pt x="3277235" y="15875"/>
                </a:moveTo>
                <a:cubicBezTo>
                  <a:pt x="3192145" y="6985"/>
                  <a:pt x="3129280" y="0"/>
                  <a:pt x="3021965" y="8255"/>
                </a:cubicBezTo>
                <a:cubicBezTo>
                  <a:pt x="2914650" y="16510"/>
                  <a:pt x="2797810" y="24130"/>
                  <a:pt x="2633345" y="65405"/>
                </a:cubicBezTo>
                <a:cubicBezTo>
                  <a:pt x="2468880" y="106680"/>
                  <a:pt x="2035175" y="255905"/>
                  <a:pt x="2035175" y="255905"/>
                </a:cubicBezTo>
                <a:lnTo>
                  <a:pt x="290195" y="774065"/>
                </a:lnTo>
                <a:cubicBezTo>
                  <a:pt x="0" y="860425"/>
                  <a:pt x="293370" y="772160"/>
                  <a:pt x="294005" y="774065"/>
                </a:cubicBezTo>
                <a:cubicBezTo>
                  <a:pt x="294640" y="775970"/>
                  <a:pt x="252095" y="782955"/>
                  <a:pt x="294005" y="785495"/>
                </a:cubicBezTo>
                <a:cubicBezTo>
                  <a:pt x="335915" y="788035"/>
                  <a:pt x="545465" y="789305"/>
                  <a:pt x="545465" y="789305"/>
                </a:cubicBezTo>
                <a:lnTo>
                  <a:pt x="4785995" y="789305"/>
                </a:lnTo>
                <a:lnTo>
                  <a:pt x="4785995" y="789305"/>
                </a:lnTo>
                <a:cubicBezTo>
                  <a:pt x="4785995" y="678815"/>
                  <a:pt x="4790440" y="235585"/>
                  <a:pt x="4785995" y="126365"/>
                </a:cubicBezTo>
                <a:cubicBezTo>
                  <a:pt x="4781550" y="17145"/>
                  <a:pt x="4853305" y="132080"/>
                  <a:pt x="4759325" y="133985"/>
                </a:cubicBezTo>
                <a:cubicBezTo>
                  <a:pt x="4665345" y="135890"/>
                  <a:pt x="4426585" y="149860"/>
                  <a:pt x="4222115" y="137795"/>
                </a:cubicBezTo>
                <a:cubicBezTo>
                  <a:pt x="4017645" y="125730"/>
                  <a:pt x="3692525" y="81915"/>
                  <a:pt x="3532505" y="61595"/>
                </a:cubicBezTo>
                <a:cubicBezTo>
                  <a:pt x="3372485" y="41275"/>
                  <a:pt x="3362325" y="24765"/>
                  <a:pt x="3277235" y="15875"/>
                </a:cubicBezTo>
                <a:close/>
              </a:path>
            </a:pathLst>
          </a:custGeom>
          <a:solidFill>
            <a:srgbClr val="FF66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it-IT">
              <a:effectLst/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3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3" grpId="1" animBg="1"/>
      <p:bldP spid="13" grpId="2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9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3400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CasellaDiTesto 6"/>
          <p:cNvSpPr txBox="1"/>
          <p:nvPr/>
        </p:nvSpPr>
        <p:spPr>
          <a:xfrm>
            <a:off x="106363" y="855663"/>
            <a:ext cx="8931275" cy="868362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800">
                <a:solidFill>
                  <a:schemeClr val="bg1"/>
                </a:solidFill>
                <a:latin typeface="Calibri" pitchFamily="34" charset="0"/>
              </a:rPr>
              <a:t>PlioceneTuscan lamproites considered unrelated with coeval subduction</a:t>
            </a:r>
            <a:r>
              <a:rPr lang="en-GB" sz="2800" smtClean="0">
                <a:solidFill>
                  <a:schemeClr val="bg1"/>
                </a:solidFill>
                <a:latin typeface="Calibri" pitchFamily="34" charset="0"/>
              </a:rPr>
              <a:t>.</a:t>
            </a:r>
            <a:endParaRPr lang="en-GB" sz="2800">
              <a:solidFill>
                <a:srgbClr val="FFFF00"/>
              </a:solidFill>
              <a:latin typeface="Calibri" pitchFamily="34" charset="0"/>
            </a:endParaRPr>
          </a:p>
        </p:txBody>
      </p:sp>
      <p:pic>
        <p:nvPicPr>
          <p:cNvPr id="19149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97338" y="1700213"/>
            <a:ext cx="5046662" cy="5157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" name="CasellaDiTesto 7"/>
          <p:cNvSpPr txBox="1"/>
          <p:nvPr/>
        </p:nvSpPr>
        <p:spPr>
          <a:xfrm>
            <a:off x="80963" y="2617788"/>
            <a:ext cx="3917950" cy="1200329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  <a:cs typeface="Arial" charset="0"/>
              </a:rPr>
              <a:t>Stage 1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: SE-directed Alpine Tethys subduction phase  (Cretaceous-Eocene).</a:t>
            </a:r>
            <a:endParaRPr lang="en-GB" sz="240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2" name="CasellaDiTesto 11"/>
          <p:cNvSpPr txBox="1"/>
          <p:nvPr/>
        </p:nvSpPr>
        <p:spPr>
          <a:xfrm>
            <a:off x="406400" y="6253163"/>
            <a:ext cx="3654425" cy="534987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/>
          <a:p>
            <a:pPr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1600" dirty="0">
                <a:solidFill>
                  <a:schemeClr val="bg1"/>
                </a:solidFill>
                <a:effectLst/>
                <a:latin typeface="Calibri" pitchFamily="34" charset="0"/>
              </a:rPr>
              <a:t>From: Peccerillo (2005) Plio-Quaternary volcanism of Italy, Springer, </a:t>
            </a:r>
            <a:r>
              <a:rPr lang="en-GB" sz="1600" dirty="0" smtClean="0">
                <a:solidFill>
                  <a:schemeClr val="bg1"/>
                </a:solidFill>
                <a:effectLst/>
                <a:latin typeface="Calibri" pitchFamily="34" charset="0"/>
              </a:rPr>
              <a:t>17-50</a:t>
            </a:r>
            <a:endParaRPr lang="en-GB" sz="1600" dirty="0"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13" name="CasellaDiTesto 12"/>
          <p:cNvSpPr txBox="1"/>
          <p:nvPr/>
        </p:nvSpPr>
        <p:spPr>
          <a:xfrm>
            <a:off x="142875" y="1700213"/>
            <a:ext cx="3917950" cy="954087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800" smtClean="0">
                <a:solidFill>
                  <a:srgbClr val="FFFF00"/>
                </a:solidFill>
                <a:latin typeface="Calibri" pitchFamily="34" charset="0"/>
                <a:cs typeface="Arial" charset="0"/>
              </a:rPr>
              <a:t>Possible origin of Tuscan lamproites</a:t>
            </a:r>
            <a:endParaRPr lang="en-GB" sz="280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1" name="Rettangolo arrotondato 10"/>
          <p:cNvSpPr/>
          <p:nvPr/>
        </p:nvSpPr>
        <p:spPr>
          <a:xfrm>
            <a:off x="8183563" y="1752600"/>
            <a:ext cx="846137" cy="360363"/>
          </a:xfrm>
          <a:prstGeom prst="roundRect">
            <a:avLst/>
          </a:prstGeom>
          <a:noFill/>
          <a:ln w="57150">
            <a:solidFill>
              <a:srgbClr val="FF00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effectLst/>
              <a:latin typeface="Calibri" pitchFamily="34" charset="0"/>
            </a:endParaRPr>
          </a:p>
        </p:txBody>
      </p:sp>
      <p:sp>
        <p:nvSpPr>
          <p:cNvPr id="14" name="CasellaDiTesto 13"/>
          <p:cNvSpPr txBox="1"/>
          <p:nvPr/>
        </p:nvSpPr>
        <p:spPr>
          <a:xfrm>
            <a:off x="80963" y="4260850"/>
            <a:ext cx="3917950" cy="1569660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  <a:cs typeface="Arial" charset="0"/>
              </a:rPr>
              <a:t>Stage 2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: NW-directed Apennine subduction phase after subduction flip (Oligo-Miocene to present).</a:t>
            </a:r>
            <a:endParaRPr lang="en-GB" sz="240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2" name="Rettangolo arrotondato 14"/>
          <p:cNvSpPr/>
          <p:nvPr/>
        </p:nvSpPr>
        <p:spPr>
          <a:xfrm>
            <a:off x="8183563" y="4227513"/>
            <a:ext cx="846137" cy="358775"/>
          </a:xfrm>
          <a:prstGeom prst="roundRect">
            <a:avLst/>
          </a:prstGeom>
          <a:noFill/>
          <a:ln w="57150">
            <a:solidFill>
              <a:srgbClr val="FF00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effectLst/>
              <a:latin typeface="Calibri" pitchFamily="34" charset="0"/>
            </a:endParaRPr>
          </a:p>
        </p:txBody>
      </p:sp>
      <p:sp>
        <p:nvSpPr>
          <p:cNvPr id="17" name="Figura a mano libera 16"/>
          <p:cNvSpPr/>
          <p:nvPr/>
        </p:nvSpPr>
        <p:spPr>
          <a:xfrm>
            <a:off x="7313613" y="2803525"/>
            <a:ext cx="673100" cy="495300"/>
          </a:xfrm>
          <a:custGeom>
            <a:avLst/>
            <a:gdLst>
              <a:gd name="connsiteX0" fmla="*/ 204258 w 672041"/>
              <a:gd name="connsiteY0" fmla="*/ 409575 h 495300"/>
              <a:gd name="connsiteX1" fmla="*/ 121708 w 672041"/>
              <a:gd name="connsiteY1" fmla="*/ 365125 h 495300"/>
              <a:gd name="connsiteX2" fmla="*/ 26458 w 672041"/>
              <a:gd name="connsiteY2" fmla="*/ 301625 h 495300"/>
              <a:gd name="connsiteX3" fmla="*/ 13758 w 672041"/>
              <a:gd name="connsiteY3" fmla="*/ 206375 h 495300"/>
              <a:gd name="connsiteX4" fmla="*/ 109008 w 672041"/>
              <a:gd name="connsiteY4" fmla="*/ 117475 h 495300"/>
              <a:gd name="connsiteX5" fmla="*/ 166158 w 672041"/>
              <a:gd name="connsiteY5" fmla="*/ 123825 h 495300"/>
              <a:gd name="connsiteX6" fmla="*/ 223308 w 672041"/>
              <a:gd name="connsiteY6" fmla="*/ 47625 h 495300"/>
              <a:gd name="connsiteX7" fmla="*/ 280458 w 672041"/>
              <a:gd name="connsiteY7" fmla="*/ 22225 h 495300"/>
              <a:gd name="connsiteX8" fmla="*/ 407458 w 672041"/>
              <a:gd name="connsiteY8" fmla="*/ 9525 h 495300"/>
              <a:gd name="connsiteX9" fmla="*/ 528108 w 672041"/>
              <a:gd name="connsiteY9" fmla="*/ 9525 h 495300"/>
              <a:gd name="connsiteX10" fmla="*/ 648758 w 672041"/>
              <a:gd name="connsiteY10" fmla="*/ 66675 h 495300"/>
              <a:gd name="connsiteX11" fmla="*/ 667808 w 672041"/>
              <a:gd name="connsiteY11" fmla="*/ 206375 h 495300"/>
              <a:gd name="connsiteX12" fmla="*/ 655108 w 672041"/>
              <a:gd name="connsiteY12" fmla="*/ 314325 h 495300"/>
              <a:gd name="connsiteX13" fmla="*/ 585258 w 672041"/>
              <a:gd name="connsiteY13" fmla="*/ 466725 h 495300"/>
              <a:gd name="connsiteX14" fmla="*/ 547158 w 672041"/>
              <a:gd name="connsiteY14" fmla="*/ 485775 h 495300"/>
              <a:gd name="connsiteX15" fmla="*/ 451908 w 672041"/>
              <a:gd name="connsiteY15" fmla="*/ 454025 h 495300"/>
              <a:gd name="connsiteX16" fmla="*/ 375708 w 672041"/>
              <a:gd name="connsiteY16" fmla="*/ 396875 h 495300"/>
              <a:gd name="connsiteX17" fmla="*/ 204258 w 672041"/>
              <a:gd name="connsiteY17" fmla="*/ 40957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2041" h="495300">
                <a:moveTo>
                  <a:pt x="204258" y="409575"/>
                </a:moveTo>
                <a:cubicBezTo>
                  <a:pt x="161925" y="404283"/>
                  <a:pt x="151341" y="383117"/>
                  <a:pt x="121708" y="365125"/>
                </a:cubicBezTo>
                <a:cubicBezTo>
                  <a:pt x="92075" y="347133"/>
                  <a:pt x="44450" y="328083"/>
                  <a:pt x="26458" y="301625"/>
                </a:cubicBezTo>
                <a:cubicBezTo>
                  <a:pt x="8466" y="275167"/>
                  <a:pt x="0" y="237067"/>
                  <a:pt x="13758" y="206375"/>
                </a:cubicBezTo>
                <a:cubicBezTo>
                  <a:pt x="27516" y="175683"/>
                  <a:pt x="83608" y="131233"/>
                  <a:pt x="109008" y="117475"/>
                </a:cubicBezTo>
                <a:cubicBezTo>
                  <a:pt x="134408" y="103717"/>
                  <a:pt x="147108" y="135467"/>
                  <a:pt x="166158" y="123825"/>
                </a:cubicBezTo>
                <a:cubicBezTo>
                  <a:pt x="185208" y="112183"/>
                  <a:pt x="204258" y="64558"/>
                  <a:pt x="223308" y="47625"/>
                </a:cubicBezTo>
                <a:cubicBezTo>
                  <a:pt x="242358" y="30692"/>
                  <a:pt x="249766" y="28575"/>
                  <a:pt x="280458" y="22225"/>
                </a:cubicBezTo>
                <a:cubicBezTo>
                  <a:pt x="311150" y="15875"/>
                  <a:pt x="366183" y="11642"/>
                  <a:pt x="407458" y="9525"/>
                </a:cubicBezTo>
                <a:cubicBezTo>
                  <a:pt x="448733" y="7408"/>
                  <a:pt x="487891" y="0"/>
                  <a:pt x="528108" y="9525"/>
                </a:cubicBezTo>
                <a:cubicBezTo>
                  <a:pt x="568325" y="19050"/>
                  <a:pt x="625475" y="33867"/>
                  <a:pt x="648758" y="66675"/>
                </a:cubicBezTo>
                <a:cubicBezTo>
                  <a:pt x="672041" y="99483"/>
                  <a:pt x="666750" y="165100"/>
                  <a:pt x="667808" y="206375"/>
                </a:cubicBezTo>
                <a:cubicBezTo>
                  <a:pt x="668866" y="247650"/>
                  <a:pt x="668866" y="270933"/>
                  <a:pt x="655108" y="314325"/>
                </a:cubicBezTo>
                <a:cubicBezTo>
                  <a:pt x="641350" y="357717"/>
                  <a:pt x="603250" y="438150"/>
                  <a:pt x="585258" y="466725"/>
                </a:cubicBezTo>
                <a:cubicBezTo>
                  <a:pt x="567266" y="495300"/>
                  <a:pt x="569383" y="487892"/>
                  <a:pt x="547158" y="485775"/>
                </a:cubicBezTo>
                <a:cubicBezTo>
                  <a:pt x="524933" y="483658"/>
                  <a:pt x="480483" y="468842"/>
                  <a:pt x="451908" y="454025"/>
                </a:cubicBezTo>
                <a:cubicBezTo>
                  <a:pt x="423333" y="439208"/>
                  <a:pt x="411691" y="406400"/>
                  <a:pt x="375708" y="396875"/>
                </a:cubicBezTo>
                <a:cubicBezTo>
                  <a:pt x="339725" y="387350"/>
                  <a:pt x="246591" y="414867"/>
                  <a:pt x="204258" y="409575"/>
                </a:cubicBezTo>
                <a:close/>
              </a:path>
            </a:pathLst>
          </a:custGeom>
          <a:solidFill>
            <a:srgbClr val="FF0000">
              <a:alpha val="6980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effectLst/>
              <a:latin typeface="Calibri" pitchFamily="34" charset="0"/>
            </a:endParaRPr>
          </a:p>
        </p:txBody>
      </p:sp>
      <p:sp>
        <p:nvSpPr>
          <p:cNvPr id="18" name="Figura a mano libera 17"/>
          <p:cNvSpPr/>
          <p:nvPr/>
        </p:nvSpPr>
        <p:spPr>
          <a:xfrm>
            <a:off x="4545013" y="5110163"/>
            <a:ext cx="798512" cy="327025"/>
          </a:xfrm>
          <a:custGeom>
            <a:avLst/>
            <a:gdLst>
              <a:gd name="connsiteX0" fmla="*/ 2117 w 799042"/>
              <a:gd name="connsiteY0" fmla="*/ 21167 h 328084"/>
              <a:gd name="connsiteX1" fmla="*/ 110067 w 799042"/>
              <a:gd name="connsiteY1" fmla="*/ 160867 h 328084"/>
              <a:gd name="connsiteX2" fmla="*/ 198967 w 799042"/>
              <a:gd name="connsiteY2" fmla="*/ 256117 h 328084"/>
              <a:gd name="connsiteX3" fmla="*/ 268817 w 799042"/>
              <a:gd name="connsiteY3" fmla="*/ 306917 h 328084"/>
              <a:gd name="connsiteX4" fmla="*/ 472017 w 799042"/>
              <a:gd name="connsiteY4" fmla="*/ 313267 h 328084"/>
              <a:gd name="connsiteX5" fmla="*/ 681567 w 799042"/>
              <a:gd name="connsiteY5" fmla="*/ 218017 h 328084"/>
              <a:gd name="connsiteX6" fmla="*/ 745067 w 799042"/>
              <a:gd name="connsiteY6" fmla="*/ 160867 h 328084"/>
              <a:gd name="connsiteX7" fmla="*/ 783167 w 799042"/>
              <a:gd name="connsiteY7" fmla="*/ 103717 h 328084"/>
              <a:gd name="connsiteX8" fmla="*/ 783167 w 799042"/>
              <a:gd name="connsiteY8" fmla="*/ 91017 h 328084"/>
              <a:gd name="connsiteX9" fmla="*/ 687917 w 799042"/>
              <a:gd name="connsiteY9" fmla="*/ 110067 h 328084"/>
              <a:gd name="connsiteX10" fmla="*/ 465667 w 799042"/>
              <a:gd name="connsiteY10" fmla="*/ 122767 h 328084"/>
              <a:gd name="connsiteX11" fmla="*/ 345017 w 799042"/>
              <a:gd name="connsiteY11" fmla="*/ 122767 h 328084"/>
              <a:gd name="connsiteX12" fmla="*/ 237067 w 799042"/>
              <a:gd name="connsiteY12" fmla="*/ 71967 h 328084"/>
              <a:gd name="connsiteX13" fmla="*/ 122767 w 799042"/>
              <a:gd name="connsiteY13" fmla="*/ 33867 h 328084"/>
              <a:gd name="connsiteX14" fmla="*/ 2117 w 799042"/>
              <a:gd name="connsiteY14" fmla="*/ 21167 h 328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99042" h="328084">
                <a:moveTo>
                  <a:pt x="2117" y="21167"/>
                </a:moveTo>
                <a:cubicBezTo>
                  <a:pt x="0" y="42334"/>
                  <a:pt x="77259" y="121709"/>
                  <a:pt x="110067" y="160867"/>
                </a:cubicBezTo>
                <a:cubicBezTo>
                  <a:pt x="142875" y="200025"/>
                  <a:pt x="172509" y="231775"/>
                  <a:pt x="198967" y="256117"/>
                </a:cubicBezTo>
                <a:cubicBezTo>
                  <a:pt x="225425" y="280459"/>
                  <a:pt x="223309" y="297392"/>
                  <a:pt x="268817" y="306917"/>
                </a:cubicBezTo>
                <a:cubicBezTo>
                  <a:pt x="314325" y="316442"/>
                  <a:pt x="403225" y="328084"/>
                  <a:pt x="472017" y="313267"/>
                </a:cubicBezTo>
                <a:cubicBezTo>
                  <a:pt x="540809" y="298450"/>
                  <a:pt x="636059" y="243417"/>
                  <a:pt x="681567" y="218017"/>
                </a:cubicBezTo>
                <a:cubicBezTo>
                  <a:pt x="727075" y="192617"/>
                  <a:pt x="728134" y="179917"/>
                  <a:pt x="745067" y="160867"/>
                </a:cubicBezTo>
                <a:cubicBezTo>
                  <a:pt x="762000" y="141817"/>
                  <a:pt x="776817" y="115359"/>
                  <a:pt x="783167" y="103717"/>
                </a:cubicBezTo>
                <a:cubicBezTo>
                  <a:pt x="789517" y="92075"/>
                  <a:pt x="799042" y="89959"/>
                  <a:pt x="783167" y="91017"/>
                </a:cubicBezTo>
                <a:cubicBezTo>
                  <a:pt x="767292" y="92075"/>
                  <a:pt x="740834" y="104775"/>
                  <a:pt x="687917" y="110067"/>
                </a:cubicBezTo>
                <a:cubicBezTo>
                  <a:pt x="635000" y="115359"/>
                  <a:pt x="522817" y="120650"/>
                  <a:pt x="465667" y="122767"/>
                </a:cubicBezTo>
                <a:cubicBezTo>
                  <a:pt x="408517" y="124884"/>
                  <a:pt x="383117" y="131234"/>
                  <a:pt x="345017" y="122767"/>
                </a:cubicBezTo>
                <a:cubicBezTo>
                  <a:pt x="306917" y="114300"/>
                  <a:pt x="274109" y="86784"/>
                  <a:pt x="237067" y="71967"/>
                </a:cubicBezTo>
                <a:cubicBezTo>
                  <a:pt x="200025" y="57150"/>
                  <a:pt x="159809" y="39159"/>
                  <a:pt x="122767" y="33867"/>
                </a:cubicBezTo>
                <a:cubicBezTo>
                  <a:pt x="85725" y="28575"/>
                  <a:pt x="4234" y="0"/>
                  <a:pt x="2117" y="21167"/>
                </a:cubicBezTo>
                <a:close/>
              </a:path>
            </a:pathLst>
          </a:custGeom>
          <a:solidFill>
            <a:srgbClr val="FF0000">
              <a:alpha val="6980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effectLst/>
              <a:latin typeface="Calibri" pitchFamily="34" charset="0"/>
            </a:endParaRPr>
          </a:p>
        </p:txBody>
      </p:sp>
      <p:sp>
        <p:nvSpPr>
          <p:cNvPr id="19" name="Figura a mano libera 18"/>
          <p:cNvSpPr/>
          <p:nvPr/>
        </p:nvSpPr>
        <p:spPr>
          <a:xfrm>
            <a:off x="5613400" y="5149850"/>
            <a:ext cx="842963" cy="280988"/>
          </a:xfrm>
          <a:custGeom>
            <a:avLst/>
            <a:gdLst>
              <a:gd name="connsiteX0" fmla="*/ 69850 w 842433"/>
              <a:gd name="connsiteY0" fmla="*/ 152400 h 280458"/>
              <a:gd name="connsiteX1" fmla="*/ 241300 w 842433"/>
              <a:gd name="connsiteY1" fmla="*/ 260350 h 280458"/>
              <a:gd name="connsiteX2" fmla="*/ 438150 w 842433"/>
              <a:gd name="connsiteY2" fmla="*/ 273050 h 280458"/>
              <a:gd name="connsiteX3" fmla="*/ 565150 w 842433"/>
              <a:gd name="connsiteY3" fmla="*/ 234950 h 280458"/>
              <a:gd name="connsiteX4" fmla="*/ 685800 w 842433"/>
              <a:gd name="connsiteY4" fmla="*/ 177800 h 280458"/>
              <a:gd name="connsiteX5" fmla="*/ 806450 w 842433"/>
              <a:gd name="connsiteY5" fmla="*/ 107950 h 280458"/>
              <a:gd name="connsiteX6" fmla="*/ 806450 w 842433"/>
              <a:gd name="connsiteY6" fmla="*/ 88900 h 280458"/>
              <a:gd name="connsiteX7" fmla="*/ 787400 w 842433"/>
              <a:gd name="connsiteY7" fmla="*/ 69850 h 280458"/>
              <a:gd name="connsiteX8" fmla="*/ 476250 w 842433"/>
              <a:gd name="connsiteY8" fmla="*/ 57150 h 280458"/>
              <a:gd name="connsiteX9" fmla="*/ 323850 w 842433"/>
              <a:gd name="connsiteY9" fmla="*/ 38100 h 280458"/>
              <a:gd name="connsiteX10" fmla="*/ 165100 w 842433"/>
              <a:gd name="connsiteY10" fmla="*/ 12700 h 280458"/>
              <a:gd name="connsiteX11" fmla="*/ 57150 w 842433"/>
              <a:gd name="connsiteY11" fmla="*/ 6350 h 280458"/>
              <a:gd name="connsiteX12" fmla="*/ 0 w 842433"/>
              <a:gd name="connsiteY12" fmla="*/ 50800 h 280458"/>
              <a:gd name="connsiteX13" fmla="*/ 69850 w 842433"/>
              <a:gd name="connsiteY13" fmla="*/ 152400 h 280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42433" h="280458">
                <a:moveTo>
                  <a:pt x="69850" y="152400"/>
                </a:moveTo>
                <a:cubicBezTo>
                  <a:pt x="110067" y="187325"/>
                  <a:pt x="179917" y="240242"/>
                  <a:pt x="241300" y="260350"/>
                </a:cubicBezTo>
                <a:cubicBezTo>
                  <a:pt x="302683" y="280458"/>
                  <a:pt x="384175" y="277283"/>
                  <a:pt x="438150" y="273050"/>
                </a:cubicBezTo>
                <a:cubicBezTo>
                  <a:pt x="492125" y="268817"/>
                  <a:pt x="523875" y="250825"/>
                  <a:pt x="565150" y="234950"/>
                </a:cubicBezTo>
                <a:cubicBezTo>
                  <a:pt x="606425" y="219075"/>
                  <a:pt x="645583" y="198967"/>
                  <a:pt x="685800" y="177800"/>
                </a:cubicBezTo>
                <a:cubicBezTo>
                  <a:pt x="726017" y="156633"/>
                  <a:pt x="786342" y="122767"/>
                  <a:pt x="806450" y="107950"/>
                </a:cubicBezTo>
                <a:cubicBezTo>
                  <a:pt x="826558" y="93133"/>
                  <a:pt x="809625" y="95250"/>
                  <a:pt x="806450" y="88900"/>
                </a:cubicBezTo>
                <a:cubicBezTo>
                  <a:pt x="803275" y="82550"/>
                  <a:pt x="842433" y="75142"/>
                  <a:pt x="787400" y="69850"/>
                </a:cubicBezTo>
                <a:cubicBezTo>
                  <a:pt x="732367" y="64558"/>
                  <a:pt x="553508" y="62442"/>
                  <a:pt x="476250" y="57150"/>
                </a:cubicBezTo>
                <a:cubicBezTo>
                  <a:pt x="398992" y="51858"/>
                  <a:pt x="375708" y="45508"/>
                  <a:pt x="323850" y="38100"/>
                </a:cubicBezTo>
                <a:cubicBezTo>
                  <a:pt x="271992" y="30692"/>
                  <a:pt x="209550" y="17992"/>
                  <a:pt x="165100" y="12700"/>
                </a:cubicBezTo>
                <a:cubicBezTo>
                  <a:pt x="120650" y="7408"/>
                  <a:pt x="84667" y="0"/>
                  <a:pt x="57150" y="6350"/>
                </a:cubicBezTo>
                <a:cubicBezTo>
                  <a:pt x="29633" y="12700"/>
                  <a:pt x="0" y="27517"/>
                  <a:pt x="0" y="50800"/>
                </a:cubicBezTo>
                <a:cubicBezTo>
                  <a:pt x="0" y="74083"/>
                  <a:pt x="29633" y="117475"/>
                  <a:pt x="69850" y="152400"/>
                </a:cubicBezTo>
                <a:close/>
              </a:path>
            </a:pathLst>
          </a:custGeom>
          <a:solidFill>
            <a:srgbClr val="FF0000">
              <a:alpha val="6980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effectLst/>
              <a:latin typeface="Calibri" pitchFamily="34" charset="0"/>
            </a:endParaRPr>
          </a:p>
        </p:txBody>
      </p:sp>
      <p:sp>
        <p:nvSpPr>
          <p:cNvPr id="20" name="CasellaDiTesto 19"/>
          <p:cNvSpPr txBox="1">
            <a:spLocks noChangeArrowheads="1"/>
          </p:cNvSpPr>
          <p:nvPr/>
        </p:nvSpPr>
        <p:spPr bwMode="auto">
          <a:xfrm>
            <a:off x="4935538" y="3609975"/>
            <a:ext cx="2532062" cy="922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  <a:cs typeface="Arial" charset="0"/>
              </a:rPr>
              <a:t>Lamproitic       “subduction-related” activity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1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build="p"/>
      <p:bldP spid="12" grpId="0"/>
      <p:bldP spid="13" grpId="0"/>
      <p:bldP spid="11" grpId="0" animBg="1"/>
      <p:bldP spid="14" grpId="0" build="p"/>
      <p:bldP spid="2" grpId="0" animBg="1"/>
      <p:bldP spid="17" grpId="0" animBg="1"/>
      <p:bldP spid="18" grpId="0" animBg="1"/>
      <p:bldP spid="19" grpId="0" animBg="1"/>
      <p:bldP spid="20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2"/>
          <p:cNvSpPr>
            <a:spLocks noChangeArrowheads="1"/>
          </p:cNvSpPr>
          <p:nvPr/>
        </p:nvSpPr>
        <p:spPr bwMode="auto">
          <a:xfrm>
            <a:off x="169863" y="773113"/>
            <a:ext cx="8974137" cy="596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chemeClr val="bg1"/>
                </a:solidFill>
                <a:latin typeface="Calibri" pitchFamily="34" charset="0"/>
              </a:rPr>
              <a:t>Let’s make another more general example.</a:t>
            </a:r>
            <a:endParaRPr lang="en-GB" sz="32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5028" name="Rectangle 4"/>
          <p:cNvSpPr>
            <a:spLocks noChangeArrowheads="1"/>
          </p:cNvSpPr>
          <p:nvPr/>
        </p:nvSpPr>
        <p:spPr bwMode="auto">
          <a:xfrm>
            <a:off x="0" y="5373688"/>
            <a:ext cx="3657600" cy="1154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400" smtClean="0">
                <a:solidFill>
                  <a:schemeClr val="bg1"/>
                </a:solidFill>
                <a:latin typeface="Calibri" pitchFamily="34" charset="0"/>
              </a:rPr>
              <a:t>Obviously the </a:t>
            </a:r>
            <a:r>
              <a:rPr lang="en-GB" sz="3400" smtClean="0">
                <a:solidFill>
                  <a:srgbClr val="FFFF00"/>
                </a:solidFill>
                <a:latin typeface="Calibri" pitchFamily="34" charset="0"/>
              </a:rPr>
              <a:t>Hawaiian Islands</a:t>
            </a:r>
            <a:r>
              <a:rPr lang="en-GB" sz="3400" smtClean="0">
                <a:solidFill>
                  <a:schemeClr val="bg1"/>
                </a:solidFill>
                <a:latin typeface="Calibri" pitchFamily="34" charset="0"/>
              </a:rPr>
              <a:t>.</a:t>
            </a:r>
            <a:endParaRPr lang="en-GB" sz="3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5035" name="Rectangle 11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5036" name="Rectangle 12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385037" name="Picture 1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67113" y="1281113"/>
            <a:ext cx="5576887" cy="5576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385038" name="Rectangle 14"/>
          <p:cNvSpPr>
            <a:spLocks noChangeArrowheads="1"/>
          </p:cNvSpPr>
          <p:nvPr/>
        </p:nvSpPr>
        <p:spPr bwMode="auto">
          <a:xfrm>
            <a:off x="169862" y="1331913"/>
            <a:ext cx="3500437" cy="3705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What is the typical locality characterized by igneous rocks with “</a:t>
            </a:r>
            <a:r>
              <a:rPr lang="en-GB" sz="3200" smtClean="0">
                <a:solidFill>
                  <a:srgbClr val="FFFF00"/>
                </a:solidFill>
                <a:latin typeface="Calibri" pitchFamily="34" charset="0"/>
              </a:rPr>
              <a:t>anorogenic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” geochemical characteristics?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5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5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5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5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5026" grpId="0"/>
      <p:bldP spid="385028" grpId="0"/>
      <p:bldP spid="385038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8218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704850"/>
            <a:ext cx="9144000" cy="61515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478212" name="Rectangle 4"/>
          <p:cNvSpPr>
            <a:spLocks noChangeArrowheads="1"/>
          </p:cNvSpPr>
          <p:nvPr/>
        </p:nvSpPr>
        <p:spPr bwMode="auto">
          <a:xfrm>
            <a:off x="0" y="763588"/>
            <a:ext cx="9144000" cy="612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&gt;3000 km away from continental crust.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78213" name="Rectangle 5"/>
          <p:cNvSpPr>
            <a:spLocks noChangeArrowheads="1"/>
          </p:cNvSpPr>
          <p:nvPr/>
        </p:nvSpPr>
        <p:spPr bwMode="auto">
          <a:xfrm>
            <a:off x="0" y="2697163"/>
            <a:ext cx="9144000" cy="1933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Can these magmas be considered “anorogenic” or “intra-plate”?</a:t>
            </a:r>
            <a:endParaRPr lang="en-GB" sz="6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78214" name="Rectangle 6"/>
          <p:cNvSpPr>
            <a:spLocks noChangeArrowheads="1"/>
          </p:cNvSpPr>
          <p:nvPr/>
        </p:nvSpPr>
        <p:spPr bwMode="auto">
          <a:xfrm>
            <a:off x="0" y="6089650"/>
            <a:ext cx="437515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4400" i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Obviously YES!</a:t>
            </a:r>
            <a:endParaRPr lang="en-GB" sz="4400" i="1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78215" name="Rectangle 7"/>
          <p:cNvSpPr>
            <a:spLocks noChangeArrowheads="1"/>
          </p:cNvSpPr>
          <p:nvPr/>
        </p:nvSpPr>
        <p:spPr bwMode="auto">
          <a:xfrm>
            <a:off x="4889500" y="6089650"/>
            <a:ext cx="4164013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buFont typeface="Wingdings" pitchFamily="2" charset="2"/>
              <a:buNone/>
              <a:defRPr/>
            </a:pPr>
            <a:r>
              <a:rPr lang="en-GB" sz="4400" i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(or NOT?)…</a:t>
            </a:r>
            <a:endParaRPr lang="en-GB" sz="4400" i="1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78216" name="Rectangle 8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78217" name="Rectangle 9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0" y="1257300"/>
            <a:ext cx="9144000" cy="619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Nearly</a:t>
            </a:r>
            <a:r>
              <a:rPr lang="en-GB" sz="2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</a:t>
            </a:r>
            <a:r>
              <a:rPr lang="en-GB" sz="2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</a:t>
            </a:r>
            <a:r>
              <a:rPr lang="en-GB" sz="2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middle</a:t>
            </a:r>
            <a:r>
              <a:rPr lang="en-GB" sz="2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of</a:t>
            </a:r>
            <a:r>
              <a:rPr lang="en-GB" sz="2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</a:t>
            </a:r>
            <a:r>
              <a:rPr lang="en-GB" sz="2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Pacific</a:t>
            </a:r>
            <a:r>
              <a:rPr lang="en-GB" sz="2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Ocean</a:t>
            </a:r>
            <a:r>
              <a:rPr lang="en-GB" sz="2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Plate. 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78220" name="Rectangle 12"/>
          <p:cNvSpPr>
            <a:spLocks noChangeArrowheads="1"/>
          </p:cNvSpPr>
          <p:nvPr/>
        </p:nvSpPr>
        <p:spPr bwMode="auto">
          <a:xfrm>
            <a:off x="0" y="1717675"/>
            <a:ext cx="9144000" cy="1077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Tx/>
              <a:buChar char="-"/>
              <a:defRPr/>
            </a:pPr>
            <a:r>
              <a:rPr lang="en-GB" sz="1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1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1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1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Very far away from any subduction zone (either active or fossil).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8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78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8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78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78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78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478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12" grpId="0"/>
      <p:bldP spid="478213" grpId="0"/>
      <p:bldP spid="478214" grpId="0"/>
      <p:bldP spid="478215" grpId="0"/>
      <p:bldP spid="478219" grpId="0"/>
      <p:bldP spid="478220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66800" y="6350"/>
            <a:ext cx="7016750" cy="6851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Figura a mano libera 11"/>
          <p:cNvSpPr/>
          <p:nvPr/>
        </p:nvSpPr>
        <p:spPr>
          <a:xfrm>
            <a:off x="1366838" y="1096963"/>
            <a:ext cx="2405062" cy="5035550"/>
          </a:xfrm>
          <a:custGeom>
            <a:avLst/>
            <a:gdLst>
              <a:gd name="connsiteX0" fmla="*/ 1155700 w 2405380"/>
              <a:gd name="connsiteY0" fmla="*/ 4198620 h 4198620"/>
              <a:gd name="connsiteX1" fmla="*/ 835660 w 2405380"/>
              <a:gd name="connsiteY1" fmla="*/ 3771900 h 4198620"/>
              <a:gd name="connsiteX2" fmla="*/ 591820 w 2405380"/>
              <a:gd name="connsiteY2" fmla="*/ 3710940 h 4198620"/>
              <a:gd name="connsiteX3" fmla="*/ 195580 w 2405380"/>
              <a:gd name="connsiteY3" fmla="*/ 3154680 h 4198620"/>
              <a:gd name="connsiteX4" fmla="*/ 35560 w 2405380"/>
              <a:gd name="connsiteY4" fmla="*/ 2750820 h 4198620"/>
              <a:gd name="connsiteX5" fmla="*/ 20320 w 2405380"/>
              <a:gd name="connsiteY5" fmla="*/ 2057400 h 4198620"/>
              <a:gd name="connsiteX6" fmla="*/ 157480 w 2405380"/>
              <a:gd name="connsiteY6" fmla="*/ 1463040 h 4198620"/>
              <a:gd name="connsiteX7" fmla="*/ 317500 w 2405380"/>
              <a:gd name="connsiteY7" fmla="*/ 1325880 h 4198620"/>
              <a:gd name="connsiteX8" fmla="*/ 485140 w 2405380"/>
              <a:gd name="connsiteY8" fmla="*/ 1135380 h 4198620"/>
              <a:gd name="connsiteX9" fmla="*/ 614680 w 2405380"/>
              <a:gd name="connsiteY9" fmla="*/ 1013460 h 4198620"/>
              <a:gd name="connsiteX10" fmla="*/ 896620 w 2405380"/>
              <a:gd name="connsiteY10" fmla="*/ 998220 h 4198620"/>
              <a:gd name="connsiteX11" fmla="*/ 1170940 w 2405380"/>
              <a:gd name="connsiteY11" fmla="*/ 678180 h 4198620"/>
              <a:gd name="connsiteX12" fmla="*/ 1529080 w 2405380"/>
              <a:gd name="connsiteY12" fmla="*/ 533400 h 4198620"/>
              <a:gd name="connsiteX13" fmla="*/ 2001520 w 2405380"/>
              <a:gd name="connsiteY13" fmla="*/ 304800 h 4198620"/>
              <a:gd name="connsiteX14" fmla="*/ 2405380 w 2405380"/>
              <a:gd name="connsiteY14" fmla="*/ 0 h 4198620"/>
              <a:gd name="connsiteX0" fmla="*/ 1894085 w 2405380"/>
              <a:gd name="connsiteY0" fmla="*/ 5034853 h 5034853"/>
              <a:gd name="connsiteX1" fmla="*/ 835660 w 2405380"/>
              <a:gd name="connsiteY1" fmla="*/ 3771900 h 5034853"/>
              <a:gd name="connsiteX2" fmla="*/ 591820 w 2405380"/>
              <a:gd name="connsiteY2" fmla="*/ 3710940 h 5034853"/>
              <a:gd name="connsiteX3" fmla="*/ 195580 w 2405380"/>
              <a:gd name="connsiteY3" fmla="*/ 3154680 h 5034853"/>
              <a:gd name="connsiteX4" fmla="*/ 35560 w 2405380"/>
              <a:gd name="connsiteY4" fmla="*/ 2750820 h 5034853"/>
              <a:gd name="connsiteX5" fmla="*/ 20320 w 2405380"/>
              <a:gd name="connsiteY5" fmla="*/ 2057400 h 5034853"/>
              <a:gd name="connsiteX6" fmla="*/ 157480 w 2405380"/>
              <a:gd name="connsiteY6" fmla="*/ 1463040 h 5034853"/>
              <a:gd name="connsiteX7" fmla="*/ 317500 w 2405380"/>
              <a:gd name="connsiteY7" fmla="*/ 1325880 h 5034853"/>
              <a:gd name="connsiteX8" fmla="*/ 485140 w 2405380"/>
              <a:gd name="connsiteY8" fmla="*/ 1135380 h 5034853"/>
              <a:gd name="connsiteX9" fmla="*/ 614680 w 2405380"/>
              <a:gd name="connsiteY9" fmla="*/ 1013460 h 5034853"/>
              <a:gd name="connsiteX10" fmla="*/ 896620 w 2405380"/>
              <a:gd name="connsiteY10" fmla="*/ 998220 h 5034853"/>
              <a:gd name="connsiteX11" fmla="*/ 1170940 w 2405380"/>
              <a:gd name="connsiteY11" fmla="*/ 678180 h 5034853"/>
              <a:gd name="connsiteX12" fmla="*/ 1529080 w 2405380"/>
              <a:gd name="connsiteY12" fmla="*/ 533400 h 5034853"/>
              <a:gd name="connsiteX13" fmla="*/ 2001520 w 2405380"/>
              <a:gd name="connsiteY13" fmla="*/ 304800 h 5034853"/>
              <a:gd name="connsiteX14" fmla="*/ 2405380 w 2405380"/>
              <a:gd name="connsiteY14" fmla="*/ 0 h 5034853"/>
              <a:gd name="connsiteX0" fmla="*/ 1894085 w 2405380"/>
              <a:gd name="connsiteY0" fmla="*/ 5034853 h 5034853"/>
              <a:gd name="connsiteX1" fmla="*/ 1587587 w 2405380"/>
              <a:gd name="connsiteY1" fmla="*/ 4670439 h 5034853"/>
              <a:gd name="connsiteX2" fmla="*/ 835660 w 2405380"/>
              <a:gd name="connsiteY2" fmla="*/ 3771900 h 5034853"/>
              <a:gd name="connsiteX3" fmla="*/ 591820 w 2405380"/>
              <a:gd name="connsiteY3" fmla="*/ 3710940 h 5034853"/>
              <a:gd name="connsiteX4" fmla="*/ 195580 w 2405380"/>
              <a:gd name="connsiteY4" fmla="*/ 3154680 h 5034853"/>
              <a:gd name="connsiteX5" fmla="*/ 35560 w 2405380"/>
              <a:gd name="connsiteY5" fmla="*/ 2750820 h 5034853"/>
              <a:gd name="connsiteX6" fmla="*/ 20320 w 2405380"/>
              <a:gd name="connsiteY6" fmla="*/ 2057400 h 5034853"/>
              <a:gd name="connsiteX7" fmla="*/ 157480 w 2405380"/>
              <a:gd name="connsiteY7" fmla="*/ 1463040 h 5034853"/>
              <a:gd name="connsiteX8" fmla="*/ 317500 w 2405380"/>
              <a:gd name="connsiteY8" fmla="*/ 1325880 h 5034853"/>
              <a:gd name="connsiteX9" fmla="*/ 485140 w 2405380"/>
              <a:gd name="connsiteY9" fmla="*/ 1135380 h 5034853"/>
              <a:gd name="connsiteX10" fmla="*/ 614680 w 2405380"/>
              <a:gd name="connsiteY10" fmla="*/ 1013460 h 5034853"/>
              <a:gd name="connsiteX11" fmla="*/ 896620 w 2405380"/>
              <a:gd name="connsiteY11" fmla="*/ 998220 h 5034853"/>
              <a:gd name="connsiteX12" fmla="*/ 1170940 w 2405380"/>
              <a:gd name="connsiteY12" fmla="*/ 678180 h 5034853"/>
              <a:gd name="connsiteX13" fmla="*/ 1529080 w 2405380"/>
              <a:gd name="connsiteY13" fmla="*/ 533400 h 5034853"/>
              <a:gd name="connsiteX14" fmla="*/ 2001520 w 2405380"/>
              <a:gd name="connsiteY14" fmla="*/ 304800 h 5034853"/>
              <a:gd name="connsiteX15" fmla="*/ 2405380 w 2405380"/>
              <a:gd name="connsiteY15" fmla="*/ 0 h 5034853"/>
              <a:gd name="connsiteX0" fmla="*/ 1894085 w 2405380"/>
              <a:gd name="connsiteY0" fmla="*/ 5034853 h 5034853"/>
              <a:gd name="connsiteX1" fmla="*/ 1587587 w 2405380"/>
              <a:gd name="connsiteY1" fmla="*/ 4670439 h 5034853"/>
              <a:gd name="connsiteX2" fmla="*/ 1587587 w 2405380"/>
              <a:gd name="connsiteY2" fmla="*/ 4436433 h 5034853"/>
              <a:gd name="connsiteX3" fmla="*/ 835660 w 2405380"/>
              <a:gd name="connsiteY3" fmla="*/ 3771900 h 5034853"/>
              <a:gd name="connsiteX4" fmla="*/ 591820 w 2405380"/>
              <a:gd name="connsiteY4" fmla="*/ 3710940 h 5034853"/>
              <a:gd name="connsiteX5" fmla="*/ 195580 w 2405380"/>
              <a:gd name="connsiteY5" fmla="*/ 3154680 h 5034853"/>
              <a:gd name="connsiteX6" fmla="*/ 35560 w 2405380"/>
              <a:gd name="connsiteY6" fmla="*/ 2750820 h 5034853"/>
              <a:gd name="connsiteX7" fmla="*/ 20320 w 2405380"/>
              <a:gd name="connsiteY7" fmla="*/ 2057400 h 5034853"/>
              <a:gd name="connsiteX8" fmla="*/ 157480 w 2405380"/>
              <a:gd name="connsiteY8" fmla="*/ 1463040 h 5034853"/>
              <a:gd name="connsiteX9" fmla="*/ 317500 w 2405380"/>
              <a:gd name="connsiteY9" fmla="*/ 1325880 h 5034853"/>
              <a:gd name="connsiteX10" fmla="*/ 485140 w 2405380"/>
              <a:gd name="connsiteY10" fmla="*/ 1135380 h 5034853"/>
              <a:gd name="connsiteX11" fmla="*/ 614680 w 2405380"/>
              <a:gd name="connsiteY11" fmla="*/ 1013460 h 5034853"/>
              <a:gd name="connsiteX12" fmla="*/ 896620 w 2405380"/>
              <a:gd name="connsiteY12" fmla="*/ 998220 h 5034853"/>
              <a:gd name="connsiteX13" fmla="*/ 1170940 w 2405380"/>
              <a:gd name="connsiteY13" fmla="*/ 678180 h 5034853"/>
              <a:gd name="connsiteX14" fmla="*/ 1529080 w 2405380"/>
              <a:gd name="connsiteY14" fmla="*/ 533400 h 5034853"/>
              <a:gd name="connsiteX15" fmla="*/ 2001520 w 2405380"/>
              <a:gd name="connsiteY15" fmla="*/ 304800 h 5034853"/>
              <a:gd name="connsiteX16" fmla="*/ 2405380 w 2405380"/>
              <a:gd name="connsiteY16" fmla="*/ 0 h 5034853"/>
              <a:gd name="connsiteX0" fmla="*/ 1894085 w 2405380"/>
              <a:gd name="connsiteY0" fmla="*/ 5034853 h 5034853"/>
              <a:gd name="connsiteX1" fmla="*/ 1741744 w 2405380"/>
              <a:gd name="connsiteY1" fmla="*/ 4670087 h 5034853"/>
              <a:gd name="connsiteX2" fmla="*/ 1587587 w 2405380"/>
              <a:gd name="connsiteY2" fmla="*/ 4436433 h 5034853"/>
              <a:gd name="connsiteX3" fmla="*/ 835660 w 2405380"/>
              <a:gd name="connsiteY3" fmla="*/ 3771900 h 5034853"/>
              <a:gd name="connsiteX4" fmla="*/ 591820 w 2405380"/>
              <a:gd name="connsiteY4" fmla="*/ 3710940 h 5034853"/>
              <a:gd name="connsiteX5" fmla="*/ 195580 w 2405380"/>
              <a:gd name="connsiteY5" fmla="*/ 3154680 h 5034853"/>
              <a:gd name="connsiteX6" fmla="*/ 35560 w 2405380"/>
              <a:gd name="connsiteY6" fmla="*/ 2750820 h 5034853"/>
              <a:gd name="connsiteX7" fmla="*/ 20320 w 2405380"/>
              <a:gd name="connsiteY7" fmla="*/ 2057400 h 5034853"/>
              <a:gd name="connsiteX8" fmla="*/ 157480 w 2405380"/>
              <a:gd name="connsiteY8" fmla="*/ 1463040 h 5034853"/>
              <a:gd name="connsiteX9" fmla="*/ 317500 w 2405380"/>
              <a:gd name="connsiteY9" fmla="*/ 1325880 h 5034853"/>
              <a:gd name="connsiteX10" fmla="*/ 485140 w 2405380"/>
              <a:gd name="connsiteY10" fmla="*/ 1135380 h 5034853"/>
              <a:gd name="connsiteX11" fmla="*/ 614680 w 2405380"/>
              <a:gd name="connsiteY11" fmla="*/ 1013460 h 5034853"/>
              <a:gd name="connsiteX12" fmla="*/ 896620 w 2405380"/>
              <a:gd name="connsiteY12" fmla="*/ 998220 h 5034853"/>
              <a:gd name="connsiteX13" fmla="*/ 1170940 w 2405380"/>
              <a:gd name="connsiteY13" fmla="*/ 678180 h 5034853"/>
              <a:gd name="connsiteX14" fmla="*/ 1529080 w 2405380"/>
              <a:gd name="connsiteY14" fmla="*/ 533400 h 5034853"/>
              <a:gd name="connsiteX15" fmla="*/ 2001520 w 2405380"/>
              <a:gd name="connsiteY15" fmla="*/ 304800 h 5034853"/>
              <a:gd name="connsiteX16" fmla="*/ 2405380 w 2405380"/>
              <a:gd name="connsiteY16" fmla="*/ 0 h 5034853"/>
              <a:gd name="connsiteX0" fmla="*/ 1894085 w 2405380"/>
              <a:gd name="connsiteY0" fmla="*/ 5034853 h 5034853"/>
              <a:gd name="connsiteX1" fmla="*/ 1741744 w 2405380"/>
              <a:gd name="connsiteY1" fmla="*/ 4670087 h 5034853"/>
              <a:gd name="connsiteX2" fmla="*/ 1230495 w 2405380"/>
              <a:gd name="connsiteY2" fmla="*/ 4177305 h 5034853"/>
              <a:gd name="connsiteX3" fmla="*/ 835660 w 2405380"/>
              <a:gd name="connsiteY3" fmla="*/ 3771900 h 5034853"/>
              <a:gd name="connsiteX4" fmla="*/ 591820 w 2405380"/>
              <a:gd name="connsiteY4" fmla="*/ 3710940 h 5034853"/>
              <a:gd name="connsiteX5" fmla="*/ 195580 w 2405380"/>
              <a:gd name="connsiteY5" fmla="*/ 3154680 h 5034853"/>
              <a:gd name="connsiteX6" fmla="*/ 35560 w 2405380"/>
              <a:gd name="connsiteY6" fmla="*/ 2750820 h 5034853"/>
              <a:gd name="connsiteX7" fmla="*/ 20320 w 2405380"/>
              <a:gd name="connsiteY7" fmla="*/ 2057400 h 5034853"/>
              <a:gd name="connsiteX8" fmla="*/ 157480 w 2405380"/>
              <a:gd name="connsiteY8" fmla="*/ 1463040 h 5034853"/>
              <a:gd name="connsiteX9" fmla="*/ 317500 w 2405380"/>
              <a:gd name="connsiteY9" fmla="*/ 1325880 h 5034853"/>
              <a:gd name="connsiteX10" fmla="*/ 485140 w 2405380"/>
              <a:gd name="connsiteY10" fmla="*/ 1135380 h 5034853"/>
              <a:gd name="connsiteX11" fmla="*/ 614680 w 2405380"/>
              <a:gd name="connsiteY11" fmla="*/ 1013460 h 5034853"/>
              <a:gd name="connsiteX12" fmla="*/ 896620 w 2405380"/>
              <a:gd name="connsiteY12" fmla="*/ 998220 h 5034853"/>
              <a:gd name="connsiteX13" fmla="*/ 1170940 w 2405380"/>
              <a:gd name="connsiteY13" fmla="*/ 678180 h 5034853"/>
              <a:gd name="connsiteX14" fmla="*/ 1529080 w 2405380"/>
              <a:gd name="connsiteY14" fmla="*/ 533400 h 5034853"/>
              <a:gd name="connsiteX15" fmla="*/ 2001520 w 2405380"/>
              <a:gd name="connsiteY15" fmla="*/ 304800 h 5034853"/>
              <a:gd name="connsiteX16" fmla="*/ 2405380 w 2405380"/>
              <a:gd name="connsiteY16" fmla="*/ 0 h 5034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05380" h="5034853">
                <a:moveTo>
                  <a:pt x="1894085" y="5034853"/>
                </a:moveTo>
                <a:lnTo>
                  <a:pt x="1741744" y="4670087"/>
                </a:lnTo>
                <a:cubicBezTo>
                  <a:pt x="1690661" y="4607398"/>
                  <a:pt x="1381509" y="4327003"/>
                  <a:pt x="1230495" y="4177305"/>
                </a:cubicBezTo>
                <a:cubicBezTo>
                  <a:pt x="1079481" y="4027607"/>
                  <a:pt x="942106" y="3849628"/>
                  <a:pt x="835660" y="3771900"/>
                </a:cubicBezTo>
                <a:cubicBezTo>
                  <a:pt x="729214" y="3694173"/>
                  <a:pt x="698500" y="3813810"/>
                  <a:pt x="591820" y="3710940"/>
                </a:cubicBezTo>
                <a:cubicBezTo>
                  <a:pt x="485140" y="3608070"/>
                  <a:pt x="288290" y="3314700"/>
                  <a:pt x="195580" y="3154680"/>
                </a:cubicBezTo>
                <a:cubicBezTo>
                  <a:pt x="102870" y="2994660"/>
                  <a:pt x="64770" y="2933700"/>
                  <a:pt x="35560" y="2750820"/>
                </a:cubicBezTo>
                <a:cubicBezTo>
                  <a:pt x="6350" y="2567940"/>
                  <a:pt x="0" y="2272030"/>
                  <a:pt x="20320" y="2057400"/>
                </a:cubicBezTo>
                <a:cubicBezTo>
                  <a:pt x="40640" y="1842770"/>
                  <a:pt x="107950" y="1584960"/>
                  <a:pt x="157480" y="1463040"/>
                </a:cubicBezTo>
                <a:cubicBezTo>
                  <a:pt x="207010" y="1341120"/>
                  <a:pt x="262890" y="1380490"/>
                  <a:pt x="317500" y="1325880"/>
                </a:cubicBezTo>
                <a:cubicBezTo>
                  <a:pt x="372110" y="1271270"/>
                  <a:pt x="435610" y="1187450"/>
                  <a:pt x="485140" y="1135380"/>
                </a:cubicBezTo>
                <a:cubicBezTo>
                  <a:pt x="534670" y="1083310"/>
                  <a:pt x="546100" y="1036320"/>
                  <a:pt x="614680" y="1013460"/>
                </a:cubicBezTo>
                <a:cubicBezTo>
                  <a:pt x="683260" y="990600"/>
                  <a:pt x="803910" y="1054100"/>
                  <a:pt x="896620" y="998220"/>
                </a:cubicBezTo>
                <a:cubicBezTo>
                  <a:pt x="989330" y="942340"/>
                  <a:pt x="1065530" y="755650"/>
                  <a:pt x="1170940" y="678180"/>
                </a:cubicBezTo>
                <a:cubicBezTo>
                  <a:pt x="1276350" y="600710"/>
                  <a:pt x="1390650" y="595630"/>
                  <a:pt x="1529080" y="533400"/>
                </a:cubicBezTo>
                <a:cubicBezTo>
                  <a:pt x="1667510" y="471170"/>
                  <a:pt x="1855470" y="393700"/>
                  <a:pt x="2001520" y="304800"/>
                </a:cubicBezTo>
                <a:cubicBezTo>
                  <a:pt x="2147570" y="215900"/>
                  <a:pt x="2276475" y="107950"/>
                  <a:pt x="2405380" y="0"/>
                </a:cubicBezTo>
              </a:path>
            </a:pathLst>
          </a:cu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3" name="Figura a mano libera 12"/>
          <p:cNvSpPr/>
          <p:nvPr/>
        </p:nvSpPr>
        <p:spPr>
          <a:xfrm>
            <a:off x="3763963" y="989013"/>
            <a:ext cx="2019300" cy="515937"/>
          </a:xfrm>
          <a:custGeom>
            <a:avLst/>
            <a:gdLst>
              <a:gd name="connsiteX0" fmla="*/ 0 w 2019300"/>
              <a:gd name="connsiteY0" fmla="*/ 123190 h 515620"/>
              <a:gd name="connsiteX1" fmla="*/ 228600 w 2019300"/>
              <a:gd name="connsiteY1" fmla="*/ 382270 h 515620"/>
              <a:gd name="connsiteX2" fmla="*/ 647700 w 2019300"/>
              <a:gd name="connsiteY2" fmla="*/ 504190 h 515620"/>
              <a:gd name="connsiteX3" fmla="*/ 1173480 w 2019300"/>
              <a:gd name="connsiteY3" fmla="*/ 450850 h 515620"/>
              <a:gd name="connsiteX4" fmla="*/ 1676400 w 2019300"/>
              <a:gd name="connsiteY4" fmla="*/ 290830 h 515620"/>
              <a:gd name="connsiteX5" fmla="*/ 1912620 w 2019300"/>
              <a:gd name="connsiteY5" fmla="*/ 46990 h 515620"/>
              <a:gd name="connsiteX6" fmla="*/ 2019300 w 2019300"/>
              <a:gd name="connsiteY6" fmla="*/ 8890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9300" h="515620">
                <a:moveTo>
                  <a:pt x="0" y="123190"/>
                </a:moveTo>
                <a:cubicBezTo>
                  <a:pt x="60325" y="220980"/>
                  <a:pt x="120650" y="318770"/>
                  <a:pt x="228600" y="382270"/>
                </a:cubicBezTo>
                <a:cubicBezTo>
                  <a:pt x="336550" y="445770"/>
                  <a:pt x="490220" y="492760"/>
                  <a:pt x="647700" y="504190"/>
                </a:cubicBezTo>
                <a:cubicBezTo>
                  <a:pt x="805180" y="515620"/>
                  <a:pt x="1002030" y="486410"/>
                  <a:pt x="1173480" y="450850"/>
                </a:cubicBezTo>
                <a:cubicBezTo>
                  <a:pt x="1344930" y="415290"/>
                  <a:pt x="1553210" y="358140"/>
                  <a:pt x="1676400" y="290830"/>
                </a:cubicBezTo>
                <a:cubicBezTo>
                  <a:pt x="1799590" y="223520"/>
                  <a:pt x="1855470" y="93980"/>
                  <a:pt x="1912620" y="46990"/>
                </a:cubicBezTo>
                <a:cubicBezTo>
                  <a:pt x="1969770" y="0"/>
                  <a:pt x="1994535" y="4445"/>
                  <a:pt x="2019300" y="8890"/>
                </a:cubicBezTo>
              </a:path>
            </a:pathLst>
          </a:cu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4" name="Figura a mano libera 13"/>
          <p:cNvSpPr/>
          <p:nvPr/>
        </p:nvSpPr>
        <p:spPr>
          <a:xfrm>
            <a:off x="5799138" y="998538"/>
            <a:ext cx="2117725" cy="2422525"/>
          </a:xfrm>
          <a:custGeom>
            <a:avLst/>
            <a:gdLst>
              <a:gd name="connsiteX0" fmla="*/ 0 w 2118360"/>
              <a:gd name="connsiteY0" fmla="*/ 0 h 2423160"/>
              <a:gd name="connsiteX1" fmla="*/ 403860 w 2118360"/>
              <a:gd name="connsiteY1" fmla="*/ 236220 h 2423160"/>
              <a:gd name="connsiteX2" fmla="*/ 914400 w 2118360"/>
              <a:gd name="connsiteY2" fmla="*/ 594360 h 2423160"/>
              <a:gd name="connsiteX3" fmla="*/ 1173480 w 2118360"/>
              <a:gd name="connsiteY3" fmla="*/ 1066800 h 2423160"/>
              <a:gd name="connsiteX4" fmla="*/ 1424940 w 2118360"/>
              <a:gd name="connsiteY4" fmla="*/ 1325880 h 2423160"/>
              <a:gd name="connsiteX5" fmla="*/ 1760220 w 2118360"/>
              <a:gd name="connsiteY5" fmla="*/ 1752600 h 2423160"/>
              <a:gd name="connsiteX6" fmla="*/ 2011680 w 2118360"/>
              <a:gd name="connsiteY6" fmla="*/ 2049780 h 2423160"/>
              <a:gd name="connsiteX7" fmla="*/ 2118360 w 2118360"/>
              <a:gd name="connsiteY7" fmla="*/ 2423160 h 2423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18360" h="2423160">
                <a:moveTo>
                  <a:pt x="0" y="0"/>
                </a:moveTo>
                <a:cubicBezTo>
                  <a:pt x="125730" y="68580"/>
                  <a:pt x="251460" y="137160"/>
                  <a:pt x="403860" y="236220"/>
                </a:cubicBezTo>
                <a:cubicBezTo>
                  <a:pt x="556260" y="335280"/>
                  <a:pt x="786130" y="455930"/>
                  <a:pt x="914400" y="594360"/>
                </a:cubicBezTo>
                <a:cubicBezTo>
                  <a:pt x="1042670" y="732790"/>
                  <a:pt x="1088390" y="944880"/>
                  <a:pt x="1173480" y="1066800"/>
                </a:cubicBezTo>
                <a:cubicBezTo>
                  <a:pt x="1258570" y="1188720"/>
                  <a:pt x="1327150" y="1211580"/>
                  <a:pt x="1424940" y="1325880"/>
                </a:cubicBezTo>
                <a:cubicBezTo>
                  <a:pt x="1522730" y="1440180"/>
                  <a:pt x="1662430" y="1631950"/>
                  <a:pt x="1760220" y="1752600"/>
                </a:cubicBezTo>
                <a:cubicBezTo>
                  <a:pt x="1858010" y="1873250"/>
                  <a:pt x="1951990" y="1938020"/>
                  <a:pt x="2011680" y="2049780"/>
                </a:cubicBezTo>
                <a:cubicBezTo>
                  <a:pt x="2071370" y="2161540"/>
                  <a:pt x="2094865" y="2292350"/>
                  <a:pt x="2118360" y="2423160"/>
                </a:cubicBezTo>
              </a:path>
            </a:pathLst>
          </a:cu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5" name="Ovale 14"/>
          <p:cNvSpPr/>
          <p:nvPr/>
        </p:nvSpPr>
        <p:spPr>
          <a:xfrm>
            <a:off x="5229225" y="3355975"/>
            <a:ext cx="803275" cy="730250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6" name="CasellaDiTesto 15"/>
          <p:cNvSpPr txBox="1"/>
          <p:nvPr/>
        </p:nvSpPr>
        <p:spPr>
          <a:xfrm>
            <a:off x="4608513" y="4013200"/>
            <a:ext cx="2336800" cy="12001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600" smtClean="0">
                <a:solidFill>
                  <a:srgbClr val="FFFF00"/>
                </a:solidFill>
                <a:latin typeface="Calibri" pitchFamily="34" charset="0"/>
                <a:cs typeface="Arial" charset="0"/>
              </a:rPr>
              <a:t>Hawaiian Islands</a:t>
            </a:r>
            <a:endParaRPr lang="en-GB" sz="36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7" name="CasellaDiTesto 16"/>
          <p:cNvSpPr txBox="1"/>
          <p:nvPr/>
        </p:nvSpPr>
        <p:spPr>
          <a:xfrm>
            <a:off x="3429761" y="1895475"/>
            <a:ext cx="2600391" cy="132343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GB" sz="4000" b="1" i="1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Pacific</a:t>
            </a:r>
          </a:p>
          <a:p>
            <a:pPr algn="ctr">
              <a:defRPr/>
            </a:pPr>
            <a:r>
              <a:rPr lang="en-GB" sz="4000" b="1" i="1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Ring of Fire</a:t>
            </a:r>
            <a:endParaRPr lang="en-GB" sz="4000" b="1" i="1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8" name="Freccia in giù 17"/>
          <p:cNvSpPr/>
          <p:nvPr/>
        </p:nvSpPr>
        <p:spPr>
          <a:xfrm rot="5400000">
            <a:off x="2399507" y="4488656"/>
            <a:ext cx="438150" cy="620713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9" name="Freccia in giù 18"/>
          <p:cNvSpPr/>
          <p:nvPr/>
        </p:nvSpPr>
        <p:spPr>
          <a:xfrm rot="6290211">
            <a:off x="1596232" y="3177381"/>
            <a:ext cx="438150" cy="620713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0" name="Freccia in giù 19"/>
          <p:cNvSpPr/>
          <p:nvPr/>
        </p:nvSpPr>
        <p:spPr>
          <a:xfrm rot="8075859">
            <a:off x="2285207" y="2072481"/>
            <a:ext cx="438150" cy="620713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1" name="Freccia in giù 20"/>
          <p:cNvSpPr/>
          <p:nvPr/>
        </p:nvSpPr>
        <p:spPr>
          <a:xfrm rot="9664871">
            <a:off x="3529013" y="1292225"/>
            <a:ext cx="438150" cy="620713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2" name="Freccia in giù 21"/>
          <p:cNvSpPr/>
          <p:nvPr/>
        </p:nvSpPr>
        <p:spPr>
          <a:xfrm rot="9384556">
            <a:off x="5411788" y="1347470"/>
            <a:ext cx="438150" cy="620713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3" name="Freccia in giù 22"/>
          <p:cNvSpPr/>
          <p:nvPr/>
        </p:nvSpPr>
        <p:spPr>
          <a:xfrm rot="8976223">
            <a:off x="6828633" y="2329657"/>
            <a:ext cx="438150" cy="620713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7" grpId="0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12"/>
          <p:cNvSpPr>
            <a:spLocks noChangeArrowheads="1"/>
          </p:cNvSpPr>
          <p:nvPr/>
        </p:nvSpPr>
        <p:spPr bwMode="auto">
          <a:xfrm>
            <a:off x="0" y="6431940"/>
            <a:ext cx="9144000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7" name="Rectangle 2"/>
          <p:cNvSpPr>
            <a:spLocks noChangeArrowheads="1"/>
          </p:cNvSpPr>
          <p:nvPr/>
        </p:nvSpPr>
        <p:spPr bwMode="auto">
          <a:xfrm>
            <a:off x="0" y="69732"/>
            <a:ext cx="9144000" cy="935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40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Concerning Hawaii it is interesting to read some papers like:</a:t>
            </a:r>
            <a:endParaRPr lang="en-GB" sz="360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36" name="Rectangle 3"/>
          <p:cNvSpPr>
            <a:spLocks noChangeArrowheads="1"/>
          </p:cNvSpPr>
          <p:nvPr/>
        </p:nvSpPr>
        <p:spPr bwMode="auto">
          <a:xfrm>
            <a:off x="0" y="4974383"/>
            <a:ext cx="914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Nielsen et al. (2006) Thallium isotopic </a:t>
            </a:r>
            <a:r>
              <a:rPr lang="en-GB" sz="1300" u="sng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evidence for ferromanganese sediments</a:t>
            </a: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 in the mantle source of Hawaiian basalts. Nature</a:t>
            </a:r>
            <a:endParaRPr lang="en-GB" sz="1300">
              <a:solidFill>
                <a:srgbClr val="FFFF00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37" name="Rectangle 4"/>
          <p:cNvSpPr>
            <a:spLocks noChangeArrowheads="1"/>
          </p:cNvSpPr>
          <p:nvPr/>
        </p:nvSpPr>
        <p:spPr bwMode="auto">
          <a:xfrm>
            <a:off x="0" y="5589112"/>
            <a:ext cx="9144000" cy="42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Huang e Frey (2005) </a:t>
            </a:r>
            <a:r>
              <a:rPr lang="en-GB" sz="1300" u="sng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Recycled oceanic crust</a:t>
            </a: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 in the Hawaiian plume: evidence from temporal geochemical variations within the Koolau Shield. Contrib. Mineral. Petrol.</a:t>
            </a:r>
            <a:endParaRPr lang="en-GB" sz="1300">
              <a:solidFill>
                <a:srgbClr val="FFFF00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38" name="Rectangle 6"/>
          <p:cNvSpPr>
            <a:spLocks noChangeArrowheads="1"/>
          </p:cNvSpPr>
          <p:nvPr/>
        </p:nvSpPr>
        <p:spPr bwMode="auto">
          <a:xfrm>
            <a:off x="0" y="5999298"/>
            <a:ext cx="9144000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Gaffney et al. (2005) Melting in the Hawaiian Plume at 1-2 Ma as recorded at Maui Nui: </a:t>
            </a:r>
            <a:r>
              <a:rPr lang="en-GB" sz="1300" u="sng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the role of eclogite</a:t>
            </a: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, peridotite and source mixing. Geochem. Geophys. Geosyst.</a:t>
            </a:r>
            <a:endParaRPr lang="en-GB" sz="1300">
              <a:solidFill>
                <a:schemeClr val="bg1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39" name="Rectangle 8"/>
          <p:cNvSpPr>
            <a:spLocks noChangeArrowheads="1"/>
          </p:cNvSpPr>
          <p:nvPr/>
        </p:nvSpPr>
        <p:spPr bwMode="auto">
          <a:xfrm>
            <a:off x="0" y="5355994"/>
            <a:ext cx="914400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Herzberg (2006) Petrology and thermal structure of the Hawaiian plume from Mauna Kea volcano. Nature</a:t>
            </a:r>
            <a:endParaRPr lang="en-GB" sz="1300">
              <a:solidFill>
                <a:schemeClr val="bg1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40" name="Rectangle 9"/>
          <p:cNvSpPr>
            <a:spLocks noChangeArrowheads="1"/>
          </p:cNvSpPr>
          <p:nvPr/>
        </p:nvSpPr>
        <p:spPr bwMode="auto">
          <a:xfrm>
            <a:off x="0" y="4732717"/>
            <a:ext cx="9144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Sobolev et al. (2007) The amount of </a:t>
            </a:r>
            <a:r>
              <a:rPr lang="en-GB" sz="1300" u="sng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recycled crust</a:t>
            </a: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in sources of mantle-derived melts. Science</a:t>
            </a:r>
            <a:endParaRPr lang="en-GB" sz="1300">
              <a:solidFill>
                <a:schemeClr val="bg1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41" name="Rectangle 15"/>
          <p:cNvSpPr>
            <a:spLocks noChangeArrowheads="1"/>
          </p:cNvSpPr>
          <p:nvPr/>
        </p:nvSpPr>
        <p:spPr bwMode="auto">
          <a:xfrm>
            <a:off x="0" y="3707927"/>
            <a:ext cx="9144000" cy="42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Blichert-Toft and Albarede (2009) Mixing of </a:t>
            </a:r>
            <a:r>
              <a:rPr lang="en-GB" sz="1300" u="sng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isotopic heterogeneities</a:t>
            </a: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 in the Mauna Kea plume conduit. Earth Planet. Sci. Lett.</a:t>
            </a:r>
            <a:endParaRPr lang="en-GB" sz="1300">
              <a:solidFill>
                <a:srgbClr val="FFFF00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42" name="Rectangle 16"/>
          <p:cNvSpPr>
            <a:spLocks noChangeArrowheads="1"/>
          </p:cNvSpPr>
          <p:nvPr/>
        </p:nvSpPr>
        <p:spPr bwMode="auto">
          <a:xfrm>
            <a:off x="0" y="3306289"/>
            <a:ext cx="9144000" cy="446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Huang et al (2009) </a:t>
            </a:r>
            <a:r>
              <a:rPr lang="en-GB" sz="1300" u="sng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Ancient carbonate sedimentary signature</a:t>
            </a: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in the Hawaiian plume: evidence from Mahukona volcano, Hawaii. Geochem. Geophys. Geosyst.</a:t>
            </a:r>
            <a:endParaRPr lang="en-GB" sz="1300">
              <a:solidFill>
                <a:schemeClr val="bg1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43" name="Rectangle 17"/>
          <p:cNvSpPr>
            <a:spLocks noChangeArrowheads="1"/>
          </p:cNvSpPr>
          <p:nvPr/>
        </p:nvSpPr>
        <p:spPr bwMode="auto">
          <a:xfrm>
            <a:off x="0" y="2529635"/>
            <a:ext cx="9144000" cy="420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Fodor and Bauer  (2010) Kahoolawe Island, Hawaii: The role of an ‘inaccessible’ shield volcano in the petrology of the Hawaiian islands and plume. Chem. Erd. </a:t>
            </a:r>
            <a:endParaRPr lang="en-GB" sz="1300">
              <a:solidFill>
                <a:schemeClr val="bg1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44" name="Rectangle 5"/>
          <p:cNvSpPr>
            <a:spLocks noChangeArrowheads="1"/>
          </p:cNvSpPr>
          <p:nvPr/>
        </p:nvSpPr>
        <p:spPr bwMode="auto">
          <a:xfrm>
            <a:off x="0" y="6390800"/>
            <a:ext cx="9144000" cy="261937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Sobolev et al. (2005) An </a:t>
            </a:r>
            <a:r>
              <a:rPr lang="en-GB" sz="1300" u="sng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olivine-free mantle</a:t>
            </a: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 source for Hawaiian shield lavas. Nature.</a:t>
            </a:r>
            <a:endParaRPr lang="en-GB" sz="1300">
              <a:solidFill>
                <a:srgbClr val="FFFF00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45" name="Rectangle 18"/>
          <p:cNvSpPr>
            <a:spLocks noChangeArrowheads="1"/>
          </p:cNvSpPr>
          <p:nvPr/>
        </p:nvSpPr>
        <p:spPr bwMode="auto">
          <a:xfrm>
            <a:off x="0" y="2898668"/>
            <a:ext cx="9144000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Ren et al (2009) Geochemical differences of the Hawaiian shield lavas: implications for melting process in the heterogeneous Hawaiian plume. J. Petrol.</a:t>
            </a:r>
            <a:endParaRPr lang="en-GB" sz="1300">
              <a:solidFill>
                <a:srgbClr val="FFFF00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46" name="Rectangle 17"/>
          <p:cNvSpPr>
            <a:spLocks noChangeArrowheads="1"/>
          </p:cNvSpPr>
          <p:nvPr/>
        </p:nvSpPr>
        <p:spPr bwMode="auto">
          <a:xfrm>
            <a:off x="0" y="1474558"/>
            <a:ext cx="9144000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Huang et al (2011) Stable calcium isotopic composition of Hawaiian shield lavas: Evidence for </a:t>
            </a:r>
            <a:r>
              <a:rPr lang="en-GB" sz="1300" u="sng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recycling of ancient marine carbonates </a:t>
            </a: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into the mantle. Geochim. Cosmochim. Acta</a:t>
            </a:r>
            <a:endParaRPr lang="en-GB" sz="1300">
              <a:solidFill>
                <a:srgbClr val="FFFF00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47" name="Rectangle 17"/>
          <p:cNvSpPr>
            <a:spLocks noChangeArrowheads="1"/>
          </p:cNvSpPr>
          <p:nvPr/>
        </p:nvSpPr>
        <p:spPr bwMode="auto">
          <a:xfrm>
            <a:off x="0" y="1890117"/>
            <a:ext cx="9144000" cy="250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Sobolev et al (2011) A young source for the Hawaiian plume. Nature</a:t>
            </a:r>
            <a:endParaRPr lang="en-GB" sz="1300">
              <a:solidFill>
                <a:schemeClr val="bg1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48" name="Rectangle 17"/>
          <p:cNvSpPr>
            <a:spLocks noChangeArrowheads="1"/>
          </p:cNvSpPr>
          <p:nvPr/>
        </p:nvSpPr>
        <p:spPr bwMode="auto">
          <a:xfrm>
            <a:off x="0" y="6554191"/>
            <a:ext cx="9144000" cy="26644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73038" indent="-173038">
              <a:defRPr/>
            </a:pP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Blichert-Toft et al (1999) Hf isotope evidence for pelagic sediments in the source of Hawaiian basalts. Science </a:t>
            </a:r>
            <a:endParaRPr lang="en-GB" sz="1300">
              <a:solidFill>
                <a:schemeClr val="bg1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49" name="Rectangle 17"/>
          <p:cNvSpPr>
            <a:spLocks noChangeArrowheads="1"/>
          </p:cNvSpPr>
          <p:nvPr/>
        </p:nvSpPr>
        <p:spPr bwMode="auto">
          <a:xfrm>
            <a:off x="0" y="2080983"/>
            <a:ext cx="91440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76213" indent="-176213">
              <a:defRPr/>
            </a:pP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Nebel et al (2011) Tungsten isotopes as tracers of core–mantle interactions: The influence of </a:t>
            </a:r>
            <a:r>
              <a:rPr lang="en-GB" sz="1300" u="sng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subducted sediments</a:t>
            </a: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 Geochim. Cosmochim. Acta</a:t>
            </a:r>
            <a:endParaRPr lang="en-GB" sz="1300">
              <a:solidFill>
                <a:srgbClr val="FFFF00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50" name="Rectangle 16"/>
          <p:cNvSpPr>
            <a:spLocks noChangeArrowheads="1"/>
          </p:cNvSpPr>
          <p:nvPr/>
        </p:nvSpPr>
        <p:spPr bwMode="auto">
          <a:xfrm>
            <a:off x="0" y="4082943"/>
            <a:ext cx="9144000" cy="308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Chauvel et al (2008) Role of recycled oceanic basalt and sediment in generating the Hf-Nd mantle array. Nature</a:t>
            </a:r>
            <a:endParaRPr lang="en-GB" sz="1300">
              <a:solidFill>
                <a:schemeClr val="bg1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51" name="Rectangle 17"/>
          <p:cNvSpPr>
            <a:spLocks noChangeArrowheads="1"/>
          </p:cNvSpPr>
          <p:nvPr/>
        </p:nvSpPr>
        <p:spPr bwMode="auto">
          <a:xfrm>
            <a:off x="0" y="1077073"/>
            <a:ext cx="9144000" cy="250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Pietruska et al (2013) Chemical heterogeneity in the Hawaiian mantle plume from the alteration and dehydration of </a:t>
            </a:r>
            <a:r>
              <a:rPr lang="en-GB" sz="1300" u="sng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recycled oceanic crust</a:t>
            </a:r>
            <a:r>
              <a:rPr lang="en-GB" sz="1300" smtClean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. Earth Planet. Sci. Lett.</a:t>
            </a:r>
            <a:endParaRPr lang="en-GB" sz="1300">
              <a:solidFill>
                <a:schemeClr val="bg1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22" name="Rectangle 16"/>
          <p:cNvSpPr>
            <a:spLocks noChangeArrowheads="1"/>
          </p:cNvSpPr>
          <p:nvPr/>
        </p:nvSpPr>
        <p:spPr bwMode="auto">
          <a:xfrm>
            <a:off x="0" y="4353307"/>
            <a:ext cx="9144000" cy="420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Tanaka et al (2008) </a:t>
            </a:r>
            <a:r>
              <a:rPr lang="en-GB" sz="1300" smtClean="0">
                <a:solidFill>
                  <a:srgbClr val="FFFF00"/>
                </a:solidFill>
                <a:latin typeface="Calibri" pitchFamily="34" charset="0"/>
              </a:rPr>
              <a:t>Hawaiian double volcanic chain triggered by an episodic involvement of </a:t>
            </a:r>
            <a:r>
              <a:rPr lang="en-GB" sz="1300" u="sng" smtClean="0">
                <a:solidFill>
                  <a:srgbClr val="FFFF00"/>
                </a:solidFill>
                <a:latin typeface="Calibri" pitchFamily="34" charset="0"/>
              </a:rPr>
              <a:t>recycled material</a:t>
            </a:r>
            <a:r>
              <a:rPr lang="en-GB" sz="1300" smtClean="0">
                <a:solidFill>
                  <a:srgbClr val="FFFF00"/>
                </a:solidFill>
                <a:latin typeface="Calibri" pitchFamily="34" charset="0"/>
              </a:rPr>
              <a:t>: Constraints from temporal Sr-Nd-Hf-Pb isotopic trend of the Loa-type volcanoes</a:t>
            </a: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 EPSL</a:t>
            </a:r>
            <a:endParaRPr lang="en-GB" sz="1300">
              <a:solidFill>
                <a:srgbClr val="FFFF00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21" name="Rectangle 17"/>
          <p:cNvSpPr>
            <a:spLocks noChangeArrowheads="1"/>
          </p:cNvSpPr>
          <p:nvPr/>
        </p:nvSpPr>
        <p:spPr bwMode="auto">
          <a:xfrm>
            <a:off x="0" y="812571"/>
            <a:ext cx="9144000" cy="250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Castillo (2015) The recycling of marine carbonates and sources of HIMU and FOZO ocean basalts. Lithos</a:t>
            </a:r>
            <a:endParaRPr lang="en-GB" sz="1300">
              <a:solidFill>
                <a:srgbClr val="FFFF00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23" name="Rectangle 17"/>
          <p:cNvSpPr>
            <a:spLocks noChangeArrowheads="1"/>
          </p:cNvSpPr>
          <p:nvPr/>
        </p:nvSpPr>
        <p:spPr bwMode="auto">
          <a:xfrm>
            <a:off x="0" y="433382"/>
            <a:ext cx="9144000" cy="250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Zhong et al (2017) Magnesium isotopic variation of oceanic island basalts generated by  partial melting and crustal recycling. Earth Planet. Sci. Lett.</a:t>
            </a:r>
            <a:endParaRPr lang="en-GB" sz="13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ea typeface="ＭＳ Ｐゴシック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0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 animBg="1"/>
      <p:bldP spid="45" grpId="0"/>
      <p:bldP spid="46" grpId="0"/>
      <p:bldP spid="47" grpId="0"/>
      <p:bldP spid="48" grpId="0" animBg="1"/>
      <p:bldP spid="49" grpId="0"/>
      <p:bldP spid="50" grpId="0"/>
      <p:bldP spid="51" grpId="0"/>
      <p:bldP spid="22" grpId="0"/>
      <p:bldP spid="21" grpId="0"/>
      <p:bldP spid="2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474" name="Rectangle 162"/>
          <p:cNvSpPr>
            <a:spLocks noChangeArrowheads="1"/>
          </p:cNvSpPr>
          <p:nvPr/>
        </p:nvSpPr>
        <p:spPr bwMode="auto">
          <a:xfrm>
            <a:off x="241300" y="0"/>
            <a:ext cx="8661400" cy="152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IUGS does not take into consideration the curved line dividing the alkaline and subalkaline fields.	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3475" name="Rectangle 163"/>
          <p:cNvSpPr>
            <a:spLocks noChangeArrowheads="1"/>
          </p:cNvSpPr>
          <p:nvPr/>
        </p:nvSpPr>
        <p:spPr bwMode="auto">
          <a:xfrm>
            <a:off x="241300" y="1608138"/>
            <a:ext cx="8661400" cy="1760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IUGS gives reccomendations only for defining a basalt as alkaline or subalkaline.</a:t>
            </a:r>
            <a:endParaRPr lang="en-GB" sz="3600"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3476" name="Rectangle 164"/>
          <p:cNvSpPr>
            <a:spLocks noChangeArrowheads="1"/>
          </p:cNvSpPr>
          <p:nvPr/>
        </p:nvSpPr>
        <p:spPr bwMode="auto">
          <a:xfrm>
            <a:off x="0" y="3330575"/>
            <a:ext cx="9144000" cy="665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0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According to IUGS:</a:t>
            </a:r>
            <a:endParaRPr lang="en-GB" sz="4000" i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3477" name="Rectangle 165"/>
          <p:cNvSpPr>
            <a:spLocks noChangeArrowheads="1"/>
          </p:cNvSpPr>
          <p:nvPr/>
        </p:nvSpPr>
        <p:spPr bwMode="auto">
          <a:xfrm>
            <a:off x="241300" y="4013200"/>
            <a:ext cx="8661400" cy="1136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Alkaline Basalt</a:t>
            </a: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must contain CIPW normative nepheline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3478" name="Rectangle 166"/>
          <p:cNvSpPr>
            <a:spLocks noChangeArrowheads="1"/>
          </p:cNvSpPr>
          <p:nvPr/>
        </p:nvSpPr>
        <p:spPr bwMode="auto">
          <a:xfrm>
            <a:off x="241300" y="5226050"/>
            <a:ext cx="8661400" cy="1195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Subalkaline Basalt</a:t>
            </a: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does not contain CIPW normative nepheline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3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3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3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53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53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3474" grpId="0"/>
      <p:bldP spid="653475" grpId="0"/>
      <p:bldP spid="653476" grpId="0"/>
      <p:bldP spid="653477" grpId="0"/>
      <p:bldP spid="653478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Rectangle 2"/>
          <p:cNvSpPr>
            <a:spLocks noChangeArrowheads="1"/>
          </p:cNvSpPr>
          <p:nvPr/>
        </p:nvSpPr>
        <p:spPr bwMode="auto">
          <a:xfrm>
            <a:off x="169863" y="774700"/>
            <a:ext cx="8974137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All these papers (and many others) essentially say this: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82979" name="Rectangle 3"/>
          <p:cNvSpPr>
            <a:spLocks noChangeArrowheads="1"/>
          </p:cNvSpPr>
          <p:nvPr/>
        </p:nvSpPr>
        <p:spPr bwMode="auto">
          <a:xfrm>
            <a:off x="169863" y="1760538"/>
            <a:ext cx="8974137" cy="1360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mantle sources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that have generated the Hawaiian lavas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are not “normal”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(i.e., are not simple four phase lherzolite).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82983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2984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2986" name="Rectangle 10"/>
          <p:cNvSpPr>
            <a:spLocks noChangeArrowheads="1"/>
          </p:cNvSpPr>
          <p:nvPr/>
        </p:nvSpPr>
        <p:spPr bwMode="auto">
          <a:xfrm>
            <a:off x="169863" y="3152775"/>
            <a:ext cx="3998912" cy="2459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They are more complex and heterogeneous than the simple ol+opx+cpx+(sp/gt) assemblage.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82987" name="Rectangle 11"/>
          <p:cNvSpPr>
            <a:spLocks noChangeArrowheads="1"/>
          </p:cNvSpPr>
          <p:nvPr/>
        </p:nvSpPr>
        <p:spPr bwMode="auto">
          <a:xfrm>
            <a:off x="0" y="5594350"/>
            <a:ext cx="4240213" cy="1195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But what is really “normal”?</a:t>
            </a:r>
            <a:endParaRPr lang="en-GB" sz="5400" i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03" r="19709"/>
          <a:stretch/>
        </p:blipFill>
        <p:spPr>
          <a:xfrm>
            <a:off x="4165601" y="2692401"/>
            <a:ext cx="4953000" cy="4152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6060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2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2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2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2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4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978" grpId="0"/>
      <p:bldP spid="382979" grpId="0"/>
      <p:bldP spid="382986" grpId="0"/>
      <p:bldP spid="382987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2"/>
          <p:cNvSpPr>
            <a:spLocks noChangeArrowheads="1"/>
          </p:cNvSpPr>
          <p:nvPr/>
        </p:nvSpPr>
        <p:spPr bwMode="auto">
          <a:xfrm>
            <a:off x="169863" y="774700"/>
            <a:ext cx="8804274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All these papers (and many others) essentially say this: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480260" name="Rectangle 4"/>
          <p:cNvSpPr>
            <a:spLocks noChangeArrowheads="1"/>
          </p:cNvSpPr>
          <p:nvPr/>
        </p:nvSpPr>
        <p:spPr bwMode="auto">
          <a:xfrm>
            <a:off x="200659" y="1708150"/>
            <a:ext cx="8590282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some cases an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olivine-free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or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olivine-poor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mantle source characterized by anomalously high enstatite content is hypothesized.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80261" name="Rectangle 5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80262" name="Rectangle 6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80263" name="Rectangle 7"/>
          <p:cNvSpPr>
            <a:spLocks noChangeArrowheads="1"/>
          </p:cNvSpPr>
          <p:nvPr/>
        </p:nvSpPr>
        <p:spPr bwMode="auto">
          <a:xfrm>
            <a:off x="119063" y="4238625"/>
            <a:ext cx="8810625" cy="148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70000"/>
              </a:lnSpc>
              <a:buFont typeface="Wingdings" pitchFamily="2" charset="2"/>
              <a:buNone/>
              <a:defRPr/>
            </a:pPr>
            <a:r>
              <a:rPr lang="en-GB" sz="44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marble cake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</a:t>
            </a:r>
            <a:b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4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plum pudding</a:t>
            </a:r>
            <a:endParaRPr lang="en-GB" sz="6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80264" name="Rectangle 8"/>
          <p:cNvSpPr>
            <a:spLocks noChangeArrowheads="1"/>
          </p:cNvSpPr>
          <p:nvPr/>
        </p:nvSpPr>
        <p:spPr bwMode="auto">
          <a:xfrm>
            <a:off x="300672" y="5568950"/>
            <a:ext cx="8590282" cy="1054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with wandering pieces of eclogite/</a:t>
            </a:r>
            <a:r>
              <a:rPr lang="en-GB" sz="32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pyroxenite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in a peridotitic matrix.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480266" name="Rectangle 10"/>
          <p:cNvSpPr>
            <a:spLocks noChangeArrowheads="1"/>
          </p:cNvSpPr>
          <p:nvPr/>
        </p:nvSpPr>
        <p:spPr bwMode="auto">
          <a:xfrm>
            <a:off x="200659" y="3240088"/>
            <a:ext cx="8590282" cy="1004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other cases it has been hypothesized that the source is a sort of a: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80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80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80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80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0260" grpId="0"/>
      <p:bldP spid="480263" grpId="0"/>
      <p:bldP spid="480264" grpId="0"/>
      <p:bldP spid="480266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61" name="Rectangle 5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80262" name="Rectangle 6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12" name="Gruppo 11"/>
          <p:cNvGrpSpPr/>
          <p:nvPr/>
        </p:nvGrpSpPr>
        <p:grpSpPr>
          <a:xfrm>
            <a:off x="352425" y="1009650"/>
            <a:ext cx="8531844" cy="5381625"/>
            <a:chOff x="352425" y="1009650"/>
            <a:chExt cx="8531844" cy="5381625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52425" y="1009650"/>
              <a:ext cx="8531844" cy="5381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27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00050" y="1042989"/>
              <a:ext cx="8429625" cy="3800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1954" name="Picture 2" descr="torta 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6675" y="1757363"/>
            <a:ext cx="3556000" cy="266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81955" name="Picture 3" descr="torta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073275" y="4545013"/>
            <a:ext cx="3470275" cy="2254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1956" name="Picture 4" descr="torta 2"/>
          <p:cNvPicPr>
            <a:picLocks noChangeAspect="1" noChangeArrowheads="1"/>
          </p:cNvPicPr>
          <p:nvPr/>
        </p:nvPicPr>
        <p:blipFill>
          <a:blip r:embed="rId5" cstate="print"/>
          <a:srcRect l="3960" t="11386" r="30200"/>
          <a:stretch>
            <a:fillRect/>
          </a:stretch>
        </p:blipFill>
        <p:spPr bwMode="auto">
          <a:xfrm>
            <a:off x="5894388" y="3205163"/>
            <a:ext cx="3035300" cy="306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1957" name="Rectangle 5"/>
          <p:cNvSpPr>
            <a:spLocks noChangeArrowheads="1"/>
          </p:cNvSpPr>
          <p:nvPr/>
        </p:nvSpPr>
        <p:spPr bwMode="auto">
          <a:xfrm>
            <a:off x="6350" y="779463"/>
            <a:ext cx="9129713" cy="982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Prosaically, the structure of the  Hawaiian mante should be like this:</a:t>
            </a:r>
            <a:endParaRPr lang="en-GB" sz="440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81960" name="Rectangle 8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1961" name="Rectangle 9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1963" name="Freeform 11" descr="Carta di giornale"/>
          <p:cNvSpPr>
            <a:spLocks/>
          </p:cNvSpPr>
          <p:nvPr/>
        </p:nvSpPr>
        <p:spPr bwMode="auto">
          <a:xfrm>
            <a:off x="1724025" y="2692400"/>
            <a:ext cx="1487488" cy="1258888"/>
          </a:xfrm>
          <a:custGeom>
            <a:avLst/>
            <a:gdLst/>
            <a:ahLst/>
            <a:cxnLst>
              <a:cxn ang="0">
                <a:pos x="344" y="8"/>
              </a:cxn>
              <a:cxn ang="0">
                <a:pos x="360" y="54"/>
              </a:cxn>
              <a:cxn ang="0">
                <a:pos x="358" y="82"/>
              </a:cxn>
              <a:cxn ang="0">
                <a:pos x="308" y="108"/>
              </a:cxn>
              <a:cxn ang="0">
                <a:pos x="190" y="136"/>
              </a:cxn>
              <a:cxn ang="0">
                <a:pos x="74" y="156"/>
              </a:cxn>
              <a:cxn ang="0">
                <a:pos x="4" y="182"/>
              </a:cxn>
              <a:cxn ang="0">
                <a:pos x="0" y="216"/>
              </a:cxn>
              <a:cxn ang="0">
                <a:pos x="14" y="314"/>
              </a:cxn>
              <a:cxn ang="0">
                <a:pos x="108" y="452"/>
              </a:cxn>
              <a:cxn ang="0">
                <a:pos x="320" y="562"/>
              </a:cxn>
              <a:cxn ang="0">
                <a:pos x="586" y="626"/>
              </a:cxn>
              <a:cxn ang="0">
                <a:pos x="762" y="642"/>
              </a:cxn>
              <a:cxn ang="0">
                <a:pos x="760" y="550"/>
              </a:cxn>
              <a:cxn ang="0">
                <a:pos x="532" y="530"/>
              </a:cxn>
              <a:cxn ang="0">
                <a:pos x="382" y="494"/>
              </a:cxn>
              <a:cxn ang="0">
                <a:pos x="236" y="434"/>
              </a:cxn>
              <a:cxn ang="0">
                <a:pos x="106" y="374"/>
              </a:cxn>
              <a:cxn ang="0">
                <a:pos x="54" y="316"/>
              </a:cxn>
              <a:cxn ang="0">
                <a:pos x="34" y="262"/>
              </a:cxn>
              <a:cxn ang="0">
                <a:pos x="40" y="222"/>
              </a:cxn>
              <a:cxn ang="0">
                <a:pos x="108" y="200"/>
              </a:cxn>
              <a:cxn ang="0">
                <a:pos x="204" y="192"/>
              </a:cxn>
              <a:cxn ang="0">
                <a:pos x="328" y="152"/>
              </a:cxn>
              <a:cxn ang="0">
                <a:pos x="394" y="112"/>
              </a:cxn>
              <a:cxn ang="0">
                <a:pos x="400" y="58"/>
              </a:cxn>
              <a:cxn ang="0">
                <a:pos x="388" y="0"/>
              </a:cxn>
              <a:cxn ang="0">
                <a:pos x="344" y="8"/>
              </a:cxn>
            </a:cxnLst>
            <a:rect l="0" t="0" r="r" b="b"/>
            <a:pathLst>
              <a:path w="762" h="642">
                <a:moveTo>
                  <a:pt x="344" y="8"/>
                </a:moveTo>
                <a:lnTo>
                  <a:pt x="360" y="54"/>
                </a:lnTo>
                <a:lnTo>
                  <a:pt x="358" y="82"/>
                </a:lnTo>
                <a:lnTo>
                  <a:pt x="308" y="108"/>
                </a:lnTo>
                <a:lnTo>
                  <a:pt x="190" y="136"/>
                </a:lnTo>
                <a:lnTo>
                  <a:pt x="74" y="156"/>
                </a:lnTo>
                <a:lnTo>
                  <a:pt x="4" y="182"/>
                </a:lnTo>
                <a:lnTo>
                  <a:pt x="0" y="216"/>
                </a:lnTo>
                <a:lnTo>
                  <a:pt x="14" y="314"/>
                </a:lnTo>
                <a:lnTo>
                  <a:pt x="108" y="452"/>
                </a:lnTo>
                <a:lnTo>
                  <a:pt x="320" y="562"/>
                </a:lnTo>
                <a:lnTo>
                  <a:pt x="586" y="626"/>
                </a:lnTo>
                <a:lnTo>
                  <a:pt x="762" y="642"/>
                </a:lnTo>
                <a:lnTo>
                  <a:pt x="760" y="550"/>
                </a:lnTo>
                <a:lnTo>
                  <a:pt x="532" y="530"/>
                </a:lnTo>
                <a:lnTo>
                  <a:pt x="382" y="494"/>
                </a:lnTo>
                <a:lnTo>
                  <a:pt x="236" y="434"/>
                </a:lnTo>
                <a:lnTo>
                  <a:pt x="106" y="374"/>
                </a:lnTo>
                <a:lnTo>
                  <a:pt x="54" y="316"/>
                </a:lnTo>
                <a:lnTo>
                  <a:pt x="34" y="262"/>
                </a:lnTo>
                <a:lnTo>
                  <a:pt x="40" y="222"/>
                </a:lnTo>
                <a:lnTo>
                  <a:pt x="108" y="200"/>
                </a:lnTo>
                <a:lnTo>
                  <a:pt x="204" y="192"/>
                </a:lnTo>
                <a:lnTo>
                  <a:pt x="328" y="152"/>
                </a:lnTo>
                <a:lnTo>
                  <a:pt x="394" y="112"/>
                </a:lnTo>
                <a:lnTo>
                  <a:pt x="400" y="58"/>
                </a:lnTo>
                <a:lnTo>
                  <a:pt x="388" y="0"/>
                </a:lnTo>
                <a:lnTo>
                  <a:pt x="344" y="8"/>
                </a:ln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4" name="Freeform 12" descr="Carta di giornale"/>
          <p:cNvSpPr>
            <a:spLocks/>
          </p:cNvSpPr>
          <p:nvPr/>
        </p:nvSpPr>
        <p:spPr bwMode="auto">
          <a:xfrm>
            <a:off x="1385888" y="3151188"/>
            <a:ext cx="300037" cy="381000"/>
          </a:xfrm>
          <a:custGeom>
            <a:avLst/>
            <a:gdLst/>
            <a:ahLst/>
            <a:cxnLst>
              <a:cxn ang="0">
                <a:pos x="61" y="14"/>
              </a:cxn>
              <a:cxn ang="0">
                <a:pos x="9" y="92"/>
              </a:cxn>
              <a:cxn ang="0">
                <a:pos x="5" y="158"/>
              </a:cxn>
              <a:cxn ang="0">
                <a:pos x="35" y="190"/>
              </a:cxn>
              <a:cxn ang="0">
                <a:pos x="83" y="188"/>
              </a:cxn>
              <a:cxn ang="0">
                <a:pos x="81" y="166"/>
              </a:cxn>
              <a:cxn ang="0">
                <a:pos x="63" y="152"/>
              </a:cxn>
              <a:cxn ang="0">
                <a:pos x="61" y="130"/>
              </a:cxn>
              <a:cxn ang="0">
                <a:pos x="85" y="94"/>
              </a:cxn>
              <a:cxn ang="0">
                <a:pos x="111" y="94"/>
              </a:cxn>
              <a:cxn ang="0">
                <a:pos x="133" y="98"/>
              </a:cxn>
              <a:cxn ang="0">
                <a:pos x="151" y="76"/>
              </a:cxn>
              <a:cxn ang="0">
                <a:pos x="117" y="26"/>
              </a:cxn>
              <a:cxn ang="0">
                <a:pos x="75" y="10"/>
              </a:cxn>
              <a:cxn ang="0">
                <a:pos x="61" y="14"/>
              </a:cxn>
            </a:cxnLst>
            <a:rect l="0" t="0" r="r" b="b"/>
            <a:pathLst>
              <a:path w="154" h="195">
                <a:moveTo>
                  <a:pt x="61" y="14"/>
                </a:moveTo>
                <a:cubicBezTo>
                  <a:pt x="50" y="28"/>
                  <a:pt x="18" y="68"/>
                  <a:pt x="9" y="92"/>
                </a:cubicBezTo>
                <a:cubicBezTo>
                  <a:pt x="0" y="116"/>
                  <a:pt x="1" y="142"/>
                  <a:pt x="5" y="158"/>
                </a:cubicBezTo>
                <a:cubicBezTo>
                  <a:pt x="9" y="174"/>
                  <a:pt x="22" y="185"/>
                  <a:pt x="35" y="190"/>
                </a:cubicBezTo>
                <a:cubicBezTo>
                  <a:pt x="48" y="195"/>
                  <a:pt x="75" y="192"/>
                  <a:pt x="83" y="188"/>
                </a:cubicBezTo>
                <a:cubicBezTo>
                  <a:pt x="91" y="184"/>
                  <a:pt x="84" y="172"/>
                  <a:pt x="81" y="166"/>
                </a:cubicBezTo>
                <a:cubicBezTo>
                  <a:pt x="78" y="160"/>
                  <a:pt x="66" y="158"/>
                  <a:pt x="63" y="152"/>
                </a:cubicBezTo>
                <a:cubicBezTo>
                  <a:pt x="60" y="146"/>
                  <a:pt x="57" y="140"/>
                  <a:pt x="61" y="130"/>
                </a:cubicBezTo>
                <a:cubicBezTo>
                  <a:pt x="65" y="120"/>
                  <a:pt x="77" y="100"/>
                  <a:pt x="85" y="94"/>
                </a:cubicBezTo>
                <a:cubicBezTo>
                  <a:pt x="93" y="88"/>
                  <a:pt x="103" y="93"/>
                  <a:pt x="111" y="94"/>
                </a:cubicBezTo>
                <a:cubicBezTo>
                  <a:pt x="119" y="95"/>
                  <a:pt x="126" y="101"/>
                  <a:pt x="133" y="98"/>
                </a:cubicBezTo>
                <a:cubicBezTo>
                  <a:pt x="140" y="95"/>
                  <a:pt x="154" y="88"/>
                  <a:pt x="151" y="76"/>
                </a:cubicBezTo>
                <a:cubicBezTo>
                  <a:pt x="148" y="64"/>
                  <a:pt x="130" y="37"/>
                  <a:pt x="117" y="26"/>
                </a:cubicBezTo>
                <a:cubicBezTo>
                  <a:pt x="104" y="15"/>
                  <a:pt x="84" y="12"/>
                  <a:pt x="75" y="10"/>
                </a:cubicBezTo>
                <a:cubicBezTo>
                  <a:pt x="66" y="8"/>
                  <a:pt x="72" y="0"/>
                  <a:pt x="61" y="14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5" name="Freeform 13" descr="Carta di giornale"/>
          <p:cNvSpPr>
            <a:spLocks/>
          </p:cNvSpPr>
          <p:nvPr/>
        </p:nvSpPr>
        <p:spPr bwMode="auto">
          <a:xfrm>
            <a:off x="215900" y="3076575"/>
            <a:ext cx="942975" cy="366713"/>
          </a:xfrm>
          <a:custGeom>
            <a:avLst/>
            <a:gdLst/>
            <a:ahLst/>
            <a:cxnLst>
              <a:cxn ang="0">
                <a:pos x="13" y="12"/>
              </a:cxn>
              <a:cxn ang="0">
                <a:pos x="99" y="60"/>
              </a:cxn>
              <a:cxn ang="0">
                <a:pos x="137" y="64"/>
              </a:cxn>
              <a:cxn ang="0">
                <a:pos x="155" y="56"/>
              </a:cxn>
              <a:cxn ang="0">
                <a:pos x="201" y="58"/>
              </a:cxn>
              <a:cxn ang="0">
                <a:pos x="271" y="100"/>
              </a:cxn>
              <a:cxn ang="0">
                <a:pos x="377" y="146"/>
              </a:cxn>
              <a:cxn ang="0">
                <a:pos x="447" y="182"/>
              </a:cxn>
              <a:cxn ang="0">
                <a:pos x="481" y="178"/>
              </a:cxn>
              <a:cxn ang="0">
                <a:pos x="457" y="158"/>
              </a:cxn>
              <a:cxn ang="0">
                <a:pos x="343" y="98"/>
              </a:cxn>
              <a:cxn ang="0">
                <a:pos x="293" y="68"/>
              </a:cxn>
              <a:cxn ang="0">
                <a:pos x="251" y="48"/>
              </a:cxn>
              <a:cxn ang="0">
                <a:pos x="203" y="36"/>
              </a:cxn>
              <a:cxn ang="0">
                <a:pos x="131" y="38"/>
              </a:cxn>
              <a:cxn ang="0">
                <a:pos x="89" y="32"/>
              </a:cxn>
              <a:cxn ang="0">
                <a:pos x="61" y="12"/>
              </a:cxn>
              <a:cxn ang="0">
                <a:pos x="21" y="0"/>
              </a:cxn>
              <a:cxn ang="0">
                <a:pos x="13" y="12"/>
              </a:cxn>
            </a:cxnLst>
            <a:rect l="0" t="0" r="r" b="b"/>
            <a:pathLst>
              <a:path w="483" h="187">
                <a:moveTo>
                  <a:pt x="13" y="12"/>
                </a:moveTo>
                <a:cubicBezTo>
                  <a:pt x="26" y="22"/>
                  <a:pt x="78" y="51"/>
                  <a:pt x="99" y="60"/>
                </a:cubicBezTo>
                <a:cubicBezTo>
                  <a:pt x="120" y="69"/>
                  <a:pt x="128" y="65"/>
                  <a:pt x="137" y="64"/>
                </a:cubicBezTo>
                <a:cubicBezTo>
                  <a:pt x="146" y="63"/>
                  <a:pt x="144" y="57"/>
                  <a:pt x="155" y="56"/>
                </a:cubicBezTo>
                <a:cubicBezTo>
                  <a:pt x="166" y="55"/>
                  <a:pt x="182" y="51"/>
                  <a:pt x="201" y="58"/>
                </a:cubicBezTo>
                <a:cubicBezTo>
                  <a:pt x="220" y="65"/>
                  <a:pt x="242" y="85"/>
                  <a:pt x="271" y="100"/>
                </a:cubicBezTo>
                <a:cubicBezTo>
                  <a:pt x="300" y="115"/>
                  <a:pt x="348" y="132"/>
                  <a:pt x="377" y="146"/>
                </a:cubicBezTo>
                <a:cubicBezTo>
                  <a:pt x="406" y="160"/>
                  <a:pt x="430" y="177"/>
                  <a:pt x="447" y="182"/>
                </a:cubicBezTo>
                <a:cubicBezTo>
                  <a:pt x="464" y="187"/>
                  <a:pt x="479" y="182"/>
                  <a:pt x="481" y="178"/>
                </a:cubicBezTo>
                <a:cubicBezTo>
                  <a:pt x="483" y="174"/>
                  <a:pt x="480" y="171"/>
                  <a:pt x="457" y="158"/>
                </a:cubicBezTo>
                <a:cubicBezTo>
                  <a:pt x="434" y="145"/>
                  <a:pt x="370" y="113"/>
                  <a:pt x="343" y="98"/>
                </a:cubicBezTo>
                <a:cubicBezTo>
                  <a:pt x="316" y="83"/>
                  <a:pt x="308" y="76"/>
                  <a:pt x="293" y="68"/>
                </a:cubicBezTo>
                <a:cubicBezTo>
                  <a:pt x="278" y="60"/>
                  <a:pt x="266" y="53"/>
                  <a:pt x="251" y="48"/>
                </a:cubicBezTo>
                <a:cubicBezTo>
                  <a:pt x="236" y="43"/>
                  <a:pt x="223" y="38"/>
                  <a:pt x="203" y="36"/>
                </a:cubicBezTo>
                <a:cubicBezTo>
                  <a:pt x="183" y="34"/>
                  <a:pt x="150" y="39"/>
                  <a:pt x="131" y="38"/>
                </a:cubicBezTo>
                <a:cubicBezTo>
                  <a:pt x="112" y="37"/>
                  <a:pt x="100" y="36"/>
                  <a:pt x="89" y="32"/>
                </a:cubicBezTo>
                <a:cubicBezTo>
                  <a:pt x="78" y="28"/>
                  <a:pt x="72" y="17"/>
                  <a:pt x="61" y="12"/>
                </a:cubicBezTo>
                <a:cubicBezTo>
                  <a:pt x="50" y="7"/>
                  <a:pt x="28" y="0"/>
                  <a:pt x="21" y="0"/>
                </a:cubicBezTo>
                <a:cubicBezTo>
                  <a:pt x="14" y="0"/>
                  <a:pt x="0" y="2"/>
                  <a:pt x="13" y="12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6" name="Freeform 14" descr="Carta di giornale"/>
          <p:cNvSpPr>
            <a:spLocks/>
          </p:cNvSpPr>
          <p:nvPr/>
        </p:nvSpPr>
        <p:spPr bwMode="auto">
          <a:xfrm>
            <a:off x="250825" y="2835275"/>
            <a:ext cx="185738" cy="173038"/>
          </a:xfrm>
          <a:custGeom>
            <a:avLst/>
            <a:gdLst/>
            <a:ahLst/>
            <a:cxnLst>
              <a:cxn ang="0">
                <a:pos x="47" y="4"/>
              </a:cxn>
              <a:cxn ang="0">
                <a:pos x="73" y="36"/>
              </a:cxn>
              <a:cxn ang="0">
                <a:pos x="91" y="78"/>
              </a:cxn>
              <a:cxn ang="0">
                <a:pos x="47" y="88"/>
              </a:cxn>
              <a:cxn ang="0">
                <a:pos x="7" y="80"/>
              </a:cxn>
              <a:cxn ang="0">
                <a:pos x="7" y="46"/>
              </a:cxn>
              <a:cxn ang="0">
                <a:pos x="21" y="10"/>
              </a:cxn>
              <a:cxn ang="0">
                <a:pos x="47" y="4"/>
              </a:cxn>
            </a:cxnLst>
            <a:rect l="0" t="0" r="r" b="b"/>
            <a:pathLst>
              <a:path w="95" h="88">
                <a:moveTo>
                  <a:pt x="47" y="4"/>
                </a:moveTo>
                <a:cubicBezTo>
                  <a:pt x="56" y="8"/>
                  <a:pt x="66" y="24"/>
                  <a:pt x="73" y="36"/>
                </a:cubicBezTo>
                <a:cubicBezTo>
                  <a:pt x="80" y="48"/>
                  <a:pt x="95" y="69"/>
                  <a:pt x="91" y="78"/>
                </a:cubicBezTo>
                <a:cubicBezTo>
                  <a:pt x="87" y="87"/>
                  <a:pt x="61" y="88"/>
                  <a:pt x="47" y="88"/>
                </a:cubicBezTo>
                <a:cubicBezTo>
                  <a:pt x="33" y="88"/>
                  <a:pt x="14" y="87"/>
                  <a:pt x="7" y="80"/>
                </a:cubicBezTo>
                <a:cubicBezTo>
                  <a:pt x="0" y="73"/>
                  <a:pt x="5" y="58"/>
                  <a:pt x="7" y="46"/>
                </a:cubicBezTo>
                <a:cubicBezTo>
                  <a:pt x="9" y="34"/>
                  <a:pt x="14" y="16"/>
                  <a:pt x="21" y="10"/>
                </a:cubicBezTo>
                <a:cubicBezTo>
                  <a:pt x="28" y="4"/>
                  <a:pt x="38" y="0"/>
                  <a:pt x="47" y="4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7" name="Freeform 15" descr="Carta di giornale"/>
          <p:cNvSpPr>
            <a:spLocks/>
          </p:cNvSpPr>
          <p:nvPr/>
        </p:nvSpPr>
        <p:spPr bwMode="auto">
          <a:xfrm>
            <a:off x="2365375" y="2770188"/>
            <a:ext cx="341313" cy="627062"/>
          </a:xfrm>
          <a:custGeom>
            <a:avLst/>
            <a:gdLst/>
            <a:ahLst/>
            <a:cxnLst>
              <a:cxn ang="0">
                <a:pos x="107" y="50"/>
              </a:cxn>
              <a:cxn ang="0">
                <a:pos x="81" y="132"/>
              </a:cxn>
              <a:cxn ang="0">
                <a:pos x="31" y="196"/>
              </a:cxn>
              <a:cxn ang="0">
                <a:pos x="3" y="248"/>
              </a:cxn>
              <a:cxn ang="0">
                <a:pos x="15" y="306"/>
              </a:cxn>
              <a:cxn ang="0">
                <a:pos x="61" y="318"/>
              </a:cxn>
              <a:cxn ang="0">
                <a:pos x="97" y="292"/>
              </a:cxn>
              <a:cxn ang="0">
                <a:pos x="155" y="262"/>
              </a:cxn>
              <a:cxn ang="0">
                <a:pos x="147" y="226"/>
              </a:cxn>
              <a:cxn ang="0">
                <a:pos x="149" y="170"/>
              </a:cxn>
              <a:cxn ang="0">
                <a:pos x="165" y="118"/>
              </a:cxn>
              <a:cxn ang="0">
                <a:pos x="173" y="68"/>
              </a:cxn>
              <a:cxn ang="0">
                <a:pos x="153" y="24"/>
              </a:cxn>
              <a:cxn ang="0">
                <a:pos x="113" y="0"/>
              </a:cxn>
              <a:cxn ang="0">
                <a:pos x="109" y="26"/>
              </a:cxn>
              <a:cxn ang="0">
                <a:pos x="107" y="50"/>
              </a:cxn>
            </a:cxnLst>
            <a:rect l="0" t="0" r="r" b="b"/>
            <a:pathLst>
              <a:path w="175" h="320">
                <a:moveTo>
                  <a:pt x="107" y="50"/>
                </a:moveTo>
                <a:cubicBezTo>
                  <a:pt x="102" y="68"/>
                  <a:pt x="94" y="108"/>
                  <a:pt x="81" y="132"/>
                </a:cubicBezTo>
                <a:cubicBezTo>
                  <a:pt x="68" y="156"/>
                  <a:pt x="44" y="177"/>
                  <a:pt x="31" y="196"/>
                </a:cubicBezTo>
                <a:cubicBezTo>
                  <a:pt x="18" y="215"/>
                  <a:pt x="6" y="230"/>
                  <a:pt x="3" y="248"/>
                </a:cubicBezTo>
                <a:cubicBezTo>
                  <a:pt x="0" y="266"/>
                  <a:pt x="5" y="294"/>
                  <a:pt x="15" y="306"/>
                </a:cubicBezTo>
                <a:cubicBezTo>
                  <a:pt x="25" y="318"/>
                  <a:pt x="47" y="320"/>
                  <a:pt x="61" y="318"/>
                </a:cubicBezTo>
                <a:cubicBezTo>
                  <a:pt x="75" y="316"/>
                  <a:pt x="81" y="301"/>
                  <a:pt x="97" y="292"/>
                </a:cubicBezTo>
                <a:cubicBezTo>
                  <a:pt x="113" y="283"/>
                  <a:pt x="147" y="273"/>
                  <a:pt x="155" y="262"/>
                </a:cubicBezTo>
                <a:cubicBezTo>
                  <a:pt x="163" y="251"/>
                  <a:pt x="148" y="241"/>
                  <a:pt x="147" y="226"/>
                </a:cubicBezTo>
                <a:cubicBezTo>
                  <a:pt x="146" y="211"/>
                  <a:pt x="146" y="188"/>
                  <a:pt x="149" y="170"/>
                </a:cubicBezTo>
                <a:cubicBezTo>
                  <a:pt x="152" y="152"/>
                  <a:pt x="161" y="135"/>
                  <a:pt x="165" y="118"/>
                </a:cubicBezTo>
                <a:cubicBezTo>
                  <a:pt x="169" y="101"/>
                  <a:pt x="175" y="84"/>
                  <a:pt x="173" y="68"/>
                </a:cubicBezTo>
                <a:cubicBezTo>
                  <a:pt x="171" y="52"/>
                  <a:pt x="163" y="35"/>
                  <a:pt x="153" y="24"/>
                </a:cubicBezTo>
                <a:cubicBezTo>
                  <a:pt x="143" y="13"/>
                  <a:pt x="120" y="0"/>
                  <a:pt x="113" y="0"/>
                </a:cubicBezTo>
                <a:cubicBezTo>
                  <a:pt x="106" y="0"/>
                  <a:pt x="110" y="19"/>
                  <a:pt x="109" y="26"/>
                </a:cubicBezTo>
                <a:cubicBezTo>
                  <a:pt x="108" y="33"/>
                  <a:pt x="112" y="32"/>
                  <a:pt x="107" y="50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8" name="Freeform 16" descr="Carta di giornale"/>
          <p:cNvSpPr>
            <a:spLocks/>
          </p:cNvSpPr>
          <p:nvPr/>
        </p:nvSpPr>
        <p:spPr bwMode="auto">
          <a:xfrm>
            <a:off x="1412875" y="2566988"/>
            <a:ext cx="269875" cy="341312"/>
          </a:xfrm>
          <a:custGeom>
            <a:avLst/>
            <a:gdLst/>
            <a:ahLst/>
            <a:cxnLst>
              <a:cxn ang="0">
                <a:pos x="43" y="2"/>
              </a:cxn>
              <a:cxn ang="0">
                <a:pos x="25" y="28"/>
              </a:cxn>
              <a:cxn ang="0">
                <a:pos x="35" y="66"/>
              </a:cxn>
              <a:cxn ang="0">
                <a:pos x="5" y="106"/>
              </a:cxn>
              <a:cxn ang="0">
                <a:pos x="7" y="146"/>
              </a:cxn>
              <a:cxn ang="0">
                <a:pos x="37" y="148"/>
              </a:cxn>
              <a:cxn ang="0">
                <a:pos x="79" y="174"/>
              </a:cxn>
              <a:cxn ang="0">
                <a:pos x="109" y="150"/>
              </a:cxn>
              <a:cxn ang="0">
                <a:pos x="101" y="108"/>
              </a:cxn>
              <a:cxn ang="0">
                <a:pos x="137" y="56"/>
              </a:cxn>
              <a:cxn ang="0">
                <a:pos x="97" y="10"/>
              </a:cxn>
              <a:cxn ang="0">
                <a:pos x="69" y="16"/>
              </a:cxn>
              <a:cxn ang="0">
                <a:pos x="43" y="2"/>
              </a:cxn>
            </a:cxnLst>
            <a:rect l="0" t="0" r="r" b="b"/>
            <a:pathLst>
              <a:path w="138" h="174">
                <a:moveTo>
                  <a:pt x="43" y="2"/>
                </a:moveTo>
                <a:cubicBezTo>
                  <a:pt x="36" y="4"/>
                  <a:pt x="26" y="17"/>
                  <a:pt x="25" y="28"/>
                </a:cubicBezTo>
                <a:cubicBezTo>
                  <a:pt x="24" y="39"/>
                  <a:pt x="38" y="53"/>
                  <a:pt x="35" y="66"/>
                </a:cubicBezTo>
                <a:cubicBezTo>
                  <a:pt x="32" y="79"/>
                  <a:pt x="10" y="93"/>
                  <a:pt x="5" y="106"/>
                </a:cubicBezTo>
                <a:cubicBezTo>
                  <a:pt x="0" y="119"/>
                  <a:pt x="2" y="139"/>
                  <a:pt x="7" y="146"/>
                </a:cubicBezTo>
                <a:cubicBezTo>
                  <a:pt x="12" y="153"/>
                  <a:pt x="25" y="143"/>
                  <a:pt x="37" y="148"/>
                </a:cubicBezTo>
                <a:cubicBezTo>
                  <a:pt x="49" y="153"/>
                  <a:pt x="67" y="174"/>
                  <a:pt x="79" y="174"/>
                </a:cubicBezTo>
                <a:cubicBezTo>
                  <a:pt x="91" y="174"/>
                  <a:pt x="105" y="161"/>
                  <a:pt x="109" y="150"/>
                </a:cubicBezTo>
                <a:cubicBezTo>
                  <a:pt x="113" y="139"/>
                  <a:pt x="96" y="124"/>
                  <a:pt x="101" y="108"/>
                </a:cubicBezTo>
                <a:cubicBezTo>
                  <a:pt x="106" y="92"/>
                  <a:pt x="138" y="72"/>
                  <a:pt x="137" y="56"/>
                </a:cubicBezTo>
                <a:cubicBezTo>
                  <a:pt x="136" y="40"/>
                  <a:pt x="108" y="17"/>
                  <a:pt x="97" y="10"/>
                </a:cubicBezTo>
                <a:cubicBezTo>
                  <a:pt x="86" y="3"/>
                  <a:pt x="77" y="18"/>
                  <a:pt x="69" y="16"/>
                </a:cubicBezTo>
                <a:cubicBezTo>
                  <a:pt x="61" y="14"/>
                  <a:pt x="50" y="0"/>
                  <a:pt x="43" y="2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9" name="Freeform 17" descr="Carta di giornale"/>
          <p:cNvSpPr>
            <a:spLocks/>
          </p:cNvSpPr>
          <p:nvPr/>
        </p:nvSpPr>
        <p:spPr bwMode="auto">
          <a:xfrm>
            <a:off x="1112838" y="2389188"/>
            <a:ext cx="322262" cy="871537"/>
          </a:xfrm>
          <a:custGeom>
            <a:avLst/>
            <a:gdLst/>
            <a:ahLst/>
            <a:cxnLst>
              <a:cxn ang="0">
                <a:pos x="90" y="16"/>
              </a:cxn>
              <a:cxn ang="0">
                <a:pos x="72" y="106"/>
              </a:cxn>
              <a:cxn ang="0">
                <a:pos x="16" y="230"/>
              </a:cxn>
              <a:cxn ang="0">
                <a:pos x="6" y="314"/>
              </a:cxn>
              <a:cxn ang="0">
                <a:pos x="54" y="428"/>
              </a:cxn>
              <a:cxn ang="0">
                <a:pos x="66" y="414"/>
              </a:cxn>
              <a:cxn ang="0">
                <a:pos x="60" y="362"/>
              </a:cxn>
              <a:cxn ang="0">
                <a:pos x="72" y="338"/>
              </a:cxn>
              <a:cxn ang="0">
                <a:pos x="96" y="330"/>
              </a:cxn>
              <a:cxn ang="0">
                <a:pos x="106" y="292"/>
              </a:cxn>
              <a:cxn ang="0">
                <a:pos x="136" y="250"/>
              </a:cxn>
              <a:cxn ang="0">
                <a:pos x="138" y="202"/>
              </a:cxn>
              <a:cxn ang="0">
                <a:pos x="148" y="158"/>
              </a:cxn>
              <a:cxn ang="0">
                <a:pos x="158" y="124"/>
              </a:cxn>
              <a:cxn ang="0">
                <a:pos x="162" y="74"/>
              </a:cxn>
              <a:cxn ang="0">
                <a:pos x="142" y="28"/>
              </a:cxn>
              <a:cxn ang="0">
                <a:pos x="108" y="10"/>
              </a:cxn>
              <a:cxn ang="0">
                <a:pos x="90" y="16"/>
              </a:cxn>
            </a:cxnLst>
            <a:rect l="0" t="0" r="r" b="b"/>
            <a:pathLst>
              <a:path w="165" h="445">
                <a:moveTo>
                  <a:pt x="90" y="16"/>
                </a:moveTo>
                <a:cubicBezTo>
                  <a:pt x="84" y="32"/>
                  <a:pt x="84" y="70"/>
                  <a:pt x="72" y="106"/>
                </a:cubicBezTo>
                <a:cubicBezTo>
                  <a:pt x="60" y="142"/>
                  <a:pt x="27" y="195"/>
                  <a:pt x="16" y="230"/>
                </a:cubicBezTo>
                <a:cubicBezTo>
                  <a:pt x="5" y="265"/>
                  <a:pt x="0" y="281"/>
                  <a:pt x="6" y="314"/>
                </a:cubicBezTo>
                <a:cubicBezTo>
                  <a:pt x="12" y="347"/>
                  <a:pt x="44" y="411"/>
                  <a:pt x="54" y="428"/>
                </a:cubicBezTo>
                <a:cubicBezTo>
                  <a:pt x="64" y="445"/>
                  <a:pt x="65" y="425"/>
                  <a:pt x="66" y="414"/>
                </a:cubicBezTo>
                <a:cubicBezTo>
                  <a:pt x="67" y="403"/>
                  <a:pt x="59" y="375"/>
                  <a:pt x="60" y="362"/>
                </a:cubicBezTo>
                <a:cubicBezTo>
                  <a:pt x="61" y="349"/>
                  <a:pt x="66" y="343"/>
                  <a:pt x="72" y="338"/>
                </a:cubicBezTo>
                <a:cubicBezTo>
                  <a:pt x="78" y="333"/>
                  <a:pt x="90" y="338"/>
                  <a:pt x="96" y="330"/>
                </a:cubicBezTo>
                <a:cubicBezTo>
                  <a:pt x="102" y="322"/>
                  <a:pt x="99" y="305"/>
                  <a:pt x="106" y="292"/>
                </a:cubicBezTo>
                <a:cubicBezTo>
                  <a:pt x="113" y="279"/>
                  <a:pt x="131" y="265"/>
                  <a:pt x="136" y="250"/>
                </a:cubicBezTo>
                <a:cubicBezTo>
                  <a:pt x="141" y="235"/>
                  <a:pt x="136" y="217"/>
                  <a:pt x="138" y="202"/>
                </a:cubicBezTo>
                <a:cubicBezTo>
                  <a:pt x="140" y="187"/>
                  <a:pt x="145" y="171"/>
                  <a:pt x="148" y="158"/>
                </a:cubicBezTo>
                <a:cubicBezTo>
                  <a:pt x="151" y="145"/>
                  <a:pt x="156" y="138"/>
                  <a:pt x="158" y="124"/>
                </a:cubicBezTo>
                <a:cubicBezTo>
                  <a:pt x="160" y="110"/>
                  <a:pt x="165" y="90"/>
                  <a:pt x="162" y="74"/>
                </a:cubicBezTo>
                <a:cubicBezTo>
                  <a:pt x="159" y="58"/>
                  <a:pt x="151" y="39"/>
                  <a:pt x="142" y="28"/>
                </a:cubicBezTo>
                <a:cubicBezTo>
                  <a:pt x="133" y="17"/>
                  <a:pt x="117" y="11"/>
                  <a:pt x="108" y="10"/>
                </a:cubicBezTo>
                <a:cubicBezTo>
                  <a:pt x="99" y="9"/>
                  <a:pt x="96" y="0"/>
                  <a:pt x="90" y="16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70" name="Rectangle 18" descr="Carta di giornale"/>
          <p:cNvSpPr>
            <a:spLocks noChangeArrowheads="1"/>
          </p:cNvSpPr>
          <p:nvPr/>
        </p:nvSpPr>
        <p:spPr bwMode="auto">
          <a:xfrm>
            <a:off x="3729038" y="2284413"/>
            <a:ext cx="365125" cy="309562"/>
          </a:xfrm>
          <a:prstGeom prst="rect">
            <a:avLst/>
          </a:prstGeom>
          <a:blipFill dpi="0" rotWithShape="1">
            <a:blip r:embed="rId6" cstate="print"/>
            <a:srcRect/>
            <a:tile tx="0" ty="0" sx="100000" sy="100000" flip="none" algn="tl"/>
          </a:blip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71" name="Text Box 19"/>
          <p:cNvSpPr txBox="1">
            <a:spLocks noChangeArrowheads="1"/>
          </p:cNvSpPr>
          <p:nvPr/>
        </p:nvSpPr>
        <p:spPr bwMode="auto">
          <a:xfrm>
            <a:off x="4133850" y="1871663"/>
            <a:ext cx="4727575" cy="120032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Remnants of subducted slabs wandering and poorly stirred in the upper mantle.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1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1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81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81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81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1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1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1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1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81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81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000"/>
                                        <p:tgtEl>
                                          <p:spTgt spid="381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81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1957" grpId="0"/>
      <p:bldP spid="381963" grpId="0" animBg="1"/>
      <p:bldP spid="381964" grpId="0" animBg="1"/>
      <p:bldP spid="381965" grpId="0" animBg="1"/>
      <p:bldP spid="381966" grpId="0" animBg="1"/>
      <p:bldP spid="381967" grpId="0" animBg="1"/>
      <p:bldP spid="381968" grpId="0" animBg="1"/>
      <p:bldP spid="381969" grpId="0" animBg="1"/>
      <p:bldP spid="381970" grpId="0" animBg="1"/>
      <p:bldP spid="381971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4367213" y="2178050"/>
            <a:ext cx="4776787" cy="4679950"/>
            <a:chOff x="2751" y="1372"/>
            <a:chExt cx="3009" cy="2948"/>
          </a:xfrm>
          <a:effectLst/>
        </p:grpSpPr>
        <p:pic>
          <p:nvPicPr>
            <p:cNvPr id="95242" name="Picture 5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51" y="1372"/>
              <a:ext cx="3009" cy="294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380940" name="Rectangle 12"/>
            <p:cNvSpPr>
              <a:spLocks noChangeArrowheads="1"/>
            </p:cNvSpPr>
            <p:nvPr/>
          </p:nvSpPr>
          <p:spPr bwMode="auto">
            <a:xfrm>
              <a:off x="2800" y="3936"/>
              <a:ext cx="337" cy="337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380930" name="Rectangle 2"/>
          <p:cNvSpPr>
            <a:spLocks noChangeArrowheads="1"/>
          </p:cNvSpPr>
          <p:nvPr/>
        </p:nvSpPr>
        <p:spPr bwMode="auto">
          <a:xfrm>
            <a:off x="169862" y="779463"/>
            <a:ext cx="8974137" cy="1738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Meibom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Anderson (2003) proposed that this is the average structure of upper mantle. This type of mantle has been defined by them as: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80934" name="Rectangle 6"/>
          <p:cNvSpPr>
            <a:spLocks noChangeArrowheads="1"/>
          </p:cNvSpPr>
          <p:nvPr/>
        </p:nvSpPr>
        <p:spPr bwMode="auto">
          <a:xfrm>
            <a:off x="0" y="2689225"/>
            <a:ext cx="4321175" cy="795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7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SUMA</a:t>
            </a:r>
            <a:endParaRPr lang="en-GB" sz="9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0935" name="Rectangle 7"/>
          <p:cNvSpPr>
            <a:spLocks noChangeArrowheads="1"/>
          </p:cNvSpPr>
          <p:nvPr/>
        </p:nvSpPr>
        <p:spPr bwMode="auto">
          <a:xfrm>
            <a:off x="706438" y="3775075"/>
            <a:ext cx="3170237" cy="2595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tatistical</a:t>
            </a:r>
            <a:b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pper</a:t>
            </a:r>
            <a:b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antle</a:t>
            </a:r>
            <a:b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ssemblage</a:t>
            </a:r>
            <a:endParaRPr lang="en-GB" sz="540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pic>
        <p:nvPicPr>
          <p:cNvPr id="380936" name="Picture 8" descr="torta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24713" y="4651375"/>
            <a:ext cx="1876425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80937" name="Rectangle 9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0938" name="Rectangle 10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0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0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80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80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930" grpId="0"/>
      <p:bldP spid="380934" grpId="0"/>
      <p:bldP spid="380935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9" name="Group 3"/>
          <p:cNvGrpSpPr>
            <a:grpSpLocks/>
          </p:cNvGrpSpPr>
          <p:nvPr/>
        </p:nvGrpSpPr>
        <p:grpSpPr bwMode="auto">
          <a:xfrm>
            <a:off x="4367213" y="2178050"/>
            <a:ext cx="4776787" cy="4679950"/>
            <a:chOff x="2751" y="1372"/>
            <a:chExt cx="3009" cy="2948"/>
          </a:xfrm>
        </p:grpSpPr>
        <p:pic>
          <p:nvPicPr>
            <p:cNvPr id="96266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51" y="1372"/>
              <a:ext cx="3009" cy="294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641029" name="Rectangle 5"/>
            <p:cNvSpPr>
              <a:spLocks noChangeArrowheads="1"/>
            </p:cNvSpPr>
            <p:nvPr/>
          </p:nvSpPr>
          <p:spPr bwMode="auto">
            <a:xfrm>
              <a:off x="2800" y="3936"/>
              <a:ext cx="337" cy="337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641030" name="Rectangle 6"/>
          <p:cNvSpPr>
            <a:spLocks noChangeArrowheads="1"/>
          </p:cNvSpPr>
          <p:nvPr/>
        </p:nvSpPr>
        <p:spPr bwMode="auto">
          <a:xfrm>
            <a:off x="609600" y="868363"/>
            <a:ext cx="7785100" cy="1243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SUMA acronym may stay also for: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641031" name="Rectangle 7"/>
          <p:cNvSpPr>
            <a:spLocks noChangeArrowheads="1"/>
          </p:cNvSpPr>
          <p:nvPr/>
        </p:nvSpPr>
        <p:spPr bwMode="auto">
          <a:xfrm>
            <a:off x="0" y="2689225"/>
            <a:ext cx="4321175" cy="795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7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SUMA</a:t>
            </a:r>
            <a:endParaRPr lang="en-GB" sz="9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1032" name="Rectangle 8"/>
          <p:cNvSpPr>
            <a:spLocks noChangeArrowheads="1"/>
          </p:cNvSpPr>
          <p:nvPr/>
        </p:nvSpPr>
        <p:spPr bwMode="auto">
          <a:xfrm>
            <a:off x="706438" y="3775075"/>
            <a:ext cx="3170237" cy="2595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ampling</a:t>
            </a: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pon</a:t>
            </a: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elting and</a:t>
            </a: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veraging</a:t>
            </a:r>
            <a:endParaRPr lang="en-GB" sz="540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pic>
        <p:nvPicPr>
          <p:cNvPr id="96263" name="Picture 9" descr="torta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24713" y="4651375"/>
            <a:ext cx="1876425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41034" name="Rectangle 10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1035" name="Rectangle 11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4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4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1030" grpId="0"/>
      <p:bldP spid="641032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2"/>
          <p:cNvSpPr>
            <a:spLocks noChangeArrowheads="1"/>
          </p:cNvSpPr>
          <p:nvPr/>
        </p:nvSpPr>
        <p:spPr bwMode="auto">
          <a:xfrm>
            <a:off x="169862" y="762000"/>
            <a:ext cx="8974137" cy="404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Websteritic, eclogitic, orthopyroxenitic, ol-gt pyroxenitic veins should simply be </a:t>
            </a:r>
            <a:r>
              <a:rPr lang="en-GB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crustal slices</a:t>
            </a: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(essentially with basaltic chemical</a:t>
            </a:r>
            <a:r>
              <a:rPr lang="en-GB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composition) deeply</a:t>
            </a:r>
            <a:r>
              <a:rPr lang="en-GB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subducted </a:t>
            </a: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</a:t>
            </a:r>
            <a:r>
              <a:rPr lang="en-GB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delaminated </a:t>
            </a: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 wandering in the upper mantle </a:t>
            </a:r>
            <a:r>
              <a:rPr lang="en-GB" sz="36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</a:t>
            </a:r>
            <a:r>
              <a:rPr lang="en-GB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frozen basaltic melts </a:t>
            </a: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that have variably interacted with the peridotitic matrix.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79908" name="Rectangle 4"/>
          <p:cNvSpPr>
            <a:spLocks noChangeArrowheads="1"/>
          </p:cNvSpPr>
          <p:nvPr/>
        </p:nvSpPr>
        <p:spPr bwMode="auto">
          <a:xfrm>
            <a:off x="0" y="4710113"/>
            <a:ext cx="9144000" cy="1633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Effectively, a variable amount of pyroxenitic veins is always present in all the tectonized ophiolites (i.e., Alpine ophiolites).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79911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79912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9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79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906" grpId="0"/>
      <p:bldP spid="379908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04" name="Rectangle 4"/>
          <p:cNvSpPr>
            <a:spLocks noChangeArrowheads="1"/>
          </p:cNvSpPr>
          <p:nvPr/>
        </p:nvSpPr>
        <p:spPr bwMode="auto">
          <a:xfrm>
            <a:off x="0" y="1100138"/>
            <a:ext cx="614680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it-IT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Question:</a:t>
            </a:r>
            <a:endParaRPr lang="it-IT" sz="7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14405" name="Rectangle 5"/>
          <p:cNvSpPr>
            <a:spLocks noChangeArrowheads="1"/>
          </p:cNvSpPr>
          <p:nvPr/>
        </p:nvSpPr>
        <p:spPr bwMode="auto">
          <a:xfrm>
            <a:off x="0" y="2989263"/>
            <a:ext cx="6084888" cy="2360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Can Hawaiian magmas be considered as “anorogenic”?</a:t>
            </a:r>
          </a:p>
        </p:txBody>
      </p:sp>
      <p:sp>
        <p:nvSpPr>
          <p:cNvPr id="614406" name="Rectangle 6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614407" name="Rectangle 7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6018213" y="712788"/>
            <a:ext cx="2997200" cy="5821362"/>
            <a:chOff x="4643" y="2183"/>
            <a:chExt cx="1100" cy="2125"/>
          </a:xfrm>
        </p:grpSpPr>
        <p:pic>
          <p:nvPicPr>
            <p:cNvPr id="98312" name="Picture 9"/>
            <p:cNvPicPr>
              <a:picLocks noChangeAspect="1" noChangeArrowheads="1"/>
            </p:cNvPicPr>
            <p:nvPr/>
          </p:nvPicPr>
          <p:blipFill>
            <a:blip r:embed="rId3" cstate="print"/>
            <a:srcRect t="4614"/>
            <a:stretch>
              <a:fillRect/>
            </a:stretch>
          </p:blipFill>
          <p:spPr bwMode="auto">
            <a:xfrm>
              <a:off x="4643" y="2183"/>
              <a:ext cx="1100" cy="212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614410" name="Rectangle 10"/>
            <p:cNvSpPr>
              <a:spLocks noChangeArrowheads="1"/>
            </p:cNvSpPr>
            <p:nvPr/>
          </p:nvSpPr>
          <p:spPr bwMode="auto">
            <a:xfrm>
              <a:off x="5409" y="4125"/>
              <a:ext cx="109" cy="163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4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4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04" grpId="0"/>
      <p:bldP spid="614405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2"/>
          <p:cNvSpPr>
            <a:spLocks noChangeArrowheads="1"/>
          </p:cNvSpPr>
          <p:nvPr/>
        </p:nvSpPr>
        <p:spPr bwMode="auto">
          <a:xfrm>
            <a:off x="169863" y="831850"/>
            <a:ext cx="8804274" cy="750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it-IT" sz="5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YES</a:t>
            </a:r>
            <a:r>
              <a:rPr lang="it-IT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it-IT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(from a plate tectonic point of view).</a:t>
            </a:r>
            <a:endParaRPr lang="it-IT" sz="400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pic>
        <p:nvPicPr>
          <p:cNvPr id="378885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82663" y="1568450"/>
            <a:ext cx="8081962" cy="5295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378886" name="Rectangle 6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378887" name="Rectangle 7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8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378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882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60" name="Rectangle 4"/>
          <p:cNvSpPr>
            <a:spLocks noChangeArrowheads="1"/>
          </p:cNvSpPr>
          <p:nvPr/>
        </p:nvSpPr>
        <p:spPr bwMode="auto">
          <a:xfrm>
            <a:off x="169863" y="819150"/>
            <a:ext cx="8804274" cy="1217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it-IT" sz="5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</a:t>
            </a:r>
            <a:r>
              <a:rPr lang="it-IT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it-IT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(from a source mineralogical and whole rock geochemical point of view).</a:t>
            </a:r>
            <a:endParaRPr lang="it-IT" sz="400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77864" name="Rectangle 8"/>
          <p:cNvSpPr>
            <a:spLocks noChangeArrowheads="1"/>
          </p:cNvSpPr>
          <p:nvPr/>
        </p:nvSpPr>
        <p:spPr bwMode="auto">
          <a:xfrm>
            <a:off x="5314950" y="5900738"/>
            <a:ext cx="371157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it-IT" sz="1600" dirty="0" err="1">
                <a:solidFill>
                  <a:schemeClr val="bg1"/>
                </a:solidFill>
                <a:effectLst/>
                <a:latin typeface="Calibri" pitchFamily="34" charset="0"/>
              </a:rPr>
              <a:t>From</a:t>
            </a:r>
            <a:r>
              <a:rPr lang="it-IT" sz="1600" dirty="0">
                <a:solidFill>
                  <a:schemeClr val="bg1"/>
                </a:solidFill>
                <a:effectLst/>
                <a:latin typeface="Calibri" pitchFamily="34" charset="0"/>
              </a:rPr>
              <a:t> </a:t>
            </a:r>
            <a:r>
              <a:rPr lang="it-IT" sz="1600" dirty="0" err="1">
                <a:solidFill>
                  <a:schemeClr val="bg1"/>
                </a:solidFill>
                <a:effectLst/>
                <a:latin typeface="Calibri" pitchFamily="34" charset="0"/>
              </a:rPr>
              <a:t>Sobolev</a:t>
            </a:r>
            <a:r>
              <a:rPr lang="it-IT" sz="1600" dirty="0">
                <a:solidFill>
                  <a:schemeClr val="bg1"/>
                </a:solidFill>
                <a:effectLst/>
                <a:latin typeface="Calibri" pitchFamily="34" charset="0"/>
              </a:rPr>
              <a:t> </a:t>
            </a:r>
            <a:r>
              <a:rPr lang="it-IT" sz="1600" dirty="0" err="1">
                <a:solidFill>
                  <a:schemeClr val="bg1"/>
                </a:solidFill>
                <a:effectLst/>
                <a:latin typeface="Calibri" pitchFamily="34" charset="0"/>
              </a:rPr>
              <a:t>et</a:t>
            </a:r>
            <a:r>
              <a:rPr lang="it-IT" sz="1600" dirty="0">
                <a:solidFill>
                  <a:schemeClr val="bg1"/>
                </a:solidFill>
                <a:effectLst/>
                <a:latin typeface="Calibri" pitchFamily="34" charset="0"/>
              </a:rPr>
              <a:t> al. (Nature, 2005) </a:t>
            </a:r>
            <a:endParaRPr lang="it-IT" sz="2000" dirty="0"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377865" name="Rectangle 9"/>
          <p:cNvSpPr>
            <a:spLocks noChangeArrowheads="1"/>
          </p:cNvSpPr>
          <p:nvPr/>
        </p:nvSpPr>
        <p:spPr bwMode="auto">
          <a:xfrm>
            <a:off x="0" y="101600"/>
            <a:ext cx="33115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377866" name="Rectangle 10"/>
          <p:cNvSpPr>
            <a:spLocks noChangeArrowheads="1"/>
          </p:cNvSpPr>
          <p:nvPr/>
        </p:nvSpPr>
        <p:spPr bwMode="auto">
          <a:xfrm>
            <a:off x="5057775" y="100013"/>
            <a:ext cx="3795713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grpSp>
        <p:nvGrpSpPr>
          <p:cNvPr id="11" name="Gruppo 10"/>
          <p:cNvGrpSpPr/>
          <p:nvPr/>
        </p:nvGrpSpPr>
        <p:grpSpPr>
          <a:xfrm>
            <a:off x="57150" y="2201393"/>
            <a:ext cx="8998913" cy="3619970"/>
            <a:chOff x="57150" y="2201393"/>
            <a:chExt cx="8998913" cy="3619970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 b="740"/>
            <a:stretch>
              <a:fillRect/>
            </a:stretch>
          </p:blipFill>
          <p:spPr bwMode="auto">
            <a:xfrm>
              <a:off x="57150" y="2201393"/>
              <a:ext cx="4448386" cy="36199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51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 b="-18"/>
            <a:stretch>
              <a:fillRect/>
            </a:stretch>
          </p:blipFill>
          <p:spPr bwMode="auto">
            <a:xfrm>
              <a:off x="4603174" y="2214292"/>
              <a:ext cx="4452889" cy="36070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7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7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860" grpId="0"/>
      <p:bldP spid="37786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62" name="Rectangle 2"/>
          <p:cNvSpPr>
            <a:spLocks noChangeArrowheads="1"/>
          </p:cNvSpPr>
          <p:nvPr/>
        </p:nvSpPr>
        <p:spPr bwMode="auto">
          <a:xfrm>
            <a:off x="241300" y="0"/>
            <a:ext cx="8661400" cy="152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drastic definition, however, is not always respected.	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5363" name="Rectangle 3"/>
          <p:cNvSpPr>
            <a:spLocks noChangeArrowheads="1"/>
          </p:cNvSpPr>
          <p:nvPr/>
        </p:nvSpPr>
        <p:spPr bwMode="auto">
          <a:xfrm>
            <a:off x="241300" y="1108075"/>
            <a:ext cx="8661400" cy="2370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There are several cases in scientific literature where olivine-hypersthene normative basaltic rocks are defined as Alkali Basalts.</a:t>
            </a:r>
            <a:endParaRPr lang="en-GB" sz="3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5364" name="Rectangle 4"/>
          <p:cNvSpPr>
            <a:spLocks noChangeArrowheads="1"/>
          </p:cNvSpPr>
          <p:nvPr/>
        </p:nvSpPr>
        <p:spPr bwMode="auto">
          <a:xfrm>
            <a:off x="241300" y="3330575"/>
            <a:ext cx="8661400" cy="665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0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According to IUGS:</a:t>
            </a:r>
            <a:endParaRPr lang="en-GB" sz="4000" i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5365" name="Rectangle 5"/>
          <p:cNvSpPr>
            <a:spLocks noChangeArrowheads="1"/>
          </p:cNvSpPr>
          <p:nvPr/>
        </p:nvSpPr>
        <p:spPr bwMode="auto">
          <a:xfrm>
            <a:off x="241300" y="4013200"/>
            <a:ext cx="8661400" cy="1136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Alkaline Basalt</a:t>
            </a: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must contain CIPW normative nepheline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5366" name="Rectangle 6"/>
          <p:cNvSpPr>
            <a:spLocks noChangeArrowheads="1"/>
          </p:cNvSpPr>
          <p:nvPr/>
        </p:nvSpPr>
        <p:spPr bwMode="auto">
          <a:xfrm>
            <a:off x="241300" y="5226050"/>
            <a:ext cx="8661400" cy="1195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Subalkaline Basalt</a:t>
            </a: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does not contain CIPW normative nepheline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5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362" grpId="0"/>
      <p:bldP spid="655363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60" name="Rectangle 4"/>
          <p:cNvSpPr>
            <a:spLocks noChangeArrowheads="1"/>
          </p:cNvSpPr>
          <p:nvPr/>
        </p:nvSpPr>
        <p:spPr bwMode="auto">
          <a:xfrm>
            <a:off x="169863" y="819150"/>
            <a:ext cx="8804274" cy="1217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5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(from a source mineralogical and whole rock geochemical point of view).</a:t>
            </a:r>
            <a:endParaRPr lang="en-GB" sz="400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77864" name="Rectangle 8"/>
          <p:cNvSpPr>
            <a:spLocks noChangeArrowheads="1"/>
          </p:cNvSpPr>
          <p:nvPr/>
        </p:nvSpPr>
        <p:spPr bwMode="auto">
          <a:xfrm>
            <a:off x="536574" y="6076951"/>
            <a:ext cx="2790825" cy="528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1600" dirty="0" smtClean="0">
                <a:solidFill>
                  <a:schemeClr val="bg1"/>
                </a:solidFill>
                <a:effectLst/>
                <a:latin typeface="Calibri" pitchFamily="34" charset="0"/>
              </a:rPr>
              <a:t>Lynn </a:t>
            </a:r>
            <a:r>
              <a:rPr lang="en-GB" sz="1600" dirty="0" smtClean="0">
                <a:solidFill>
                  <a:schemeClr val="bg1"/>
                </a:solidFill>
                <a:effectLst/>
                <a:latin typeface="Calibri" pitchFamily="34" charset="0"/>
              </a:rPr>
              <a:t>et al</a:t>
            </a:r>
            <a:r>
              <a:rPr lang="en-GB" sz="1600" dirty="0" smtClean="0">
                <a:solidFill>
                  <a:schemeClr val="bg1"/>
                </a:solidFill>
                <a:effectLst/>
                <a:latin typeface="Calibri" pitchFamily="34" charset="0"/>
              </a:rPr>
              <a:t>., 2017 (Am. Mineral, 102, 507-518) </a:t>
            </a:r>
            <a:endParaRPr lang="en-GB" sz="2000" dirty="0"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377865" name="Rectangle 9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77866" name="Rectangle 10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33776" y="2051473"/>
            <a:ext cx="5538788" cy="45541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171450" y="2078038"/>
            <a:ext cx="3171825" cy="827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Hawaiian lavas have Ni-rich olivine.</a:t>
            </a:r>
            <a:endParaRPr lang="en-GB" sz="160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11" name="Rectangle 4"/>
          <p:cNvSpPr>
            <a:spLocks noChangeArrowheads="1"/>
          </p:cNvSpPr>
          <p:nvPr/>
        </p:nvSpPr>
        <p:spPr bwMode="auto">
          <a:xfrm>
            <a:off x="171450" y="2962275"/>
            <a:ext cx="3171825" cy="1504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Ni is a very compatible element in the peridotitic mantle.</a:t>
            </a:r>
            <a:endParaRPr lang="en-GB" sz="160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12" name="Rectangle 4"/>
          <p:cNvSpPr>
            <a:spLocks noChangeArrowheads="1"/>
          </p:cNvSpPr>
          <p:nvPr/>
        </p:nvSpPr>
        <p:spPr bwMode="auto">
          <a:xfrm>
            <a:off x="171450" y="4486275"/>
            <a:ext cx="3333750" cy="1504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How is it possible to obtaine Ni-rich melts (from which Ni-rich olivine crystallize)?</a:t>
            </a:r>
            <a:endParaRPr lang="en-GB" sz="160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7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864" grpId="0"/>
      <p:bldP spid="10" grpId="0"/>
      <p:bldP spid="11" grpId="0"/>
      <p:bldP spid="12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2"/>
          <p:cNvSpPr>
            <a:spLocks noChangeArrowheads="1"/>
          </p:cNvSpPr>
          <p:nvPr/>
        </p:nvSpPr>
        <p:spPr bwMode="auto">
          <a:xfrm>
            <a:off x="0" y="792163"/>
            <a:ext cx="9144000" cy="576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is the solution to these paradoxes?</a:t>
            </a:r>
            <a:endParaRPr lang="en-GB" sz="3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3395" name="Rectangle 3"/>
          <p:cNvSpPr>
            <a:spLocks noChangeArrowheads="1"/>
          </p:cNvSpPr>
          <p:nvPr/>
        </p:nvSpPr>
        <p:spPr bwMode="auto">
          <a:xfrm>
            <a:off x="217488" y="3492500"/>
            <a:ext cx="8926512" cy="2830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composition of a magma is function of the </a:t>
            </a:r>
            <a:r>
              <a:rPr lang="en-GB" sz="3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solid source</a:t>
            </a:r>
            <a:r>
              <a:rPr lang="en-GB" sz="3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(if we deal with a partial melt) or of the </a:t>
            </a:r>
            <a:r>
              <a:rPr lang="en-GB" sz="3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 source</a:t>
            </a:r>
            <a:r>
              <a:rPr lang="en-GB" sz="3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(if deal with a derivative melt). Obviously it is a function also of prevailing </a:t>
            </a:r>
            <a:r>
              <a:rPr lang="en-GB" sz="3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P, T and </a:t>
            </a:r>
            <a:r>
              <a:rPr lang="en-GB" sz="34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</a:t>
            </a:r>
            <a:r>
              <a:rPr lang="en-GB" sz="3400" i="1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  <a:endParaRPr lang="en-GB" sz="3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3398" name="Rectangle 6"/>
          <p:cNvSpPr>
            <a:spLocks noChangeArrowheads="1"/>
          </p:cNvSpPr>
          <p:nvPr/>
        </p:nvSpPr>
        <p:spPr bwMode="auto">
          <a:xfrm>
            <a:off x="0" y="1368425"/>
            <a:ext cx="9144000" cy="1920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magma should be defined only in terms of major and trace element contents and isotopic composition.</a:t>
            </a:r>
            <a:endParaRPr lang="en-GB" sz="3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3399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3400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3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43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3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4" grpId="0"/>
      <p:bldP spid="443395" grpId="0"/>
      <p:bldP spid="443398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2"/>
          <p:cNvSpPr>
            <a:spLocks noChangeArrowheads="1"/>
          </p:cNvSpPr>
          <p:nvPr/>
        </p:nvSpPr>
        <p:spPr bwMode="auto">
          <a:xfrm>
            <a:off x="0" y="679450"/>
            <a:ext cx="9144000" cy="839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600" u="sng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fundamental message is:</a:t>
            </a:r>
            <a:endParaRPr lang="en-GB" sz="3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4419" name="Rectangle 3"/>
          <p:cNvSpPr>
            <a:spLocks noChangeArrowheads="1"/>
          </p:cNvSpPr>
          <p:nvPr/>
        </p:nvSpPr>
        <p:spPr bwMode="auto">
          <a:xfrm>
            <a:off x="169863" y="1511300"/>
            <a:ext cx="8804274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geochemical term “</a:t>
            </a:r>
            <a:r>
              <a:rPr lang="en-GB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does not necessarily imply a subduction tectonic setting coeval with the emplacement of magma.</a:t>
            </a:r>
            <a:endParaRPr lang="en-GB" sz="3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4420" name="Rectangle 4"/>
          <p:cNvSpPr>
            <a:spLocks noChangeArrowheads="1"/>
          </p:cNvSpPr>
          <p:nvPr/>
        </p:nvSpPr>
        <p:spPr bwMode="auto">
          <a:xfrm>
            <a:off x="169863" y="2976018"/>
            <a:ext cx="8804274" cy="1025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Indeed, the orogenic geochemical character could reflect (partially or totally):</a:t>
            </a:r>
            <a:endParaRPr lang="en-GB" sz="3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4423" name="Rectangle 7"/>
          <p:cNvSpPr>
            <a:spLocks noChangeArrowheads="1"/>
          </p:cNvSpPr>
          <p:nvPr/>
        </p:nvSpPr>
        <p:spPr bwMode="auto">
          <a:xfrm>
            <a:off x="169863" y="4070739"/>
            <a:ext cx="8804274" cy="658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1. 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Shallow level crustal contamination of mantle melts;</a:t>
            </a:r>
            <a:endParaRPr lang="en-GB" sz="3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4424" name="Rectangle 8"/>
          <p:cNvSpPr>
            <a:spLocks noChangeArrowheads="1"/>
          </p:cNvSpPr>
          <p:nvPr/>
        </p:nvSpPr>
        <p:spPr bwMode="auto">
          <a:xfrm>
            <a:off x="169863" y="4678410"/>
            <a:ext cx="8804274" cy="148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2. 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Mantle sources modified by fluids/melts related to ANCIENT subduction-related processes (i.e., a metasomatized source).</a:t>
            </a:r>
            <a:endParaRPr lang="en-GB" sz="3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4425" name="Rectangle 9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4426" name="Rectangle 10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4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44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4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4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4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4418" grpId="0"/>
      <p:bldP spid="444419" grpId="0"/>
      <p:bldP spid="444420" grpId="0"/>
      <p:bldP spid="444423" grpId="0"/>
      <p:bldP spid="444424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3" name="Rectangle 3"/>
          <p:cNvSpPr>
            <a:spLocks noChangeArrowheads="1"/>
          </p:cNvSpPr>
          <p:nvPr/>
        </p:nvSpPr>
        <p:spPr bwMode="auto">
          <a:xfrm>
            <a:off x="169862" y="1471613"/>
            <a:ext cx="8974137" cy="146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geochemical term “</a:t>
            </a:r>
            <a:r>
              <a:rPr lang="en-GB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does not necessarily imply a tectonic setting far away from subduction zones.</a:t>
            </a:r>
            <a:endParaRPr lang="en-GB" sz="3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5444" name="Rectangle 4"/>
          <p:cNvSpPr>
            <a:spLocks noChangeArrowheads="1"/>
          </p:cNvSpPr>
          <p:nvPr/>
        </p:nvSpPr>
        <p:spPr bwMode="auto">
          <a:xfrm>
            <a:off x="169862" y="2478088"/>
            <a:ext cx="8974137" cy="2017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anorogenic geochemical term more properly indicates derivation from mantle sources that have escaped significant modifications related to crustal recycling along subduction zones.</a:t>
            </a:r>
            <a:endParaRPr lang="en-GB" sz="3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5447" name="Rectangle 7"/>
          <p:cNvSpPr>
            <a:spLocks noChangeArrowheads="1"/>
          </p:cNvSpPr>
          <p:nvPr/>
        </p:nvSpPr>
        <p:spPr bwMode="auto">
          <a:xfrm>
            <a:off x="169863" y="4452938"/>
            <a:ext cx="8804274" cy="1830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Indeed, it is possible to have production of anorogenic magma also in areas very close to subduction zones (e.g. Turkey, Spain, Sardinia, Sicily, Pannonian Basin, and so on).</a:t>
            </a:r>
            <a:endParaRPr lang="en-GB" sz="3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5448" name="Rectangle 8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5449" name="Rectangle 9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5450" name="Rectangle 10"/>
          <p:cNvSpPr>
            <a:spLocks noChangeArrowheads="1"/>
          </p:cNvSpPr>
          <p:nvPr/>
        </p:nvSpPr>
        <p:spPr bwMode="auto">
          <a:xfrm>
            <a:off x="0" y="679450"/>
            <a:ext cx="9144000" cy="839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600" u="sng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fundamental message is:</a:t>
            </a:r>
            <a:endParaRPr lang="en-GB" sz="3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5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45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5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443" grpId="0"/>
      <p:bldP spid="445444" grpId="0"/>
      <p:bldP spid="445447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7" name="Rectangle 7"/>
          <p:cNvSpPr>
            <a:spLocks noChangeArrowheads="1"/>
          </p:cNvSpPr>
          <p:nvPr/>
        </p:nvSpPr>
        <p:spPr bwMode="auto">
          <a:xfrm>
            <a:off x="169863" y="4445000"/>
            <a:ext cx="8804274" cy="224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most peculiar isotopic compositions of anorogenic igneous rocks (e.g., OIB) are strictly related with recycling of subducted crust/lithosphere (i.e.,</a:t>
            </a: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 OIB geochemical characteristics should be more correctly considered subduction-related…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5448" name="Rectangle 8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5449" name="Rectangle 9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5450" name="Rectangle 10"/>
          <p:cNvSpPr>
            <a:spLocks noChangeArrowheads="1"/>
          </p:cNvSpPr>
          <p:nvPr/>
        </p:nvSpPr>
        <p:spPr bwMode="auto">
          <a:xfrm>
            <a:off x="0" y="679450"/>
            <a:ext cx="9144000" cy="839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600" u="sng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fundamental message is:</a:t>
            </a:r>
            <a:endParaRPr lang="en-GB" sz="3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169862" y="1471613"/>
            <a:ext cx="8974137" cy="146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geochemical term “</a:t>
            </a:r>
            <a:r>
              <a:rPr lang="en-GB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does not necessarily imply a tectonic setting far away from subduction zones.</a:t>
            </a:r>
            <a:endParaRPr lang="en-GB" sz="3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1" name="Rectangle 4"/>
          <p:cNvSpPr>
            <a:spLocks noChangeArrowheads="1"/>
          </p:cNvSpPr>
          <p:nvPr/>
        </p:nvSpPr>
        <p:spPr bwMode="auto">
          <a:xfrm>
            <a:off x="169862" y="2478088"/>
            <a:ext cx="8974137" cy="2017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anorogenic geochemical term more properly indicates derivation from mantle sources that have escaped significant modifications related to crustal recycling along subduction zones.</a:t>
            </a:r>
            <a:endParaRPr lang="en-GB" sz="3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5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447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Rectangle 2"/>
          <p:cNvSpPr>
            <a:spLocks noChangeArrowheads="1"/>
          </p:cNvSpPr>
          <p:nvPr/>
        </p:nvSpPr>
        <p:spPr bwMode="auto">
          <a:xfrm>
            <a:off x="335979" y="863600"/>
            <a:ext cx="8436546" cy="2373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between these two poorly defined categories, a rock group with intermediate geochemical characteristics is very often placed.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16451" name="Rectangle 3"/>
          <p:cNvSpPr>
            <a:spLocks noChangeArrowheads="1"/>
          </p:cNvSpPr>
          <p:nvPr/>
        </p:nvSpPr>
        <p:spPr bwMode="auto">
          <a:xfrm>
            <a:off x="0" y="3160713"/>
            <a:ext cx="9144000" cy="79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4000" i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does this mean?</a:t>
            </a:r>
            <a:endParaRPr lang="en-GB" sz="4000" i="1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16452" name="Rectangle 4"/>
          <p:cNvSpPr>
            <a:spLocks noChangeArrowheads="1"/>
          </p:cNvSpPr>
          <p:nvPr/>
        </p:nvSpPr>
        <p:spPr bwMode="auto">
          <a:xfrm>
            <a:off x="365125" y="4033838"/>
            <a:ext cx="8426450" cy="266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We are far from understanding mantle dynamics…</a:t>
            </a:r>
            <a:endParaRPr lang="en-GB" sz="5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16454" name="Rectangle 6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16455" name="Rectangle 7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6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16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16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6450" grpId="0"/>
      <p:bldP spid="616451" grpId="0"/>
      <p:bldP spid="616452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2"/>
          <p:cNvSpPr>
            <a:spLocks noChangeArrowheads="1"/>
          </p:cNvSpPr>
          <p:nvPr/>
        </p:nvSpPr>
        <p:spPr bwMode="auto">
          <a:xfrm>
            <a:off x="0" y="941388"/>
            <a:ext cx="9144000" cy="765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main result of this interpretation is this:</a:t>
            </a:r>
            <a:endParaRPr lang="en-GB" sz="4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6473" name="Rectangle 9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6474" name="Rectangle 10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6475" name="Rectangle 11"/>
          <p:cNvSpPr>
            <a:spLocks noChangeArrowheads="1"/>
          </p:cNvSpPr>
          <p:nvPr/>
        </p:nvSpPr>
        <p:spPr bwMode="auto">
          <a:xfrm>
            <a:off x="0" y="1801813"/>
            <a:ext cx="9144000" cy="2579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Principle of Actualism is not necessarily valid in the field of geochemistry applied to igneous petrology.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6476" name="Rectangle 12"/>
          <p:cNvSpPr>
            <a:spLocks noChangeArrowheads="1"/>
          </p:cNvSpPr>
          <p:nvPr/>
        </p:nvSpPr>
        <p:spPr bwMode="auto">
          <a:xfrm>
            <a:off x="169863" y="4349750"/>
            <a:ext cx="8804274" cy="1968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i.e., it is difficult to propose ancient tectonic settings or geological processes using geochemistry only.</a:t>
            </a:r>
            <a:endParaRPr lang="en-GB" sz="3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6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46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6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6466" grpId="0"/>
      <p:bldP spid="446475" grpId="0"/>
      <p:bldP spid="446476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6" name="Rectangle 2"/>
          <p:cNvSpPr>
            <a:spLocks noChangeArrowheads="1"/>
          </p:cNvSpPr>
          <p:nvPr/>
        </p:nvSpPr>
        <p:spPr bwMode="auto">
          <a:xfrm>
            <a:off x="0" y="941388"/>
            <a:ext cx="9144000" cy="127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Note that I have written that </a:t>
            </a:r>
            <a:r>
              <a:rPr lang="en-GB" sz="3200" u="sng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it is  difficult, not impossible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20547" name="Rectangle 3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20548" name="Rectangle 4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20549" name="Rectangle 5"/>
          <p:cNvSpPr>
            <a:spLocks noChangeArrowheads="1"/>
          </p:cNvSpPr>
          <p:nvPr/>
        </p:nvSpPr>
        <p:spPr bwMode="auto">
          <a:xfrm>
            <a:off x="0" y="2366963"/>
            <a:ext cx="9144000" cy="3875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 mean that it is necessary to investigate in detail a given rock association in a </a:t>
            </a: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multidisciplinar approach </a:t>
            </a: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(i.e., structural geology, sedimentology, regional geology, geophysics, tomography and, obviously, petrology).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0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20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0546" grpId="0"/>
      <p:bldP spid="620549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500" name="Rectangle 4"/>
          <p:cNvSpPr>
            <a:spLocks noChangeArrowheads="1"/>
          </p:cNvSpPr>
          <p:nvPr/>
        </p:nvSpPr>
        <p:spPr bwMode="auto">
          <a:xfrm>
            <a:off x="0" y="1211263"/>
            <a:ext cx="9144000" cy="2852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120000"/>
              </a:lnSpc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Now let us try to give a bit more precise geochemical and mineralogical definition of “anorogenic magma” and “orogenic magma”.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18501" name="Rectangle 5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18502" name="Rectangle 6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8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8500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2"/>
          <p:cNvSpPr>
            <a:spLocks noChangeArrowheads="1"/>
          </p:cNvSpPr>
          <p:nvPr/>
        </p:nvSpPr>
        <p:spPr bwMode="auto">
          <a:xfrm>
            <a:off x="169863" y="935038"/>
            <a:ext cx="8804274" cy="3390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From a tectonic point of view, the settings of many circum-Mediterranean Cenozoic igneous districts (Spain, southern France, Maghrebian Africa, Italy, Pannonian Basin, Serbia, Bulgaria, Turkey) are orogenic (i.e., associated with oceanic lithosphere subduction or continent–continent collision).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7494" name="Rectangle 6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7495" name="Rectangle 7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7496" name="Rectangle 8"/>
          <p:cNvSpPr>
            <a:spLocks noChangeArrowheads="1"/>
          </p:cNvSpPr>
          <p:nvPr/>
        </p:nvSpPr>
        <p:spPr bwMode="auto">
          <a:xfrm>
            <a:off x="169863" y="4097212"/>
            <a:ext cx="8804274" cy="2011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Pearce (1982) considered that orogenic</a:t>
            </a:r>
            <a:br>
              <a:rPr lang="en-GB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 anorogenic magmas could be effectively discriminated using combinations of trace element ratios (e.g.,</a:t>
            </a:r>
            <a:r>
              <a:rPr lang="en-GB" sz="2800" smtClean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Th/Yb vs. Ta/Yb</a:t>
            </a:r>
            <a:r>
              <a:rPr lang="en-GB" sz="2800" smtClean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 </a:t>
            </a: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Th/Zr vs. Nb/Zr</a:t>
            </a:r>
            <a:r>
              <a:rPr lang="en-GB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):</a:t>
            </a:r>
            <a:endParaRPr lang="en-GB" sz="2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0" grpId="0"/>
      <p:bldP spid="44749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51" name="Line 7"/>
          <p:cNvSpPr>
            <a:spLocks noChangeShapeType="1"/>
          </p:cNvSpPr>
          <p:nvPr/>
        </p:nvSpPr>
        <p:spPr bwMode="auto">
          <a:xfrm>
            <a:off x="228600" y="3105150"/>
            <a:ext cx="8516938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655362" name="Rectangle 2"/>
          <p:cNvSpPr>
            <a:spLocks noChangeArrowheads="1"/>
          </p:cNvSpPr>
          <p:nvPr/>
        </p:nvSpPr>
        <p:spPr bwMode="auto">
          <a:xfrm>
            <a:off x="0" y="0"/>
            <a:ext cx="9144000" cy="152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drastic definition, however, is not always respected.	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5363" name="Rectangle 3"/>
          <p:cNvSpPr>
            <a:spLocks noChangeArrowheads="1"/>
          </p:cNvSpPr>
          <p:nvPr/>
        </p:nvSpPr>
        <p:spPr bwMode="auto">
          <a:xfrm>
            <a:off x="0" y="1108075"/>
            <a:ext cx="9144000" cy="2370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 you know what a CIPW normative mineral is?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 you know how to calculate it?</a:t>
            </a:r>
            <a:endParaRPr lang="en-GB" sz="4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5364" name="Rectangle 4"/>
          <p:cNvSpPr>
            <a:spLocks noChangeArrowheads="1"/>
          </p:cNvSpPr>
          <p:nvPr/>
        </p:nvSpPr>
        <p:spPr bwMode="auto">
          <a:xfrm>
            <a:off x="0" y="3330575"/>
            <a:ext cx="9144000" cy="665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0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According to IUGS:</a:t>
            </a:r>
            <a:endParaRPr lang="en-GB" sz="4000" i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241300" y="4013200"/>
            <a:ext cx="8661400" cy="1136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Alkaline Basalt</a:t>
            </a: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must contain CIPW normative nepheline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241300" y="5226050"/>
            <a:ext cx="8661400" cy="1195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Subalkaline Basalt</a:t>
            </a: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does not contain CIPW normative nepheline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53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53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287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363" grpId="0" build="p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Rectangle 2"/>
          <p:cNvSpPr>
            <a:spLocks noChangeArrowheads="1"/>
          </p:cNvSpPr>
          <p:nvPr/>
        </p:nvSpPr>
        <p:spPr bwMode="auto">
          <a:xfrm>
            <a:off x="0" y="719138"/>
            <a:ext cx="9144000" cy="806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of central Mediterranean Cenozoic mafic igneous rocks in orogenic and anorogenic types. 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57731" name="Rectangle 3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57732" name="Rectangle 4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24"/>
          <p:cNvGrpSpPr>
            <a:grpSpLocks/>
          </p:cNvGrpSpPr>
          <p:nvPr/>
        </p:nvGrpSpPr>
        <p:grpSpPr bwMode="auto">
          <a:xfrm>
            <a:off x="850900" y="1574800"/>
            <a:ext cx="8293100" cy="5283200"/>
            <a:chOff x="698" y="992"/>
            <a:chExt cx="5224" cy="3328"/>
          </a:xfrm>
          <a:effectLst/>
        </p:grpSpPr>
        <p:sp>
          <p:nvSpPr>
            <p:cNvPr id="457751" name="Rectangle 23"/>
            <p:cNvSpPr>
              <a:spLocks noChangeArrowheads="1"/>
            </p:cNvSpPr>
            <p:nvPr/>
          </p:nvSpPr>
          <p:spPr bwMode="auto">
            <a:xfrm>
              <a:off x="798" y="4059"/>
              <a:ext cx="5124" cy="261"/>
            </a:xfrm>
            <a:prstGeom prst="rect">
              <a:avLst/>
            </a:prstGeom>
            <a:solidFill>
              <a:schemeClr val="tx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pic>
          <p:nvPicPr>
            <p:cNvPr id="110605" name="Picture 5"/>
            <p:cNvPicPr>
              <a:picLocks noChangeAspect="1" noChangeArrowheads="1"/>
            </p:cNvPicPr>
            <p:nvPr/>
          </p:nvPicPr>
          <p:blipFill>
            <a:blip r:embed="rId3" cstate="print"/>
            <a:srcRect l="815" t="1729"/>
            <a:stretch>
              <a:fillRect/>
            </a:stretch>
          </p:blipFill>
          <p:spPr bwMode="auto">
            <a:xfrm>
              <a:off x="1243" y="992"/>
              <a:ext cx="4505" cy="28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457734" name="Rectangle 6"/>
            <p:cNvSpPr>
              <a:spLocks noChangeArrowheads="1"/>
            </p:cNvSpPr>
            <p:nvPr/>
          </p:nvSpPr>
          <p:spPr bwMode="auto">
            <a:xfrm>
              <a:off x="2561" y="3790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0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0.1 </a:t>
              </a:r>
              <a:endPara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57735" name="Rectangle 7"/>
            <p:cNvSpPr>
              <a:spLocks noChangeArrowheads="1"/>
            </p:cNvSpPr>
            <p:nvPr/>
          </p:nvSpPr>
          <p:spPr bwMode="auto">
            <a:xfrm>
              <a:off x="4142" y="3790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 </a:t>
              </a:r>
              <a:endParaRPr lang="en-GB" sz="2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57736" name="Rectangle 8"/>
            <p:cNvSpPr>
              <a:spLocks noChangeArrowheads="1"/>
            </p:cNvSpPr>
            <p:nvPr/>
          </p:nvSpPr>
          <p:spPr bwMode="auto">
            <a:xfrm>
              <a:off x="903" y="2972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0.1 </a:t>
              </a:r>
              <a:endPara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57737" name="Rectangle 9"/>
            <p:cNvSpPr>
              <a:spLocks noChangeArrowheads="1"/>
            </p:cNvSpPr>
            <p:nvPr/>
          </p:nvSpPr>
          <p:spPr bwMode="auto">
            <a:xfrm>
              <a:off x="1057" y="2254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 </a:t>
              </a:r>
              <a:endParaRPr lang="en-GB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57738" name="Rectangle 10"/>
            <p:cNvSpPr>
              <a:spLocks noChangeArrowheads="1"/>
            </p:cNvSpPr>
            <p:nvPr/>
          </p:nvSpPr>
          <p:spPr bwMode="auto">
            <a:xfrm>
              <a:off x="945" y="1536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 </a:t>
              </a:r>
              <a:endPara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57739" name="Rectangle 11"/>
            <p:cNvSpPr>
              <a:spLocks noChangeArrowheads="1"/>
            </p:cNvSpPr>
            <p:nvPr/>
          </p:nvSpPr>
          <p:spPr bwMode="auto">
            <a:xfrm rot="16200000">
              <a:off x="253" y="2079"/>
              <a:ext cx="123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Th/Yb </a:t>
              </a:r>
              <a:endPara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57740" name="Rectangle 12"/>
            <p:cNvSpPr>
              <a:spLocks noChangeArrowheads="1"/>
            </p:cNvSpPr>
            <p:nvPr/>
          </p:nvSpPr>
          <p:spPr bwMode="auto">
            <a:xfrm>
              <a:off x="2973" y="3855"/>
              <a:ext cx="1353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Ta/Yb </a:t>
              </a:r>
              <a:endPara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57741" name="Rectangle 13"/>
            <p:cNvSpPr>
              <a:spLocks noChangeArrowheads="1"/>
            </p:cNvSpPr>
            <p:nvPr/>
          </p:nvSpPr>
          <p:spPr bwMode="auto">
            <a:xfrm>
              <a:off x="3722" y="3996"/>
              <a:ext cx="2014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GB" sz="12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From: Wilson and </a:t>
              </a:r>
              <a:r>
                <a:rPr lang="en-GB" sz="1200" dirty="0" err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Bianchini</a:t>
              </a:r>
              <a:r>
                <a:rPr lang="en-GB" sz="12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 (1999).</a:t>
              </a:r>
              <a:r>
                <a:rPr lang="en-GB" sz="12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Geol. Soc. London Spec. </a:t>
              </a:r>
              <a:r>
                <a:rPr lang="en-GB" sz="1200" dirty="0" err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Pubbl</a:t>
              </a:r>
              <a:r>
                <a:rPr lang="en-GB" sz="12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., 156. 141-168</a:t>
              </a:r>
              <a:r>
                <a:rPr lang="en-GB" sz="12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Times New Roman" pitchFamily="18" charset="0"/>
                </a:rPr>
                <a:t>.</a:t>
              </a:r>
              <a:r>
                <a:rPr lang="en-GB" sz="12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endParaRPr lang="en-GB" sz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57750" name="Rectangle 22"/>
            <p:cNvSpPr>
              <a:spLocks noChangeArrowheads="1"/>
            </p:cNvSpPr>
            <p:nvPr/>
          </p:nvSpPr>
          <p:spPr bwMode="auto">
            <a:xfrm>
              <a:off x="1243" y="992"/>
              <a:ext cx="4517" cy="2840"/>
            </a:xfrm>
            <a:prstGeom prst="rect">
              <a:avLst/>
            </a:prstGeom>
            <a:noFill/>
            <a:ln w="57150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109586" name="Oval 18"/>
          <p:cNvSpPr>
            <a:spLocks noChangeArrowheads="1"/>
          </p:cNvSpPr>
          <p:nvPr/>
        </p:nvSpPr>
        <p:spPr bwMode="auto">
          <a:xfrm>
            <a:off x="847725" y="3981450"/>
            <a:ext cx="584200" cy="585788"/>
          </a:xfrm>
          <a:prstGeom prst="ellipse">
            <a:avLst/>
          </a:prstGeom>
          <a:noFill/>
          <a:ln w="57150" algn="ctr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09588" name="Text Box 20"/>
          <p:cNvSpPr txBox="1">
            <a:spLocks noChangeArrowheads="1"/>
          </p:cNvSpPr>
          <p:nvPr/>
        </p:nvSpPr>
        <p:spPr bwMode="auto">
          <a:xfrm>
            <a:off x="514349" y="6083439"/>
            <a:ext cx="3667125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000" dirty="0" smtClean="0">
                <a:solidFill>
                  <a:schemeClr val="bg1"/>
                </a:solidFill>
                <a:effectLst/>
                <a:latin typeface="Calibri" pitchFamily="34" charset="0"/>
              </a:rPr>
              <a:t>Element nearly immobile in  aqueous fluids/melts</a:t>
            </a:r>
            <a:endParaRPr lang="en-GB" sz="2000" dirty="0"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109589" name="Freeform 21"/>
          <p:cNvSpPr>
            <a:spLocks/>
          </p:cNvSpPr>
          <p:nvPr/>
        </p:nvSpPr>
        <p:spPr bwMode="auto">
          <a:xfrm rot="17443533">
            <a:off x="3605332" y="5943058"/>
            <a:ext cx="420187" cy="1242628"/>
          </a:xfrm>
          <a:custGeom>
            <a:avLst/>
            <a:gdLst/>
            <a:ahLst/>
            <a:cxnLst>
              <a:cxn ang="0">
                <a:pos x="234" y="868"/>
              </a:cxn>
              <a:cxn ang="0">
                <a:pos x="33" y="475"/>
              </a:cxn>
              <a:cxn ang="0">
                <a:pos x="33" y="0"/>
              </a:cxn>
            </a:cxnLst>
            <a:rect l="0" t="0" r="r" b="b"/>
            <a:pathLst>
              <a:path w="234" h="868">
                <a:moveTo>
                  <a:pt x="234" y="868"/>
                </a:moveTo>
                <a:cubicBezTo>
                  <a:pt x="150" y="744"/>
                  <a:pt x="66" y="620"/>
                  <a:pt x="33" y="475"/>
                </a:cubicBezTo>
                <a:cubicBezTo>
                  <a:pt x="0" y="330"/>
                  <a:pt x="16" y="165"/>
                  <a:pt x="33" y="0"/>
                </a:cubicBezTo>
              </a:path>
            </a:pathLst>
          </a:custGeom>
          <a:noFill/>
          <a:ln w="38100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09587" name="Oval 19"/>
          <p:cNvSpPr>
            <a:spLocks noChangeArrowheads="1"/>
          </p:cNvSpPr>
          <p:nvPr/>
        </p:nvSpPr>
        <p:spPr bwMode="auto">
          <a:xfrm rot="5219553">
            <a:off x="4476221" y="6190767"/>
            <a:ext cx="503921" cy="525653"/>
          </a:xfrm>
          <a:prstGeom prst="ellipse">
            <a:avLst/>
          </a:prstGeom>
          <a:noFill/>
          <a:ln w="57150" algn="ctr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09590" name="Text Box 22"/>
          <p:cNvSpPr txBox="1">
            <a:spLocks noChangeArrowheads="1"/>
          </p:cNvSpPr>
          <p:nvPr/>
        </p:nvSpPr>
        <p:spPr bwMode="auto">
          <a:xfrm>
            <a:off x="103187" y="1355725"/>
            <a:ext cx="1735137" cy="132343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Element highly mobile in aqueous fluids/melts</a:t>
            </a:r>
            <a:endParaRPr lang="en-GB" sz="2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09591" name="Freeform 23"/>
          <p:cNvSpPr>
            <a:spLocks/>
          </p:cNvSpPr>
          <p:nvPr/>
        </p:nvSpPr>
        <p:spPr bwMode="auto">
          <a:xfrm rot="8535321" flipH="1">
            <a:off x="375568" y="2654583"/>
            <a:ext cx="580268" cy="1425414"/>
          </a:xfrm>
          <a:custGeom>
            <a:avLst/>
            <a:gdLst/>
            <a:ahLst/>
            <a:cxnLst>
              <a:cxn ang="0">
                <a:pos x="234" y="868"/>
              </a:cxn>
              <a:cxn ang="0">
                <a:pos x="33" y="475"/>
              </a:cxn>
              <a:cxn ang="0">
                <a:pos x="33" y="0"/>
              </a:cxn>
            </a:cxnLst>
            <a:rect l="0" t="0" r="r" b="b"/>
            <a:pathLst>
              <a:path w="234" h="868">
                <a:moveTo>
                  <a:pt x="234" y="868"/>
                </a:moveTo>
                <a:cubicBezTo>
                  <a:pt x="150" y="744"/>
                  <a:pt x="66" y="620"/>
                  <a:pt x="33" y="475"/>
                </a:cubicBezTo>
                <a:cubicBezTo>
                  <a:pt x="0" y="330"/>
                  <a:pt x="16" y="165"/>
                  <a:pt x="33" y="0"/>
                </a:cubicBezTo>
              </a:path>
            </a:pathLst>
          </a:custGeom>
          <a:noFill/>
          <a:ln w="38100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3" name="Freccia a destra 22"/>
          <p:cNvSpPr/>
          <p:nvPr/>
        </p:nvSpPr>
        <p:spPr bwMode="auto">
          <a:xfrm rot="10800000">
            <a:off x="2217739" y="5430838"/>
            <a:ext cx="3267074" cy="390525"/>
          </a:xfrm>
          <a:prstGeom prst="rightArrow">
            <a:avLst>
              <a:gd name="adj1" fmla="val 50000"/>
              <a:gd name="adj2" fmla="val 103125"/>
            </a:avLst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4" name="Freccia a destra 23"/>
          <p:cNvSpPr/>
          <p:nvPr/>
        </p:nvSpPr>
        <p:spPr bwMode="auto">
          <a:xfrm rot="16200000">
            <a:off x="259557" y="3607593"/>
            <a:ext cx="3267074" cy="385763"/>
          </a:xfrm>
          <a:prstGeom prst="rightArrow">
            <a:avLst>
              <a:gd name="adj1" fmla="val 50000"/>
              <a:gd name="adj2" fmla="val 103125"/>
            </a:avLst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5" name="Freccia a destra 24"/>
          <p:cNvSpPr/>
          <p:nvPr/>
        </p:nvSpPr>
        <p:spPr bwMode="auto">
          <a:xfrm>
            <a:off x="3189290" y="1601790"/>
            <a:ext cx="3267074" cy="390525"/>
          </a:xfrm>
          <a:prstGeom prst="rightArrow">
            <a:avLst>
              <a:gd name="adj1" fmla="val 50000"/>
              <a:gd name="adj2" fmla="val 103125"/>
            </a:avLst>
          </a:prstGeom>
          <a:solidFill>
            <a:srgbClr val="0066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6" name="Freccia a destra 25"/>
          <p:cNvSpPr/>
          <p:nvPr/>
        </p:nvSpPr>
        <p:spPr bwMode="auto">
          <a:xfrm rot="5400000">
            <a:off x="7031831" y="3359946"/>
            <a:ext cx="3267074" cy="385763"/>
          </a:xfrm>
          <a:prstGeom prst="rightArrow">
            <a:avLst>
              <a:gd name="adj1" fmla="val 50000"/>
              <a:gd name="adj2" fmla="val 103125"/>
            </a:avLst>
          </a:prstGeom>
          <a:solidFill>
            <a:srgbClr val="0066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8" name="Oval 24"/>
          <p:cNvSpPr>
            <a:spLocks noChangeArrowheads="1"/>
          </p:cNvSpPr>
          <p:nvPr/>
        </p:nvSpPr>
        <p:spPr bwMode="auto">
          <a:xfrm>
            <a:off x="1446004" y="1008063"/>
            <a:ext cx="1654452" cy="1656000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29" name="Oval 24"/>
          <p:cNvSpPr>
            <a:spLocks noChangeArrowheads="1"/>
          </p:cNvSpPr>
          <p:nvPr/>
        </p:nvSpPr>
        <p:spPr bwMode="auto">
          <a:xfrm>
            <a:off x="7942054" y="4896825"/>
            <a:ext cx="1654452" cy="1656000"/>
          </a:xfrm>
          <a:prstGeom prst="ellipse">
            <a:avLst/>
          </a:prstGeom>
          <a:gradFill rotWithShape="1">
            <a:gsLst>
              <a:gs pos="0">
                <a:srgbClr val="0066FF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30" name="Rettangolo arrotondato 29"/>
          <p:cNvSpPr/>
          <p:nvPr/>
        </p:nvSpPr>
        <p:spPr bwMode="auto">
          <a:xfrm>
            <a:off x="2038351" y="3486150"/>
            <a:ext cx="1847850" cy="533399"/>
          </a:xfrm>
          <a:prstGeom prst="roundRect">
            <a:avLst/>
          </a:prstGeom>
          <a:noFill/>
          <a:ln w="762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1" name="Rettangolo arrotondato 30"/>
          <p:cNvSpPr/>
          <p:nvPr/>
        </p:nvSpPr>
        <p:spPr bwMode="auto">
          <a:xfrm>
            <a:off x="6115025" y="5259389"/>
            <a:ext cx="2362226" cy="533399"/>
          </a:xfrm>
          <a:prstGeom prst="roundRect">
            <a:avLst/>
          </a:prstGeom>
          <a:noFill/>
          <a:ln w="76200" cap="flat" cmpd="sng" algn="ctr">
            <a:solidFill>
              <a:srgbClr val="0066FF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7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9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09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9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9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09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9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7730" grpId="0"/>
      <p:bldP spid="109586" grpId="0" animBg="1"/>
      <p:bldP spid="109588" grpId="0"/>
      <p:bldP spid="109589" grpId="0" animBg="1"/>
      <p:bldP spid="109587" grpId="0" animBg="1"/>
      <p:bldP spid="109590" grpId="0"/>
      <p:bldP spid="109591" grpId="0" animBg="1"/>
      <p:bldP spid="23" grpId="0" animBg="1"/>
      <p:bldP spid="24" grpId="0" animBg="1"/>
      <p:bldP spid="25" grpId="0" animBg="1"/>
      <p:bldP spid="26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71" name="Rectangle 3"/>
          <p:cNvSpPr>
            <a:spLocks noChangeArrowheads="1"/>
          </p:cNvSpPr>
          <p:nvPr/>
        </p:nvSpPr>
        <p:spPr bwMode="auto">
          <a:xfrm>
            <a:off x="0" y="101600"/>
            <a:ext cx="33115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19172" name="Rectangle 4"/>
          <p:cNvSpPr>
            <a:spLocks noChangeArrowheads="1"/>
          </p:cNvSpPr>
          <p:nvPr/>
        </p:nvSpPr>
        <p:spPr bwMode="auto">
          <a:xfrm>
            <a:off x="5057775" y="100013"/>
            <a:ext cx="3795713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19187" name="Rectangle 19"/>
          <p:cNvSpPr>
            <a:spLocks noChangeArrowheads="1"/>
          </p:cNvSpPr>
          <p:nvPr/>
        </p:nvSpPr>
        <p:spPr bwMode="auto">
          <a:xfrm>
            <a:off x="101601" y="1644650"/>
            <a:ext cx="3489324" cy="2038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Database: more than 16,000 whole- rock analyses.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5461"/>
          <p:cNvGrpSpPr>
            <a:grpSpLocks/>
          </p:cNvGrpSpPr>
          <p:nvPr/>
        </p:nvGrpSpPr>
        <p:grpSpPr bwMode="auto">
          <a:xfrm>
            <a:off x="2347913" y="1471613"/>
            <a:ext cx="6784975" cy="5094287"/>
            <a:chOff x="1479" y="927"/>
            <a:chExt cx="4274" cy="3209"/>
          </a:xfrm>
          <a:effectLst/>
        </p:grpSpPr>
        <p:sp>
          <p:nvSpPr>
            <p:cNvPr id="602804" name="AutoShape 2740"/>
            <p:cNvSpPr>
              <a:spLocks noChangeAspect="1" noChangeArrowheads="1" noTextEdit="1"/>
            </p:cNvSpPr>
            <p:nvPr/>
          </p:nvSpPr>
          <p:spPr bwMode="auto">
            <a:xfrm>
              <a:off x="1479" y="968"/>
              <a:ext cx="4274" cy="3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grpSp>
          <p:nvGrpSpPr>
            <p:cNvPr id="111624" name="Group 2942"/>
            <p:cNvGrpSpPr>
              <a:grpSpLocks/>
            </p:cNvGrpSpPr>
            <p:nvPr/>
          </p:nvGrpSpPr>
          <p:grpSpPr bwMode="auto">
            <a:xfrm>
              <a:off x="1878" y="1002"/>
              <a:ext cx="3868" cy="3132"/>
              <a:chOff x="1878" y="1002"/>
              <a:chExt cx="3868" cy="3132"/>
            </a:xfrm>
          </p:grpSpPr>
          <p:sp>
            <p:nvSpPr>
              <p:cNvPr id="602806" name="Rectangle 2742"/>
              <p:cNvSpPr>
                <a:spLocks noChangeArrowheads="1"/>
              </p:cNvSpPr>
              <p:nvPr/>
            </p:nvSpPr>
            <p:spPr bwMode="auto">
              <a:xfrm>
                <a:off x="2167" y="3721"/>
                <a:ext cx="286" cy="1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GB" sz="2000" smtClean="0">
                    <a:solidFill>
                      <a:schemeClr val="bg1"/>
                    </a:solidFill>
                    <a:effectLst/>
                    <a:latin typeface="Calibri" pitchFamily="34" charset="0"/>
                  </a:rPr>
                  <a:t>0.03</a:t>
                </a:r>
                <a:endPara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02807" name="Rectangle 2743"/>
              <p:cNvSpPr>
                <a:spLocks noChangeArrowheads="1"/>
              </p:cNvSpPr>
              <p:nvPr/>
            </p:nvSpPr>
            <p:spPr bwMode="auto">
              <a:xfrm>
                <a:off x="2779" y="3711"/>
                <a:ext cx="210" cy="1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GB" sz="2000" smtClean="0">
                    <a:solidFill>
                      <a:schemeClr val="bg1"/>
                    </a:solidFill>
                    <a:effectLst/>
                    <a:latin typeface="Calibri" pitchFamily="34" charset="0"/>
                  </a:rPr>
                  <a:t>0.1</a:t>
                </a:r>
                <a:endPara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02808" name="Rectangle 2744"/>
              <p:cNvSpPr>
                <a:spLocks noChangeArrowheads="1"/>
              </p:cNvSpPr>
              <p:nvPr/>
            </p:nvSpPr>
            <p:spPr bwMode="auto">
              <a:xfrm>
                <a:off x="4176" y="3712"/>
                <a:ext cx="210" cy="1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GB" sz="2000" dirty="0" smtClean="0">
                    <a:solidFill>
                      <a:schemeClr val="bg1"/>
                    </a:solidFill>
                    <a:effectLst/>
                    <a:latin typeface="Calibri" pitchFamily="34" charset="0"/>
                  </a:rPr>
                  <a:t>1.0</a:t>
                </a:r>
                <a:endParaRPr lang="en-GB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02809" name="Rectangle 2745"/>
              <p:cNvSpPr>
                <a:spLocks noChangeArrowheads="1"/>
              </p:cNvSpPr>
              <p:nvPr/>
            </p:nvSpPr>
            <p:spPr bwMode="auto">
              <a:xfrm>
                <a:off x="5576" y="3712"/>
                <a:ext cx="170" cy="1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GB" sz="2000" dirty="0" smtClean="0">
                    <a:solidFill>
                      <a:schemeClr val="bg1"/>
                    </a:solidFill>
                    <a:effectLst/>
                    <a:latin typeface="Calibri" pitchFamily="34" charset="0"/>
                  </a:rPr>
                  <a:t>10</a:t>
                </a:r>
                <a:endParaRPr lang="en-GB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02810" name="Rectangle 2746"/>
              <p:cNvSpPr>
                <a:spLocks noChangeArrowheads="1"/>
              </p:cNvSpPr>
              <p:nvPr/>
            </p:nvSpPr>
            <p:spPr bwMode="auto">
              <a:xfrm>
                <a:off x="3749" y="3892"/>
                <a:ext cx="461" cy="2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GB" sz="25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Ta/Yb</a:t>
                </a:r>
                <a:endPara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02811" name="Rectangle 2747"/>
              <p:cNvSpPr>
                <a:spLocks noChangeArrowheads="1"/>
              </p:cNvSpPr>
              <p:nvPr/>
            </p:nvSpPr>
            <p:spPr bwMode="auto">
              <a:xfrm>
                <a:off x="1878" y="2706"/>
                <a:ext cx="0" cy="1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endParaRPr lang="en-GB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02812" name="Rectangle 2748"/>
              <p:cNvSpPr>
                <a:spLocks noChangeArrowheads="1"/>
              </p:cNvSpPr>
              <p:nvPr/>
            </p:nvSpPr>
            <p:spPr bwMode="auto">
              <a:xfrm>
                <a:off x="2326" y="1027"/>
                <a:ext cx="3330" cy="2676"/>
              </a:xfrm>
              <a:prstGeom prst="rect">
                <a:avLst/>
              </a:prstGeom>
              <a:solidFill>
                <a:schemeClr val="bg1"/>
              </a:solidFill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13" name="Line 2749"/>
              <p:cNvSpPr>
                <a:spLocks noChangeShapeType="1"/>
              </p:cNvSpPr>
              <p:nvPr/>
            </p:nvSpPr>
            <p:spPr bwMode="auto">
              <a:xfrm>
                <a:off x="2326" y="3434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14" name="Line 2750"/>
              <p:cNvSpPr>
                <a:spLocks noChangeShapeType="1"/>
              </p:cNvSpPr>
              <p:nvPr/>
            </p:nvSpPr>
            <p:spPr bwMode="auto">
              <a:xfrm>
                <a:off x="2326" y="3275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15" name="Line 2751"/>
              <p:cNvSpPr>
                <a:spLocks noChangeShapeType="1"/>
              </p:cNvSpPr>
              <p:nvPr/>
            </p:nvSpPr>
            <p:spPr bwMode="auto">
              <a:xfrm>
                <a:off x="2326" y="3166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16" name="Line 2752"/>
              <p:cNvSpPr>
                <a:spLocks noChangeShapeType="1"/>
              </p:cNvSpPr>
              <p:nvPr/>
            </p:nvSpPr>
            <p:spPr bwMode="auto">
              <a:xfrm>
                <a:off x="2326" y="3082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17" name="Line 2753"/>
              <p:cNvSpPr>
                <a:spLocks noChangeShapeType="1"/>
              </p:cNvSpPr>
              <p:nvPr/>
            </p:nvSpPr>
            <p:spPr bwMode="auto">
              <a:xfrm>
                <a:off x="2326" y="3006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18" name="Line 2754"/>
              <p:cNvSpPr>
                <a:spLocks noChangeShapeType="1"/>
              </p:cNvSpPr>
              <p:nvPr/>
            </p:nvSpPr>
            <p:spPr bwMode="auto">
              <a:xfrm>
                <a:off x="2326" y="2948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19" name="Line 2755"/>
              <p:cNvSpPr>
                <a:spLocks noChangeShapeType="1"/>
              </p:cNvSpPr>
              <p:nvPr/>
            </p:nvSpPr>
            <p:spPr bwMode="auto">
              <a:xfrm>
                <a:off x="2326" y="2897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20" name="Line 2756"/>
              <p:cNvSpPr>
                <a:spLocks noChangeShapeType="1"/>
              </p:cNvSpPr>
              <p:nvPr/>
            </p:nvSpPr>
            <p:spPr bwMode="auto">
              <a:xfrm>
                <a:off x="2326" y="2847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21" name="Line 2757"/>
              <p:cNvSpPr>
                <a:spLocks noChangeShapeType="1"/>
              </p:cNvSpPr>
              <p:nvPr/>
            </p:nvSpPr>
            <p:spPr bwMode="auto">
              <a:xfrm>
                <a:off x="2326" y="2814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22" name="Line 2758"/>
              <p:cNvSpPr>
                <a:spLocks noChangeShapeType="1"/>
              </p:cNvSpPr>
              <p:nvPr/>
            </p:nvSpPr>
            <p:spPr bwMode="auto">
              <a:xfrm>
                <a:off x="2326" y="2545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23" name="Line 2759"/>
              <p:cNvSpPr>
                <a:spLocks noChangeShapeType="1"/>
              </p:cNvSpPr>
              <p:nvPr/>
            </p:nvSpPr>
            <p:spPr bwMode="auto">
              <a:xfrm>
                <a:off x="2326" y="2386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24" name="Line 2760"/>
              <p:cNvSpPr>
                <a:spLocks noChangeShapeType="1"/>
              </p:cNvSpPr>
              <p:nvPr/>
            </p:nvSpPr>
            <p:spPr bwMode="auto">
              <a:xfrm>
                <a:off x="2326" y="2268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25" name="Line 2761"/>
              <p:cNvSpPr>
                <a:spLocks noChangeShapeType="1"/>
              </p:cNvSpPr>
              <p:nvPr/>
            </p:nvSpPr>
            <p:spPr bwMode="auto">
              <a:xfrm>
                <a:off x="2326" y="2184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26" name="Line 2762"/>
              <p:cNvSpPr>
                <a:spLocks noChangeShapeType="1"/>
              </p:cNvSpPr>
              <p:nvPr/>
            </p:nvSpPr>
            <p:spPr bwMode="auto">
              <a:xfrm>
                <a:off x="2326" y="2117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27" name="Line 2763"/>
              <p:cNvSpPr>
                <a:spLocks noChangeShapeType="1"/>
              </p:cNvSpPr>
              <p:nvPr/>
            </p:nvSpPr>
            <p:spPr bwMode="auto">
              <a:xfrm>
                <a:off x="2326" y="2059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28" name="Line 2764"/>
              <p:cNvSpPr>
                <a:spLocks noChangeShapeType="1"/>
              </p:cNvSpPr>
              <p:nvPr/>
            </p:nvSpPr>
            <p:spPr bwMode="auto">
              <a:xfrm>
                <a:off x="2326" y="2000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29" name="Line 2765"/>
              <p:cNvSpPr>
                <a:spLocks noChangeShapeType="1"/>
              </p:cNvSpPr>
              <p:nvPr/>
            </p:nvSpPr>
            <p:spPr bwMode="auto">
              <a:xfrm>
                <a:off x="2326" y="1958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30" name="Line 2766"/>
              <p:cNvSpPr>
                <a:spLocks noChangeShapeType="1"/>
              </p:cNvSpPr>
              <p:nvPr/>
            </p:nvSpPr>
            <p:spPr bwMode="auto">
              <a:xfrm>
                <a:off x="2326" y="1916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31" name="Line 2767"/>
              <p:cNvSpPr>
                <a:spLocks noChangeShapeType="1"/>
              </p:cNvSpPr>
              <p:nvPr/>
            </p:nvSpPr>
            <p:spPr bwMode="auto">
              <a:xfrm>
                <a:off x="2326" y="1647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32" name="Line 2768"/>
              <p:cNvSpPr>
                <a:spLocks noChangeShapeType="1"/>
              </p:cNvSpPr>
              <p:nvPr/>
            </p:nvSpPr>
            <p:spPr bwMode="auto">
              <a:xfrm>
                <a:off x="2326" y="1496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33" name="Line 2769"/>
              <p:cNvSpPr>
                <a:spLocks noChangeShapeType="1"/>
              </p:cNvSpPr>
              <p:nvPr/>
            </p:nvSpPr>
            <p:spPr bwMode="auto">
              <a:xfrm>
                <a:off x="2326" y="1379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34" name="Line 2770"/>
              <p:cNvSpPr>
                <a:spLocks noChangeShapeType="1"/>
              </p:cNvSpPr>
              <p:nvPr/>
            </p:nvSpPr>
            <p:spPr bwMode="auto">
              <a:xfrm>
                <a:off x="2326" y="1295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35" name="Line 2771"/>
              <p:cNvSpPr>
                <a:spLocks noChangeShapeType="1"/>
              </p:cNvSpPr>
              <p:nvPr/>
            </p:nvSpPr>
            <p:spPr bwMode="auto">
              <a:xfrm>
                <a:off x="2326" y="1228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36" name="Line 2772"/>
              <p:cNvSpPr>
                <a:spLocks noChangeShapeType="1"/>
              </p:cNvSpPr>
              <p:nvPr/>
            </p:nvSpPr>
            <p:spPr bwMode="auto">
              <a:xfrm>
                <a:off x="2326" y="1169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37" name="Line 2773"/>
              <p:cNvSpPr>
                <a:spLocks noChangeShapeType="1"/>
              </p:cNvSpPr>
              <p:nvPr/>
            </p:nvSpPr>
            <p:spPr bwMode="auto">
              <a:xfrm>
                <a:off x="2326" y="1111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38" name="Line 2774"/>
              <p:cNvSpPr>
                <a:spLocks noChangeShapeType="1"/>
              </p:cNvSpPr>
              <p:nvPr/>
            </p:nvSpPr>
            <p:spPr bwMode="auto">
              <a:xfrm>
                <a:off x="2326" y="1069"/>
                <a:ext cx="59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39" name="Line 2775"/>
              <p:cNvSpPr>
                <a:spLocks noChangeShapeType="1"/>
              </p:cNvSpPr>
              <p:nvPr/>
            </p:nvSpPr>
            <p:spPr bwMode="auto">
              <a:xfrm>
                <a:off x="2326" y="2814"/>
                <a:ext cx="76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40" name="Line 2776"/>
              <p:cNvSpPr>
                <a:spLocks noChangeShapeType="1"/>
              </p:cNvSpPr>
              <p:nvPr/>
            </p:nvSpPr>
            <p:spPr bwMode="auto">
              <a:xfrm>
                <a:off x="2326" y="1916"/>
                <a:ext cx="76" cy="1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41" name="Line 2777"/>
              <p:cNvSpPr>
                <a:spLocks noChangeShapeType="1"/>
              </p:cNvSpPr>
              <p:nvPr/>
            </p:nvSpPr>
            <p:spPr bwMode="auto">
              <a:xfrm flipV="1">
                <a:off x="2460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42" name="Line 2778"/>
              <p:cNvSpPr>
                <a:spLocks noChangeShapeType="1"/>
              </p:cNvSpPr>
              <p:nvPr/>
            </p:nvSpPr>
            <p:spPr bwMode="auto">
              <a:xfrm flipV="1">
                <a:off x="2569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43" name="Line 2779"/>
              <p:cNvSpPr>
                <a:spLocks noChangeShapeType="1"/>
              </p:cNvSpPr>
              <p:nvPr/>
            </p:nvSpPr>
            <p:spPr bwMode="auto">
              <a:xfrm flipV="1">
                <a:off x="2662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44" name="Line 2780"/>
              <p:cNvSpPr>
                <a:spLocks noChangeShapeType="1"/>
              </p:cNvSpPr>
              <p:nvPr/>
            </p:nvSpPr>
            <p:spPr bwMode="auto">
              <a:xfrm flipV="1">
                <a:off x="2737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45" name="Line 2781"/>
              <p:cNvSpPr>
                <a:spLocks noChangeShapeType="1"/>
              </p:cNvSpPr>
              <p:nvPr/>
            </p:nvSpPr>
            <p:spPr bwMode="auto">
              <a:xfrm flipV="1">
                <a:off x="2813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46" name="Line 2782"/>
              <p:cNvSpPr>
                <a:spLocks noChangeShapeType="1"/>
              </p:cNvSpPr>
              <p:nvPr/>
            </p:nvSpPr>
            <p:spPr bwMode="auto">
              <a:xfrm flipV="1">
                <a:off x="2880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47" name="Line 2783"/>
              <p:cNvSpPr>
                <a:spLocks noChangeShapeType="1"/>
              </p:cNvSpPr>
              <p:nvPr/>
            </p:nvSpPr>
            <p:spPr bwMode="auto">
              <a:xfrm flipV="1">
                <a:off x="3291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48" name="Line 2784"/>
              <p:cNvSpPr>
                <a:spLocks noChangeShapeType="1"/>
              </p:cNvSpPr>
              <p:nvPr/>
            </p:nvSpPr>
            <p:spPr bwMode="auto">
              <a:xfrm flipV="1">
                <a:off x="3542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49" name="Line 2785"/>
              <p:cNvSpPr>
                <a:spLocks noChangeShapeType="1"/>
              </p:cNvSpPr>
              <p:nvPr/>
            </p:nvSpPr>
            <p:spPr bwMode="auto">
              <a:xfrm flipV="1">
                <a:off x="3710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50" name="Line 2786"/>
              <p:cNvSpPr>
                <a:spLocks noChangeShapeType="1"/>
              </p:cNvSpPr>
              <p:nvPr/>
            </p:nvSpPr>
            <p:spPr bwMode="auto">
              <a:xfrm flipV="1">
                <a:off x="3853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51" name="Line 2787"/>
              <p:cNvSpPr>
                <a:spLocks noChangeShapeType="1"/>
              </p:cNvSpPr>
              <p:nvPr/>
            </p:nvSpPr>
            <p:spPr bwMode="auto">
              <a:xfrm flipV="1">
                <a:off x="3962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52" name="Line 2788"/>
              <p:cNvSpPr>
                <a:spLocks noChangeShapeType="1"/>
              </p:cNvSpPr>
              <p:nvPr/>
            </p:nvSpPr>
            <p:spPr bwMode="auto">
              <a:xfrm flipV="1">
                <a:off x="4054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53" name="Line 2789"/>
              <p:cNvSpPr>
                <a:spLocks noChangeShapeType="1"/>
              </p:cNvSpPr>
              <p:nvPr/>
            </p:nvSpPr>
            <p:spPr bwMode="auto">
              <a:xfrm flipV="1">
                <a:off x="4130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54" name="Line 2790"/>
              <p:cNvSpPr>
                <a:spLocks noChangeShapeType="1"/>
              </p:cNvSpPr>
              <p:nvPr/>
            </p:nvSpPr>
            <p:spPr bwMode="auto">
              <a:xfrm flipV="1">
                <a:off x="4205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55" name="Line 2791"/>
              <p:cNvSpPr>
                <a:spLocks noChangeShapeType="1"/>
              </p:cNvSpPr>
              <p:nvPr/>
            </p:nvSpPr>
            <p:spPr bwMode="auto">
              <a:xfrm flipV="1">
                <a:off x="4264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56" name="Line 2792"/>
              <p:cNvSpPr>
                <a:spLocks noChangeShapeType="1"/>
              </p:cNvSpPr>
              <p:nvPr/>
            </p:nvSpPr>
            <p:spPr bwMode="auto">
              <a:xfrm flipV="1">
                <a:off x="4683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57" name="Line 2793"/>
              <p:cNvSpPr>
                <a:spLocks noChangeShapeType="1"/>
              </p:cNvSpPr>
              <p:nvPr/>
            </p:nvSpPr>
            <p:spPr bwMode="auto">
              <a:xfrm flipV="1">
                <a:off x="4926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58" name="Line 2794"/>
              <p:cNvSpPr>
                <a:spLocks noChangeShapeType="1"/>
              </p:cNvSpPr>
              <p:nvPr/>
            </p:nvSpPr>
            <p:spPr bwMode="auto">
              <a:xfrm flipV="1">
                <a:off x="5103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59" name="Line 2795"/>
              <p:cNvSpPr>
                <a:spLocks noChangeShapeType="1"/>
              </p:cNvSpPr>
              <p:nvPr/>
            </p:nvSpPr>
            <p:spPr bwMode="auto">
              <a:xfrm flipV="1">
                <a:off x="5237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60" name="Line 2796"/>
              <p:cNvSpPr>
                <a:spLocks noChangeShapeType="1"/>
              </p:cNvSpPr>
              <p:nvPr/>
            </p:nvSpPr>
            <p:spPr bwMode="auto">
              <a:xfrm flipV="1">
                <a:off x="5346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61" name="Line 2797"/>
              <p:cNvSpPr>
                <a:spLocks noChangeShapeType="1"/>
              </p:cNvSpPr>
              <p:nvPr/>
            </p:nvSpPr>
            <p:spPr bwMode="auto">
              <a:xfrm flipV="1">
                <a:off x="5438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62" name="Line 2798"/>
              <p:cNvSpPr>
                <a:spLocks noChangeShapeType="1"/>
              </p:cNvSpPr>
              <p:nvPr/>
            </p:nvSpPr>
            <p:spPr bwMode="auto">
              <a:xfrm flipV="1">
                <a:off x="5522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63" name="Line 2799"/>
              <p:cNvSpPr>
                <a:spLocks noChangeShapeType="1"/>
              </p:cNvSpPr>
              <p:nvPr/>
            </p:nvSpPr>
            <p:spPr bwMode="auto">
              <a:xfrm flipV="1">
                <a:off x="5589" y="3636"/>
                <a:ext cx="1" cy="58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64" name="Line 2800"/>
              <p:cNvSpPr>
                <a:spLocks noChangeShapeType="1"/>
              </p:cNvSpPr>
              <p:nvPr/>
            </p:nvSpPr>
            <p:spPr bwMode="auto">
              <a:xfrm flipV="1">
                <a:off x="2880" y="3610"/>
                <a:ext cx="1" cy="84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65" name="Line 2801"/>
              <p:cNvSpPr>
                <a:spLocks noChangeShapeType="1"/>
              </p:cNvSpPr>
              <p:nvPr/>
            </p:nvSpPr>
            <p:spPr bwMode="auto">
              <a:xfrm flipV="1">
                <a:off x="4264" y="3610"/>
                <a:ext cx="1" cy="84"/>
              </a:xfrm>
              <a:prstGeom prst="line">
                <a:avLst/>
              </a:prstGeom>
              <a:noFill/>
              <a:ln w="26988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66" name="Freeform 2802"/>
              <p:cNvSpPr>
                <a:spLocks/>
              </p:cNvSpPr>
              <p:nvPr/>
            </p:nvSpPr>
            <p:spPr bwMode="auto">
              <a:xfrm>
                <a:off x="4440" y="1077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67" name="Freeform 2803"/>
              <p:cNvSpPr>
                <a:spLocks/>
              </p:cNvSpPr>
              <p:nvPr/>
            </p:nvSpPr>
            <p:spPr bwMode="auto">
              <a:xfrm>
                <a:off x="4331" y="1094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68" name="Freeform 2804"/>
              <p:cNvSpPr>
                <a:spLocks/>
              </p:cNvSpPr>
              <p:nvPr/>
            </p:nvSpPr>
            <p:spPr bwMode="auto">
              <a:xfrm>
                <a:off x="4163" y="120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69" name="Freeform 2805"/>
              <p:cNvSpPr>
                <a:spLocks/>
              </p:cNvSpPr>
              <p:nvPr/>
            </p:nvSpPr>
            <p:spPr bwMode="auto">
              <a:xfrm>
                <a:off x="4440" y="112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70" name="Freeform 2806"/>
              <p:cNvSpPr>
                <a:spLocks/>
              </p:cNvSpPr>
              <p:nvPr/>
            </p:nvSpPr>
            <p:spPr bwMode="auto">
              <a:xfrm>
                <a:off x="4440" y="10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71" name="Freeform 2807"/>
              <p:cNvSpPr>
                <a:spLocks/>
              </p:cNvSpPr>
              <p:nvPr/>
            </p:nvSpPr>
            <p:spPr bwMode="auto">
              <a:xfrm>
                <a:off x="4021" y="1463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72" name="Freeform 2808"/>
              <p:cNvSpPr>
                <a:spLocks/>
              </p:cNvSpPr>
              <p:nvPr/>
            </p:nvSpPr>
            <p:spPr bwMode="auto">
              <a:xfrm>
                <a:off x="4289" y="123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73" name="Freeform 2809"/>
              <p:cNvSpPr>
                <a:spLocks/>
              </p:cNvSpPr>
              <p:nvPr/>
            </p:nvSpPr>
            <p:spPr bwMode="auto">
              <a:xfrm>
                <a:off x="4172" y="1245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74" name="Freeform 2810"/>
              <p:cNvSpPr>
                <a:spLocks/>
              </p:cNvSpPr>
              <p:nvPr/>
            </p:nvSpPr>
            <p:spPr bwMode="auto">
              <a:xfrm>
                <a:off x="3635" y="199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75" name="Freeform 2811"/>
              <p:cNvSpPr>
                <a:spLocks/>
              </p:cNvSpPr>
              <p:nvPr/>
            </p:nvSpPr>
            <p:spPr bwMode="auto">
              <a:xfrm>
                <a:off x="3610" y="1908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76" name="Freeform 2812"/>
              <p:cNvSpPr>
                <a:spLocks/>
              </p:cNvSpPr>
              <p:nvPr/>
            </p:nvSpPr>
            <p:spPr bwMode="auto">
              <a:xfrm>
                <a:off x="3383" y="21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77" name="Freeform 2813"/>
              <p:cNvSpPr>
                <a:spLocks/>
              </p:cNvSpPr>
              <p:nvPr/>
            </p:nvSpPr>
            <p:spPr bwMode="auto">
              <a:xfrm>
                <a:off x="3635" y="210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78" name="Freeform 2814"/>
              <p:cNvSpPr>
                <a:spLocks/>
              </p:cNvSpPr>
              <p:nvPr/>
            </p:nvSpPr>
            <p:spPr bwMode="auto">
              <a:xfrm>
                <a:off x="3668" y="1874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79" name="Freeform 2815"/>
              <p:cNvSpPr>
                <a:spLocks/>
              </p:cNvSpPr>
              <p:nvPr/>
            </p:nvSpPr>
            <p:spPr bwMode="auto">
              <a:xfrm>
                <a:off x="3383" y="1991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80" name="Freeform 2816"/>
              <p:cNvSpPr>
                <a:spLocks/>
              </p:cNvSpPr>
              <p:nvPr/>
            </p:nvSpPr>
            <p:spPr bwMode="auto">
              <a:xfrm>
                <a:off x="3291" y="241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81" name="Freeform 2817"/>
              <p:cNvSpPr>
                <a:spLocks/>
              </p:cNvSpPr>
              <p:nvPr/>
            </p:nvSpPr>
            <p:spPr bwMode="auto">
              <a:xfrm>
                <a:off x="3601" y="1941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82" name="Freeform 2818"/>
              <p:cNvSpPr>
                <a:spLocks/>
              </p:cNvSpPr>
              <p:nvPr/>
            </p:nvSpPr>
            <p:spPr bwMode="auto">
              <a:xfrm>
                <a:off x="3308" y="207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83" name="Freeform 2819"/>
              <p:cNvSpPr>
                <a:spLocks/>
              </p:cNvSpPr>
              <p:nvPr/>
            </p:nvSpPr>
            <p:spPr bwMode="auto">
              <a:xfrm>
                <a:off x="3979" y="1866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84" name="Freeform 2820"/>
              <p:cNvSpPr>
                <a:spLocks/>
              </p:cNvSpPr>
              <p:nvPr/>
            </p:nvSpPr>
            <p:spPr bwMode="auto">
              <a:xfrm>
                <a:off x="4222" y="117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85" name="Freeform 2821"/>
              <p:cNvSpPr>
                <a:spLocks/>
              </p:cNvSpPr>
              <p:nvPr/>
            </p:nvSpPr>
            <p:spPr bwMode="auto">
              <a:xfrm>
                <a:off x="4138" y="1270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86" name="Freeform 2822"/>
              <p:cNvSpPr>
                <a:spLocks/>
              </p:cNvSpPr>
              <p:nvPr/>
            </p:nvSpPr>
            <p:spPr bwMode="auto">
              <a:xfrm>
                <a:off x="4197" y="1278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87" name="Freeform 2823"/>
              <p:cNvSpPr>
                <a:spLocks/>
              </p:cNvSpPr>
              <p:nvPr/>
            </p:nvSpPr>
            <p:spPr bwMode="auto">
              <a:xfrm>
                <a:off x="4188" y="111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88" name="Freeform 2824"/>
              <p:cNvSpPr>
                <a:spLocks/>
              </p:cNvSpPr>
              <p:nvPr/>
            </p:nvSpPr>
            <p:spPr bwMode="auto">
              <a:xfrm>
                <a:off x="4172" y="1102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89" name="Freeform 2825"/>
              <p:cNvSpPr>
                <a:spLocks/>
              </p:cNvSpPr>
              <p:nvPr/>
            </p:nvSpPr>
            <p:spPr bwMode="auto">
              <a:xfrm>
                <a:off x="4155" y="100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90" name="Freeform 2826"/>
              <p:cNvSpPr>
                <a:spLocks/>
              </p:cNvSpPr>
              <p:nvPr/>
            </p:nvSpPr>
            <p:spPr bwMode="auto">
              <a:xfrm>
                <a:off x="4415" y="10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91" name="Freeform 2827"/>
              <p:cNvSpPr>
                <a:spLocks/>
              </p:cNvSpPr>
              <p:nvPr/>
            </p:nvSpPr>
            <p:spPr bwMode="auto">
              <a:xfrm>
                <a:off x="4054" y="127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92" name="Freeform 2828"/>
              <p:cNvSpPr>
                <a:spLocks/>
              </p:cNvSpPr>
              <p:nvPr/>
            </p:nvSpPr>
            <p:spPr bwMode="auto">
              <a:xfrm>
                <a:off x="3475" y="189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93" name="Freeform 2829"/>
              <p:cNvSpPr>
                <a:spLocks/>
              </p:cNvSpPr>
              <p:nvPr/>
            </p:nvSpPr>
            <p:spPr bwMode="auto">
              <a:xfrm>
                <a:off x="4104" y="1362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94" name="Freeform 2830"/>
              <p:cNvSpPr>
                <a:spLocks/>
              </p:cNvSpPr>
              <p:nvPr/>
            </p:nvSpPr>
            <p:spPr bwMode="auto">
              <a:xfrm>
                <a:off x="3526" y="192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95" name="Freeform 2831"/>
              <p:cNvSpPr>
                <a:spLocks/>
              </p:cNvSpPr>
              <p:nvPr/>
            </p:nvSpPr>
            <p:spPr bwMode="auto">
              <a:xfrm>
                <a:off x="4146" y="112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96" name="Freeform 2832"/>
              <p:cNvSpPr>
                <a:spLocks/>
              </p:cNvSpPr>
              <p:nvPr/>
            </p:nvSpPr>
            <p:spPr bwMode="auto">
              <a:xfrm>
                <a:off x="4096" y="111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97" name="Freeform 2833"/>
              <p:cNvSpPr>
                <a:spLocks/>
              </p:cNvSpPr>
              <p:nvPr/>
            </p:nvSpPr>
            <p:spPr bwMode="auto">
              <a:xfrm>
                <a:off x="3794" y="1496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98" name="Freeform 2834"/>
              <p:cNvSpPr>
                <a:spLocks/>
              </p:cNvSpPr>
              <p:nvPr/>
            </p:nvSpPr>
            <p:spPr bwMode="auto">
              <a:xfrm>
                <a:off x="3383" y="217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899" name="Freeform 2835"/>
              <p:cNvSpPr>
                <a:spLocks/>
              </p:cNvSpPr>
              <p:nvPr/>
            </p:nvSpPr>
            <p:spPr bwMode="auto">
              <a:xfrm>
                <a:off x="3366" y="2411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00" name="Freeform 2836"/>
              <p:cNvSpPr>
                <a:spLocks/>
              </p:cNvSpPr>
              <p:nvPr/>
            </p:nvSpPr>
            <p:spPr bwMode="auto">
              <a:xfrm>
                <a:off x="3266" y="250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01" name="Freeform 2837"/>
              <p:cNvSpPr>
                <a:spLocks/>
              </p:cNvSpPr>
              <p:nvPr/>
            </p:nvSpPr>
            <p:spPr bwMode="auto">
              <a:xfrm>
                <a:off x="4088" y="1908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02" name="Freeform 2838"/>
              <p:cNvSpPr>
                <a:spLocks/>
              </p:cNvSpPr>
              <p:nvPr/>
            </p:nvSpPr>
            <p:spPr bwMode="auto">
              <a:xfrm>
                <a:off x="4180" y="189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03" name="Freeform 2839"/>
              <p:cNvSpPr>
                <a:spLocks/>
              </p:cNvSpPr>
              <p:nvPr/>
            </p:nvSpPr>
            <p:spPr bwMode="auto">
              <a:xfrm>
                <a:off x="4029" y="191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04" name="Freeform 2840"/>
              <p:cNvSpPr>
                <a:spLocks/>
              </p:cNvSpPr>
              <p:nvPr/>
            </p:nvSpPr>
            <p:spPr bwMode="auto">
              <a:xfrm>
                <a:off x="4021" y="1949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05" name="Freeform 2841"/>
              <p:cNvSpPr>
                <a:spLocks/>
              </p:cNvSpPr>
              <p:nvPr/>
            </p:nvSpPr>
            <p:spPr bwMode="auto">
              <a:xfrm>
                <a:off x="3761" y="2084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06" name="Freeform 2842"/>
              <p:cNvSpPr>
                <a:spLocks/>
              </p:cNvSpPr>
              <p:nvPr/>
            </p:nvSpPr>
            <p:spPr bwMode="auto">
              <a:xfrm>
                <a:off x="3979" y="1933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07" name="Freeform 2843"/>
              <p:cNvSpPr>
                <a:spLocks/>
              </p:cNvSpPr>
              <p:nvPr/>
            </p:nvSpPr>
            <p:spPr bwMode="auto">
              <a:xfrm>
                <a:off x="3970" y="195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08" name="Freeform 2844"/>
              <p:cNvSpPr>
                <a:spLocks/>
              </p:cNvSpPr>
              <p:nvPr/>
            </p:nvSpPr>
            <p:spPr bwMode="auto">
              <a:xfrm>
                <a:off x="3677" y="25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09" name="Freeform 2845"/>
              <p:cNvSpPr>
                <a:spLocks/>
              </p:cNvSpPr>
              <p:nvPr/>
            </p:nvSpPr>
            <p:spPr bwMode="auto">
              <a:xfrm>
                <a:off x="3937" y="245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10" name="Freeform 2846"/>
              <p:cNvSpPr>
                <a:spLocks/>
              </p:cNvSpPr>
              <p:nvPr/>
            </p:nvSpPr>
            <p:spPr bwMode="auto">
              <a:xfrm>
                <a:off x="4079" y="2159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11" name="Freeform 2847"/>
              <p:cNvSpPr>
                <a:spLocks/>
              </p:cNvSpPr>
              <p:nvPr/>
            </p:nvSpPr>
            <p:spPr bwMode="auto">
              <a:xfrm>
                <a:off x="4272" y="196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12" name="Freeform 2848"/>
              <p:cNvSpPr>
                <a:spLocks/>
              </p:cNvSpPr>
              <p:nvPr/>
            </p:nvSpPr>
            <p:spPr bwMode="auto">
              <a:xfrm>
                <a:off x="4222" y="196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13" name="Freeform 2849"/>
              <p:cNvSpPr>
                <a:spLocks/>
              </p:cNvSpPr>
              <p:nvPr/>
            </p:nvSpPr>
            <p:spPr bwMode="auto">
              <a:xfrm>
                <a:off x="4197" y="21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14" name="Freeform 2850"/>
              <p:cNvSpPr>
                <a:spLocks/>
              </p:cNvSpPr>
              <p:nvPr/>
            </p:nvSpPr>
            <p:spPr bwMode="auto">
              <a:xfrm>
                <a:off x="4281" y="1941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15" name="Freeform 2851"/>
              <p:cNvSpPr>
                <a:spLocks/>
              </p:cNvSpPr>
              <p:nvPr/>
            </p:nvSpPr>
            <p:spPr bwMode="auto">
              <a:xfrm>
                <a:off x="4289" y="196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16" name="Freeform 2852"/>
              <p:cNvSpPr>
                <a:spLocks/>
              </p:cNvSpPr>
              <p:nvPr/>
            </p:nvSpPr>
            <p:spPr bwMode="auto">
              <a:xfrm>
                <a:off x="4289" y="21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17" name="Freeform 2853"/>
              <p:cNvSpPr>
                <a:spLocks/>
              </p:cNvSpPr>
              <p:nvPr/>
            </p:nvSpPr>
            <p:spPr bwMode="auto">
              <a:xfrm>
                <a:off x="4222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18" name="Freeform 2854"/>
              <p:cNvSpPr>
                <a:spLocks/>
              </p:cNvSpPr>
              <p:nvPr/>
            </p:nvSpPr>
            <p:spPr bwMode="auto">
              <a:xfrm>
                <a:off x="4390" y="189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19" name="Freeform 2855"/>
              <p:cNvSpPr>
                <a:spLocks/>
              </p:cNvSpPr>
              <p:nvPr/>
            </p:nvSpPr>
            <p:spPr bwMode="auto">
              <a:xfrm>
                <a:off x="4323" y="2042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20" name="Freeform 2856"/>
              <p:cNvSpPr>
                <a:spLocks/>
              </p:cNvSpPr>
              <p:nvPr/>
            </p:nvSpPr>
            <p:spPr bwMode="auto">
              <a:xfrm>
                <a:off x="4314" y="211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21" name="Freeform 2857"/>
              <p:cNvSpPr>
                <a:spLocks/>
              </p:cNvSpPr>
              <p:nvPr/>
            </p:nvSpPr>
            <p:spPr bwMode="auto">
              <a:xfrm>
                <a:off x="4323" y="1891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22" name="Freeform 2858"/>
              <p:cNvSpPr>
                <a:spLocks/>
              </p:cNvSpPr>
              <p:nvPr/>
            </p:nvSpPr>
            <p:spPr bwMode="auto">
              <a:xfrm>
                <a:off x="4432" y="215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23" name="Freeform 2859"/>
              <p:cNvSpPr>
                <a:spLocks/>
              </p:cNvSpPr>
              <p:nvPr/>
            </p:nvSpPr>
            <p:spPr bwMode="auto">
              <a:xfrm>
                <a:off x="4381" y="210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24" name="Freeform 2860"/>
              <p:cNvSpPr>
                <a:spLocks/>
              </p:cNvSpPr>
              <p:nvPr/>
            </p:nvSpPr>
            <p:spPr bwMode="auto">
              <a:xfrm>
                <a:off x="4759" y="1941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25" name="Freeform 2861"/>
              <p:cNvSpPr>
                <a:spLocks/>
              </p:cNvSpPr>
              <p:nvPr/>
            </p:nvSpPr>
            <p:spPr bwMode="auto">
              <a:xfrm>
                <a:off x="4364" y="252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26" name="Freeform 2862"/>
              <p:cNvSpPr>
                <a:spLocks/>
              </p:cNvSpPr>
              <p:nvPr/>
            </p:nvSpPr>
            <p:spPr bwMode="auto">
              <a:xfrm>
                <a:off x="4557" y="210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27" name="Freeform 2863"/>
              <p:cNvSpPr>
                <a:spLocks/>
              </p:cNvSpPr>
              <p:nvPr/>
            </p:nvSpPr>
            <p:spPr bwMode="auto">
              <a:xfrm>
                <a:off x="4088" y="212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28" name="Freeform 2864"/>
              <p:cNvSpPr>
                <a:spLocks/>
              </p:cNvSpPr>
              <p:nvPr/>
            </p:nvSpPr>
            <p:spPr bwMode="auto">
              <a:xfrm>
                <a:off x="4197" y="264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29" name="Freeform 2865"/>
              <p:cNvSpPr>
                <a:spLocks/>
              </p:cNvSpPr>
              <p:nvPr/>
            </p:nvSpPr>
            <p:spPr bwMode="auto">
              <a:xfrm>
                <a:off x="4222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30" name="Freeform 2866"/>
              <p:cNvSpPr>
                <a:spLocks/>
              </p:cNvSpPr>
              <p:nvPr/>
            </p:nvSpPr>
            <p:spPr bwMode="auto">
              <a:xfrm>
                <a:off x="4079" y="2159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31" name="Freeform 2867"/>
              <p:cNvSpPr>
                <a:spLocks/>
              </p:cNvSpPr>
              <p:nvPr/>
            </p:nvSpPr>
            <p:spPr bwMode="auto">
              <a:xfrm>
                <a:off x="4314" y="211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32" name="Freeform 2868"/>
              <p:cNvSpPr>
                <a:spLocks/>
              </p:cNvSpPr>
              <p:nvPr/>
            </p:nvSpPr>
            <p:spPr bwMode="auto">
              <a:xfrm>
                <a:off x="4759" y="1941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33" name="Freeform 2869"/>
              <p:cNvSpPr>
                <a:spLocks/>
              </p:cNvSpPr>
              <p:nvPr/>
            </p:nvSpPr>
            <p:spPr bwMode="auto">
              <a:xfrm>
                <a:off x="4088" y="212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34" name="Freeform 2870"/>
              <p:cNvSpPr>
                <a:spLocks/>
              </p:cNvSpPr>
              <p:nvPr/>
            </p:nvSpPr>
            <p:spPr bwMode="auto">
              <a:xfrm>
                <a:off x="4289" y="21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35" name="Freeform 2871"/>
              <p:cNvSpPr>
                <a:spLocks/>
              </p:cNvSpPr>
              <p:nvPr/>
            </p:nvSpPr>
            <p:spPr bwMode="auto">
              <a:xfrm>
                <a:off x="4323" y="2042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36" name="Freeform 2872"/>
              <p:cNvSpPr>
                <a:spLocks/>
              </p:cNvSpPr>
              <p:nvPr/>
            </p:nvSpPr>
            <p:spPr bwMode="auto">
              <a:xfrm>
                <a:off x="4432" y="215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37" name="Freeform 2873"/>
              <p:cNvSpPr>
                <a:spLocks/>
              </p:cNvSpPr>
              <p:nvPr/>
            </p:nvSpPr>
            <p:spPr bwMode="auto">
              <a:xfrm>
                <a:off x="4272" y="196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38" name="Freeform 2874"/>
              <p:cNvSpPr>
                <a:spLocks/>
              </p:cNvSpPr>
              <p:nvPr/>
            </p:nvSpPr>
            <p:spPr bwMode="auto">
              <a:xfrm>
                <a:off x="4281" y="1941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39" name="Freeform 2875"/>
              <p:cNvSpPr>
                <a:spLocks/>
              </p:cNvSpPr>
              <p:nvPr/>
            </p:nvSpPr>
            <p:spPr bwMode="auto">
              <a:xfrm>
                <a:off x="4557" y="210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40" name="Freeform 2876"/>
              <p:cNvSpPr>
                <a:spLocks/>
              </p:cNvSpPr>
              <p:nvPr/>
            </p:nvSpPr>
            <p:spPr bwMode="auto">
              <a:xfrm>
                <a:off x="4197" y="264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41" name="Freeform 2877"/>
              <p:cNvSpPr>
                <a:spLocks/>
              </p:cNvSpPr>
              <p:nvPr/>
            </p:nvSpPr>
            <p:spPr bwMode="auto">
              <a:xfrm>
                <a:off x="3702" y="253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42" name="Freeform 2878"/>
              <p:cNvSpPr>
                <a:spLocks/>
              </p:cNvSpPr>
              <p:nvPr/>
            </p:nvSpPr>
            <p:spPr bwMode="auto">
              <a:xfrm>
                <a:off x="4289" y="196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43" name="Freeform 2879"/>
              <p:cNvSpPr>
                <a:spLocks/>
              </p:cNvSpPr>
              <p:nvPr/>
            </p:nvSpPr>
            <p:spPr bwMode="auto">
              <a:xfrm>
                <a:off x="4222" y="196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44" name="Freeform 2880"/>
              <p:cNvSpPr>
                <a:spLocks/>
              </p:cNvSpPr>
              <p:nvPr/>
            </p:nvSpPr>
            <p:spPr bwMode="auto">
              <a:xfrm>
                <a:off x="4323" y="1891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45" name="Freeform 2881"/>
              <p:cNvSpPr>
                <a:spLocks/>
              </p:cNvSpPr>
              <p:nvPr/>
            </p:nvSpPr>
            <p:spPr bwMode="auto">
              <a:xfrm>
                <a:off x="4390" y="189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46" name="Freeform 2882"/>
              <p:cNvSpPr>
                <a:spLocks/>
              </p:cNvSpPr>
              <p:nvPr/>
            </p:nvSpPr>
            <p:spPr bwMode="auto">
              <a:xfrm>
                <a:off x="4364" y="252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47" name="Freeform 2883"/>
              <p:cNvSpPr>
                <a:spLocks/>
              </p:cNvSpPr>
              <p:nvPr/>
            </p:nvSpPr>
            <p:spPr bwMode="auto">
              <a:xfrm>
                <a:off x="3861" y="180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48" name="Freeform 2884"/>
              <p:cNvSpPr>
                <a:spLocks/>
              </p:cNvSpPr>
              <p:nvPr/>
            </p:nvSpPr>
            <p:spPr bwMode="auto">
              <a:xfrm>
                <a:off x="3886" y="2478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49" name="Freeform 2885"/>
              <p:cNvSpPr>
                <a:spLocks/>
              </p:cNvSpPr>
              <p:nvPr/>
            </p:nvSpPr>
            <p:spPr bwMode="auto">
              <a:xfrm>
                <a:off x="3962" y="213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50" name="Freeform 2886"/>
              <p:cNvSpPr>
                <a:spLocks/>
              </p:cNvSpPr>
              <p:nvPr/>
            </p:nvSpPr>
            <p:spPr bwMode="auto">
              <a:xfrm>
                <a:off x="3551" y="218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51" name="Freeform 2887"/>
              <p:cNvSpPr>
                <a:spLocks/>
              </p:cNvSpPr>
              <p:nvPr/>
            </p:nvSpPr>
            <p:spPr bwMode="auto">
              <a:xfrm>
                <a:off x="3014" y="2772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52" name="Freeform 2888"/>
              <p:cNvSpPr>
                <a:spLocks/>
              </p:cNvSpPr>
              <p:nvPr/>
            </p:nvSpPr>
            <p:spPr bwMode="auto">
              <a:xfrm>
                <a:off x="3660" y="250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53" name="Freeform 2889"/>
              <p:cNvSpPr>
                <a:spLocks/>
              </p:cNvSpPr>
              <p:nvPr/>
            </p:nvSpPr>
            <p:spPr bwMode="auto">
              <a:xfrm>
                <a:off x="3928" y="2067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54" name="Freeform 2890"/>
              <p:cNvSpPr>
                <a:spLocks/>
              </p:cNvSpPr>
              <p:nvPr/>
            </p:nvSpPr>
            <p:spPr bwMode="auto">
              <a:xfrm>
                <a:off x="3870" y="2159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55" name="Freeform 2891"/>
              <p:cNvSpPr>
                <a:spLocks/>
              </p:cNvSpPr>
              <p:nvPr/>
            </p:nvSpPr>
            <p:spPr bwMode="auto">
              <a:xfrm>
                <a:off x="3928" y="239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56" name="Freeform 2892"/>
              <p:cNvSpPr>
                <a:spLocks/>
              </p:cNvSpPr>
              <p:nvPr/>
            </p:nvSpPr>
            <p:spPr bwMode="auto">
              <a:xfrm>
                <a:off x="3928" y="213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57" name="Freeform 2893"/>
              <p:cNvSpPr>
                <a:spLocks/>
              </p:cNvSpPr>
              <p:nvPr/>
            </p:nvSpPr>
            <p:spPr bwMode="auto">
              <a:xfrm>
                <a:off x="4096" y="167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58" name="Freeform 2894"/>
              <p:cNvSpPr>
                <a:spLocks/>
              </p:cNvSpPr>
              <p:nvPr/>
            </p:nvSpPr>
            <p:spPr bwMode="auto">
              <a:xfrm>
                <a:off x="4364" y="181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59" name="Freeform 2895"/>
              <p:cNvSpPr>
                <a:spLocks/>
              </p:cNvSpPr>
              <p:nvPr/>
            </p:nvSpPr>
            <p:spPr bwMode="auto">
              <a:xfrm>
                <a:off x="4021" y="1866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60" name="Freeform 2896"/>
              <p:cNvSpPr>
                <a:spLocks/>
              </p:cNvSpPr>
              <p:nvPr/>
            </p:nvSpPr>
            <p:spPr bwMode="auto">
              <a:xfrm>
                <a:off x="3291" y="271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61" name="Freeform 2897"/>
              <p:cNvSpPr>
                <a:spLocks/>
              </p:cNvSpPr>
              <p:nvPr/>
            </p:nvSpPr>
            <p:spPr bwMode="auto">
              <a:xfrm>
                <a:off x="3517" y="267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62" name="Freeform 2898"/>
              <p:cNvSpPr>
                <a:spLocks/>
              </p:cNvSpPr>
              <p:nvPr/>
            </p:nvSpPr>
            <p:spPr bwMode="auto">
              <a:xfrm>
                <a:off x="3467" y="2788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63" name="Freeform 2899"/>
              <p:cNvSpPr>
                <a:spLocks/>
              </p:cNvSpPr>
              <p:nvPr/>
            </p:nvSpPr>
            <p:spPr bwMode="auto">
              <a:xfrm>
                <a:off x="3400" y="275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64" name="Freeform 2900"/>
              <p:cNvSpPr>
                <a:spLocks/>
              </p:cNvSpPr>
              <p:nvPr/>
            </p:nvSpPr>
            <p:spPr bwMode="auto">
              <a:xfrm>
                <a:off x="3534" y="222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65" name="Freeform 2901"/>
              <p:cNvSpPr>
                <a:spLocks/>
              </p:cNvSpPr>
              <p:nvPr/>
            </p:nvSpPr>
            <p:spPr bwMode="auto">
              <a:xfrm>
                <a:off x="3752" y="197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66" name="Rectangle 2902"/>
              <p:cNvSpPr>
                <a:spLocks noChangeArrowheads="1"/>
              </p:cNvSpPr>
              <p:nvPr/>
            </p:nvSpPr>
            <p:spPr bwMode="auto">
              <a:xfrm>
                <a:off x="4633" y="1706"/>
                <a:ext cx="33" cy="34"/>
              </a:xfrm>
              <a:prstGeom prst="rect">
                <a:avLst/>
              </a:prstGeom>
              <a:solidFill>
                <a:srgbClr val="FFFFFF"/>
              </a:solidFill>
              <a:ln w="12700" cap="rnd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67" name="Freeform 2903"/>
              <p:cNvSpPr>
                <a:spLocks/>
              </p:cNvSpPr>
              <p:nvPr/>
            </p:nvSpPr>
            <p:spPr bwMode="auto">
              <a:xfrm>
                <a:off x="4247" y="194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68" name="Freeform 2904"/>
              <p:cNvSpPr>
                <a:spLocks/>
              </p:cNvSpPr>
              <p:nvPr/>
            </p:nvSpPr>
            <p:spPr bwMode="auto">
              <a:xfrm>
                <a:off x="4079" y="187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69" name="Freeform 2905"/>
              <p:cNvSpPr>
                <a:spLocks/>
              </p:cNvSpPr>
              <p:nvPr/>
            </p:nvSpPr>
            <p:spPr bwMode="auto">
              <a:xfrm>
                <a:off x="4985" y="207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70" name="Freeform 2906"/>
              <p:cNvSpPr>
                <a:spLocks/>
              </p:cNvSpPr>
              <p:nvPr/>
            </p:nvSpPr>
            <p:spPr bwMode="auto">
              <a:xfrm>
                <a:off x="3635" y="2553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71" name="Freeform 2907"/>
              <p:cNvSpPr>
                <a:spLocks/>
              </p:cNvSpPr>
              <p:nvPr/>
            </p:nvSpPr>
            <p:spPr bwMode="auto">
              <a:xfrm>
                <a:off x="3895" y="227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72" name="Freeform 2908"/>
              <p:cNvSpPr>
                <a:spLocks/>
              </p:cNvSpPr>
              <p:nvPr/>
            </p:nvSpPr>
            <p:spPr bwMode="auto">
              <a:xfrm>
                <a:off x="4281" y="1924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73" name="Freeform 2909"/>
              <p:cNvSpPr>
                <a:spLocks/>
              </p:cNvSpPr>
              <p:nvPr/>
            </p:nvSpPr>
            <p:spPr bwMode="auto">
              <a:xfrm>
                <a:off x="4222" y="21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74" name="Freeform 2910"/>
              <p:cNvSpPr>
                <a:spLocks/>
              </p:cNvSpPr>
              <p:nvPr/>
            </p:nvSpPr>
            <p:spPr bwMode="auto">
              <a:xfrm>
                <a:off x="4440" y="1824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75" name="Freeform 2911"/>
              <p:cNvSpPr>
                <a:spLocks/>
              </p:cNvSpPr>
              <p:nvPr/>
            </p:nvSpPr>
            <p:spPr bwMode="auto">
              <a:xfrm>
                <a:off x="4180" y="2218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76" name="Freeform 2912"/>
              <p:cNvSpPr>
                <a:spLocks/>
              </p:cNvSpPr>
              <p:nvPr/>
            </p:nvSpPr>
            <p:spPr bwMode="auto">
              <a:xfrm>
                <a:off x="4364" y="2168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77" name="Freeform 2913"/>
              <p:cNvSpPr>
                <a:spLocks/>
              </p:cNvSpPr>
              <p:nvPr/>
            </p:nvSpPr>
            <p:spPr bwMode="auto">
              <a:xfrm>
                <a:off x="4255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78" name="Freeform 2914"/>
              <p:cNvSpPr>
                <a:spLocks/>
              </p:cNvSpPr>
              <p:nvPr/>
            </p:nvSpPr>
            <p:spPr bwMode="auto">
              <a:xfrm>
                <a:off x="4348" y="161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79" name="Freeform 2915"/>
              <p:cNvSpPr>
                <a:spLocks/>
              </p:cNvSpPr>
              <p:nvPr/>
            </p:nvSpPr>
            <p:spPr bwMode="auto">
              <a:xfrm>
                <a:off x="4104" y="191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80" name="Freeform 2916"/>
              <p:cNvSpPr>
                <a:spLocks/>
              </p:cNvSpPr>
              <p:nvPr/>
            </p:nvSpPr>
            <p:spPr bwMode="auto">
              <a:xfrm>
                <a:off x="5405" y="122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81" name="Freeform 2917"/>
              <p:cNvSpPr>
                <a:spLocks/>
              </p:cNvSpPr>
              <p:nvPr/>
            </p:nvSpPr>
            <p:spPr bwMode="auto">
              <a:xfrm>
                <a:off x="4901" y="19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82" name="Freeform 2918"/>
              <p:cNvSpPr>
                <a:spLocks/>
              </p:cNvSpPr>
              <p:nvPr/>
            </p:nvSpPr>
            <p:spPr bwMode="auto">
              <a:xfrm>
                <a:off x="4566" y="1715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83" name="Freeform 2919"/>
              <p:cNvSpPr>
                <a:spLocks/>
              </p:cNvSpPr>
              <p:nvPr/>
            </p:nvSpPr>
            <p:spPr bwMode="auto">
              <a:xfrm>
                <a:off x="3157" y="2444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84" name="Freeform 2920"/>
              <p:cNvSpPr>
                <a:spLocks/>
              </p:cNvSpPr>
              <p:nvPr/>
            </p:nvSpPr>
            <p:spPr bwMode="auto">
              <a:xfrm>
                <a:off x="3291" y="235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85" name="Freeform 2921"/>
              <p:cNvSpPr>
                <a:spLocks/>
              </p:cNvSpPr>
              <p:nvPr/>
            </p:nvSpPr>
            <p:spPr bwMode="auto">
              <a:xfrm>
                <a:off x="3509" y="230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86" name="Freeform 2922"/>
              <p:cNvSpPr>
                <a:spLocks/>
              </p:cNvSpPr>
              <p:nvPr/>
            </p:nvSpPr>
            <p:spPr bwMode="auto">
              <a:xfrm>
                <a:off x="3090" y="2688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87" name="Freeform 2923"/>
              <p:cNvSpPr>
                <a:spLocks/>
              </p:cNvSpPr>
              <p:nvPr/>
            </p:nvSpPr>
            <p:spPr bwMode="auto">
              <a:xfrm>
                <a:off x="3450" y="235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88" name="Freeform 2924"/>
              <p:cNvSpPr>
                <a:spLocks/>
              </p:cNvSpPr>
              <p:nvPr/>
            </p:nvSpPr>
            <p:spPr bwMode="auto">
              <a:xfrm>
                <a:off x="3492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89" name="Freeform 2925"/>
              <p:cNvSpPr>
                <a:spLocks/>
              </p:cNvSpPr>
              <p:nvPr/>
            </p:nvSpPr>
            <p:spPr bwMode="auto">
              <a:xfrm>
                <a:off x="3492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90" name="Freeform 2926"/>
              <p:cNvSpPr>
                <a:spLocks/>
              </p:cNvSpPr>
              <p:nvPr/>
            </p:nvSpPr>
            <p:spPr bwMode="auto">
              <a:xfrm>
                <a:off x="4172" y="188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91" name="Freeform 2927"/>
              <p:cNvSpPr>
                <a:spLocks/>
              </p:cNvSpPr>
              <p:nvPr/>
            </p:nvSpPr>
            <p:spPr bwMode="auto">
              <a:xfrm>
                <a:off x="3937" y="178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92" name="Freeform 2928"/>
              <p:cNvSpPr>
                <a:spLocks/>
              </p:cNvSpPr>
              <p:nvPr/>
            </p:nvSpPr>
            <p:spPr bwMode="auto">
              <a:xfrm>
                <a:off x="3324" y="21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93" name="Freeform 2929"/>
              <p:cNvSpPr>
                <a:spLocks/>
              </p:cNvSpPr>
              <p:nvPr/>
            </p:nvSpPr>
            <p:spPr bwMode="auto">
              <a:xfrm>
                <a:off x="4826" y="137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94" name="Freeform 2930"/>
              <p:cNvSpPr>
                <a:spLocks/>
              </p:cNvSpPr>
              <p:nvPr/>
            </p:nvSpPr>
            <p:spPr bwMode="auto">
              <a:xfrm>
                <a:off x="4767" y="146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95" name="Freeform 2931"/>
              <p:cNvSpPr>
                <a:spLocks/>
              </p:cNvSpPr>
              <p:nvPr/>
            </p:nvSpPr>
            <p:spPr bwMode="auto">
              <a:xfrm>
                <a:off x="4776" y="1538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96" name="Freeform 2932"/>
              <p:cNvSpPr>
                <a:spLocks/>
              </p:cNvSpPr>
              <p:nvPr/>
            </p:nvSpPr>
            <p:spPr bwMode="auto">
              <a:xfrm>
                <a:off x="3794" y="1790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97" name="Freeform 2933"/>
              <p:cNvSpPr>
                <a:spLocks/>
              </p:cNvSpPr>
              <p:nvPr/>
            </p:nvSpPr>
            <p:spPr bwMode="auto">
              <a:xfrm>
                <a:off x="3744" y="161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98" name="Freeform 2934"/>
              <p:cNvSpPr>
                <a:spLocks/>
              </p:cNvSpPr>
              <p:nvPr/>
            </p:nvSpPr>
            <p:spPr bwMode="auto">
              <a:xfrm>
                <a:off x="3828" y="186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2999" name="Freeform 2935"/>
              <p:cNvSpPr>
                <a:spLocks/>
              </p:cNvSpPr>
              <p:nvPr/>
            </p:nvSpPr>
            <p:spPr bwMode="auto">
              <a:xfrm>
                <a:off x="3937" y="183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00" name="Freeform 2936"/>
              <p:cNvSpPr>
                <a:spLocks/>
              </p:cNvSpPr>
              <p:nvPr/>
            </p:nvSpPr>
            <p:spPr bwMode="auto">
              <a:xfrm>
                <a:off x="3828" y="1933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01" name="Freeform 2937"/>
              <p:cNvSpPr>
                <a:spLocks/>
              </p:cNvSpPr>
              <p:nvPr/>
            </p:nvSpPr>
            <p:spPr bwMode="auto">
              <a:xfrm>
                <a:off x="3819" y="193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02" name="Freeform 2938"/>
              <p:cNvSpPr>
                <a:spLocks/>
              </p:cNvSpPr>
              <p:nvPr/>
            </p:nvSpPr>
            <p:spPr bwMode="auto">
              <a:xfrm>
                <a:off x="3777" y="186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03" name="Freeform 2939"/>
              <p:cNvSpPr>
                <a:spLocks/>
              </p:cNvSpPr>
              <p:nvPr/>
            </p:nvSpPr>
            <p:spPr bwMode="auto">
              <a:xfrm>
                <a:off x="3878" y="174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04" name="Freeform 2940"/>
              <p:cNvSpPr>
                <a:spLocks/>
              </p:cNvSpPr>
              <p:nvPr/>
            </p:nvSpPr>
            <p:spPr bwMode="auto">
              <a:xfrm>
                <a:off x="3903" y="177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05" name="Freeform 2941"/>
              <p:cNvSpPr>
                <a:spLocks/>
              </p:cNvSpPr>
              <p:nvPr/>
            </p:nvSpPr>
            <p:spPr bwMode="auto">
              <a:xfrm>
                <a:off x="3727" y="1631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25" name="Group 3143"/>
            <p:cNvGrpSpPr>
              <a:grpSpLocks/>
            </p:cNvGrpSpPr>
            <p:nvPr/>
          </p:nvGrpSpPr>
          <p:grpSpPr bwMode="auto">
            <a:xfrm>
              <a:off x="2897" y="1010"/>
              <a:ext cx="1887" cy="1325"/>
              <a:chOff x="2897" y="1010"/>
              <a:chExt cx="1887" cy="1325"/>
            </a:xfrm>
          </p:grpSpPr>
          <p:sp>
            <p:nvSpPr>
              <p:cNvPr id="603007" name="Freeform 2943"/>
              <p:cNvSpPr>
                <a:spLocks/>
              </p:cNvSpPr>
              <p:nvPr/>
            </p:nvSpPr>
            <p:spPr bwMode="auto">
              <a:xfrm>
                <a:off x="4054" y="1606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08" name="Freeform 2944"/>
              <p:cNvSpPr>
                <a:spLocks/>
              </p:cNvSpPr>
              <p:nvPr/>
            </p:nvSpPr>
            <p:spPr bwMode="auto">
              <a:xfrm>
                <a:off x="4046" y="1606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09" name="Freeform 2945"/>
              <p:cNvSpPr>
                <a:spLocks/>
              </p:cNvSpPr>
              <p:nvPr/>
            </p:nvSpPr>
            <p:spPr bwMode="auto">
              <a:xfrm>
                <a:off x="3635" y="206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10" name="Freeform 2946"/>
              <p:cNvSpPr>
                <a:spLocks/>
              </p:cNvSpPr>
              <p:nvPr/>
            </p:nvSpPr>
            <p:spPr bwMode="auto">
              <a:xfrm>
                <a:off x="4507" y="1161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11" name="Freeform 2947"/>
              <p:cNvSpPr>
                <a:spLocks/>
              </p:cNvSpPr>
              <p:nvPr/>
            </p:nvSpPr>
            <p:spPr bwMode="auto">
              <a:xfrm>
                <a:off x="4700" y="104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12" name="Freeform 2948"/>
              <p:cNvSpPr>
                <a:spLocks/>
              </p:cNvSpPr>
              <p:nvPr/>
            </p:nvSpPr>
            <p:spPr bwMode="auto">
              <a:xfrm>
                <a:off x="4415" y="120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13" name="Freeform 2949"/>
              <p:cNvSpPr>
                <a:spLocks/>
              </p:cNvSpPr>
              <p:nvPr/>
            </p:nvSpPr>
            <p:spPr bwMode="auto">
              <a:xfrm>
                <a:off x="4264" y="117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14" name="Freeform 2950"/>
              <p:cNvSpPr>
                <a:spLocks/>
              </p:cNvSpPr>
              <p:nvPr/>
            </p:nvSpPr>
            <p:spPr bwMode="auto">
              <a:xfrm>
                <a:off x="4381" y="11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15" name="Freeform 2951"/>
              <p:cNvSpPr>
                <a:spLocks/>
              </p:cNvSpPr>
              <p:nvPr/>
            </p:nvSpPr>
            <p:spPr bwMode="auto">
              <a:xfrm>
                <a:off x="4222" y="124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16" name="Freeform 2952"/>
              <p:cNvSpPr>
                <a:spLocks/>
              </p:cNvSpPr>
              <p:nvPr/>
            </p:nvSpPr>
            <p:spPr bwMode="auto">
              <a:xfrm>
                <a:off x="4557" y="101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17" name="Freeform 2953"/>
              <p:cNvSpPr>
                <a:spLocks/>
              </p:cNvSpPr>
              <p:nvPr/>
            </p:nvSpPr>
            <p:spPr bwMode="auto">
              <a:xfrm>
                <a:off x="3761" y="189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18" name="Freeform 2954"/>
              <p:cNvSpPr>
                <a:spLocks/>
              </p:cNvSpPr>
              <p:nvPr/>
            </p:nvSpPr>
            <p:spPr bwMode="auto">
              <a:xfrm>
                <a:off x="3828" y="180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19" name="Freeform 2955"/>
              <p:cNvSpPr>
                <a:spLocks/>
              </p:cNvSpPr>
              <p:nvPr/>
            </p:nvSpPr>
            <p:spPr bwMode="auto">
              <a:xfrm>
                <a:off x="3777" y="174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20" name="Freeform 2956"/>
              <p:cNvSpPr>
                <a:spLocks/>
              </p:cNvSpPr>
              <p:nvPr/>
            </p:nvSpPr>
            <p:spPr bwMode="auto">
              <a:xfrm>
                <a:off x="3819" y="1681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21" name="Freeform 2957"/>
              <p:cNvSpPr>
                <a:spLocks/>
              </p:cNvSpPr>
              <p:nvPr/>
            </p:nvSpPr>
            <p:spPr bwMode="auto">
              <a:xfrm>
                <a:off x="3870" y="1706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22" name="Freeform 2958"/>
              <p:cNvSpPr>
                <a:spLocks/>
              </p:cNvSpPr>
              <p:nvPr/>
            </p:nvSpPr>
            <p:spPr bwMode="auto">
              <a:xfrm>
                <a:off x="4188" y="143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23" name="Freeform 2959"/>
              <p:cNvSpPr>
                <a:spLocks/>
              </p:cNvSpPr>
              <p:nvPr/>
            </p:nvSpPr>
            <p:spPr bwMode="auto">
              <a:xfrm>
                <a:off x="3786" y="1790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24" name="Freeform 2960"/>
              <p:cNvSpPr>
                <a:spLocks/>
              </p:cNvSpPr>
              <p:nvPr/>
            </p:nvSpPr>
            <p:spPr bwMode="auto">
              <a:xfrm>
                <a:off x="4113" y="1614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25" name="Freeform 2961"/>
              <p:cNvSpPr>
                <a:spLocks/>
              </p:cNvSpPr>
              <p:nvPr/>
            </p:nvSpPr>
            <p:spPr bwMode="auto">
              <a:xfrm>
                <a:off x="3870" y="1689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26" name="Freeform 2962"/>
              <p:cNvSpPr>
                <a:spLocks/>
              </p:cNvSpPr>
              <p:nvPr/>
            </p:nvSpPr>
            <p:spPr bwMode="auto">
              <a:xfrm>
                <a:off x="3584" y="177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27" name="Freeform 2963"/>
              <p:cNvSpPr>
                <a:spLocks/>
              </p:cNvSpPr>
              <p:nvPr/>
            </p:nvSpPr>
            <p:spPr bwMode="auto">
              <a:xfrm>
                <a:off x="3584" y="174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28" name="Freeform 2964"/>
              <p:cNvSpPr>
                <a:spLocks/>
              </p:cNvSpPr>
              <p:nvPr/>
            </p:nvSpPr>
            <p:spPr bwMode="auto">
              <a:xfrm>
                <a:off x="2897" y="226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29" name="Freeform 2965"/>
              <p:cNvSpPr>
                <a:spLocks/>
              </p:cNvSpPr>
              <p:nvPr/>
            </p:nvSpPr>
            <p:spPr bwMode="auto">
              <a:xfrm>
                <a:off x="4700" y="1169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30" name="Freeform 2966"/>
              <p:cNvSpPr>
                <a:spLocks/>
              </p:cNvSpPr>
              <p:nvPr/>
            </p:nvSpPr>
            <p:spPr bwMode="auto">
              <a:xfrm>
                <a:off x="3995" y="158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31" name="Freeform 2967"/>
              <p:cNvSpPr>
                <a:spLocks/>
              </p:cNvSpPr>
              <p:nvPr/>
            </p:nvSpPr>
            <p:spPr bwMode="auto">
              <a:xfrm>
                <a:off x="4264" y="157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32" name="Freeform 2968"/>
              <p:cNvSpPr>
                <a:spLocks/>
              </p:cNvSpPr>
              <p:nvPr/>
            </p:nvSpPr>
            <p:spPr bwMode="auto">
              <a:xfrm>
                <a:off x="4214" y="1496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33" name="Freeform 2969"/>
              <p:cNvSpPr>
                <a:spLocks/>
              </p:cNvSpPr>
              <p:nvPr/>
            </p:nvSpPr>
            <p:spPr bwMode="auto">
              <a:xfrm>
                <a:off x="4079" y="158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34" name="Freeform 2970"/>
              <p:cNvSpPr>
                <a:spLocks/>
              </p:cNvSpPr>
              <p:nvPr/>
            </p:nvSpPr>
            <p:spPr bwMode="auto">
              <a:xfrm>
                <a:off x="3928" y="1597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35" name="Freeform 2971"/>
              <p:cNvSpPr>
                <a:spLocks/>
              </p:cNvSpPr>
              <p:nvPr/>
            </p:nvSpPr>
            <p:spPr bwMode="auto">
              <a:xfrm>
                <a:off x="3937" y="160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36" name="Freeform 2972"/>
              <p:cNvSpPr>
                <a:spLocks/>
              </p:cNvSpPr>
              <p:nvPr/>
            </p:nvSpPr>
            <p:spPr bwMode="auto">
              <a:xfrm>
                <a:off x="4314" y="1505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37" name="Freeform 2973"/>
              <p:cNvSpPr>
                <a:spLocks/>
              </p:cNvSpPr>
              <p:nvPr/>
            </p:nvSpPr>
            <p:spPr bwMode="auto">
              <a:xfrm>
                <a:off x="4172" y="150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38" name="Freeform 2974"/>
              <p:cNvSpPr>
                <a:spLocks/>
              </p:cNvSpPr>
              <p:nvPr/>
            </p:nvSpPr>
            <p:spPr bwMode="auto">
              <a:xfrm>
                <a:off x="4239" y="153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39" name="Freeform 2975"/>
              <p:cNvSpPr>
                <a:spLocks/>
              </p:cNvSpPr>
              <p:nvPr/>
            </p:nvSpPr>
            <p:spPr bwMode="auto">
              <a:xfrm>
                <a:off x="4214" y="1463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40" name="Freeform 2976"/>
              <p:cNvSpPr>
                <a:spLocks/>
              </p:cNvSpPr>
              <p:nvPr/>
            </p:nvSpPr>
            <p:spPr bwMode="auto">
              <a:xfrm>
                <a:off x="4255" y="1413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41" name="Freeform 2977"/>
              <p:cNvSpPr>
                <a:spLocks/>
              </p:cNvSpPr>
              <p:nvPr/>
            </p:nvSpPr>
            <p:spPr bwMode="auto">
              <a:xfrm>
                <a:off x="4230" y="150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42" name="Freeform 2978"/>
              <p:cNvSpPr>
                <a:spLocks/>
              </p:cNvSpPr>
              <p:nvPr/>
            </p:nvSpPr>
            <p:spPr bwMode="auto">
              <a:xfrm>
                <a:off x="4054" y="152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43" name="Freeform 2979"/>
              <p:cNvSpPr>
                <a:spLocks/>
              </p:cNvSpPr>
              <p:nvPr/>
            </p:nvSpPr>
            <p:spPr bwMode="auto">
              <a:xfrm>
                <a:off x="4163" y="151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44" name="Freeform 2980"/>
              <p:cNvSpPr>
                <a:spLocks/>
              </p:cNvSpPr>
              <p:nvPr/>
            </p:nvSpPr>
            <p:spPr bwMode="auto">
              <a:xfrm>
                <a:off x="4172" y="152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45" name="Freeform 2981"/>
              <p:cNvSpPr>
                <a:spLocks/>
              </p:cNvSpPr>
              <p:nvPr/>
            </p:nvSpPr>
            <p:spPr bwMode="auto">
              <a:xfrm>
                <a:off x="4180" y="138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46" name="Freeform 2982"/>
              <p:cNvSpPr>
                <a:spLocks/>
              </p:cNvSpPr>
              <p:nvPr/>
            </p:nvSpPr>
            <p:spPr bwMode="auto">
              <a:xfrm>
                <a:off x="4012" y="1597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47" name="Freeform 2983"/>
              <p:cNvSpPr>
                <a:spLocks/>
              </p:cNvSpPr>
              <p:nvPr/>
            </p:nvSpPr>
            <p:spPr bwMode="auto">
              <a:xfrm>
                <a:off x="3987" y="163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48" name="Freeform 2984"/>
              <p:cNvSpPr>
                <a:spLocks/>
              </p:cNvSpPr>
              <p:nvPr/>
            </p:nvSpPr>
            <p:spPr bwMode="auto">
              <a:xfrm>
                <a:off x="4079" y="1564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49" name="Freeform 2985"/>
              <p:cNvSpPr>
                <a:spLocks/>
              </p:cNvSpPr>
              <p:nvPr/>
            </p:nvSpPr>
            <p:spPr bwMode="auto">
              <a:xfrm>
                <a:off x="4021" y="1564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50" name="Freeform 2986"/>
              <p:cNvSpPr>
                <a:spLocks/>
              </p:cNvSpPr>
              <p:nvPr/>
            </p:nvSpPr>
            <p:spPr bwMode="auto">
              <a:xfrm>
                <a:off x="3962" y="1664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51" name="Freeform 2987"/>
              <p:cNvSpPr>
                <a:spLocks/>
              </p:cNvSpPr>
              <p:nvPr/>
            </p:nvSpPr>
            <p:spPr bwMode="auto">
              <a:xfrm>
                <a:off x="4004" y="167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52" name="Freeform 2988"/>
              <p:cNvSpPr>
                <a:spLocks/>
              </p:cNvSpPr>
              <p:nvPr/>
            </p:nvSpPr>
            <p:spPr bwMode="auto">
              <a:xfrm>
                <a:off x="4046" y="1614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53" name="Freeform 2989"/>
              <p:cNvSpPr>
                <a:spLocks/>
              </p:cNvSpPr>
              <p:nvPr/>
            </p:nvSpPr>
            <p:spPr bwMode="auto">
              <a:xfrm>
                <a:off x="4096" y="159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54" name="Freeform 2990"/>
              <p:cNvSpPr>
                <a:spLocks/>
              </p:cNvSpPr>
              <p:nvPr/>
            </p:nvSpPr>
            <p:spPr bwMode="auto">
              <a:xfrm>
                <a:off x="4004" y="165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55" name="Freeform 2991"/>
              <p:cNvSpPr>
                <a:spLocks/>
              </p:cNvSpPr>
              <p:nvPr/>
            </p:nvSpPr>
            <p:spPr bwMode="auto">
              <a:xfrm>
                <a:off x="4054" y="165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56" name="Freeform 2992"/>
              <p:cNvSpPr>
                <a:spLocks/>
              </p:cNvSpPr>
              <p:nvPr/>
            </p:nvSpPr>
            <p:spPr bwMode="auto">
              <a:xfrm>
                <a:off x="4222" y="143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57" name="Freeform 2993"/>
              <p:cNvSpPr>
                <a:spLocks/>
              </p:cNvSpPr>
              <p:nvPr/>
            </p:nvSpPr>
            <p:spPr bwMode="auto">
              <a:xfrm>
                <a:off x="4214" y="134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58" name="Freeform 2994"/>
              <p:cNvSpPr>
                <a:spLocks/>
              </p:cNvSpPr>
              <p:nvPr/>
            </p:nvSpPr>
            <p:spPr bwMode="auto">
              <a:xfrm>
                <a:off x="3475" y="1723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59" name="Freeform 2995"/>
              <p:cNvSpPr>
                <a:spLocks/>
              </p:cNvSpPr>
              <p:nvPr/>
            </p:nvSpPr>
            <p:spPr bwMode="auto">
              <a:xfrm>
                <a:off x="3475" y="167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60" name="Freeform 2996"/>
              <p:cNvSpPr>
                <a:spLocks/>
              </p:cNvSpPr>
              <p:nvPr/>
            </p:nvSpPr>
            <p:spPr bwMode="auto">
              <a:xfrm>
                <a:off x="3391" y="168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61" name="Freeform 2997"/>
              <p:cNvSpPr>
                <a:spLocks/>
              </p:cNvSpPr>
              <p:nvPr/>
            </p:nvSpPr>
            <p:spPr bwMode="auto">
              <a:xfrm>
                <a:off x="3777" y="148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62" name="Freeform 2998"/>
              <p:cNvSpPr>
                <a:spLocks/>
              </p:cNvSpPr>
              <p:nvPr/>
            </p:nvSpPr>
            <p:spPr bwMode="auto">
              <a:xfrm>
                <a:off x="3794" y="1538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63" name="Freeform 2999"/>
              <p:cNvSpPr>
                <a:spLocks/>
              </p:cNvSpPr>
              <p:nvPr/>
            </p:nvSpPr>
            <p:spPr bwMode="auto">
              <a:xfrm>
                <a:off x="3727" y="155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64" name="Freeform 3000"/>
              <p:cNvSpPr>
                <a:spLocks/>
              </p:cNvSpPr>
              <p:nvPr/>
            </p:nvSpPr>
            <p:spPr bwMode="auto">
              <a:xfrm>
                <a:off x="3375" y="1790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65" name="Freeform 3001"/>
              <p:cNvSpPr>
                <a:spLocks/>
              </p:cNvSpPr>
              <p:nvPr/>
            </p:nvSpPr>
            <p:spPr bwMode="auto">
              <a:xfrm>
                <a:off x="3526" y="153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66" name="Freeform 3002"/>
              <p:cNvSpPr>
                <a:spLocks/>
              </p:cNvSpPr>
              <p:nvPr/>
            </p:nvSpPr>
            <p:spPr bwMode="auto">
              <a:xfrm>
                <a:off x="3526" y="153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67" name="Freeform 3003"/>
              <p:cNvSpPr>
                <a:spLocks/>
              </p:cNvSpPr>
              <p:nvPr/>
            </p:nvSpPr>
            <p:spPr bwMode="auto">
              <a:xfrm>
                <a:off x="3551" y="177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68" name="Freeform 3004"/>
              <p:cNvSpPr>
                <a:spLocks/>
              </p:cNvSpPr>
              <p:nvPr/>
            </p:nvSpPr>
            <p:spPr bwMode="auto">
              <a:xfrm>
                <a:off x="3559" y="167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69" name="Freeform 3005"/>
              <p:cNvSpPr>
                <a:spLocks/>
              </p:cNvSpPr>
              <p:nvPr/>
            </p:nvSpPr>
            <p:spPr bwMode="auto">
              <a:xfrm>
                <a:off x="3526" y="174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70" name="Freeform 3006"/>
              <p:cNvSpPr>
                <a:spLocks/>
              </p:cNvSpPr>
              <p:nvPr/>
            </p:nvSpPr>
            <p:spPr bwMode="auto">
              <a:xfrm>
                <a:off x="3450" y="179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71" name="Freeform 3007"/>
              <p:cNvSpPr>
                <a:spLocks/>
              </p:cNvSpPr>
              <p:nvPr/>
            </p:nvSpPr>
            <p:spPr bwMode="auto">
              <a:xfrm>
                <a:off x="3903" y="124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72" name="Freeform 3008"/>
              <p:cNvSpPr>
                <a:spLocks/>
              </p:cNvSpPr>
              <p:nvPr/>
            </p:nvSpPr>
            <p:spPr bwMode="auto">
              <a:xfrm>
                <a:off x="3358" y="181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73" name="Freeform 3009"/>
              <p:cNvSpPr>
                <a:spLocks/>
              </p:cNvSpPr>
              <p:nvPr/>
            </p:nvSpPr>
            <p:spPr bwMode="auto">
              <a:xfrm>
                <a:off x="3459" y="1866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74" name="Freeform 3010"/>
              <p:cNvSpPr>
                <a:spLocks/>
              </p:cNvSpPr>
              <p:nvPr/>
            </p:nvSpPr>
            <p:spPr bwMode="auto">
              <a:xfrm>
                <a:off x="3844" y="155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75" name="Freeform 3011"/>
              <p:cNvSpPr>
                <a:spLocks/>
              </p:cNvSpPr>
              <p:nvPr/>
            </p:nvSpPr>
            <p:spPr bwMode="auto">
              <a:xfrm>
                <a:off x="3727" y="148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76" name="Freeform 3012"/>
              <p:cNvSpPr>
                <a:spLocks/>
              </p:cNvSpPr>
              <p:nvPr/>
            </p:nvSpPr>
            <p:spPr bwMode="auto">
              <a:xfrm>
                <a:off x="3777" y="184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77" name="Freeform 3013"/>
              <p:cNvSpPr>
                <a:spLocks/>
              </p:cNvSpPr>
              <p:nvPr/>
            </p:nvSpPr>
            <p:spPr bwMode="auto">
              <a:xfrm>
                <a:off x="3534" y="167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78" name="Freeform 3014"/>
              <p:cNvSpPr>
                <a:spLocks/>
              </p:cNvSpPr>
              <p:nvPr/>
            </p:nvSpPr>
            <p:spPr bwMode="auto">
              <a:xfrm>
                <a:off x="3761" y="1530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79" name="Freeform 3015"/>
              <p:cNvSpPr>
                <a:spLocks/>
              </p:cNvSpPr>
              <p:nvPr/>
            </p:nvSpPr>
            <p:spPr bwMode="auto">
              <a:xfrm>
                <a:off x="3861" y="1471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80" name="Freeform 3016"/>
              <p:cNvSpPr>
                <a:spLocks/>
              </p:cNvSpPr>
              <p:nvPr/>
            </p:nvSpPr>
            <p:spPr bwMode="auto">
              <a:xfrm>
                <a:off x="3794" y="158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81" name="Freeform 3017"/>
              <p:cNvSpPr>
                <a:spLocks/>
              </p:cNvSpPr>
              <p:nvPr/>
            </p:nvSpPr>
            <p:spPr bwMode="auto">
              <a:xfrm>
                <a:off x="3761" y="153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82" name="Freeform 3018"/>
              <p:cNvSpPr>
                <a:spLocks/>
              </p:cNvSpPr>
              <p:nvPr/>
            </p:nvSpPr>
            <p:spPr bwMode="auto">
              <a:xfrm>
                <a:off x="4054" y="143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83" name="Freeform 3019"/>
              <p:cNvSpPr>
                <a:spLocks/>
              </p:cNvSpPr>
              <p:nvPr/>
            </p:nvSpPr>
            <p:spPr bwMode="auto">
              <a:xfrm>
                <a:off x="4188" y="127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84" name="Freeform 3020"/>
              <p:cNvSpPr>
                <a:spLocks/>
              </p:cNvSpPr>
              <p:nvPr/>
            </p:nvSpPr>
            <p:spPr bwMode="auto">
              <a:xfrm>
                <a:off x="3668" y="148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85" name="Freeform 3021"/>
              <p:cNvSpPr>
                <a:spLocks/>
              </p:cNvSpPr>
              <p:nvPr/>
            </p:nvSpPr>
            <p:spPr bwMode="auto">
              <a:xfrm>
                <a:off x="3719" y="151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86" name="Freeform 3022"/>
              <p:cNvSpPr>
                <a:spLocks/>
              </p:cNvSpPr>
              <p:nvPr/>
            </p:nvSpPr>
            <p:spPr bwMode="auto">
              <a:xfrm>
                <a:off x="3257" y="182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87" name="Freeform 3023"/>
              <p:cNvSpPr>
                <a:spLocks/>
              </p:cNvSpPr>
              <p:nvPr/>
            </p:nvSpPr>
            <p:spPr bwMode="auto">
              <a:xfrm>
                <a:off x="3257" y="184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88" name="Freeform 3024"/>
              <p:cNvSpPr>
                <a:spLocks/>
              </p:cNvSpPr>
              <p:nvPr/>
            </p:nvSpPr>
            <p:spPr bwMode="auto">
              <a:xfrm>
                <a:off x="3232" y="1866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89" name="Freeform 3025"/>
              <p:cNvSpPr>
                <a:spLocks/>
              </p:cNvSpPr>
              <p:nvPr/>
            </p:nvSpPr>
            <p:spPr bwMode="auto">
              <a:xfrm>
                <a:off x="3702" y="157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90" name="Freeform 3026"/>
              <p:cNvSpPr>
                <a:spLocks/>
              </p:cNvSpPr>
              <p:nvPr/>
            </p:nvSpPr>
            <p:spPr bwMode="auto">
              <a:xfrm>
                <a:off x="3844" y="157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91" name="Freeform 3027"/>
              <p:cNvSpPr>
                <a:spLocks/>
              </p:cNvSpPr>
              <p:nvPr/>
            </p:nvSpPr>
            <p:spPr bwMode="auto">
              <a:xfrm>
                <a:off x="3861" y="158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92" name="Freeform 3028"/>
              <p:cNvSpPr>
                <a:spLocks/>
              </p:cNvSpPr>
              <p:nvPr/>
            </p:nvSpPr>
            <p:spPr bwMode="auto">
              <a:xfrm>
                <a:off x="3895" y="159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93" name="Freeform 3029"/>
              <p:cNvSpPr>
                <a:spLocks/>
              </p:cNvSpPr>
              <p:nvPr/>
            </p:nvSpPr>
            <p:spPr bwMode="auto">
              <a:xfrm>
                <a:off x="3962" y="1496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94" name="Freeform 3030"/>
              <p:cNvSpPr>
                <a:spLocks/>
              </p:cNvSpPr>
              <p:nvPr/>
            </p:nvSpPr>
            <p:spPr bwMode="auto">
              <a:xfrm>
                <a:off x="3895" y="148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95" name="Freeform 3031"/>
              <p:cNvSpPr>
                <a:spLocks/>
              </p:cNvSpPr>
              <p:nvPr/>
            </p:nvSpPr>
            <p:spPr bwMode="auto">
              <a:xfrm>
                <a:off x="4021" y="1572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96" name="Freeform 3032"/>
              <p:cNvSpPr>
                <a:spLocks/>
              </p:cNvSpPr>
              <p:nvPr/>
            </p:nvSpPr>
            <p:spPr bwMode="auto">
              <a:xfrm>
                <a:off x="3702" y="1421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97" name="Freeform 3033"/>
              <p:cNvSpPr>
                <a:spLocks/>
              </p:cNvSpPr>
              <p:nvPr/>
            </p:nvSpPr>
            <p:spPr bwMode="auto">
              <a:xfrm>
                <a:off x="3945" y="155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98" name="Freeform 3034"/>
              <p:cNvSpPr>
                <a:spLocks/>
              </p:cNvSpPr>
              <p:nvPr/>
            </p:nvSpPr>
            <p:spPr bwMode="auto">
              <a:xfrm>
                <a:off x="3777" y="144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099" name="Freeform 3035"/>
              <p:cNvSpPr>
                <a:spLocks/>
              </p:cNvSpPr>
              <p:nvPr/>
            </p:nvSpPr>
            <p:spPr bwMode="auto">
              <a:xfrm>
                <a:off x="3853" y="1505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00" name="Freeform 3036"/>
              <p:cNvSpPr>
                <a:spLocks/>
              </p:cNvSpPr>
              <p:nvPr/>
            </p:nvSpPr>
            <p:spPr bwMode="auto">
              <a:xfrm>
                <a:off x="3995" y="148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01" name="Freeform 3037"/>
              <p:cNvSpPr>
                <a:spLocks/>
              </p:cNvSpPr>
              <p:nvPr/>
            </p:nvSpPr>
            <p:spPr bwMode="auto">
              <a:xfrm>
                <a:off x="3861" y="144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02" name="Freeform 3038"/>
              <p:cNvSpPr>
                <a:spLocks/>
              </p:cNvSpPr>
              <p:nvPr/>
            </p:nvSpPr>
            <p:spPr bwMode="auto">
              <a:xfrm>
                <a:off x="3870" y="1471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03" name="Freeform 3039"/>
              <p:cNvSpPr>
                <a:spLocks/>
              </p:cNvSpPr>
              <p:nvPr/>
            </p:nvSpPr>
            <p:spPr bwMode="auto">
              <a:xfrm>
                <a:off x="3953" y="1413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04" name="Freeform 3040"/>
              <p:cNvSpPr>
                <a:spLocks/>
              </p:cNvSpPr>
              <p:nvPr/>
            </p:nvSpPr>
            <p:spPr bwMode="auto">
              <a:xfrm>
                <a:off x="3568" y="170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05" name="Freeform 3041"/>
              <p:cNvSpPr>
                <a:spLocks/>
              </p:cNvSpPr>
              <p:nvPr/>
            </p:nvSpPr>
            <p:spPr bwMode="auto">
              <a:xfrm>
                <a:off x="3652" y="1715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06" name="Freeform 3042"/>
              <p:cNvSpPr>
                <a:spLocks/>
              </p:cNvSpPr>
              <p:nvPr/>
            </p:nvSpPr>
            <p:spPr bwMode="auto">
              <a:xfrm>
                <a:off x="3442" y="1908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07" name="Freeform 3043"/>
              <p:cNvSpPr>
                <a:spLocks/>
              </p:cNvSpPr>
              <p:nvPr/>
            </p:nvSpPr>
            <p:spPr bwMode="auto">
              <a:xfrm>
                <a:off x="3761" y="155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08" name="Freeform 3044"/>
              <p:cNvSpPr>
                <a:spLocks/>
              </p:cNvSpPr>
              <p:nvPr/>
            </p:nvSpPr>
            <p:spPr bwMode="auto">
              <a:xfrm>
                <a:off x="3626" y="1790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09" name="Freeform 3045"/>
              <p:cNvSpPr>
                <a:spLocks/>
              </p:cNvSpPr>
              <p:nvPr/>
            </p:nvSpPr>
            <p:spPr bwMode="auto">
              <a:xfrm>
                <a:off x="3626" y="1723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10" name="Freeform 3046"/>
              <p:cNvSpPr>
                <a:spLocks/>
              </p:cNvSpPr>
              <p:nvPr/>
            </p:nvSpPr>
            <p:spPr bwMode="auto">
              <a:xfrm>
                <a:off x="3266" y="200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11" name="Freeform 3047"/>
              <p:cNvSpPr>
                <a:spLocks/>
              </p:cNvSpPr>
              <p:nvPr/>
            </p:nvSpPr>
            <p:spPr bwMode="auto">
              <a:xfrm>
                <a:off x="3442" y="1933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12" name="Freeform 3048"/>
              <p:cNvSpPr>
                <a:spLocks/>
              </p:cNvSpPr>
              <p:nvPr/>
            </p:nvSpPr>
            <p:spPr bwMode="auto">
              <a:xfrm>
                <a:off x="3551" y="182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13" name="Freeform 3049"/>
              <p:cNvSpPr>
                <a:spLocks/>
              </p:cNvSpPr>
              <p:nvPr/>
            </p:nvSpPr>
            <p:spPr bwMode="auto">
              <a:xfrm>
                <a:off x="3492" y="174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14" name="Freeform 3050"/>
              <p:cNvSpPr>
                <a:spLocks/>
              </p:cNvSpPr>
              <p:nvPr/>
            </p:nvSpPr>
            <p:spPr bwMode="auto">
              <a:xfrm>
                <a:off x="3610" y="160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15" name="Freeform 3051"/>
              <p:cNvSpPr>
                <a:spLocks/>
              </p:cNvSpPr>
              <p:nvPr/>
            </p:nvSpPr>
            <p:spPr bwMode="auto">
              <a:xfrm>
                <a:off x="3484" y="168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16" name="Freeform 3052"/>
              <p:cNvSpPr>
                <a:spLocks/>
              </p:cNvSpPr>
              <p:nvPr/>
            </p:nvSpPr>
            <p:spPr bwMode="auto">
              <a:xfrm>
                <a:off x="3509" y="164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17" name="Freeform 3053"/>
              <p:cNvSpPr>
                <a:spLocks/>
              </p:cNvSpPr>
              <p:nvPr/>
            </p:nvSpPr>
            <p:spPr bwMode="auto">
              <a:xfrm>
                <a:off x="3635" y="167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18" name="Freeform 3054"/>
              <p:cNvSpPr>
                <a:spLocks/>
              </p:cNvSpPr>
              <p:nvPr/>
            </p:nvSpPr>
            <p:spPr bwMode="auto">
              <a:xfrm>
                <a:off x="3635" y="158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19" name="Freeform 3055"/>
              <p:cNvSpPr>
                <a:spLocks/>
              </p:cNvSpPr>
              <p:nvPr/>
            </p:nvSpPr>
            <p:spPr bwMode="auto">
              <a:xfrm>
                <a:off x="4146" y="134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20" name="Freeform 3056"/>
              <p:cNvSpPr>
                <a:spLocks/>
              </p:cNvSpPr>
              <p:nvPr/>
            </p:nvSpPr>
            <p:spPr bwMode="auto">
              <a:xfrm>
                <a:off x="4096" y="139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21" name="Freeform 3057"/>
              <p:cNvSpPr>
                <a:spLocks/>
              </p:cNvSpPr>
              <p:nvPr/>
            </p:nvSpPr>
            <p:spPr bwMode="auto">
              <a:xfrm>
                <a:off x="4079" y="1404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22" name="Freeform 3058"/>
              <p:cNvSpPr>
                <a:spLocks/>
              </p:cNvSpPr>
              <p:nvPr/>
            </p:nvSpPr>
            <p:spPr bwMode="auto">
              <a:xfrm>
                <a:off x="4021" y="1455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23" name="Freeform 3059"/>
              <p:cNvSpPr>
                <a:spLocks/>
              </p:cNvSpPr>
              <p:nvPr/>
            </p:nvSpPr>
            <p:spPr bwMode="auto">
              <a:xfrm>
                <a:off x="3979" y="1496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24" name="Freeform 3060"/>
              <p:cNvSpPr>
                <a:spLocks/>
              </p:cNvSpPr>
              <p:nvPr/>
            </p:nvSpPr>
            <p:spPr bwMode="auto">
              <a:xfrm>
                <a:off x="4071" y="132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25" name="Freeform 3061"/>
              <p:cNvSpPr>
                <a:spLocks/>
              </p:cNvSpPr>
              <p:nvPr/>
            </p:nvSpPr>
            <p:spPr bwMode="auto">
              <a:xfrm>
                <a:off x="4138" y="125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26" name="Freeform 3062"/>
              <p:cNvSpPr>
                <a:spLocks/>
              </p:cNvSpPr>
              <p:nvPr/>
            </p:nvSpPr>
            <p:spPr bwMode="auto">
              <a:xfrm>
                <a:off x="3945" y="144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27" name="Freeform 3063"/>
              <p:cNvSpPr>
                <a:spLocks/>
              </p:cNvSpPr>
              <p:nvPr/>
            </p:nvSpPr>
            <p:spPr bwMode="auto">
              <a:xfrm>
                <a:off x="3987" y="147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28" name="Freeform 3064"/>
              <p:cNvSpPr>
                <a:spLocks/>
              </p:cNvSpPr>
              <p:nvPr/>
            </p:nvSpPr>
            <p:spPr bwMode="auto">
              <a:xfrm>
                <a:off x="4054" y="133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29" name="Freeform 3065"/>
              <p:cNvSpPr>
                <a:spLocks/>
              </p:cNvSpPr>
              <p:nvPr/>
            </p:nvSpPr>
            <p:spPr bwMode="auto">
              <a:xfrm>
                <a:off x="3861" y="150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30" name="Freeform 3066"/>
              <p:cNvSpPr>
                <a:spLocks/>
              </p:cNvSpPr>
              <p:nvPr/>
            </p:nvSpPr>
            <p:spPr bwMode="auto">
              <a:xfrm>
                <a:off x="3962" y="135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31" name="Freeform 3067"/>
              <p:cNvSpPr>
                <a:spLocks/>
              </p:cNvSpPr>
              <p:nvPr/>
            </p:nvSpPr>
            <p:spPr bwMode="auto">
              <a:xfrm>
                <a:off x="3878" y="143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32" name="Freeform 3068"/>
              <p:cNvSpPr>
                <a:spLocks/>
              </p:cNvSpPr>
              <p:nvPr/>
            </p:nvSpPr>
            <p:spPr bwMode="auto">
              <a:xfrm>
                <a:off x="3945" y="1413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33" name="Freeform 3069"/>
              <p:cNvSpPr>
                <a:spLocks/>
              </p:cNvSpPr>
              <p:nvPr/>
            </p:nvSpPr>
            <p:spPr bwMode="auto">
              <a:xfrm>
                <a:off x="4146" y="1354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34" name="Freeform 3070"/>
              <p:cNvSpPr>
                <a:spLocks/>
              </p:cNvSpPr>
              <p:nvPr/>
            </p:nvSpPr>
            <p:spPr bwMode="auto">
              <a:xfrm>
                <a:off x="4163" y="131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35" name="Freeform 3071"/>
              <p:cNvSpPr>
                <a:spLocks/>
              </p:cNvSpPr>
              <p:nvPr/>
            </p:nvSpPr>
            <p:spPr bwMode="auto">
              <a:xfrm>
                <a:off x="4197" y="129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36" name="Freeform 3072"/>
              <p:cNvSpPr>
                <a:spLocks/>
              </p:cNvSpPr>
              <p:nvPr/>
            </p:nvSpPr>
            <p:spPr bwMode="auto">
              <a:xfrm>
                <a:off x="4104" y="1371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37" name="Freeform 3073"/>
              <p:cNvSpPr>
                <a:spLocks/>
              </p:cNvSpPr>
              <p:nvPr/>
            </p:nvSpPr>
            <p:spPr bwMode="auto">
              <a:xfrm>
                <a:off x="4104" y="1270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38" name="Freeform 3074"/>
              <p:cNvSpPr>
                <a:spLocks/>
              </p:cNvSpPr>
              <p:nvPr/>
            </p:nvSpPr>
            <p:spPr bwMode="auto">
              <a:xfrm>
                <a:off x="4071" y="127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39" name="Freeform 3075"/>
              <p:cNvSpPr>
                <a:spLocks/>
              </p:cNvSpPr>
              <p:nvPr/>
            </p:nvSpPr>
            <p:spPr bwMode="auto">
              <a:xfrm>
                <a:off x="3962" y="1304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40" name="Freeform 3076"/>
              <p:cNvSpPr>
                <a:spLocks/>
              </p:cNvSpPr>
              <p:nvPr/>
            </p:nvSpPr>
            <p:spPr bwMode="auto">
              <a:xfrm>
                <a:off x="4088" y="129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41" name="Freeform 3077"/>
              <p:cNvSpPr>
                <a:spLocks/>
              </p:cNvSpPr>
              <p:nvPr/>
            </p:nvSpPr>
            <p:spPr bwMode="auto">
              <a:xfrm>
                <a:off x="3995" y="139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42" name="Freeform 3078"/>
              <p:cNvSpPr>
                <a:spLocks/>
              </p:cNvSpPr>
              <p:nvPr/>
            </p:nvSpPr>
            <p:spPr bwMode="auto">
              <a:xfrm>
                <a:off x="4046" y="137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43" name="Freeform 3079"/>
              <p:cNvSpPr>
                <a:spLocks/>
              </p:cNvSpPr>
              <p:nvPr/>
            </p:nvSpPr>
            <p:spPr bwMode="auto">
              <a:xfrm>
                <a:off x="4029" y="1455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44" name="Freeform 3080"/>
              <p:cNvSpPr>
                <a:spLocks/>
              </p:cNvSpPr>
              <p:nvPr/>
            </p:nvSpPr>
            <p:spPr bwMode="auto">
              <a:xfrm>
                <a:off x="4205" y="1262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45" name="Freeform 3081"/>
              <p:cNvSpPr>
                <a:spLocks/>
              </p:cNvSpPr>
              <p:nvPr/>
            </p:nvSpPr>
            <p:spPr bwMode="auto">
              <a:xfrm>
                <a:off x="4155" y="127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46" name="Freeform 3082"/>
              <p:cNvSpPr>
                <a:spLocks/>
              </p:cNvSpPr>
              <p:nvPr/>
            </p:nvSpPr>
            <p:spPr bwMode="auto">
              <a:xfrm>
                <a:off x="3987" y="134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47" name="Freeform 3083"/>
              <p:cNvSpPr>
                <a:spLocks/>
              </p:cNvSpPr>
              <p:nvPr/>
            </p:nvSpPr>
            <p:spPr bwMode="auto">
              <a:xfrm>
                <a:off x="4054" y="135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48" name="Freeform 3084"/>
              <p:cNvSpPr>
                <a:spLocks/>
              </p:cNvSpPr>
              <p:nvPr/>
            </p:nvSpPr>
            <p:spPr bwMode="auto">
              <a:xfrm>
                <a:off x="3920" y="137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49" name="Freeform 3085"/>
              <p:cNvSpPr>
                <a:spLocks/>
              </p:cNvSpPr>
              <p:nvPr/>
            </p:nvSpPr>
            <p:spPr bwMode="auto">
              <a:xfrm>
                <a:off x="3668" y="1765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50" name="Freeform 3086"/>
              <p:cNvSpPr>
                <a:spLocks/>
              </p:cNvSpPr>
              <p:nvPr/>
            </p:nvSpPr>
            <p:spPr bwMode="auto">
              <a:xfrm>
                <a:off x="3610" y="179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51" name="Freeform 3087"/>
              <p:cNvSpPr>
                <a:spLocks/>
              </p:cNvSpPr>
              <p:nvPr/>
            </p:nvSpPr>
            <p:spPr bwMode="auto">
              <a:xfrm>
                <a:off x="3920" y="163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52" name="Freeform 3088"/>
              <p:cNvSpPr>
                <a:spLocks/>
              </p:cNvSpPr>
              <p:nvPr/>
            </p:nvSpPr>
            <p:spPr bwMode="auto">
              <a:xfrm>
                <a:off x="3995" y="154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53" name="Freeform 3089"/>
              <p:cNvSpPr>
                <a:spLocks/>
              </p:cNvSpPr>
              <p:nvPr/>
            </p:nvSpPr>
            <p:spPr bwMode="auto">
              <a:xfrm>
                <a:off x="3668" y="172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54" name="Freeform 3090"/>
              <p:cNvSpPr>
                <a:spLocks/>
              </p:cNvSpPr>
              <p:nvPr/>
            </p:nvSpPr>
            <p:spPr bwMode="auto">
              <a:xfrm>
                <a:off x="3643" y="174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55" name="Freeform 3091"/>
              <p:cNvSpPr>
                <a:spLocks/>
              </p:cNvSpPr>
              <p:nvPr/>
            </p:nvSpPr>
            <p:spPr bwMode="auto">
              <a:xfrm>
                <a:off x="3584" y="176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56" name="Freeform 3092"/>
              <p:cNvSpPr>
                <a:spLocks/>
              </p:cNvSpPr>
              <p:nvPr/>
            </p:nvSpPr>
            <p:spPr bwMode="auto">
              <a:xfrm>
                <a:off x="3517" y="159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57" name="Freeform 3093"/>
              <p:cNvSpPr>
                <a:spLocks/>
              </p:cNvSpPr>
              <p:nvPr/>
            </p:nvSpPr>
            <p:spPr bwMode="auto">
              <a:xfrm>
                <a:off x="3744" y="154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58" name="Freeform 3094"/>
              <p:cNvSpPr>
                <a:spLocks/>
              </p:cNvSpPr>
              <p:nvPr/>
            </p:nvSpPr>
            <p:spPr bwMode="auto">
              <a:xfrm>
                <a:off x="3953" y="1463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59" name="Freeform 3095"/>
              <p:cNvSpPr>
                <a:spLocks/>
              </p:cNvSpPr>
              <p:nvPr/>
            </p:nvSpPr>
            <p:spPr bwMode="auto">
              <a:xfrm>
                <a:off x="3861" y="1455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60" name="Freeform 3096"/>
              <p:cNvSpPr>
                <a:spLocks/>
              </p:cNvSpPr>
              <p:nvPr/>
            </p:nvSpPr>
            <p:spPr bwMode="auto">
              <a:xfrm>
                <a:off x="3937" y="143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61" name="Freeform 3097"/>
              <p:cNvSpPr>
                <a:spLocks/>
              </p:cNvSpPr>
              <p:nvPr/>
            </p:nvSpPr>
            <p:spPr bwMode="auto">
              <a:xfrm>
                <a:off x="3895" y="142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62" name="Freeform 3098"/>
              <p:cNvSpPr>
                <a:spLocks/>
              </p:cNvSpPr>
              <p:nvPr/>
            </p:nvSpPr>
            <p:spPr bwMode="auto">
              <a:xfrm>
                <a:off x="3953" y="1463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63" name="Freeform 3099"/>
              <p:cNvSpPr>
                <a:spLocks/>
              </p:cNvSpPr>
              <p:nvPr/>
            </p:nvSpPr>
            <p:spPr bwMode="auto">
              <a:xfrm>
                <a:off x="3794" y="1538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64" name="Freeform 3100"/>
              <p:cNvSpPr>
                <a:spLocks/>
              </p:cNvSpPr>
              <p:nvPr/>
            </p:nvSpPr>
            <p:spPr bwMode="auto">
              <a:xfrm>
                <a:off x="3861" y="148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65" name="Freeform 3101"/>
              <p:cNvSpPr>
                <a:spLocks/>
              </p:cNvSpPr>
              <p:nvPr/>
            </p:nvSpPr>
            <p:spPr bwMode="auto">
              <a:xfrm>
                <a:off x="3853" y="144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66" name="Freeform 3102"/>
              <p:cNvSpPr>
                <a:spLocks/>
              </p:cNvSpPr>
              <p:nvPr/>
            </p:nvSpPr>
            <p:spPr bwMode="auto">
              <a:xfrm>
                <a:off x="4331" y="1245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67" name="Freeform 3103"/>
              <p:cNvSpPr>
                <a:spLocks/>
              </p:cNvSpPr>
              <p:nvPr/>
            </p:nvSpPr>
            <p:spPr bwMode="auto">
              <a:xfrm>
                <a:off x="4255" y="1278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68" name="Freeform 3104"/>
              <p:cNvSpPr>
                <a:spLocks/>
              </p:cNvSpPr>
              <p:nvPr/>
            </p:nvSpPr>
            <p:spPr bwMode="auto">
              <a:xfrm>
                <a:off x="4029" y="139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69" name="Freeform 3105"/>
              <p:cNvSpPr>
                <a:spLocks/>
              </p:cNvSpPr>
              <p:nvPr/>
            </p:nvSpPr>
            <p:spPr bwMode="auto">
              <a:xfrm>
                <a:off x="3610" y="160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70" name="Freeform 3106"/>
              <p:cNvSpPr>
                <a:spLocks/>
              </p:cNvSpPr>
              <p:nvPr/>
            </p:nvSpPr>
            <p:spPr bwMode="auto">
              <a:xfrm>
                <a:off x="4054" y="1396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71" name="Freeform 3107"/>
              <p:cNvSpPr>
                <a:spLocks/>
              </p:cNvSpPr>
              <p:nvPr/>
            </p:nvSpPr>
            <p:spPr bwMode="auto">
              <a:xfrm>
                <a:off x="3979" y="142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72" name="Freeform 3108"/>
              <p:cNvSpPr>
                <a:spLocks/>
              </p:cNvSpPr>
              <p:nvPr/>
            </p:nvSpPr>
            <p:spPr bwMode="auto">
              <a:xfrm>
                <a:off x="3534" y="165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73" name="Freeform 3109"/>
              <p:cNvSpPr>
                <a:spLocks/>
              </p:cNvSpPr>
              <p:nvPr/>
            </p:nvSpPr>
            <p:spPr bwMode="auto">
              <a:xfrm>
                <a:off x="3501" y="1681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74" name="Freeform 3110"/>
              <p:cNvSpPr>
                <a:spLocks/>
              </p:cNvSpPr>
              <p:nvPr/>
            </p:nvSpPr>
            <p:spPr bwMode="auto">
              <a:xfrm>
                <a:off x="3752" y="1505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75" name="Freeform 3111"/>
              <p:cNvSpPr>
                <a:spLocks/>
              </p:cNvSpPr>
              <p:nvPr/>
            </p:nvSpPr>
            <p:spPr bwMode="auto">
              <a:xfrm>
                <a:off x="3559" y="158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76" name="Freeform 3112"/>
              <p:cNvSpPr>
                <a:spLocks/>
              </p:cNvSpPr>
              <p:nvPr/>
            </p:nvSpPr>
            <p:spPr bwMode="auto">
              <a:xfrm>
                <a:off x="3601" y="166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77" name="Freeform 3113"/>
              <p:cNvSpPr>
                <a:spLocks/>
              </p:cNvSpPr>
              <p:nvPr/>
            </p:nvSpPr>
            <p:spPr bwMode="auto">
              <a:xfrm>
                <a:off x="3819" y="148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78" name="Freeform 3114"/>
              <p:cNvSpPr>
                <a:spLocks/>
              </p:cNvSpPr>
              <p:nvPr/>
            </p:nvSpPr>
            <p:spPr bwMode="auto">
              <a:xfrm>
                <a:off x="3576" y="161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79" name="Freeform 3115"/>
              <p:cNvSpPr>
                <a:spLocks/>
              </p:cNvSpPr>
              <p:nvPr/>
            </p:nvSpPr>
            <p:spPr bwMode="auto">
              <a:xfrm>
                <a:off x="3584" y="163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80" name="Freeform 3116"/>
              <p:cNvSpPr>
                <a:spLocks/>
              </p:cNvSpPr>
              <p:nvPr/>
            </p:nvSpPr>
            <p:spPr bwMode="auto">
              <a:xfrm>
                <a:off x="3626" y="1564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81" name="Freeform 3117"/>
              <p:cNvSpPr>
                <a:spLocks/>
              </p:cNvSpPr>
              <p:nvPr/>
            </p:nvSpPr>
            <p:spPr bwMode="auto">
              <a:xfrm>
                <a:off x="3492" y="165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82" name="Freeform 3118"/>
              <p:cNvSpPr>
                <a:spLocks/>
              </p:cNvSpPr>
              <p:nvPr/>
            </p:nvSpPr>
            <p:spPr bwMode="auto">
              <a:xfrm>
                <a:off x="3853" y="1530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83" name="Freeform 3119"/>
              <p:cNvSpPr>
                <a:spLocks/>
              </p:cNvSpPr>
              <p:nvPr/>
            </p:nvSpPr>
            <p:spPr bwMode="auto">
              <a:xfrm>
                <a:off x="3501" y="164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84" name="Freeform 3120"/>
              <p:cNvSpPr>
                <a:spLocks/>
              </p:cNvSpPr>
              <p:nvPr/>
            </p:nvSpPr>
            <p:spPr bwMode="auto">
              <a:xfrm>
                <a:off x="3828" y="158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85" name="Freeform 3121"/>
              <p:cNvSpPr>
                <a:spLocks/>
              </p:cNvSpPr>
              <p:nvPr/>
            </p:nvSpPr>
            <p:spPr bwMode="auto">
              <a:xfrm>
                <a:off x="3811" y="170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86" name="Freeform 3122"/>
              <p:cNvSpPr>
                <a:spLocks/>
              </p:cNvSpPr>
              <p:nvPr/>
            </p:nvSpPr>
            <p:spPr bwMode="auto">
              <a:xfrm>
                <a:off x="3526" y="157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87" name="Freeform 3123"/>
              <p:cNvSpPr>
                <a:spLocks/>
              </p:cNvSpPr>
              <p:nvPr/>
            </p:nvSpPr>
            <p:spPr bwMode="auto">
              <a:xfrm>
                <a:off x="3677" y="158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88" name="Freeform 3124"/>
              <p:cNvSpPr>
                <a:spLocks/>
              </p:cNvSpPr>
              <p:nvPr/>
            </p:nvSpPr>
            <p:spPr bwMode="auto">
              <a:xfrm>
                <a:off x="3593" y="1606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89" name="Freeform 3125"/>
              <p:cNvSpPr>
                <a:spLocks/>
              </p:cNvSpPr>
              <p:nvPr/>
            </p:nvSpPr>
            <p:spPr bwMode="auto">
              <a:xfrm>
                <a:off x="3475" y="1606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90" name="Freeform 3126"/>
              <p:cNvSpPr>
                <a:spLocks/>
              </p:cNvSpPr>
              <p:nvPr/>
            </p:nvSpPr>
            <p:spPr bwMode="auto">
              <a:xfrm>
                <a:off x="3450" y="160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91" name="Freeform 3127"/>
              <p:cNvSpPr>
                <a:spLocks/>
              </p:cNvSpPr>
              <p:nvPr/>
            </p:nvSpPr>
            <p:spPr bwMode="auto">
              <a:xfrm>
                <a:off x="3475" y="1606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92" name="Freeform 3128"/>
              <p:cNvSpPr>
                <a:spLocks/>
              </p:cNvSpPr>
              <p:nvPr/>
            </p:nvSpPr>
            <p:spPr bwMode="auto">
              <a:xfrm>
                <a:off x="3643" y="1715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93" name="Freeform 3129"/>
              <p:cNvSpPr>
                <a:spLocks/>
              </p:cNvSpPr>
              <p:nvPr/>
            </p:nvSpPr>
            <p:spPr bwMode="auto">
              <a:xfrm>
                <a:off x="3618" y="169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94" name="Freeform 3130"/>
              <p:cNvSpPr>
                <a:spLocks/>
              </p:cNvSpPr>
              <p:nvPr/>
            </p:nvSpPr>
            <p:spPr bwMode="auto">
              <a:xfrm>
                <a:off x="3610" y="1564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95" name="Freeform 3131"/>
              <p:cNvSpPr>
                <a:spLocks/>
              </p:cNvSpPr>
              <p:nvPr/>
            </p:nvSpPr>
            <p:spPr bwMode="auto">
              <a:xfrm>
                <a:off x="3610" y="1664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96" name="Freeform 3132"/>
              <p:cNvSpPr>
                <a:spLocks/>
              </p:cNvSpPr>
              <p:nvPr/>
            </p:nvSpPr>
            <p:spPr bwMode="auto">
              <a:xfrm>
                <a:off x="3517" y="160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97" name="Freeform 3133"/>
              <p:cNvSpPr>
                <a:spLocks/>
              </p:cNvSpPr>
              <p:nvPr/>
            </p:nvSpPr>
            <p:spPr bwMode="auto">
              <a:xfrm>
                <a:off x="3459" y="1664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98" name="Freeform 3134"/>
              <p:cNvSpPr>
                <a:spLocks/>
              </p:cNvSpPr>
              <p:nvPr/>
            </p:nvSpPr>
            <p:spPr bwMode="auto">
              <a:xfrm>
                <a:off x="3576" y="174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199" name="Freeform 3135"/>
              <p:cNvSpPr>
                <a:spLocks/>
              </p:cNvSpPr>
              <p:nvPr/>
            </p:nvSpPr>
            <p:spPr bwMode="auto">
              <a:xfrm>
                <a:off x="3777" y="165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00" name="Freeform 3136"/>
              <p:cNvSpPr>
                <a:spLocks/>
              </p:cNvSpPr>
              <p:nvPr/>
            </p:nvSpPr>
            <p:spPr bwMode="auto">
              <a:xfrm>
                <a:off x="3576" y="168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01" name="Freeform 3137"/>
              <p:cNvSpPr>
                <a:spLocks/>
              </p:cNvSpPr>
              <p:nvPr/>
            </p:nvSpPr>
            <p:spPr bwMode="auto">
              <a:xfrm>
                <a:off x="3542" y="1798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02" name="Freeform 3138"/>
              <p:cNvSpPr>
                <a:spLocks/>
              </p:cNvSpPr>
              <p:nvPr/>
            </p:nvSpPr>
            <p:spPr bwMode="auto">
              <a:xfrm>
                <a:off x="3635" y="1723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03" name="Freeform 3139"/>
              <p:cNvSpPr>
                <a:spLocks/>
              </p:cNvSpPr>
              <p:nvPr/>
            </p:nvSpPr>
            <p:spPr bwMode="auto">
              <a:xfrm>
                <a:off x="3442" y="179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04" name="Freeform 3140"/>
              <p:cNvSpPr>
                <a:spLocks/>
              </p:cNvSpPr>
              <p:nvPr/>
            </p:nvSpPr>
            <p:spPr bwMode="auto">
              <a:xfrm>
                <a:off x="3660" y="170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05" name="Freeform 3141"/>
              <p:cNvSpPr>
                <a:spLocks/>
              </p:cNvSpPr>
              <p:nvPr/>
            </p:nvSpPr>
            <p:spPr bwMode="auto">
              <a:xfrm>
                <a:off x="3584" y="177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06" name="Freeform 3142"/>
              <p:cNvSpPr>
                <a:spLocks/>
              </p:cNvSpPr>
              <p:nvPr/>
            </p:nvSpPr>
            <p:spPr bwMode="auto">
              <a:xfrm>
                <a:off x="4474" y="1236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26" name="Group 3344"/>
            <p:cNvGrpSpPr>
              <a:grpSpLocks/>
            </p:cNvGrpSpPr>
            <p:nvPr/>
          </p:nvGrpSpPr>
          <p:grpSpPr bwMode="auto">
            <a:xfrm>
              <a:off x="3157" y="1354"/>
              <a:ext cx="1988" cy="1359"/>
              <a:chOff x="3157" y="1354"/>
              <a:chExt cx="1988" cy="1359"/>
            </a:xfrm>
          </p:grpSpPr>
          <p:sp>
            <p:nvSpPr>
              <p:cNvPr id="603208" name="Freeform 3144"/>
              <p:cNvSpPr>
                <a:spLocks/>
              </p:cNvSpPr>
              <p:nvPr/>
            </p:nvSpPr>
            <p:spPr bwMode="auto">
              <a:xfrm>
                <a:off x="4306" y="135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09" name="Freeform 3145"/>
              <p:cNvSpPr>
                <a:spLocks/>
              </p:cNvSpPr>
              <p:nvPr/>
            </p:nvSpPr>
            <p:spPr bwMode="auto">
              <a:xfrm>
                <a:off x="4314" y="1362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10" name="Freeform 3146"/>
              <p:cNvSpPr>
                <a:spLocks/>
              </p:cNvSpPr>
              <p:nvPr/>
            </p:nvSpPr>
            <p:spPr bwMode="auto">
              <a:xfrm>
                <a:off x="3610" y="143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11" name="Freeform 3147"/>
              <p:cNvSpPr>
                <a:spLocks/>
              </p:cNvSpPr>
              <p:nvPr/>
            </p:nvSpPr>
            <p:spPr bwMode="auto">
              <a:xfrm>
                <a:off x="3475" y="143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12" name="Freeform 3148"/>
              <p:cNvSpPr>
                <a:spLocks/>
              </p:cNvSpPr>
              <p:nvPr/>
            </p:nvSpPr>
            <p:spPr bwMode="auto">
              <a:xfrm>
                <a:off x="3475" y="143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13" name="Freeform 3149"/>
              <p:cNvSpPr>
                <a:spLocks/>
              </p:cNvSpPr>
              <p:nvPr/>
            </p:nvSpPr>
            <p:spPr bwMode="auto">
              <a:xfrm>
                <a:off x="3534" y="1673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14" name="Freeform 3150"/>
              <p:cNvSpPr>
                <a:spLocks/>
              </p:cNvSpPr>
              <p:nvPr/>
            </p:nvSpPr>
            <p:spPr bwMode="auto">
              <a:xfrm>
                <a:off x="3853" y="1564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15" name="Freeform 3151"/>
              <p:cNvSpPr>
                <a:spLocks/>
              </p:cNvSpPr>
              <p:nvPr/>
            </p:nvSpPr>
            <p:spPr bwMode="auto">
              <a:xfrm>
                <a:off x="3291" y="173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16" name="Freeform 3152"/>
              <p:cNvSpPr>
                <a:spLocks/>
              </p:cNvSpPr>
              <p:nvPr/>
            </p:nvSpPr>
            <p:spPr bwMode="auto">
              <a:xfrm>
                <a:off x="3400" y="1723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17" name="Freeform 3153"/>
              <p:cNvSpPr>
                <a:spLocks/>
              </p:cNvSpPr>
              <p:nvPr/>
            </p:nvSpPr>
            <p:spPr bwMode="auto">
              <a:xfrm>
                <a:off x="3383" y="1715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18" name="Freeform 3154"/>
              <p:cNvSpPr>
                <a:spLocks/>
              </p:cNvSpPr>
              <p:nvPr/>
            </p:nvSpPr>
            <p:spPr bwMode="auto">
              <a:xfrm>
                <a:off x="3341" y="179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19" name="Freeform 3155"/>
              <p:cNvSpPr>
                <a:spLocks/>
              </p:cNvSpPr>
              <p:nvPr/>
            </p:nvSpPr>
            <p:spPr bwMode="auto">
              <a:xfrm>
                <a:off x="3308" y="179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20" name="Freeform 3156"/>
              <p:cNvSpPr>
                <a:spLocks/>
              </p:cNvSpPr>
              <p:nvPr/>
            </p:nvSpPr>
            <p:spPr bwMode="auto">
              <a:xfrm>
                <a:off x="3165" y="183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21" name="Freeform 3157"/>
              <p:cNvSpPr>
                <a:spLocks/>
              </p:cNvSpPr>
              <p:nvPr/>
            </p:nvSpPr>
            <p:spPr bwMode="auto">
              <a:xfrm>
                <a:off x="3341" y="180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22" name="Freeform 3158"/>
              <p:cNvSpPr>
                <a:spLocks/>
              </p:cNvSpPr>
              <p:nvPr/>
            </p:nvSpPr>
            <p:spPr bwMode="auto">
              <a:xfrm>
                <a:off x="3501" y="1731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23" name="Freeform 3159"/>
              <p:cNvSpPr>
                <a:spLocks/>
              </p:cNvSpPr>
              <p:nvPr/>
            </p:nvSpPr>
            <p:spPr bwMode="auto">
              <a:xfrm>
                <a:off x="3542" y="1715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24" name="Freeform 3160"/>
              <p:cNvSpPr>
                <a:spLocks/>
              </p:cNvSpPr>
              <p:nvPr/>
            </p:nvSpPr>
            <p:spPr bwMode="auto">
              <a:xfrm>
                <a:off x="3341" y="183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25" name="Freeform 3161"/>
              <p:cNvSpPr>
                <a:spLocks/>
              </p:cNvSpPr>
              <p:nvPr/>
            </p:nvSpPr>
            <p:spPr bwMode="auto">
              <a:xfrm>
                <a:off x="3308" y="1857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26" name="Freeform 3162"/>
              <p:cNvSpPr>
                <a:spLocks/>
              </p:cNvSpPr>
              <p:nvPr/>
            </p:nvSpPr>
            <p:spPr bwMode="auto">
              <a:xfrm>
                <a:off x="3509" y="174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27" name="Freeform 3163"/>
              <p:cNvSpPr>
                <a:spLocks/>
              </p:cNvSpPr>
              <p:nvPr/>
            </p:nvSpPr>
            <p:spPr bwMode="auto">
              <a:xfrm>
                <a:off x="3425" y="210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28" name="Freeform 3164"/>
              <p:cNvSpPr>
                <a:spLocks/>
              </p:cNvSpPr>
              <p:nvPr/>
            </p:nvSpPr>
            <p:spPr bwMode="auto">
              <a:xfrm>
                <a:off x="3383" y="212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29" name="Freeform 3165"/>
              <p:cNvSpPr>
                <a:spLocks/>
              </p:cNvSpPr>
              <p:nvPr/>
            </p:nvSpPr>
            <p:spPr bwMode="auto">
              <a:xfrm>
                <a:off x="3442" y="20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30" name="Freeform 3166"/>
              <p:cNvSpPr>
                <a:spLocks/>
              </p:cNvSpPr>
              <p:nvPr/>
            </p:nvSpPr>
            <p:spPr bwMode="auto">
              <a:xfrm>
                <a:off x="3433" y="2084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31" name="Freeform 3167"/>
              <p:cNvSpPr>
                <a:spLocks/>
              </p:cNvSpPr>
              <p:nvPr/>
            </p:nvSpPr>
            <p:spPr bwMode="auto">
              <a:xfrm>
                <a:off x="3165" y="219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32" name="Freeform 3168"/>
              <p:cNvSpPr>
                <a:spLocks/>
              </p:cNvSpPr>
              <p:nvPr/>
            </p:nvSpPr>
            <p:spPr bwMode="auto">
              <a:xfrm>
                <a:off x="3316" y="220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33" name="Freeform 3169"/>
              <p:cNvSpPr>
                <a:spLocks/>
              </p:cNvSpPr>
              <p:nvPr/>
            </p:nvSpPr>
            <p:spPr bwMode="auto">
              <a:xfrm>
                <a:off x="3358" y="215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34" name="Freeform 3170"/>
              <p:cNvSpPr>
                <a:spLocks/>
              </p:cNvSpPr>
              <p:nvPr/>
            </p:nvSpPr>
            <p:spPr bwMode="auto">
              <a:xfrm>
                <a:off x="3433" y="2100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35" name="Freeform 3171"/>
              <p:cNvSpPr>
                <a:spLocks/>
              </p:cNvSpPr>
              <p:nvPr/>
            </p:nvSpPr>
            <p:spPr bwMode="auto">
              <a:xfrm>
                <a:off x="3417" y="174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36" name="Freeform 3172"/>
              <p:cNvSpPr>
                <a:spLocks/>
              </p:cNvSpPr>
              <p:nvPr/>
            </p:nvSpPr>
            <p:spPr bwMode="auto">
              <a:xfrm>
                <a:off x="3391" y="167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37" name="Freeform 3173"/>
              <p:cNvSpPr>
                <a:spLocks/>
              </p:cNvSpPr>
              <p:nvPr/>
            </p:nvSpPr>
            <p:spPr bwMode="auto">
              <a:xfrm>
                <a:off x="3417" y="162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38" name="Freeform 3174"/>
              <p:cNvSpPr>
                <a:spLocks/>
              </p:cNvSpPr>
              <p:nvPr/>
            </p:nvSpPr>
            <p:spPr bwMode="auto">
              <a:xfrm>
                <a:off x="3635" y="165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39" name="Freeform 3175"/>
              <p:cNvSpPr>
                <a:spLocks/>
              </p:cNvSpPr>
              <p:nvPr/>
            </p:nvSpPr>
            <p:spPr bwMode="auto">
              <a:xfrm>
                <a:off x="3542" y="168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40" name="Freeform 3176"/>
              <p:cNvSpPr>
                <a:spLocks/>
              </p:cNvSpPr>
              <p:nvPr/>
            </p:nvSpPr>
            <p:spPr bwMode="auto">
              <a:xfrm>
                <a:off x="3719" y="1606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41" name="Freeform 3177"/>
              <p:cNvSpPr>
                <a:spLocks/>
              </p:cNvSpPr>
              <p:nvPr/>
            </p:nvSpPr>
            <p:spPr bwMode="auto">
              <a:xfrm>
                <a:off x="3173" y="2184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42" name="Freeform 3178"/>
              <p:cNvSpPr>
                <a:spLocks/>
              </p:cNvSpPr>
              <p:nvPr/>
            </p:nvSpPr>
            <p:spPr bwMode="auto">
              <a:xfrm>
                <a:off x="3215" y="223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43" name="Freeform 3179"/>
              <p:cNvSpPr>
                <a:spLocks/>
              </p:cNvSpPr>
              <p:nvPr/>
            </p:nvSpPr>
            <p:spPr bwMode="auto">
              <a:xfrm>
                <a:off x="3660" y="223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44" name="Freeform 3180"/>
              <p:cNvSpPr>
                <a:spLocks/>
              </p:cNvSpPr>
              <p:nvPr/>
            </p:nvSpPr>
            <p:spPr bwMode="auto">
              <a:xfrm>
                <a:off x="3157" y="2394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45" name="Freeform 3181"/>
              <p:cNvSpPr>
                <a:spLocks/>
              </p:cNvSpPr>
              <p:nvPr/>
            </p:nvSpPr>
            <p:spPr bwMode="auto">
              <a:xfrm>
                <a:off x="3593" y="210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46" name="Freeform 3182"/>
              <p:cNvSpPr>
                <a:spLocks/>
              </p:cNvSpPr>
              <p:nvPr/>
            </p:nvSpPr>
            <p:spPr bwMode="auto">
              <a:xfrm>
                <a:off x="3375" y="2201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47" name="Freeform 3183"/>
              <p:cNvSpPr>
                <a:spLocks/>
              </p:cNvSpPr>
              <p:nvPr/>
            </p:nvSpPr>
            <p:spPr bwMode="auto">
              <a:xfrm>
                <a:off x="3408" y="2168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48" name="Freeform 3184"/>
              <p:cNvSpPr>
                <a:spLocks/>
              </p:cNvSpPr>
              <p:nvPr/>
            </p:nvSpPr>
            <p:spPr bwMode="auto">
              <a:xfrm>
                <a:off x="3559" y="204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49" name="Freeform 3185"/>
              <p:cNvSpPr>
                <a:spLocks/>
              </p:cNvSpPr>
              <p:nvPr/>
            </p:nvSpPr>
            <p:spPr bwMode="auto">
              <a:xfrm>
                <a:off x="3643" y="2017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50" name="Freeform 3186"/>
              <p:cNvSpPr>
                <a:spLocks/>
              </p:cNvSpPr>
              <p:nvPr/>
            </p:nvSpPr>
            <p:spPr bwMode="auto">
              <a:xfrm>
                <a:off x="3576" y="202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51" name="Freeform 3187"/>
              <p:cNvSpPr>
                <a:spLocks/>
              </p:cNvSpPr>
              <p:nvPr/>
            </p:nvSpPr>
            <p:spPr bwMode="auto">
              <a:xfrm>
                <a:off x="3610" y="200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52" name="Freeform 3188"/>
              <p:cNvSpPr>
                <a:spLocks/>
              </p:cNvSpPr>
              <p:nvPr/>
            </p:nvSpPr>
            <p:spPr bwMode="auto">
              <a:xfrm>
                <a:off x="3618" y="20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53" name="Freeform 3189"/>
              <p:cNvSpPr>
                <a:spLocks/>
              </p:cNvSpPr>
              <p:nvPr/>
            </p:nvSpPr>
            <p:spPr bwMode="auto">
              <a:xfrm>
                <a:off x="3501" y="2260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54" name="Freeform 3190"/>
              <p:cNvSpPr>
                <a:spLocks/>
              </p:cNvSpPr>
              <p:nvPr/>
            </p:nvSpPr>
            <p:spPr bwMode="auto">
              <a:xfrm>
                <a:off x="3459" y="2251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55" name="Freeform 3191"/>
              <p:cNvSpPr>
                <a:spLocks/>
              </p:cNvSpPr>
              <p:nvPr/>
            </p:nvSpPr>
            <p:spPr bwMode="auto">
              <a:xfrm>
                <a:off x="3459" y="2260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56" name="Freeform 3192"/>
              <p:cNvSpPr>
                <a:spLocks/>
              </p:cNvSpPr>
              <p:nvPr/>
            </p:nvSpPr>
            <p:spPr bwMode="auto">
              <a:xfrm>
                <a:off x="3341" y="2319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57" name="Freeform 3193"/>
              <p:cNvSpPr>
                <a:spLocks/>
              </p:cNvSpPr>
              <p:nvPr/>
            </p:nvSpPr>
            <p:spPr bwMode="auto">
              <a:xfrm>
                <a:off x="3433" y="2411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58" name="Freeform 3194"/>
              <p:cNvSpPr>
                <a:spLocks/>
              </p:cNvSpPr>
              <p:nvPr/>
            </p:nvSpPr>
            <p:spPr bwMode="auto">
              <a:xfrm>
                <a:off x="3576" y="224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59" name="Freeform 3195"/>
              <p:cNvSpPr>
                <a:spLocks/>
              </p:cNvSpPr>
              <p:nvPr/>
            </p:nvSpPr>
            <p:spPr bwMode="auto">
              <a:xfrm>
                <a:off x="3702" y="22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60" name="Freeform 3196"/>
              <p:cNvSpPr>
                <a:spLocks/>
              </p:cNvSpPr>
              <p:nvPr/>
            </p:nvSpPr>
            <p:spPr bwMode="auto">
              <a:xfrm>
                <a:off x="4063" y="2042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61" name="Freeform 3197"/>
              <p:cNvSpPr>
                <a:spLocks/>
              </p:cNvSpPr>
              <p:nvPr/>
            </p:nvSpPr>
            <p:spPr bwMode="auto">
              <a:xfrm>
                <a:off x="4197" y="188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62" name="Freeform 3198"/>
              <p:cNvSpPr>
                <a:spLocks/>
              </p:cNvSpPr>
              <p:nvPr/>
            </p:nvSpPr>
            <p:spPr bwMode="auto">
              <a:xfrm>
                <a:off x="4172" y="189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63" name="Freeform 3199"/>
              <p:cNvSpPr>
                <a:spLocks/>
              </p:cNvSpPr>
              <p:nvPr/>
            </p:nvSpPr>
            <p:spPr bwMode="auto">
              <a:xfrm>
                <a:off x="3970" y="189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64" name="Freeform 3200"/>
              <p:cNvSpPr>
                <a:spLocks/>
              </p:cNvSpPr>
              <p:nvPr/>
            </p:nvSpPr>
            <p:spPr bwMode="auto">
              <a:xfrm>
                <a:off x="4264" y="195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65" name="Freeform 3201"/>
              <p:cNvSpPr>
                <a:spLocks/>
              </p:cNvSpPr>
              <p:nvPr/>
            </p:nvSpPr>
            <p:spPr bwMode="auto">
              <a:xfrm>
                <a:off x="4415" y="186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66" name="Freeform 3202"/>
              <p:cNvSpPr>
                <a:spLocks/>
              </p:cNvSpPr>
              <p:nvPr/>
            </p:nvSpPr>
            <p:spPr bwMode="auto">
              <a:xfrm>
                <a:off x="4406" y="1765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67" name="Freeform 3203"/>
              <p:cNvSpPr>
                <a:spLocks/>
              </p:cNvSpPr>
              <p:nvPr/>
            </p:nvSpPr>
            <p:spPr bwMode="auto">
              <a:xfrm>
                <a:off x="4079" y="2067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68" name="Freeform 3204"/>
              <p:cNvSpPr>
                <a:spLocks/>
              </p:cNvSpPr>
              <p:nvPr/>
            </p:nvSpPr>
            <p:spPr bwMode="auto">
              <a:xfrm>
                <a:off x="4155" y="189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69" name="Freeform 3205"/>
              <p:cNvSpPr>
                <a:spLocks/>
              </p:cNvSpPr>
              <p:nvPr/>
            </p:nvSpPr>
            <p:spPr bwMode="auto">
              <a:xfrm>
                <a:off x="3987" y="193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70" name="Freeform 3206"/>
              <p:cNvSpPr>
                <a:spLocks/>
              </p:cNvSpPr>
              <p:nvPr/>
            </p:nvSpPr>
            <p:spPr bwMode="auto">
              <a:xfrm>
                <a:off x="4113" y="179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71" name="Freeform 3207"/>
              <p:cNvSpPr>
                <a:spLocks/>
              </p:cNvSpPr>
              <p:nvPr/>
            </p:nvSpPr>
            <p:spPr bwMode="auto">
              <a:xfrm>
                <a:off x="4088" y="179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72" name="Freeform 3208"/>
              <p:cNvSpPr>
                <a:spLocks/>
              </p:cNvSpPr>
              <p:nvPr/>
            </p:nvSpPr>
            <p:spPr bwMode="auto">
              <a:xfrm>
                <a:off x="3727" y="2000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73" name="Freeform 3209"/>
              <p:cNvSpPr>
                <a:spLocks/>
              </p:cNvSpPr>
              <p:nvPr/>
            </p:nvSpPr>
            <p:spPr bwMode="auto">
              <a:xfrm>
                <a:off x="4222" y="183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74" name="Freeform 3210"/>
              <p:cNvSpPr>
                <a:spLocks/>
              </p:cNvSpPr>
              <p:nvPr/>
            </p:nvSpPr>
            <p:spPr bwMode="auto">
              <a:xfrm>
                <a:off x="4079" y="1857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75" name="Freeform 3211"/>
              <p:cNvSpPr>
                <a:spLocks/>
              </p:cNvSpPr>
              <p:nvPr/>
            </p:nvSpPr>
            <p:spPr bwMode="auto">
              <a:xfrm>
                <a:off x="4172" y="181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76" name="Freeform 3212"/>
              <p:cNvSpPr>
                <a:spLocks/>
              </p:cNvSpPr>
              <p:nvPr/>
            </p:nvSpPr>
            <p:spPr bwMode="auto">
              <a:xfrm>
                <a:off x="4146" y="184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77" name="Freeform 3213"/>
              <p:cNvSpPr>
                <a:spLocks/>
              </p:cNvSpPr>
              <p:nvPr/>
            </p:nvSpPr>
            <p:spPr bwMode="auto">
              <a:xfrm>
                <a:off x="4297" y="181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78" name="Freeform 3214"/>
              <p:cNvSpPr>
                <a:spLocks/>
              </p:cNvSpPr>
              <p:nvPr/>
            </p:nvSpPr>
            <p:spPr bwMode="auto">
              <a:xfrm>
                <a:off x="4214" y="1899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79" name="Freeform 3215"/>
              <p:cNvSpPr>
                <a:spLocks/>
              </p:cNvSpPr>
              <p:nvPr/>
            </p:nvSpPr>
            <p:spPr bwMode="auto">
              <a:xfrm>
                <a:off x="4197" y="198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80" name="Freeform 3216"/>
              <p:cNvSpPr>
                <a:spLocks/>
              </p:cNvSpPr>
              <p:nvPr/>
            </p:nvSpPr>
            <p:spPr bwMode="auto">
              <a:xfrm>
                <a:off x="4323" y="1832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81" name="Freeform 3217"/>
              <p:cNvSpPr>
                <a:spLocks/>
              </p:cNvSpPr>
              <p:nvPr/>
            </p:nvSpPr>
            <p:spPr bwMode="auto">
              <a:xfrm>
                <a:off x="4885" y="1513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82" name="Freeform 3218"/>
              <p:cNvSpPr>
                <a:spLocks/>
              </p:cNvSpPr>
              <p:nvPr/>
            </p:nvSpPr>
            <p:spPr bwMode="auto">
              <a:xfrm>
                <a:off x="4205" y="1958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83" name="Freeform 3219"/>
              <p:cNvSpPr>
                <a:spLocks/>
              </p:cNvSpPr>
              <p:nvPr/>
            </p:nvSpPr>
            <p:spPr bwMode="auto">
              <a:xfrm>
                <a:off x="4180" y="186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84" name="Freeform 3220"/>
              <p:cNvSpPr>
                <a:spLocks/>
              </p:cNvSpPr>
              <p:nvPr/>
            </p:nvSpPr>
            <p:spPr bwMode="auto">
              <a:xfrm>
                <a:off x="4197" y="189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85" name="Freeform 3221"/>
              <p:cNvSpPr>
                <a:spLocks/>
              </p:cNvSpPr>
              <p:nvPr/>
            </p:nvSpPr>
            <p:spPr bwMode="auto">
              <a:xfrm>
                <a:off x="4163" y="206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86" name="Freeform 3222"/>
              <p:cNvSpPr>
                <a:spLocks/>
              </p:cNvSpPr>
              <p:nvPr/>
            </p:nvSpPr>
            <p:spPr bwMode="auto">
              <a:xfrm>
                <a:off x="4054" y="207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87" name="Freeform 3223"/>
              <p:cNvSpPr>
                <a:spLocks/>
              </p:cNvSpPr>
              <p:nvPr/>
            </p:nvSpPr>
            <p:spPr bwMode="auto">
              <a:xfrm>
                <a:off x="4515" y="200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88" name="Freeform 3224"/>
              <p:cNvSpPr>
                <a:spLocks/>
              </p:cNvSpPr>
              <p:nvPr/>
            </p:nvSpPr>
            <p:spPr bwMode="auto">
              <a:xfrm>
                <a:off x="4406" y="198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89" name="Freeform 3225"/>
              <p:cNvSpPr>
                <a:spLocks/>
              </p:cNvSpPr>
              <p:nvPr/>
            </p:nvSpPr>
            <p:spPr bwMode="auto">
              <a:xfrm>
                <a:off x="4985" y="1606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90" name="Freeform 3226"/>
              <p:cNvSpPr>
                <a:spLocks/>
              </p:cNvSpPr>
              <p:nvPr/>
            </p:nvSpPr>
            <p:spPr bwMode="auto">
              <a:xfrm>
                <a:off x="4532" y="20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91" name="Freeform 3227"/>
              <p:cNvSpPr>
                <a:spLocks/>
              </p:cNvSpPr>
              <p:nvPr/>
            </p:nvSpPr>
            <p:spPr bwMode="auto">
              <a:xfrm>
                <a:off x="4331" y="2033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92" name="Freeform 3228"/>
              <p:cNvSpPr>
                <a:spLocks/>
              </p:cNvSpPr>
              <p:nvPr/>
            </p:nvSpPr>
            <p:spPr bwMode="auto">
              <a:xfrm>
                <a:off x="4180" y="208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93" name="Freeform 3229"/>
              <p:cNvSpPr>
                <a:spLocks/>
              </p:cNvSpPr>
              <p:nvPr/>
            </p:nvSpPr>
            <p:spPr bwMode="auto">
              <a:xfrm>
                <a:off x="4214" y="203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94" name="Freeform 3230"/>
              <p:cNvSpPr>
                <a:spLocks/>
              </p:cNvSpPr>
              <p:nvPr/>
            </p:nvSpPr>
            <p:spPr bwMode="auto">
              <a:xfrm>
                <a:off x="4910" y="153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95" name="Freeform 3231"/>
              <p:cNvSpPr>
                <a:spLocks/>
              </p:cNvSpPr>
              <p:nvPr/>
            </p:nvSpPr>
            <p:spPr bwMode="auto">
              <a:xfrm>
                <a:off x="4155" y="198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96" name="Freeform 3232"/>
              <p:cNvSpPr>
                <a:spLocks/>
              </p:cNvSpPr>
              <p:nvPr/>
            </p:nvSpPr>
            <p:spPr bwMode="auto">
              <a:xfrm>
                <a:off x="4323" y="1966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97" name="Freeform 3233"/>
              <p:cNvSpPr>
                <a:spLocks/>
              </p:cNvSpPr>
              <p:nvPr/>
            </p:nvSpPr>
            <p:spPr bwMode="auto">
              <a:xfrm>
                <a:off x="4255" y="195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98" name="Freeform 3234"/>
              <p:cNvSpPr>
                <a:spLocks/>
              </p:cNvSpPr>
              <p:nvPr/>
            </p:nvSpPr>
            <p:spPr bwMode="auto">
              <a:xfrm>
                <a:off x="4323" y="1849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299" name="Freeform 3235"/>
              <p:cNvSpPr>
                <a:spLocks/>
              </p:cNvSpPr>
              <p:nvPr/>
            </p:nvSpPr>
            <p:spPr bwMode="auto">
              <a:xfrm>
                <a:off x="5027" y="156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00" name="Freeform 3236"/>
              <p:cNvSpPr>
                <a:spLocks/>
              </p:cNvSpPr>
              <p:nvPr/>
            </p:nvSpPr>
            <p:spPr bwMode="auto">
              <a:xfrm>
                <a:off x="4121" y="218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01" name="Freeform 3237"/>
              <p:cNvSpPr>
                <a:spLocks/>
              </p:cNvSpPr>
              <p:nvPr/>
            </p:nvSpPr>
            <p:spPr bwMode="auto">
              <a:xfrm>
                <a:off x="4054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02" name="Freeform 3238"/>
              <p:cNvSpPr>
                <a:spLocks/>
              </p:cNvSpPr>
              <p:nvPr/>
            </p:nvSpPr>
            <p:spPr bwMode="auto">
              <a:xfrm>
                <a:off x="4071" y="211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03" name="Freeform 3239"/>
              <p:cNvSpPr>
                <a:spLocks/>
              </p:cNvSpPr>
              <p:nvPr/>
            </p:nvSpPr>
            <p:spPr bwMode="auto">
              <a:xfrm>
                <a:off x="4188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04" name="Freeform 3240"/>
              <p:cNvSpPr>
                <a:spLocks/>
              </p:cNvSpPr>
              <p:nvPr/>
            </p:nvSpPr>
            <p:spPr bwMode="auto">
              <a:xfrm>
                <a:off x="4339" y="196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05" name="Freeform 3241"/>
              <p:cNvSpPr>
                <a:spLocks/>
              </p:cNvSpPr>
              <p:nvPr/>
            </p:nvSpPr>
            <p:spPr bwMode="auto">
              <a:xfrm>
                <a:off x="4323" y="2134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06" name="Freeform 3242"/>
              <p:cNvSpPr>
                <a:spLocks/>
              </p:cNvSpPr>
              <p:nvPr/>
            </p:nvSpPr>
            <p:spPr bwMode="auto">
              <a:xfrm>
                <a:off x="4985" y="158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07" name="Freeform 3243"/>
              <p:cNvSpPr>
                <a:spLocks/>
              </p:cNvSpPr>
              <p:nvPr/>
            </p:nvSpPr>
            <p:spPr bwMode="auto">
              <a:xfrm>
                <a:off x="4398" y="188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08" name="Freeform 3244"/>
              <p:cNvSpPr>
                <a:spLocks/>
              </p:cNvSpPr>
              <p:nvPr/>
            </p:nvSpPr>
            <p:spPr bwMode="auto">
              <a:xfrm>
                <a:off x="4373" y="186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09" name="Freeform 3245"/>
              <p:cNvSpPr>
                <a:spLocks/>
              </p:cNvSpPr>
              <p:nvPr/>
            </p:nvSpPr>
            <p:spPr bwMode="auto">
              <a:xfrm>
                <a:off x="4239" y="180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10" name="Freeform 3246"/>
              <p:cNvSpPr>
                <a:spLocks/>
              </p:cNvSpPr>
              <p:nvPr/>
            </p:nvSpPr>
            <p:spPr bwMode="auto">
              <a:xfrm>
                <a:off x="4356" y="185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11" name="Freeform 3247"/>
              <p:cNvSpPr>
                <a:spLocks/>
              </p:cNvSpPr>
              <p:nvPr/>
            </p:nvSpPr>
            <p:spPr bwMode="auto">
              <a:xfrm>
                <a:off x="4339" y="184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12" name="Freeform 3248"/>
              <p:cNvSpPr>
                <a:spLocks/>
              </p:cNvSpPr>
              <p:nvPr/>
            </p:nvSpPr>
            <p:spPr bwMode="auto">
              <a:xfrm>
                <a:off x="4692" y="1572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13" name="Freeform 3249"/>
              <p:cNvSpPr>
                <a:spLocks/>
              </p:cNvSpPr>
              <p:nvPr/>
            </p:nvSpPr>
            <p:spPr bwMode="auto">
              <a:xfrm>
                <a:off x="4398" y="189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14" name="Freeform 3250"/>
              <p:cNvSpPr>
                <a:spLocks/>
              </p:cNvSpPr>
              <p:nvPr/>
            </p:nvSpPr>
            <p:spPr bwMode="auto">
              <a:xfrm>
                <a:off x="4994" y="1589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15" name="Freeform 3251"/>
              <p:cNvSpPr>
                <a:spLocks/>
              </p:cNvSpPr>
              <p:nvPr/>
            </p:nvSpPr>
            <p:spPr bwMode="auto">
              <a:xfrm>
                <a:off x="4885" y="1597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16" name="Freeform 3252"/>
              <p:cNvSpPr>
                <a:spLocks/>
              </p:cNvSpPr>
              <p:nvPr/>
            </p:nvSpPr>
            <p:spPr bwMode="auto">
              <a:xfrm>
                <a:off x="4952" y="157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17" name="Freeform 3253"/>
              <p:cNvSpPr>
                <a:spLocks/>
              </p:cNvSpPr>
              <p:nvPr/>
            </p:nvSpPr>
            <p:spPr bwMode="auto">
              <a:xfrm>
                <a:off x="4524" y="1824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18" name="Freeform 3254"/>
              <p:cNvSpPr>
                <a:spLocks/>
              </p:cNvSpPr>
              <p:nvPr/>
            </p:nvSpPr>
            <p:spPr bwMode="auto">
              <a:xfrm>
                <a:off x="5069" y="152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19" name="Freeform 3255"/>
              <p:cNvSpPr>
                <a:spLocks/>
              </p:cNvSpPr>
              <p:nvPr/>
            </p:nvSpPr>
            <p:spPr bwMode="auto">
              <a:xfrm>
                <a:off x="4096" y="21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20" name="Freeform 3256"/>
              <p:cNvSpPr>
                <a:spLocks/>
              </p:cNvSpPr>
              <p:nvPr/>
            </p:nvSpPr>
            <p:spPr bwMode="auto">
              <a:xfrm>
                <a:off x="4272" y="2025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21" name="Freeform 3257"/>
              <p:cNvSpPr>
                <a:spLocks/>
              </p:cNvSpPr>
              <p:nvPr/>
            </p:nvSpPr>
            <p:spPr bwMode="auto">
              <a:xfrm>
                <a:off x="4968" y="157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22" name="Freeform 3258"/>
              <p:cNvSpPr>
                <a:spLocks/>
              </p:cNvSpPr>
              <p:nvPr/>
            </p:nvSpPr>
            <p:spPr bwMode="auto">
              <a:xfrm>
                <a:off x="4172" y="2059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23" name="Freeform 3259"/>
              <p:cNvSpPr>
                <a:spLocks/>
              </p:cNvSpPr>
              <p:nvPr/>
            </p:nvSpPr>
            <p:spPr bwMode="auto">
              <a:xfrm>
                <a:off x="4155" y="2067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24" name="Freeform 3260"/>
              <p:cNvSpPr>
                <a:spLocks/>
              </p:cNvSpPr>
              <p:nvPr/>
            </p:nvSpPr>
            <p:spPr bwMode="auto">
              <a:xfrm>
                <a:off x="4063" y="2109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25" name="Freeform 3261"/>
              <p:cNvSpPr>
                <a:spLocks/>
              </p:cNvSpPr>
              <p:nvPr/>
            </p:nvSpPr>
            <p:spPr bwMode="auto">
              <a:xfrm>
                <a:off x="4230" y="2017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26" name="Freeform 3262"/>
              <p:cNvSpPr>
                <a:spLocks/>
              </p:cNvSpPr>
              <p:nvPr/>
            </p:nvSpPr>
            <p:spPr bwMode="auto">
              <a:xfrm>
                <a:off x="4180" y="2050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27" name="Freeform 3263"/>
              <p:cNvSpPr>
                <a:spLocks/>
              </p:cNvSpPr>
              <p:nvPr/>
            </p:nvSpPr>
            <p:spPr bwMode="auto">
              <a:xfrm>
                <a:off x="3668" y="246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28" name="Freeform 3264"/>
              <p:cNvSpPr>
                <a:spLocks/>
              </p:cNvSpPr>
              <p:nvPr/>
            </p:nvSpPr>
            <p:spPr bwMode="auto">
              <a:xfrm>
                <a:off x="3610" y="2453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29" name="Freeform 3265"/>
              <p:cNvSpPr>
                <a:spLocks/>
              </p:cNvSpPr>
              <p:nvPr/>
            </p:nvSpPr>
            <p:spPr bwMode="auto">
              <a:xfrm>
                <a:off x="4331" y="189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30" name="Freeform 3266"/>
              <p:cNvSpPr>
                <a:spLocks/>
              </p:cNvSpPr>
              <p:nvPr/>
            </p:nvSpPr>
            <p:spPr bwMode="auto">
              <a:xfrm>
                <a:off x="4339" y="185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31" name="Freeform 3267"/>
              <p:cNvSpPr>
                <a:spLocks/>
              </p:cNvSpPr>
              <p:nvPr/>
            </p:nvSpPr>
            <p:spPr bwMode="auto">
              <a:xfrm>
                <a:off x="4314" y="1899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32" name="Freeform 3268"/>
              <p:cNvSpPr>
                <a:spLocks/>
              </p:cNvSpPr>
              <p:nvPr/>
            </p:nvSpPr>
            <p:spPr bwMode="auto">
              <a:xfrm>
                <a:off x="4281" y="1899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33" name="Freeform 3269"/>
              <p:cNvSpPr>
                <a:spLocks/>
              </p:cNvSpPr>
              <p:nvPr/>
            </p:nvSpPr>
            <p:spPr bwMode="auto">
              <a:xfrm>
                <a:off x="4297" y="194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34" name="Freeform 3270"/>
              <p:cNvSpPr>
                <a:spLocks/>
              </p:cNvSpPr>
              <p:nvPr/>
            </p:nvSpPr>
            <p:spPr bwMode="auto">
              <a:xfrm>
                <a:off x="3618" y="25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35" name="Freeform 3271"/>
              <p:cNvSpPr>
                <a:spLocks/>
              </p:cNvSpPr>
              <p:nvPr/>
            </p:nvSpPr>
            <p:spPr bwMode="auto">
              <a:xfrm>
                <a:off x="4172" y="2059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36" name="Freeform 3272"/>
              <p:cNvSpPr>
                <a:spLocks/>
              </p:cNvSpPr>
              <p:nvPr/>
            </p:nvSpPr>
            <p:spPr bwMode="auto">
              <a:xfrm>
                <a:off x="3895" y="226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37" name="Freeform 3273"/>
              <p:cNvSpPr>
                <a:spLocks/>
              </p:cNvSpPr>
              <p:nvPr/>
            </p:nvSpPr>
            <p:spPr bwMode="auto">
              <a:xfrm>
                <a:off x="3870" y="2444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38" name="Freeform 3274"/>
              <p:cNvSpPr>
                <a:spLocks/>
              </p:cNvSpPr>
              <p:nvPr/>
            </p:nvSpPr>
            <p:spPr bwMode="auto">
              <a:xfrm>
                <a:off x="3786" y="253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39" name="Freeform 3275"/>
              <p:cNvSpPr>
                <a:spLocks/>
              </p:cNvSpPr>
              <p:nvPr/>
            </p:nvSpPr>
            <p:spPr bwMode="auto">
              <a:xfrm>
                <a:off x="3836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40" name="Freeform 3276"/>
              <p:cNvSpPr>
                <a:spLocks/>
              </p:cNvSpPr>
              <p:nvPr/>
            </p:nvSpPr>
            <p:spPr bwMode="auto">
              <a:xfrm>
                <a:off x="3853" y="2226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41" name="Freeform 3277"/>
              <p:cNvSpPr>
                <a:spLocks/>
              </p:cNvSpPr>
              <p:nvPr/>
            </p:nvSpPr>
            <p:spPr bwMode="auto">
              <a:xfrm>
                <a:off x="3903" y="206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42" name="Freeform 3278"/>
              <p:cNvSpPr>
                <a:spLocks/>
              </p:cNvSpPr>
              <p:nvPr/>
            </p:nvSpPr>
            <p:spPr bwMode="auto">
              <a:xfrm>
                <a:off x="3886" y="2226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43" name="Freeform 3279"/>
              <p:cNvSpPr>
                <a:spLocks/>
              </p:cNvSpPr>
              <p:nvPr/>
            </p:nvSpPr>
            <p:spPr bwMode="auto">
              <a:xfrm>
                <a:off x="3861" y="222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44" name="Freeform 3280"/>
              <p:cNvSpPr>
                <a:spLocks/>
              </p:cNvSpPr>
              <p:nvPr/>
            </p:nvSpPr>
            <p:spPr bwMode="auto">
              <a:xfrm>
                <a:off x="3836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45" name="Freeform 3281"/>
              <p:cNvSpPr>
                <a:spLocks/>
              </p:cNvSpPr>
              <p:nvPr/>
            </p:nvSpPr>
            <p:spPr bwMode="auto">
              <a:xfrm>
                <a:off x="3861" y="2210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46" name="Freeform 3282"/>
              <p:cNvSpPr>
                <a:spLocks/>
              </p:cNvSpPr>
              <p:nvPr/>
            </p:nvSpPr>
            <p:spPr bwMode="auto">
              <a:xfrm>
                <a:off x="3853" y="223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47" name="Freeform 3283"/>
              <p:cNvSpPr>
                <a:spLocks/>
              </p:cNvSpPr>
              <p:nvPr/>
            </p:nvSpPr>
            <p:spPr bwMode="auto">
              <a:xfrm>
                <a:off x="3677" y="262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48" name="Freeform 3284"/>
              <p:cNvSpPr>
                <a:spLocks/>
              </p:cNvSpPr>
              <p:nvPr/>
            </p:nvSpPr>
            <p:spPr bwMode="auto">
              <a:xfrm>
                <a:off x="3677" y="258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49" name="Freeform 3285"/>
              <p:cNvSpPr>
                <a:spLocks/>
              </p:cNvSpPr>
              <p:nvPr/>
            </p:nvSpPr>
            <p:spPr bwMode="auto">
              <a:xfrm>
                <a:off x="3912" y="218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50" name="Freeform 3286"/>
              <p:cNvSpPr>
                <a:spLocks/>
              </p:cNvSpPr>
              <p:nvPr/>
            </p:nvSpPr>
            <p:spPr bwMode="auto">
              <a:xfrm>
                <a:off x="3886" y="219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51" name="Freeform 3287"/>
              <p:cNvSpPr>
                <a:spLocks/>
              </p:cNvSpPr>
              <p:nvPr/>
            </p:nvSpPr>
            <p:spPr bwMode="auto">
              <a:xfrm>
                <a:off x="3937" y="21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52" name="Freeform 3288"/>
              <p:cNvSpPr>
                <a:spLocks/>
              </p:cNvSpPr>
              <p:nvPr/>
            </p:nvSpPr>
            <p:spPr bwMode="auto">
              <a:xfrm>
                <a:off x="3878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53" name="Freeform 3289"/>
              <p:cNvSpPr>
                <a:spLocks/>
              </p:cNvSpPr>
              <p:nvPr/>
            </p:nvSpPr>
            <p:spPr bwMode="auto">
              <a:xfrm>
                <a:off x="4214" y="1899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54" name="Freeform 3290"/>
              <p:cNvSpPr>
                <a:spLocks/>
              </p:cNvSpPr>
              <p:nvPr/>
            </p:nvSpPr>
            <p:spPr bwMode="auto">
              <a:xfrm>
                <a:off x="3928" y="2159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55" name="Freeform 3291"/>
              <p:cNvSpPr>
                <a:spLocks/>
              </p:cNvSpPr>
              <p:nvPr/>
            </p:nvSpPr>
            <p:spPr bwMode="auto">
              <a:xfrm>
                <a:off x="4314" y="189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56" name="Freeform 3292"/>
              <p:cNvSpPr>
                <a:spLocks/>
              </p:cNvSpPr>
              <p:nvPr/>
            </p:nvSpPr>
            <p:spPr bwMode="auto">
              <a:xfrm>
                <a:off x="4331" y="184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57" name="Freeform 3293"/>
              <p:cNvSpPr>
                <a:spLocks/>
              </p:cNvSpPr>
              <p:nvPr/>
            </p:nvSpPr>
            <p:spPr bwMode="auto">
              <a:xfrm>
                <a:off x="4188" y="193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58" name="Freeform 3294"/>
              <p:cNvSpPr>
                <a:spLocks/>
              </p:cNvSpPr>
              <p:nvPr/>
            </p:nvSpPr>
            <p:spPr bwMode="auto">
              <a:xfrm>
                <a:off x="4138" y="1958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59" name="Freeform 3295"/>
              <p:cNvSpPr>
                <a:spLocks/>
              </p:cNvSpPr>
              <p:nvPr/>
            </p:nvSpPr>
            <p:spPr bwMode="auto">
              <a:xfrm>
                <a:off x="4264" y="1891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60" name="Freeform 3296"/>
              <p:cNvSpPr>
                <a:spLocks/>
              </p:cNvSpPr>
              <p:nvPr/>
            </p:nvSpPr>
            <p:spPr bwMode="auto">
              <a:xfrm>
                <a:off x="4121" y="196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61" name="Freeform 3297"/>
              <p:cNvSpPr>
                <a:spLocks/>
              </p:cNvSpPr>
              <p:nvPr/>
            </p:nvSpPr>
            <p:spPr bwMode="auto">
              <a:xfrm>
                <a:off x="4289" y="187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62" name="Freeform 3298"/>
              <p:cNvSpPr>
                <a:spLocks/>
              </p:cNvSpPr>
              <p:nvPr/>
            </p:nvSpPr>
            <p:spPr bwMode="auto">
              <a:xfrm>
                <a:off x="4297" y="187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63" name="Freeform 3299"/>
              <p:cNvSpPr>
                <a:spLocks/>
              </p:cNvSpPr>
              <p:nvPr/>
            </p:nvSpPr>
            <p:spPr bwMode="auto">
              <a:xfrm>
                <a:off x="4239" y="189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64" name="Freeform 3300"/>
              <p:cNvSpPr>
                <a:spLocks/>
              </p:cNvSpPr>
              <p:nvPr/>
            </p:nvSpPr>
            <p:spPr bwMode="auto">
              <a:xfrm>
                <a:off x="4314" y="1866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65" name="Freeform 3301"/>
              <p:cNvSpPr>
                <a:spLocks/>
              </p:cNvSpPr>
              <p:nvPr/>
            </p:nvSpPr>
            <p:spPr bwMode="auto">
              <a:xfrm>
                <a:off x="4289" y="188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66" name="Freeform 3302"/>
              <p:cNvSpPr>
                <a:spLocks/>
              </p:cNvSpPr>
              <p:nvPr/>
            </p:nvSpPr>
            <p:spPr bwMode="auto">
              <a:xfrm>
                <a:off x="4104" y="196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67" name="Freeform 3303"/>
              <p:cNvSpPr>
                <a:spLocks/>
              </p:cNvSpPr>
              <p:nvPr/>
            </p:nvSpPr>
            <p:spPr bwMode="auto">
              <a:xfrm>
                <a:off x="4079" y="198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68" name="Freeform 3304"/>
              <p:cNvSpPr>
                <a:spLocks/>
              </p:cNvSpPr>
              <p:nvPr/>
            </p:nvSpPr>
            <p:spPr bwMode="auto">
              <a:xfrm>
                <a:off x="4289" y="187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69" name="Freeform 3305"/>
              <p:cNvSpPr>
                <a:spLocks/>
              </p:cNvSpPr>
              <p:nvPr/>
            </p:nvSpPr>
            <p:spPr bwMode="auto">
              <a:xfrm>
                <a:off x="4297" y="1857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70" name="Freeform 3306"/>
              <p:cNvSpPr>
                <a:spLocks/>
              </p:cNvSpPr>
              <p:nvPr/>
            </p:nvSpPr>
            <p:spPr bwMode="auto">
              <a:xfrm>
                <a:off x="4314" y="184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71" name="Freeform 3307"/>
              <p:cNvSpPr>
                <a:spLocks/>
              </p:cNvSpPr>
              <p:nvPr/>
            </p:nvSpPr>
            <p:spPr bwMode="auto">
              <a:xfrm>
                <a:off x="4323" y="1849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72" name="Freeform 3308"/>
              <p:cNvSpPr>
                <a:spLocks/>
              </p:cNvSpPr>
              <p:nvPr/>
            </p:nvSpPr>
            <p:spPr bwMode="auto">
              <a:xfrm>
                <a:off x="4088" y="207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73" name="Freeform 3309"/>
              <p:cNvSpPr>
                <a:spLocks/>
              </p:cNvSpPr>
              <p:nvPr/>
            </p:nvSpPr>
            <p:spPr bwMode="auto">
              <a:xfrm>
                <a:off x="4180" y="191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74" name="Freeform 3310"/>
              <p:cNvSpPr>
                <a:spLocks/>
              </p:cNvSpPr>
              <p:nvPr/>
            </p:nvSpPr>
            <p:spPr bwMode="auto">
              <a:xfrm>
                <a:off x="4180" y="196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75" name="Freeform 3311"/>
              <p:cNvSpPr>
                <a:spLocks/>
              </p:cNvSpPr>
              <p:nvPr/>
            </p:nvSpPr>
            <p:spPr bwMode="auto">
              <a:xfrm>
                <a:off x="4197" y="181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76" name="Freeform 3312"/>
              <p:cNvSpPr>
                <a:spLocks/>
              </p:cNvSpPr>
              <p:nvPr/>
            </p:nvSpPr>
            <p:spPr bwMode="auto">
              <a:xfrm>
                <a:off x="4197" y="183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77" name="Freeform 3313"/>
              <p:cNvSpPr>
                <a:spLocks/>
              </p:cNvSpPr>
              <p:nvPr/>
            </p:nvSpPr>
            <p:spPr bwMode="auto">
              <a:xfrm>
                <a:off x="4012" y="198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78" name="Freeform 3314"/>
              <p:cNvSpPr>
                <a:spLocks/>
              </p:cNvSpPr>
              <p:nvPr/>
            </p:nvSpPr>
            <p:spPr bwMode="auto">
              <a:xfrm>
                <a:off x="3995" y="2017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79" name="Freeform 3315"/>
              <p:cNvSpPr>
                <a:spLocks/>
              </p:cNvSpPr>
              <p:nvPr/>
            </p:nvSpPr>
            <p:spPr bwMode="auto">
              <a:xfrm>
                <a:off x="4004" y="199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80" name="Freeform 3316"/>
              <p:cNvSpPr>
                <a:spLocks/>
              </p:cNvSpPr>
              <p:nvPr/>
            </p:nvSpPr>
            <p:spPr bwMode="auto">
              <a:xfrm>
                <a:off x="4180" y="1899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81" name="Freeform 3317"/>
              <p:cNvSpPr>
                <a:spLocks/>
              </p:cNvSpPr>
              <p:nvPr/>
            </p:nvSpPr>
            <p:spPr bwMode="auto">
              <a:xfrm>
                <a:off x="4155" y="189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82" name="Freeform 3318"/>
              <p:cNvSpPr>
                <a:spLocks/>
              </p:cNvSpPr>
              <p:nvPr/>
            </p:nvSpPr>
            <p:spPr bwMode="auto">
              <a:xfrm>
                <a:off x="4264" y="1824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83" name="Freeform 3319"/>
              <p:cNvSpPr>
                <a:spLocks/>
              </p:cNvSpPr>
              <p:nvPr/>
            </p:nvSpPr>
            <p:spPr bwMode="auto">
              <a:xfrm>
                <a:off x="4155" y="1866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84" name="Freeform 3320"/>
              <p:cNvSpPr>
                <a:spLocks/>
              </p:cNvSpPr>
              <p:nvPr/>
            </p:nvSpPr>
            <p:spPr bwMode="auto">
              <a:xfrm>
                <a:off x="4314" y="189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85" name="Freeform 3321"/>
              <p:cNvSpPr>
                <a:spLocks/>
              </p:cNvSpPr>
              <p:nvPr/>
            </p:nvSpPr>
            <p:spPr bwMode="auto">
              <a:xfrm>
                <a:off x="4214" y="167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86" name="Freeform 3322"/>
              <p:cNvSpPr>
                <a:spLocks/>
              </p:cNvSpPr>
              <p:nvPr/>
            </p:nvSpPr>
            <p:spPr bwMode="auto">
              <a:xfrm>
                <a:off x="4172" y="169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87" name="Freeform 3323"/>
              <p:cNvSpPr>
                <a:spLocks/>
              </p:cNvSpPr>
              <p:nvPr/>
            </p:nvSpPr>
            <p:spPr bwMode="auto">
              <a:xfrm>
                <a:off x="4264" y="1798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88" name="Freeform 3324"/>
              <p:cNvSpPr>
                <a:spLocks/>
              </p:cNvSpPr>
              <p:nvPr/>
            </p:nvSpPr>
            <p:spPr bwMode="auto">
              <a:xfrm>
                <a:off x="4297" y="181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89" name="Freeform 3325"/>
              <p:cNvSpPr>
                <a:spLocks/>
              </p:cNvSpPr>
              <p:nvPr/>
            </p:nvSpPr>
            <p:spPr bwMode="auto">
              <a:xfrm>
                <a:off x="4222" y="184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90" name="Freeform 3326"/>
              <p:cNvSpPr>
                <a:spLocks/>
              </p:cNvSpPr>
              <p:nvPr/>
            </p:nvSpPr>
            <p:spPr bwMode="auto">
              <a:xfrm>
                <a:off x="4247" y="183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91" name="Freeform 3327"/>
              <p:cNvSpPr>
                <a:spLocks/>
              </p:cNvSpPr>
              <p:nvPr/>
            </p:nvSpPr>
            <p:spPr bwMode="auto">
              <a:xfrm>
                <a:off x="4281" y="179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92" name="Freeform 3328"/>
              <p:cNvSpPr>
                <a:spLocks/>
              </p:cNvSpPr>
              <p:nvPr/>
            </p:nvSpPr>
            <p:spPr bwMode="auto">
              <a:xfrm>
                <a:off x="4281" y="180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93" name="Freeform 3329"/>
              <p:cNvSpPr>
                <a:spLocks/>
              </p:cNvSpPr>
              <p:nvPr/>
            </p:nvSpPr>
            <p:spPr bwMode="auto">
              <a:xfrm>
                <a:off x="4314" y="1798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94" name="Freeform 3330"/>
              <p:cNvSpPr>
                <a:spLocks/>
              </p:cNvSpPr>
              <p:nvPr/>
            </p:nvSpPr>
            <p:spPr bwMode="auto">
              <a:xfrm>
                <a:off x="4197" y="186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95" name="Freeform 3331"/>
              <p:cNvSpPr>
                <a:spLocks/>
              </p:cNvSpPr>
              <p:nvPr/>
            </p:nvSpPr>
            <p:spPr bwMode="auto">
              <a:xfrm>
                <a:off x="4222" y="1866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96" name="Freeform 3332"/>
              <p:cNvSpPr>
                <a:spLocks/>
              </p:cNvSpPr>
              <p:nvPr/>
            </p:nvSpPr>
            <p:spPr bwMode="auto">
              <a:xfrm>
                <a:off x="4197" y="187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97" name="Freeform 3333"/>
              <p:cNvSpPr>
                <a:spLocks/>
              </p:cNvSpPr>
              <p:nvPr/>
            </p:nvSpPr>
            <p:spPr bwMode="auto">
              <a:xfrm>
                <a:off x="4289" y="179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98" name="Freeform 3334"/>
              <p:cNvSpPr>
                <a:spLocks/>
              </p:cNvSpPr>
              <p:nvPr/>
            </p:nvSpPr>
            <p:spPr bwMode="auto">
              <a:xfrm>
                <a:off x="4255" y="1798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399" name="Freeform 3335"/>
              <p:cNvSpPr>
                <a:spLocks/>
              </p:cNvSpPr>
              <p:nvPr/>
            </p:nvSpPr>
            <p:spPr bwMode="auto">
              <a:xfrm>
                <a:off x="4272" y="181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00" name="Freeform 3336"/>
              <p:cNvSpPr>
                <a:spLocks/>
              </p:cNvSpPr>
              <p:nvPr/>
            </p:nvSpPr>
            <p:spPr bwMode="auto">
              <a:xfrm>
                <a:off x="4247" y="180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01" name="Freeform 3337"/>
              <p:cNvSpPr>
                <a:spLocks/>
              </p:cNvSpPr>
              <p:nvPr/>
            </p:nvSpPr>
            <p:spPr bwMode="auto">
              <a:xfrm>
                <a:off x="4272" y="181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02" name="Freeform 3338"/>
              <p:cNvSpPr>
                <a:spLocks/>
              </p:cNvSpPr>
              <p:nvPr/>
            </p:nvSpPr>
            <p:spPr bwMode="auto">
              <a:xfrm>
                <a:off x="4247" y="180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03" name="Freeform 3339"/>
              <p:cNvSpPr>
                <a:spLocks/>
              </p:cNvSpPr>
              <p:nvPr/>
            </p:nvSpPr>
            <p:spPr bwMode="auto">
              <a:xfrm>
                <a:off x="4247" y="180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04" name="Freeform 3340"/>
              <p:cNvSpPr>
                <a:spLocks/>
              </p:cNvSpPr>
              <p:nvPr/>
            </p:nvSpPr>
            <p:spPr bwMode="auto">
              <a:xfrm>
                <a:off x="4222" y="181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05" name="Freeform 3341"/>
              <p:cNvSpPr>
                <a:spLocks/>
              </p:cNvSpPr>
              <p:nvPr/>
            </p:nvSpPr>
            <p:spPr bwMode="auto">
              <a:xfrm>
                <a:off x="4222" y="183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06" name="Freeform 3342"/>
              <p:cNvSpPr>
                <a:spLocks/>
              </p:cNvSpPr>
              <p:nvPr/>
            </p:nvSpPr>
            <p:spPr bwMode="auto">
              <a:xfrm>
                <a:off x="4197" y="186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07" name="Freeform 3343"/>
              <p:cNvSpPr>
                <a:spLocks/>
              </p:cNvSpPr>
              <p:nvPr/>
            </p:nvSpPr>
            <p:spPr bwMode="auto">
              <a:xfrm>
                <a:off x="4180" y="188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27" name="Group 3545"/>
            <p:cNvGrpSpPr>
              <a:grpSpLocks/>
            </p:cNvGrpSpPr>
            <p:nvPr/>
          </p:nvGrpSpPr>
          <p:grpSpPr bwMode="auto">
            <a:xfrm>
              <a:off x="2796" y="1077"/>
              <a:ext cx="2651" cy="1636"/>
              <a:chOff x="2796" y="1077"/>
              <a:chExt cx="2651" cy="1636"/>
            </a:xfrm>
          </p:grpSpPr>
          <p:sp>
            <p:nvSpPr>
              <p:cNvPr id="603409" name="Freeform 3345"/>
              <p:cNvSpPr>
                <a:spLocks/>
              </p:cNvSpPr>
              <p:nvPr/>
            </p:nvSpPr>
            <p:spPr bwMode="auto">
              <a:xfrm>
                <a:off x="4180" y="189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10" name="Freeform 3346"/>
              <p:cNvSpPr>
                <a:spLocks/>
              </p:cNvSpPr>
              <p:nvPr/>
            </p:nvSpPr>
            <p:spPr bwMode="auto">
              <a:xfrm>
                <a:off x="4180" y="1899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11" name="Freeform 3347"/>
              <p:cNvSpPr>
                <a:spLocks/>
              </p:cNvSpPr>
              <p:nvPr/>
            </p:nvSpPr>
            <p:spPr bwMode="auto">
              <a:xfrm>
                <a:off x="4121" y="1933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12" name="Freeform 3348"/>
              <p:cNvSpPr>
                <a:spLocks/>
              </p:cNvSpPr>
              <p:nvPr/>
            </p:nvSpPr>
            <p:spPr bwMode="auto">
              <a:xfrm>
                <a:off x="4121" y="192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13" name="Freeform 3349"/>
              <p:cNvSpPr>
                <a:spLocks/>
              </p:cNvSpPr>
              <p:nvPr/>
            </p:nvSpPr>
            <p:spPr bwMode="auto">
              <a:xfrm>
                <a:off x="4155" y="1899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14" name="Freeform 3350"/>
              <p:cNvSpPr>
                <a:spLocks/>
              </p:cNvSpPr>
              <p:nvPr/>
            </p:nvSpPr>
            <p:spPr bwMode="auto">
              <a:xfrm>
                <a:off x="4104" y="1941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15" name="Freeform 3351"/>
              <p:cNvSpPr>
                <a:spLocks/>
              </p:cNvSpPr>
              <p:nvPr/>
            </p:nvSpPr>
            <p:spPr bwMode="auto">
              <a:xfrm>
                <a:off x="3777" y="208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16" name="Freeform 3352"/>
              <p:cNvSpPr>
                <a:spLocks/>
              </p:cNvSpPr>
              <p:nvPr/>
            </p:nvSpPr>
            <p:spPr bwMode="auto">
              <a:xfrm>
                <a:off x="4021" y="200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17" name="Freeform 3353"/>
              <p:cNvSpPr>
                <a:spLocks/>
              </p:cNvSpPr>
              <p:nvPr/>
            </p:nvSpPr>
            <p:spPr bwMode="auto">
              <a:xfrm>
                <a:off x="4088" y="193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18" name="Freeform 3354"/>
              <p:cNvSpPr>
                <a:spLocks/>
              </p:cNvSpPr>
              <p:nvPr/>
            </p:nvSpPr>
            <p:spPr bwMode="auto">
              <a:xfrm>
                <a:off x="4121" y="192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19" name="Freeform 3355"/>
              <p:cNvSpPr>
                <a:spLocks/>
              </p:cNvSpPr>
              <p:nvPr/>
            </p:nvSpPr>
            <p:spPr bwMode="auto">
              <a:xfrm>
                <a:off x="4029" y="196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20" name="Freeform 3356"/>
              <p:cNvSpPr>
                <a:spLocks/>
              </p:cNvSpPr>
              <p:nvPr/>
            </p:nvSpPr>
            <p:spPr bwMode="auto">
              <a:xfrm>
                <a:off x="4121" y="193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21" name="Freeform 3357"/>
              <p:cNvSpPr>
                <a:spLocks/>
              </p:cNvSpPr>
              <p:nvPr/>
            </p:nvSpPr>
            <p:spPr bwMode="auto">
              <a:xfrm>
                <a:off x="4121" y="192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22" name="Freeform 3358"/>
              <p:cNvSpPr>
                <a:spLocks/>
              </p:cNvSpPr>
              <p:nvPr/>
            </p:nvSpPr>
            <p:spPr bwMode="auto">
              <a:xfrm>
                <a:off x="4172" y="1933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23" name="Freeform 3359"/>
              <p:cNvSpPr>
                <a:spLocks/>
              </p:cNvSpPr>
              <p:nvPr/>
            </p:nvSpPr>
            <p:spPr bwMode="auto">
              <a:xfrm>
                <a:off x="4222" y="183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24" name="Freeform 3360"/>
              <p:cNvSpPr>
                <a:spLocks/>
              </p:cNvSpPr>
              <p:nvPr/>
            </p:nvSpPr>
            <p:spPr bwMode="auto">
              <a:xfrm>
                <a:off x="4272" y="179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25" name="Freeform 3361"/>
              <p:cNvSpPr>
                <a:spLocks/>
              </p:cNvSpPr>
              <p:nvPr/>
            </p:nvSpPr>
            <p:spPr bwMode="auto">
              <a:xfrm>
                <a:off x="4297" y="178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26" name="Freeform 3362"/>
              <p:cNvSpPr>
                <a:spLocks/>
              </p:cNvSpPr>
              <p:nvPr/>
            </p:nvSpPr>
            <p:spPr bwMode="auto">
              <a:xfrm>
                <a:off x="4306" y="1765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27" name="Freeform 3363"/>
              <p:cNvSpPr>
                <a:spLocks/>
              </p:cNvSpPr>
              <p:nvPr/>
            </p:nvSpPr>
            <p:spPr bwMode="auto">
              <a:xfrm>
                <a:off x="4314" y="176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28" name="Freeform 3364"/>
              <p:cNvSpPr>
                <a:spLocks/>
              </p:cNvSpPr>
              <p:nvPr/>
            </p:nvSpPr>
            <p:spPr bwMode="auto">
              <a:xfrm>
                <a:off x="4323" y="1765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29" name="Freeform 3365"/>
              <p:cNvSpPr>
                <a:spLocks/>
              </p:cNvSpPr>
              <p:nvPr/>
            </p:nvSpPr>
            <p:spPr bwMode="auto">
              <a:xfrm>
                <a:off x="4172" y="1866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30" name="Freeform 3366"/>
              <p:cNvSpPr>
                <a:spLocks/>
              </p:cNvSpPr>
              <p:nvPr/>
            </p:nvSpPr>
            <p:spPr bwMode="auto">
              <a:xfrm>
                <a:off x="4104" y="197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31" name="Freeform 3367"/>
              <p:cNvSpPr>
                <a:spLocks/>
              </p:cNvSpPr>
              <p:nvPr/>
            </p:nvSpPr>
            <p:spPr bwMode="auto">
              <a:xfrm>
                <a:off x="4214" y="1857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32" name="Freeform 3368"/>
              <p:cNvSpPr>
                <a:spLocks/>
              </p:cNvSpPr>
              <p:nvPr/>
            </p:nvSpPr>
            <p:spPr bwMode="auto">
              <a:xfrm>
                <a:off x="4356" y="177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33" name="Freeform 3369"/>
              <p:cNvSpPr>
                <a:spLocks/>
              </p:cNvSpPr>
              <p:nvPr/>
            </p:nvSpPr>
            <p:spPr bwMode="auto">
              <a:xfrm>
                <a:off x="4121" y="194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34" name="Freeform 3370"/>
              <p:cNvSpPr>
                <a:spLocks/>
              </p:cNvSpPr>
              <p:nvPr/>
            </p:nvSpPr>
            <p:spPr bwMode="auto">
              <a:xfrm>
                <a:off x="4130" y="187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35" name="Freeform 3371"/>
              <p:cNvSpPr>
                <a:spLocks/>
              </p:cNvSpPr>
              <p:nvPr/>
            </p:nvSpPr>
            <p:spPr bwMode="auto">
              <a:xfrm>
                <a:off x="4222" y="184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36" name="Freeform 3372"/>
              <p:cNvSpPr>
                <a:spLocks/>
              </p:cNvSpPr>
              <p:nvPr/>
            </p:nvSpPr>
            <p:spPr bwMode="auto">
              <a:xfrm>
                <a:off x="4180" y="184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37" name="Freeform 3373"/>
              <p:cNvSpPr>
                <a:spLocks/>
              </p:cNvSpPr>
              <p:nvPr/>
            </p:nvSpPr>
            <p:spPr bwMode="auto">
              <a:xfrm>
                <a:off x="4205" y="187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38" name="Freeform 3374"/>
              <p:cNvSpPr>
                <a:spLocks/>
              </p:cNvSpPr>
              <p:nvPr/>
            </p:nvSpPr>
            <p:spPr bwMode="auto">
              <a:xfrm>
                <a:off x="4281" y="1798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39" name="Freeform 3375"/>
              <p:cNvSpPr>
                <a:spLocks/>
              </p:cNvSpPr>
              <p:nvPr/>
            </p:nvSpPr>
            <p:spPr bwMode="auto">
              <a:xfrm>
                <a:off x="4264" y="1790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40" name="Freeform 3376"/>
              <p:cNvSpPr>
                <a:spLocks/>
              </p:cNvSpPr>
              <p:nvPr/>
            </p:nvSpPr>
            <p:spPr bwMode="auto">
              <a:xfrm>
                <a:off x="4281" y="1790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41" name="Freeform 3377"/>
              <p:cNvSpPr>
                <a:spLocks/>
              </p:cNvSpPr>
              <p:nvPr/>
            </p:nvSpPr>
            <p:spPr bwMode="auto">
              <a:xfrm>
                <a:off x="4163" y="186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42" name="Freeform 3378"/>
              <p:cNvSpPr>
                <a:spLocks/>
              </p:cNvSpPr>
              <p:nvPr/>
            </p:nvSpPr>
            <p:spPr bwMode="auto">
              <a:xfrm>
                <a:off x="4264" y="179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43" name="Freeform 3379"/>
              <p:cNvSpPr>
                <a:spLocks/>
              </p:cNvSpPr>
              <p:nvPr/>
            </p:nvSpPr>
            <p:spPr bwMode="auto">
              <a:xfrm>
                <a:off x="4264" y="179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44" name="Freeform 3380"/>
              <p:cNvSpPr>
                <a:spLocks/>
              </p:cNvSpPr>
              <p:nvPr/>
            </p:nvSpPr>
            <p:spPr bwMode="auto">
              <a:xfrm>
                <a:off x="4222" y="183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45" name="Freeform 3381"/>
              <p:cNvSpPr>
                <a:spLocks/>
              </p:cNvSpPr>
              <p:nvPr/>
            </p:nvSpPr>
            <p:spPr bwMode="auto">
              <a:xfrm>
                <a:off x="4281" y="179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46" name="Freeform 3382"/>
              <p:cNvSpPr>
                <a:spLocks/>
              </p:cNvSpPr>
              <p:nvPr/>
            </p:nvSpPr>
            <p:spPr bwMode="auto">
              <a:xfrm>
                <a:off x="4155" y="1866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47" name="Freeform 3383"/>
              <p:cNvSpPr>
                <a:spLocks/>
              </p:cNvSpPr>
              <p:nvPr/>
            </p:nvSpPr>
            <p:spPr bwMode="auto">
              <a:xfrm>
                <a:off x="4297" y="178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48" name="Freeform 3384"/>
              <p:cNvSpPr>
                <a:spLocks/>
              </p:cNvSpPr>
              <p:nvPr/>
            </p:nvSpPr>
            <p:spPr bwMode="auto">
              <a:xfrm>
                <a:off x="4281" y="1798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49" name="Freeform 3385"/>
              <p:cNvSpPr>
                <a:spLocks/>
              </p:cNvSpPr>
              <p:nvPr/>
            </p:nvSpPr>
            <p:spPr bwMode="auto">
              <a:xfrm>
                <a:off x="4297" y="179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50" name="Freeform 3386"/>
              <p:cNvSpPr>
                <a:spLocks/>
              </p:cNvSpPr>
              <p:nvPr/>
            </p:nvSpPr>
            <p:spPr bwMode="auto">
              <a:xfrm>
                <a:off x="4247" y="174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51" name="Freeform 3387"/>
              <p:cNvSpPr>
                <a:spLocks/>
              </p:cNvSpPr>
              <p:nvPr/>
            </p:nvSpPr>
            <p:spPr bwMode="auto">
              <a:xfrm>
                <a:off x="4255" y="173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52" name="Freeform 3388"/>
              <p:cNvSpPr>
                <a:spLocks/>
              </p:cNvSpPr>
              <p:nvPr/>
            </p:nvSpPr>
            <p:spPr bwMode="auto">
              <a:xfrm>
                <a:off x="4247" y="172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53" name="Freeform 3389"/>
              <p:cNvSpPr>
                <a:spLocks/>
              </p:cNvSpPr>
              <p:nvPr/>
            </p:nvSpPr>
            <p:spPr bwMode="auto">
              <a:xfrm>
                <a:off x="4255" y="173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54" name="Freeform 3390"/>
              <p:cNvSpPr>
                <a:spLocks/>
              </p:cNvSpPr>
              <p:nvPr/>
            </p:nvSpPr>
            <p:spPr bwMode="auto">
              <a:xfrm>
                <a:off x="4247" y="173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55" name="Freeform 3391"/>
              <p:cNvSpPr>
                <a:spLocks/>
              </p:cNvSpPr>
              <p:nvPr/>
            </p:nvSpPr>
            <p:spPr bwMode="auto">
              <a:xfrm>
                <a:off x="4247" y="1731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56" name="Freeform 3392"/>
              <p:cNvSpPr>
                <a:spLocks/>
              </p:cNvSpPr>
              <p:nvPr/>
            </p:nvSpPr>
            <p:spPr bwMode="auto">
              <a:xfrm>
                <a:off x="4239" y="1740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57" name="Freeform 3393"/>
              <p:cNvSpPr>
                <a:spLocks/>
              </p:cNvSpPr>
              <p:nvPr/>
            </p:nvSpPr>
            <p:spPr bwMode="auto">
              <a:xfrm>
                <a:off x="4239" y="174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58" name="Freeform 3394"/>
              <p:cNvSpPr>
                <a:spLocks/>
              </p:cNvSpPr>
              <p:nvPr/>
            </p:nvSpPr>
            <p:spPr bwMode="auto">
              <a:xfrm>
                <a:off x="4247" y="1731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59" name="Freeform 3395"/>
              <p:cNvSpPr>
                <a:spLocks/>
              </p:cNvSpPr>
              <p:nvPr/>
            </p:nvSpPr>
            <p:spPr bwMode="auto">
              <a:xfrm>
                <a:off x="4247" y="172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60" name="Freeform 3396"/>
              <p:cNvSpPr>
                <a:spLocks/>
              </p:cNvSpPr>
              <p:nvPr/>
            </p:nvSpPr>
            <p:spPr bwMode="auto">
              <a:xfrm>
                <a:off x="4239" y="1765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61" name="Freeform 3397"/>
              <p:cNvSpPr>
                <a:spLocks/>
              </p:cNvSpPr>
              <p:nvPr/>
            </p:nvSpPr>
            <p:spPr bwMode="auto">
              <a:xfrm>
                <a:off x="4247" y="1715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62" name="Freeform 3398"/>
              <p:cNvSpPr>
                <a:spLocks/>
              </p:cNvSpPr>
              <p:nvPr/>
            </p:nvSpPr>
            <p:spPr bwMode="auto">
              <a:xfrm>
                <a:off x="4247" y="1731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63" name="Freeform 3399"/>
              <p:cNvSpPr>
                <a:spLocks/>
              </p:cNvSpPr>
              <p:nvPr/>
            </p:nvSpPr>
            <p:spPr bwMode="auto">
              <a:xfrm>
                <a:off x="4247" y="1723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64" name="Freeform 3400"/>
              <p:cNvSpPr>
                <a:spLocks/>
              </p:cNvSpPr>
              <p:nvPr/>
            </p:nvSpPr>
            <p:spPr bwMode="auto">
              <a:xfrm>
                <a:off x="4264" y="1715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65" name="Freeform 3401"/>
              <p:cNvSpPr>
                <a:spLocks/>
              </p:cNvSpPr>
              <p:nvPr/>
            </p:nvSpPr>
            <p:spPr bwMode="auto">
              <a:xfrm>
                <a:off x="4306" y="188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66" name="Freeform 3402"/>
              <p:cNvSpPr>
                <a:spLocks/>
              </p:cNvSpPr>
              <p:nvPr/>
            </p:nvSpPr>
            <p:spPr bwMode="auto">
              <a:xfrm>
                <a:off x="4247" y="180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67" name="Freeform 3403"/>
              <p:cNvSpPr>
                <a:spLocks/>
              </p:cNvSpPr>
              <p:nvPr/>
            </p:nvSpPr>
            <p:spPr bwMode="auto">
              <a:xfrm>
                <a:off x="4281" y="1798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68" name="Freeform 3404"/>
              <p:cNvSpPr>
                <a:spLocks/>
              </p:cNvSpPr>
              <p:nvPr/>
            </p:nvSpPr>
            <p:spPr bwMode="auto">
              <a:xfrm>
                <a:off x="4247" y="189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69" name="Freeform 3405"/>
              <p:cNvSpPr>
                <a:spLocks/>
              </p:cNvSpPr>
              <p:nvPr/>
            </p:nvSpPr>
            <p:spPr bwMode="auto">
              <a:xfrm>
                <a:off x="4239" y="1866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70" name="Freeform 3406"/>
              <p:cNvSpPr>
                <a:spLocks/>
              </p:cNvSpPr>
              <p:nvPr/>
            </p:nvSpPr>
            <p:spPr bwMode="auto">
              <a:xfrm>
                <a:off x="4247" y="1866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71" name="Freeform 3407"/>
              <p:cNvSpPr>
                <a:spLocks/>
              </p:cNvSpPr>
              <p:nvPr/>
            </p:nvSpPr>
            <p:spPr bwMode="auto">
              <a:xfrm>
                <a:off x="4272" y="177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72" name="Freeform 3408"/>
              <p:cNvSpPr>
                <a:spLocks/>
              </p:cNvSpPr>
              <p:nvPr/>
            </p:nvSpPr>
            <p:spPr bwMode="auto">
              <a:xfrm>
                <a:off x="4314" y="1715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73" name="Freeform 3409"/>
              <p:cNvSpPr>
                <a:spLocks/>
              </p:cNvSpPr>
              <p:nvPr/>
            </p:nvSpPr>
            <p:spPr bwMode="auto">
              <a:xfrm>
                <a:off x="4230" y="179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74" name="Freeform 3410"/>
              <p:cNvSpPr>
                <a:spLocks/>
              </p:cNvSpPr>
              <p:nvPr/>
            </p:nvSpPr>
            <p:spPr bwMode="auto">
              <a:xfrm>
                <a:off x="4255" y="179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75" name="Freeform 3411"/>
              <p:cNvSpPr>
                <a:spLocks/>
              </p:cNvSpPr>
              <p:nvPr/>
            </p:nvSpPr>
            <p:spPr bwMode="auto">
              <a:xfrm>
                <a:off x="4239" y="180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76" name="Freeform 3412"/>
              <p:cNvSpPr>
                <a:spLocks/>
              </p:cNvSpPr>
              <p:nvPr/>
            </p:nvSpPr>
            <p:spPr bwMode="auto">
              <a:xfrm>
                <a:off x="4172" y="184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77" name="Freeform 3413"/>
              <p:cNvSpPr>
                <a:spLocks/>
              </p:cNvSpPr>
              <p:nvPr/>
            </p:nvSpPr>
            <p:spPr bwMode="auto">
              <a:xfrm>
                <a:off x="4146" y="1866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78" name="Freeform 3414"/>
              <p:cNvSpPr>
                <a:spLocks/>
              </p:cNvSpPr>
              <p:nvPr/>
            </p:nvSpPr>
            <p:spPr bwMode="auto">
              <a:xfrm>
                <a:off x="4205" y="203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79" name="Freeform 3415"/>
              <p:cNvSpPr>
                <a:spLocks/>
              </p:cNvSpPr>
              <p:nvPr/>
            </p:nvSpPr>
            <p:spPr bwMode="auto">
              <a:xfrm>
                <a:off x="4138" y="1866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80" name="Freeform 3416"/>
              <p:cNvSpPr>
                <a:spLocks/>
              </p:cNvSpPr>
              <p:nvPr/>
            </p:nvSpPr>
            <p:spPr bwMode="auto">
              <a:xfrm>
                <a:off x="3886" y="210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81" name="Freeform 3417"/>
              <p:cNvSpPr>
                <a:spLocks/>
              </p:cNvSpPr>
              <p:nvPr/>
            </p:nvSpPr>
            <p:spPr bwMode="auto">
              <a:xfrm>
                <a:off x="3928" y="215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82" name="Freeform 3418"/>
              <p:cNvSpPr>
                <a:spLocks/>
              </p:cNvSpPr>
              <p:nvPr/>
            </p:nvSpPr>
            <p:spPr bwMode="auto">
              <a:xfrm>
                <a:off x="4071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83" name="Freeform 3419"/>
              <p:cNvSpPr>
                <a:spLocks/>
              </p:cNvSpPr>
              <p:nvPr/>
            </p:nvSpPr>
            <p:spPr bwMode="auto">
              <a:xfrm>
                <a:off x="4130" y="19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84" name="Freeform 3420"/>
              <p:cNvSpPr>
                <a:spLocks/>
              </p:cNvSpPr>
              <p:nvPr/>
            </p:nvSpPr>
            <p:spPr bwMode="auto">
              <a:xfrm>
                <a:off x="4188" y="200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85" name="Freeform 3421"/>
              <p:cNvSpPr>
                <a:spLocks/>
              </p:cNvSpPr>
              <p:nvPr/>
            </p:nvSpPr>
            <p:spPr bwMode="auto">
              <a:xfrm>
                <a:off x="4373" y="1899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86" name="Freeform 3422"/>
              <p:cNvSpPr>
                <a:spLocks/>
              </p:cNvSpPr>
              <p:nvPr/>
            </p:nvSpPr>
            <p:spPr bwMode="auto">
              <a:xfrm>
                <a:off x="4205" y="1908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87" name="Freeform 3423"/>
              <p:cNvSpPr>
                <a:spLocks/>
              </p:cNvSpPr>
              <p:nvPr/>
            </p:nvSpPr>
            <p:spPr bwMode="auto">
              <a:xfrm>
                <a:off x="4121" y="198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88" name="Freeform 3424"/>
              <p:cNvSpPr>
                <a:spLocks/>
              </p:cNvSpPr>
              <p:nvPr/>
            </p:nvSpPr>
            <p:spPr bwMode="auto">
              <a:xfrm>
                <a:off x="4297" y="184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89" name="Freeform 3425"/>
              <p:cNvSpPr>
                <a:spLocks/>
              </p:cNvSpPr>
              <p:nvPr/>
            </p:nvSpPr>
            <p:spPr bwMode="auto">
              <a:xfrm>
                <a:off x="4952" y="114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90" name="Freeform 3426"/>
              <p:cNvSpPr>
                <a:spLocks/>
              </p:cNvSpPr>
              <p:nvPr/>
            </p:nvSpPr>
            <p:spPr bwMode="auto">
              <a:xfrm>
                <a:off x="4281" y="1715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91" name="Freeform 3427"/>
              <p:cNvSpPr>
                <a:spLocks/>
              </p:cNvSpPr>
              <p:nvPr/>
            </p:nvSpPr>
            <p:spPr bwMode="auto">
              <a:xfrm>
                <a:off x="4239" y="1765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92" name="Freeform 3428"/>
              <p:cNvSpPr>
                <a:spLocks/>
              </p:cNvSpPr>
              <p:nvPr/>
            </p:nvSpPr>
            <p:spPr bwMode="auto">
              <a:xfrm>
                <a:off x="4230" y="176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93" name="Freeform 3429"/>
              <p:cNvSpPr>
                <a:spLocks/>
              </p:cNvSpPr>
              <p:nvPr/>
            </p:nvSpPr>
            <p:spPr bwMode="auto">
              <a:xfrm>
                <a:off x="4373" y="162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94" name="Freeform 3430"/>
              <p:cNvSpPr>
                <a:spLocks/>
              </p:cNvSpPr>
              <p:nvPr/>
            </p:nvSpPr>
            <p:spPr bwMode="auto">
              <a:xfrm>
                <a:off x="4281" y="1832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95" name="Freeform 3431"/>
              <p:cNvSpPr>
                <a:spLocks/>
              </p:cNvSpPr>
              <p:nvPr/>
            </p:nvSpPr>
            <p:spPr bwMode="auto">
              <a:xfrm>
                <a:off x="4155" y="1908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96" name="Freeform 3432"/>
              <p:cNvSpPr>
                <a:spLocks/>
              </p:cNvSpPr>
              <p:nvPr/>
            </p:nvSpPr>
            <p:spPr bwMode="auto">
              <a:xfrm>
                <a:off x="4012" y="196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97" name="Freeform 3433"/>
              <p:cNvSpPr>
                <a:spLocks/>
              </p:cNvSpPr>
              <p:nvPr/>
            </p:nvSpPr>
            <p:spPr bwMode="auto">
              <a:xfrm>
                <a:off x="4063" y="1966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98" name="Freeform 3434"/>
              <p:cNvSpPr>
                <a:spLocks/>
              </p:cNvSpPr>
              <p:nvPr/>
            </p:nvSpPr>
            <p:spPr bwMode="auto">
              <a:xfrm>
                <a:off x="4079" y="1933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499" name="Freeform 3435"/>
              <p:cNvSpPr>
                <a:spLocks/>
              </p:cNvSpPr>
              <p:nvPr/>
            </p:nvSpPr>
            <p:spPr bwMode="auto">
              <a:xfrm>
                <a:off x="4088" y="191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00" name="Freeform 3436"/>
              <p:cNvSpPr>
                <a:spLocks/>
              </p:cNvSpPr>
              <p:nvPr/>
            </p:nvSpPr>
            <p:spPr bwMode="auto">
              <a:xfrm>
                <a:off x="4155" y="188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01" name="Freeform 3437"/>
              <p:cNvSpPr>
                <a:spLocks/>
              </p:cNvSpPr>
              <p:nvPr/>
            </p:nvSpPr>
            <p:spPr bwMode="auto">
              <a:xfrm>
                <a:off x="4222" y="1866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02" name="Freeform 3438"/>
              <p:cNvSpPr>
                <a:spLocks/>
              </p:cNvSpPr>
              <p:nvPr/>
            </p:nvSpPr>
            <p:spPr bwMode="auto">
              <a:xfrm>
                <a:off x="4071" y="19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03" name="Freeform 3439"/>
              <p:cNvSpPr>
                <a:spLocks/>
              </p:cNvSpPr>
              <p:nvPr/>
            </p:nvSpPr>
            <p:spPr bwMode="auto">
              <a:xfrm>
                <a:off x="3987" y="200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04" name="Freeform 3440"/>
              <p:cNvSpPr>
                <a:spLocks/>
              </p:cNvSpPr>
              <p:nvPr/>
            </p:nvSpPr>
            <p:spPr bwMode="auto">
              <a:xfrm>
                <a:off x="3895" y="204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05" name="Freeform 3441"/>
              <p:cNvSpPr>
                <a:spLocks/>
              </p:cNvSpPr>
              <p:nvPr/>
            </p:nvSpPr>
            <p:spPr bwMode="auto">
              <a:xfrm>
                <a:off x="4012" y="2000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06" name="Freeform 3442"/>
              <p:cNvSpPr>
                <a:spLocks/>
              </p:cNvSpPr>
              <p:nvPr/>
            </p:nvSpPr>
            <p:spPr bwMode="auto">
              <a:xfrm>
                <a:off x="4004" y="20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07" name="Freeform 3443"/>
              <p:cNvSpPr>
                <a:spLocks/>
              </p:cNvSpPr>
              <p:nvPr/>
            </p:nvSpPr>
            <p:spPr bwMode="auto">
              <a:xfrm>
                <a:off x="4029" y="19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08" name="Freeform 3444"/>
              <p:cNvSpPr>
                <a:spLocks/>
              </p:cNvSpPr>
              <p:nvPr/>
            </p:nvSpPr>
            <p:spPr bwMode="auto">
              <a:xfrm>
                <a:off x="4172" y="191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09" name="Freeform 3445"/>
              <p:cNvSpPr>
                <a:spLocks/>
              </p:cNvSpPr>
              <p:nvPr/>
            </p:nvSpPr>
            <p:spPr bwMode="auto">
              <a:xfrm>
                <a:off x="4255" y="187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10" name="Freeform 3446"/>
              <p:cNvSpPr>
                <a:spLocks/>
              </p:cNvSpPr>
              <p:nvPr/>
            </p:nvSpPr>
            <p:spPr bwMode="auto">
              <a:xfrm>
                <a:off x="4281" y="1899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11" name="Freeform 3447"/>
              <p:cNvSpPr>
                <a:spLocks/>
              </p:cNvSpPr>
              <p:nvPr/>
            </p:nvSpPr>
            <p:spPr bwMode="auto">
              <a:xfrm>
                <a:off x="4054" y="203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12" name="Freeform 3448"/>
              <p:cNvSpPr>
                <a:spLocks/>
              </p:cNvSpPr>
              <p:nvPr/>
            </p:nvSpPr>
            <p:spPr bwMode="auto">
              <a:xfrm>
                <a:off x="4415" y="168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13" name="Freeform 3449"/>
              <p:cNvSpPr>
                <a:spLocks/>
              </p:cNvSpPr>
              <p:nvPr/>
            </p:nvSpPr>
            <p:spPr bwMode="auto">
              <a:xfrm>
                <a:off x="4281" y="174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14" name="Freeform 3450"/>
              <p:cNvSpPr>
                <a:spLocks/>
              </p:cNvSpPr>
              <p:nvPr/>
            </p:nvSpPr>
            <p:spPr bwMode="auto">
              <a:xfrm>
                <a:off x="4440" y="179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15" name="Freeform 3451"/>
              <p:cNvSpPr>
                <a:spLocks/>
              </p:cNvSpPr>
              <p:nvPr/>
            </p:nvSpPr>
            <p:spPr bwMode="auto">
              <a:xfrm>
                <a:off x="4381" y="189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16" name="Freeform 3452"/>
              <p:cNvSpPr>
                <a:spLocks/>
              </p:cNvSpPr>
              <p:nvPr/>
            </p:nvSpPr>
            <p:spPr bwMode="auto">
              <a:xfrm>
                <a:off x="4658" y="1664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17" name="Freeform 3453"/>
              <p:cNvSpPr>
                <a:spLocks/>
              </p:cNvSpPr>
              <p:nvPr/>
            </p:nvSpPr>
            <p:spPr bwMode="auto">
              <a:xfrm>
                <a:off x="4465" y="180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18" name="Freeform 3454"/>
              <p:cNvSpPr>
                <a:spLocks/>
              </p:cNvSpPr>
              <p:nvPr/>
            </p:nvSpPr>
            <p:spPr bwMode="auto">
              <a:xfrm>
                <a:off x="4675" y="163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19" name="Freeform 3455"/>
              <p:cNvSpPr>
                <a:spLocks/>
              </p:cNvSpPr>
              <p:nvPr/>
            </p:nvSpPr>
            <p:spPr bwMode="auto">
              <a:xfrm>
                <a:off x="4524" y="1824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20" name="Freeform 3456"/>
              <p:cNvSpPr>
                <a:spLocks/>
              </p:cNvSpPr>
              <p:nvPr/>
            </p:nvSpPr>
            <p:spPr bwMode="auto">
              <a:xfrm>
                <a:off x="4616" y="167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21" name="Freeform 3457"/>
              <p:cNvSpPr>
                <a:spLocks/>
              </p:cNvSpPr>
              <p:nvPr/>
            </p:nvSpPr>
            <p:spPr bwMode="auto">
              <a:xfrm>
                <a:off x="4666" y="169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22" name="Freeform 3458"/>
              <p:cNvSpPr>
                <a:spLocks/>
              </p:cNvSpPr>
              <p:nvPr/>
            </p:nvSpPr>
            <p:spPr bwMode="auto">
              <a:xfrm>
                <a:off x="4725" y="167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23" name="Freeform 3459"/>
              <p:cNvSpPr>
                <a:spLocks/>
              </p:cNvSpPr>
              <p:nvPr/>
            </p:nvSpPr>
            <p:spPr bwMode="auto">
              <a:xfrm>
                <a:off x="5371" y="1077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24" name="Freeform 3460"/>
              <p:cNvSpPr>
                <a:spLocks/>
              </p:cNvSpPr>
              <p:nvPr/>
            </p:nvSpPr>
            <p:spPr bwMode="auto">
              <a:xfrm>
                <a:off x="4641" y="148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25" name="Freeform 3461"/>
              <p:cNvSpPr>
                <a:spLocks/>
              </p:cNvSpPr>
              <p:nvPr/>
            </p:nvSpPr>
            <p:spPr bwMode="auto">
              <a:xfrm>
                <a:off x="3442" y="24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26" name="Freeform 3462"/>
              <p:cNvSpPr>
                <a:spLocks/>
              </p:cNvSpPr>
              <p:nvPr/>
            </p:nvSpPr>
            <p:spPr bwMode="auto">
              <a:xfrm>
                <a:off x="3157" y="2419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27" name="Freeform 3463"/>
              <p:cNvSpPr>
                <a:spLocks/>
              </p:cNvSpPr>
              <p:nvPr/>
            </p:nvSpPr>
            <p:spPr bwMode="auto">
              <a:xfrm>
                <a:off x="3677" y="241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28" name="Freeform 3464"/>
              <p:cNvSpPr>
                <a:spLocks/>
              </p:cNvSpPr>
              <p:nvPr/>
            </p:nvSpPr>
            <p:spPr bwMode="auto">
              <a:xfrm>
                <a:off x="3199" y="2595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29" name="Freeform 3465"/>
              <p:cNvSpPr>
                <a:spLocks/>
              </p:cNvSpPr>
              <p:nvPr/>
            </p:nvSpPr>
            <p:spPr bwMode="auto">
              <a:xfrm>
                <a:off x="3215" y="2612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30" name="Freeform 3466"/>
              <p:cNvSpPr>
                <a:spLocks/>
              </p:cNvSpPr>
              <p:nvPr/>
            </p:nvSpPr>
            <p:spPr bwMode="auto">
              <a:xfrm>
                <a:off x="3450" y="248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31" name="Freeform 3467"/>
              <p:cNvSpPr>
                <a:spLocks/>
              </p:cNvSpPr>
              <p:nvPr/>
            </p:nvSpPr>
            <p:spPr bwMode="auto">
              <a:xfrm>
                <a:off x="3249" y="23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32" name="Freeform 3468"/>
              <p:cNvSpPr>
                <a:spLocks/>
              </p:cNvSpPr>
              <p:nvPr/>
            </p:nvSpPr>
            <p:spPr bwMode="auto">
              <a:xfrm>
                <a:off x="3433" y="240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33" name="Freeform 3469"/>
              <p:cNvSpPr>
                <a:spLocks/>
              </p:cNvSpPr>
              <p:nvPr/>
            </p:nvSpPr>
            <p:spPr bwMode="auto">
              <a:xfrm>
                <a:off x="3106" y="245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34" name="Freeform 3470"/>
              <p:cNvSpPr>
                <a:spLocks/>
              </p:cNvSpPr>
              <p:nvPr/>
            </p:nvSpPr>
            <p:spPr bwMode="auto">
              <a:xfrm>
                <a:off x="3366" y="249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35" name="Freeform 3471"/>
              <p:cNvSpPr>
                <a:spLocks/>
              </p:cNvSpPr>
              <p:nvPr/>
            </p:nvSpPr>
            <p:spPr bwMode="auto">
              <a:xfrm>
                <a:off x="3417" y="241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36" name="Freeform 3472"/>
              <p:cNvSpPr>
                <a:spLocks/>
              </p:cNvSpPr>
              <p:nvPr/>
            </p:nvSpPr>
            <p:spPr bwMode="auto">
              <a:xfrm>
                <a:off x="3626" y="2470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37" name="Freeform 3473"/>
              <p:cNvSpPr>
                <a:spLocks/>
              </p:cNvSpPr>
              <p:nvPr/>
            </p:nvSpPr>
            <p:spPr bwMode="auto">
              <a:xfrm>
                <a:off x="3802" y="232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38" name="Freeform 3474"/>
              <p:cNvSpPr>
                <a:spLocks/>
              </p:cNvSpPr>
              <p:nvPr/>
            </p:nvSpPr>
            <p:spPr bwMode="auto">
              <a:xfrm>
                <a:off x="3501" y="226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39" name="Freeform 3475"/>
              <p:cNvSpPr>
                <a:spLocks/>
              </p:cNvSpPr>
              <p:nvPr/>
            </p:nvSpPr>
            <p:spPr bwMode="auto">
              <a:xfrm>
                <a:off x="3660" y="2260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40" name="Freeform 3476"/>
              <p:cNvSpPr>
                <a:spLocks/>
              </p:cNvSpPr>
              <p:nvPr/>
            </p:nvSpPr>
            <p:spPr bwMode="auto">
              <a:xfrm>
                <a:off x="3517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41" name="Freeform 3477"/>
              <p:cNvSpPr>
                <a:spLocks/>
              </p:cNvSpPr>
              <p:nvPr/>
            </p:nvSpPr>
            <p:spPr bwMode="auto">
              <a:xfrm>
                <a:off x="3509" y="228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42" name="Freeform 3478"/>
              <p:cNvSpPr>
                <a:spLocks/>
              </p:cNvSpPr>
              <p:nvPr/>
            </p:nvSpPr>
            <p:spPr bwMode="auto">
              <a:xfrm>
                <a:off x="3517" y="235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43" name="Freeform 3479"/>
              <p:cNvSpPr>
                <a:spLocks/>
              </p:cNvSpPr>
              <p:nvPr/>
            </p:nvSpPr>
            <p:spPr bwMode="auto">
              <a:xfrm>
                <a:off x="3442" y="230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44" name="Freeform 3480"/>
              <p:cNvSpPr>
                <a:spLocks/>
              </p:cNvSpPr>
              <p:nvPr/>
            </p:nvSpPr>
            <p:spPr bwMode="auto">
              <a:xfrm>
                <a:off x="3626" y="2193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45" name="Freeform 3481"/>
              <p:cNvSpPr>
                <a:spLocks/>
              </p:cNvSpPr>
              <p:nvPr/>
            </p:nvSpPr>
            <p:spPr bwMode="auto">
              <a:xfrm>
                <a:off x="3635" y="2184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46" name="Freeform 3482"/>
              <p:cNvSpPr>
                <a:spLocks/>
              </p:cNvSpPr>
              <p:nvPr/>
            </p:nvSpPr>
            <p:spPr bwMode="auto">
              <a:xfrm>
                <a:off x="3559" y="2184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47" name="Freeform 3483"/>
              <p:cNvSpPr>
                <a:spLocks/>
              </p:cNvSpPr>
              <p:nvPr/>
            </p:nvSpPr>
            <p:spPr bwMode="auto">
              <a:xfrm>
                <a:off x="3652" y="2184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48" name="Freeform 3484"/>
              <p:cNvSpPr>
                <a:spLocks/>
              </p:cNvSpPr>
              <p:nvPr/>
            </p:nvSpPr>
            <p:spPr bwMode="auto">
              <a:xfrm>
                <a:off x="3601" y="215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49" name="Freeform 3485"/>
              <p:cNvSpPr>
                <a:spLocks/>
              </p:cNvSpPr>
              <p:nvPr/>
            </p:nvSpPr>
            <p:spPr bwMode="auto">
              <a:xfrm>
                <a:off x="3710" y="210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50" name="Freeform 3486"/>
              <p:cNvSpPr>
                <a:spLocks/>
              </p:cNvSpPr>
              <p:nvPr/>
            </p:nvSpPr>
            <p:spPr bwMode="auto">
              <a:xfrm>
                <a:off x="3685" y="213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51" name="Freeform 3487"/>
              <p:cNvSpPr>
                <a:spLocks/>
              </p:cNvSpPr>
              <p:nvPr/>
            </p:nvSpPr>
            <p:spPr bwMode="auto">
              <a:xfrm>
                <a:off x="3761" y="212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52" name="Freeform 3488"/>
              <p:cNvSpPr>
                <a:spLocks/>
              </p:cNvSpPr>
              <p:nvPr/>
            </p:nvSpPr>
            <p:spPr bwMode="auto">
              <a:xfrm>
                <a:off x="3727" y="210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53" name="Freeform 3489"/>
              <p:cNvSpPr>
                <a:spLocks/>
              </p:cNvSpPr>
              <p:nvPr/>
            </p:nvSpPr>
            <p:spPr bwMode="auto">
              <a:xfrm>
                <a:off x="3224" y="262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54" name="Freeform 3490"/>
              <p:cNvSpPr>
                <a:spLocks/>
              </p:cNvSpPr>
              <p:nvPr/>
            </p:nvSpPr>
            <p:spPr bwMode="auto">
              <a:xfrm>
                <a:off x="3643" y="21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55" name="Freeform 3491"/>
              <p:cNvSpPr>
                <a:spLocks/>
              </p:cNvSpPr>
              <p:nvPr/>
            </p:nvSpPr>
            <p:spPr bwMode="auto">
              <a:xfrm>
                <a:off x="3433" y="2226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56" name="Freeform 3492"/>
              <p:cNvSpPr>
                <a:spLocks/>
              </p:cNvSpPr>
              <p:nvPr/>
            </p:nvSpPr>
            <p:spPr bwMode="auto">
              <a:xfrm>
                <a:off x="3282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57" name="Freeform 3493"/>
              <p:cNvSpPr>
                <a:spLocks/>
              </p:cNvSpPr>
              <p:nvPr/>
            </p:nvSpPr>
            <p:spPr bwMode="auto">
              <a:xfrm>
                <a:off x="3417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58" name="Freeform 3494"/>
              <p:cNvSpPr>
                <a:spLocks/>
              </p:cNvSpPr>
              <p:nvPr/>
            </p:nvSpPr>
            <p:spPr bwMode="auto">
              <a:xfrm>
                <a:off x="3811" y="195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59" name="Freeform 3495"/>
              <p:cNvSpPr>
                <a:spLocks/>
              </p:cNvSpPr>
              <p:nvPr/>
            </p:nvSpPr>
            <p:spPr bwMode="auto">
              <a:xfrm>
                <a:off x="3912" y="188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60" name="Freeform 3496"/>
              <p:cNvSpPr>
                <a:spLocks/>
              </p:cNvSpPr>
              <p:nvPr/>
            </p:nvSpPr>
            <p:spPr bwMode="auto">
              <a:xfrm>
                <a:off x="3836" y="191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61" name="Freeform 3497"/>
              <p:cNvSpPr>
                <a:spLocks/>
              </p:cNvSpPr>
              <p:nvPr/>
            </p:nvSpPr>
            <p:spPr bwMode="auto">
              <a:xfrm>
                <a:off x="4054" y="1765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62" name="Freeform 3498"/>
              <p:cNvSpPr>
                <a:spLocks/>
              </p:cNvSpPr>
              <p:nvPr/>
            </p:nvSpPr>
            <p:spPr bwMode="auto">
              <a:xfrm>
                <a:off x="4138" y="1731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63" name="Freeform 3499"/>
              <p:cNvSpPr>
                <a:spLocks/>
              </p:cNvSpPr>
              <p:nvPr/>
            </p:nvSpPr>
            <p:spPr bwMode="auto">
              <a:xfrm>
                <a:off x="3987" y="1782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64" name="Freeform 3500"/>
              <p:cNvSpPr>
                <a:spLocks/>
              </p:cNvSpPr>
              <p:nvPr/>
            </p:nvSpPr>
            <p:spPr bwMode="auto">
              <a:xfrm>
                <a:off x="3945" y="1832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65" name="Freeform 3501"/>
              <p:cNvSpPr>
                <a:spLocks/>
              </p:cNvSpPr>
              <p:nvPr/>
            </p:nvSpPr>
            <p:spPr bwMode="auto">
              <a:xfrm>
                <a:off x="3962" y="180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66" name="Freeform 3502"/>
              <p:cNvSpPr>
                <a:spLocks/>
              </p:cNvSpPr>
              <p:nvPr/>
            </p:nvSpPr>
            <p:spPr bwMode="auto">
              <a:xfrm>
                <a:off x="3475" y="219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67" name="Freeform 3503"/>
              <p:cNvSpPr>
                <a:spLocks/>
              </p:cNvSpPr>
              <p:nvPr/>
            </p:nvSpPr>
            <p:spPr bwMode="auto">
              <a:xfrm>
                <a:off x="3400" y="224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68" name="Freeform 3504"/>
              <p:cNvSpPr>
                <a:spLocks/>
              </p:cNvSpPr>
              <p:nvPr/>
            </p:nvSpPr>
            <p:spPr bwMode="auto">
              <a:xfrm>
                <a:off x="3257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69" name="Freeform 3505"/>
              <p:cNvSpPr>
                <a:spLocks/>
              </p:cNvSpPr>
              <p:nvPr/>
            </p:nvSpPr>
            <p:spPr bwMode="auto">
              <a:xfrm>
                <a:off x="3282" y="224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70" name="Freeform 3506"/>
              <p:cNvSpPr>
                <a:spLocks/>
              </p:cNvSpPr>
              <p:nvPr/>
            </p:nvSpPr>
            <p:spPr bwMode="auto">
              <a:xfrm>
                <a:off x="3366" y="2117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71" name="Freeform 3507"/>
              <p:cNvSpPr>
                <a:spLocks/>
              </p:cNvSpPr>
              <p:nvPr/>
            </p:nvSpPr>
            <p:spPr bwMode="auto">
              <a:xfrm>
                <a:off x="3442" y="210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72" name="Freeform 3508"/>
              <p:cNvSpPr>
                <a:spLocks/>
              </p:cNvSpPr>
              <p:nvPr/>
            </p:nvSpPr>
            <p:spPr bwMode="auto">
              <a:xfrm>
                <a:off x="3442" y="21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73" name="Freeform 3509"/>
              <p:cNvSpPr>
                <a:spLocks/>
              </p:cNvSpPr>
              <p:nvPr/>
            </p:nvSpPr>
            <p:spPr bwMode="auto">
              <a:xfrm>
                <a:off x="3635" y="240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74" name="Freeform 3510"/>
              <p:cNvSpPr>
                <a:spLocks/>
              </p:cNvSpPr>
              <p:nvPr/>
            </p:nvSpPr>
            <p:spPr bwMode="auto">
              <a:xfrm>
                <a:off x="3987" y="2302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75" name="Freeform 3511"/>
              <p:cNvSpPr>
                <a:spLocks/>
              </p:cNvSpPr>
              <p:nvPr/>
            </p:nvSpPr>
            <p:spPr bwMode="auto">
              <a:xfrm>
                <a:off x="3316" y="226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76" name="Freeform 3512"/>
              <p:cNvSpPr>
                <a:spLocks/>
              </p:cNvSpPr>
              <p:nvPr/>
            </p:nvSpPr>
            <p:spPr bwMode="auto">
              <a:xfrm>
                <a:off x="3308" y="230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77" name="Freeform 3513"/>
              <p:cNvSpPr>
                <a:spLocks/>
              </p:cNvSpPr>
              <p:nvPr/>
            </p:nvSpPr>
            <p:spPr bwMode="auto">
              <a:xfrm>
                <a:off x="3199" y="2310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78" name="Freeform 3514"/>
              <p:cNvSpPr>
                <a:spLocks/>
              </p:cNvSpPr>
              <p:nvPr/>
            </p:nvSpPr>
            <p:spPr bwMode="auto">
              <a:xfrm>
                <a:off x="3182" y="250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79" name="Freeform 3515"/>
              <p:cNvSpPr>
                <a:spLocks/>
              </p:cNvSpPr>
              <p:nvPr/>
            </p:nvSpPr>
            <p:spPr bwMode="auto">
              <a:xfrm>
                <a:off x="2796" y="257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80" name="Freeform 3516"/>
              <p:cNvSpPr>
                <a:spLocks/>
              </p:cNvSpPr>
              <p:nvPr/>
            </p:nvSpPr>
            <p:spPr bwMode="auto">
              <a:xfrm>
                <a:off x="2980" y="252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81" name="Freeform 3517"/>
              <p:cNvSpPr>
                <a:spLocks/>
              </p:cNvSpPr>
              <p:nvPr/>
            </p:nvSpPr>
            <p:spPr bwMode="auto">
              <a:xfrm>
                <a:off x="2813" y="252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82" name="Freeform 3518"/>
              <p:cNvSpPr>
                <a:spLocks/>
              </p:cNvSpPr>
              <p:nvPr/>
            </p:nvSpPr>
            <p:spPr bwMode="auto">
              <a:xfrm>
                <a:off x="3777" y="202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83" name="Freeform 3519"/>
              <p:cNvSpPr>
                <a:spLocks/>
              </p:cNvSpPr>
              <p:nvPr/>
            </p:nvSpPr>
            <p:spPr bwMode="auto">
              <a:xfrm>
                <a:off x="3928" y="169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84" name="Freeform 3520"/>
              <p:cNvSpPr>
                <a:spLocks/>
              </p:cNvSpPr>
              <p:nvPr/>
            </p:nvSpPr>
            <p:spPr bwMode="auto">
              <a:xfrm>
                <a:off x="3526" y="205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85" name="Freeform 3521"/>
              <p:cNvSpPr>
                <a:spLocks/>
              </p:cNvSpPr>
              <p:nvPr/>
            </p:nvSpPr>
            <p:spPr bwMode="auto">
              <a:xfrm>
                <a:off x="3542" y="2193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86" name="Freeform 3522"/>
              <p:cNvSpPr>
                <a:spLocks/>
              </p:cNvSpPr>
              <p:nvPr/>
            </p:nvSpPr>
            <p:spPr bwMode="auto">
              <a:xfrm>
                <a:off x="3618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87" name="Freeform 3523"/>
              <p:cNvSpPr>
                <a:spLocks/>
              </p:cNvSpPr>
              <p:nvPr/>
            </p:nvSpPr>
            <p:spPr bwMode="auto">
              <a:xfrm>
                <a:off x="3492" y="209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88" name="Freeform 3524"/>
              <p:cNvSpPr>
                <a:spLocks/>
              </p:cNvSpPr>
              <p:nvPr/>
            </p:nvSpPr>
            <p:spPr bwMode="auto">
              <a:xfrm>
                <a:off x="3509" y="20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89" name="Freeform 3525"/>
              <p:cNvSpPr>
                <a:spLocks/>
              </p:cNvSpPr>
              <p:nvPr/>
            </p:nvSpPr>
            <p:spPr bwMode="auto">
              <a:xfrm>
                <a:off x="3358" y="218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90" name="Freeform 3526"/>
              <p:cNvSpPr>
                <a:spLocks/>
              </p:cNvSpPr>
              <p:nvPr/>
            </p:nvSpPr>
            <p:spPr bwMode="auto">
              <a:xfrm>
                <a:off x="3350" y="226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91" name="Freeform 3527"/>
              <p:cNvSpPr>
                <a:spLocks/>
              </p:cNvSpPr>
              <p:nvPr/>
            </p:nvSpPr>
            <p:spPr bwMode="auto">
              <a:xfrm>
                <a:off x="3333" y="22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92" name="Freeform 3528"/>
              <p:cNvSpPr>
                <a:spLocks/>
              </p:cNvSpPr>
              <p:nvPr/>
            </p:nvSpPr>
            <p:spPr bwMode="auto">
              <a:xfrm>
                <a:off x="3383" y="215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93" name="Freeform 3529"/>
              <p:cNvSpPr>
                <a:spLocks/>
              </p:cNvSpPr>
              <p:nvPr/>
            </p:nvSpPr>
            <p:spPr bwMode="auto">
              <a:xfrm>
                <a:off x="3450" y="244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94" name="Freeform 3530"/>
              <p:cNvSpPr>
                <a:spLocks/>
              </p:cNvSpPr>
              <p:nvPr/>
            </p:nvSpPr>
            <p:spPr bwMode="auto">
              <a:xfrm>
                <a:off x="4063" y="2168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95" name="Freeform 3531"/>
              <p:cNvSpPr>
                <a:spLocks/>
              </p:cNvSpPr>
              <p:nvPr/>
            </p:nvSpPr>
            <p:spPr bwMode="auto">
              <a:xfrm>
                <a:off x="3182" y="2327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96" name="Freeform 3532"/>
              <p:cNvSpPr>
                <a:spLocks/>
              </p:cNvSpPr>
              <p:nvPr/>
            </p:nvSpPr>
            <p:spPr bwMode="auto">
              <a:xfrm>
                <a:off x="3467" y="210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97" name="Freeform 3533"/>
              <p:cNvSpPr>
                <a:spLocks/>
              </p:cNvSpPr>
              <p:nvPr/>
            </p:nvSpPr>
            <p:spPr bwMode="auto">
              <a:xfrm>
                <a:off x="3006" y="236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98" name="Freeform 3534"/>
              <p:cNvSpPr>
                <a:spLocks/>
              </p:cNvSpPr>
              <p:nvPr/>
            </p:nvSpPr>
            <p:spPr bwMode="auto">
              <a:xfrm>
                <a:off x="4130" y="186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599" name="Freeform 3535"/>
              <p:cNvSpPr>
                <a:spLocks/>
              </p:cNvSpPr>
              <p:nvPr/>
            </p:nvSpPr>
            <p:spPr bwMode="auto">
              <a:xfrm>
                <a:off x="4214" y="180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00" name="Freeform 3536"/>
              <p:cNvSpPr>
                <a:spLocks/>
              </p:cNvSpPr>
              <p:nvPr/>
            </p:nvSpPr>
            <p:spPr bwMode="auto">
              <a:xfrm>
                <a:off x="3475" y="231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01" name="Freeform 3537"/>
              <p:cNvSpPr>
                <a:spLocks/>
              </p:cNvSpPr>
              <p:nvPr/>
            </p:nvSpPr>
            <p:spPr bwMode="auto">
              <a:xfrm>
                <a:off x="3031" y="2327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02" name="Freeform 3538"/>
              <p:cNvSpPr>
                <a:spLocks/>
              </p:cNvSpPr>
              <p:nvPr/>
            </p:nvSpPr>
            <p:spPr bwMode="auto">
              <a:xfrm>
                <a:off x="3417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03" name="Freeform 3539"/>
              <p:cNvSpPr>
                <a:spLocks/>
              </p:cNvSpPr>
              <p:nvPr/>
            </p:nvSpPr>
            <p:spPr bwMode="auto">
              <a:xfrm>
                <a:off x="3333" y="232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04" name="Freeform 3540"/>
              <p:cNvSpPr>
                <a:spLocks/>
              </p:cNvSpPr>
              <p:nvPr/>
            </p:nvSpPr>
            <p:spPr bwMode="auto">
              <a:xfrm>
                <a:off x="3417" y="236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05" name="Freeform 3541"/>
              <p:cNvSpPr>
                <a:spLocks/>
              </p:cNvSpPr>
              <p:nvPr/>
            </p:nvSpPr>
            <p:spPr bwMode="auto">
              <a:xfrm>
                <a:off x="3593" y="2126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06" name="Freeform 3542"/>
              <p:cNvSpPr>
                <a:spLocks/>
              </p:cNvSpPr>
              <p:nvPr/>
            </p:nvSpPr>
            <p:spPr bwMode="auto">
              <a:xfrm>
                <a:off x="3643" y="212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07" name="Freeform 3543"/>
              <p:cNvSpPr>
                <a:spLocks/>
              </p:cNvSpPr>
              <p:nvPr/>
            </p:nvSpPr>
            <p:spPr bwMode="auto">
              <a:xfrm>
                <a:off x="3861" y="20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08" name="Freeform 3544"/>
              <p:cNvSpPr>
                <a:spLocks/>
              </p:cNvSpPr>
              <p:nvPr/>
            </p:nvSpPr>
            <p:spPr bwMode="auto">
              <a:xfrm>
                <a:off x="3652" y="2100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28" name="Group 3746"/>
            <p:cNvGrpSpPr>
              <a:grpSpLocks/>
            </p:cNvGrpSpPr>
            <p:nvPr/>
          </p:nvGrpSpPr>
          <p:grpSpPr bwMode="auto">
            <a:xfrm>
              <a:off x="2452" y="1111"/>
              <a:ext cx="2659" cy="2273"/>
              <a:chOff x="2452" y="1111"/>
              <a:chExt cx="2659" cy="2273"/>
            </a:xfrm>
          </p:grpSpPr>
          <p:sp>
            <p:nvSpPr>
              <p:cNvPr id="603610" name="Freeform 3546"/>
              <p:cNvSpPr>
                <a:spLocks/>
              </p:cNvSpPr>
              <p:nvPr/>
            </p:nvSpPr>
            <p:spPr bwMode="auto">
              <a:xfrm>
                <a:off x="3593" y="2067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11" name="Freeform 3547"/>
              <p:cNvSpPr>
                <a:spLocks/>
              </p:cNvSpPr>
              <p:nvPr/>
            </p:nvSpPr>
            <p:spPr bwMode="auto">
              <a:xfrm>
                <a:off x="3542" y="207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12" name="Freeform 3548"/>
              <p:cNvSpPr>
                <a:spLocks/>
              </p:cNvSpPr>
              <p:nvPr/>
            </p:nvSpPr>
            <p:spPr bwMode="auto">
              <a:xfrm>
                <a:off x="3777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13" name="Freeform 3549"/>
              <p:cNvSpPr>
                <a:spLocks/>
              </p:cNvSpPr>
              <p:nvPr/>
            </p:nvSpPr>
            <p:spPr bwMode="auto">
              <a:xfrm>
                <a:off x="3811" y="206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14" name="Freeform 3550"/>
              <p:cNvSpPr>
                <a:spLocks/>
              </p:cNvSpPr>
              <p:nvPr/>
            </p:nvSpPr>
            <p:spPr bwMode="auto">
              <a:xfrm>
                <a:off x="3928" y="2025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15" name="Freeform 3551"/>
              <p:cNvSpPr>
                <a:spLocks/>
              </p:cNvSpPr>
              <p:nvPr/>
            </p:nvSpPr>
            <p:spPr bwMode="auto">
              <a:xfrm>
                <a:off x="3878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16" name="Freeform 3552"/>
              <p:cNvSpPr>
                <a:spLocks/>
              </p:cNvSpPr>
              <p:nvPr/>
            </p:nvSpPr>
            <p:spPr bwMode="auto">
              <a:xfrm>
                <a:off x="3534" y="213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17" name="Freeform 3553"/>
              <p:cNvSpPr>
                <a:spLocks/>
              </p:cNvSpPr>
              <p:nvPr/>
            </p:nvSpPr>
            <p:spPr bwMode="auto">
              <a:xfrm>
                <a:off x="3568" y="210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18" name="Freeform 3554"/>
              <p:cNvSpPr>
                <a:spLocks/>
              </p:cNvSpPr>
              <p:nvPr/>
            </p:nvSpPr>
            <p:spPr bwMode="auto">
              <a:xfrm>
                <a:off x="3668" y="211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19" name="Freeform 3555"/>
              <p:cNvSpPr>
                <a:spLocks/>
              </p:cNvSpPr>
              <p:nvPr/>
            </p:nvSpPr>
            <p:spPr bwMode="auto">
              <a:xfrm>
                <a:off x="3861" y="203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20" name="Freeform 3556"/>
              <p:cNvSpPr>
                <a:spLocks/>
              </p:cNvSpPr>
              <p:nvPr/>
            </p:nvSpPr>
            <p:spPr bwMode="auto">
              <a:xfrm>
                <a:off x="3735" y="203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21" name="Freeform 3557"/>
              <p:cNvSpPr>
                <a:spLocks/>
              </p:cNvSpPr>
              <p:nvPr/>
            </p:nvSpPr>
            <p:spPr bwMode="auto">
              <a:xfrm>
                <a:off x="3920" y="194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22" name="Freeform 3558"/>
              <p:cNvSpPr>
                <a:spLocks/>
              </p:cNvSpPr>
              <p:nvPr/>
            </p:nvSpPr>
            <p:spPr bwMode="auto">
              <a:xfrm>
                <a:off x="4029" y="19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23" name="Freeform 3559"/>
              <p:cNvSpPr>
                <a:spLocks/>
              </p:cNvSpPr>
              <p:nvPr/>
            </p:nvSpPr>
            <p:spPr bwMode="auto">
              <a:xfrm>
                <a:off x="3920" y="1941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24" name="Freeform 3560"/>
              <p:cNvSpPr>
                <a:spLocks/>
              </p:cNvSpPr>
              <p:nvPr/>
            </p:nvSpPr>
            <p:spPr bwMode="auto">
              <a:xfrm>
                <a:off x="4054" y="194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25" name="Freeform 3561"/>
              <p:cNvSpPr>
                <a:spLocks/>
              </p:cNvSpPr>
              <p:nvPr/>
            </p:nvSpPr>
            <p:spPr bwMode="auto">
              <a:xfrm>
                <a:off x="3861" y="195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26" name="Freeform 3562"/>
              <p:cNvSpPr>
                <a:spLocks/>
              </p:cNvSpPr>
              <p:nvPr/>
            </p:nvSpPr>
            <p:spPr bwMode="auto">
              <a:xfrm>
                <a:off x="4104" y="193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27" name="Freeform 3563"/>
              <p:cNvSpPr>
                <a:spLocks/>
              </p:cNvSpPr>
              <p:nvPr/>
            </p:nvSpPr>
            <p:spPr bwMode="auto">
              <a:xfrm>
                <a:off x="4088" y="195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28" name="Freeform 3564"/>
              <p:cNvSpPr>
                <a:spLocks/>
              </p:cNvSpPr>
              <p:nvPr/>
            </p:nvSpPr>
            <p:spPr bwMode="auto">
              <a:xfrm>
                <a:off x="4046" y="191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29" name="Freeform 3565"/>
              <p:cNvSpPr>
                <a:spLocks/>
              </p:cNvSpPr>
              <p:nvPr/>
            </p:nvSpPr>
            <p:spPr bwMode="auto">
              <a:xfrm>
                <a:off x="4054" y="196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30" name="Freeform 3566"/>
              <p:cNvSpPr>
                <a:spLocks/>
              </p:cNvSpPr>
              <p:nvPr/>
            </p:nvSpPr>
            <p:spPr bwMode="auto">
              <a:xfrm>
                <a:off x="4054" y="196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31" name="Freeform 3567"/>
              <p:cNvSpPr>
                <a:spLocks/>
              </p:cNvSpPr>
              <p:nvPr/>
            </p:nvSpPr>
            <p:spPr bwMode="auto">
              <a:xfrm>
                <a:off x="3475" y="231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32" name="Freeform 3568"/>
              <p:cNvSpPr>
                <a:spLocks/>
              </p:cNvSpPr>
              <p:nvPr/>
            </p:nvSpPr>
            <p:spPr bwMode="auto">
              <a:xfrm>
                <a:off x="3031" y="2327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33" name="Freeform 3569"/>
              <p:cNvSpPr>
                <a:spLocks/>
              </p:cNvSpPr>
              <p:nvPr/>
            </p:nvSpPr>
            <p:spPr bwMode="auto">
              <a:xfrm>
                <a:off x="3391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34" name="Freeform 3570"/>
              <p:cNvSpPr>
                <a:spLocks/>
              </p:cNvSpPr>
              <p:nvPr/>
            </p:nvSpPr>
            <p:spPr bwMode="auto">
              <a:xfrm>
                <a:off x="3333" y="232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35" name="Freeform 3571"/>
              <p:cNvSpPr>
                <a:spLocks/>
              </p:cNvSpPr>
              <p:nvPr/>
            </p:nvSpPr>
            <p:spPr bwMode="auto">
              <a:xfrm>
                <a:off x="2939" y="2486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36" name="Freeform 3572"/>
              <p:cNvSpPr>
                <a:spLocks/>
              </p:cNvSpPr>
              <p:nvPr/>
            </p:nvSpPr>
            <p:spPr bwMode="auto">
              <a:xfrm>
                <a:off x="2964" y="250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37" name="Freeform 3573"/>
              <p:cNvSpPr>
                <a:spLocks/>
              </p:cNvSpPr>
              <p:nvPr/>
            </p:nvSpPr>
            <p:spPr bwMode="auto">
              <a:xfrm>
                <a:off x="2863" y="262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38" name="Freeform 3574"/>
              <p:cNvSpPr>
                <a:spLocks/>
              </p:cNvSpPr>
              <p:nvPr/>
            </p:nvSpPr>
            <p:spPr bwMode="auto">
              <a:xfrm>
                <a:off x="3131" y="325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39" name="Freeform 3575"/>
              <p:cNvSpPr>
                <a:spLocks/>
              </p:cNvSpPr>
              <p:nvPr/>
            </p:nvSpPr>
            <p:spPr bwMode="auto">
              <a:xfrm>
                <a:off x="3106" y="328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40" name="Freeform 3576"/>
              <p:cNvSpPr>
                <a:spLocks/>
              </p:cNvSpPr>
              <p:nvPr/>
            </p:nvSpPr>
            <p:spPr bwMode="auto">
              <a:xfrm>
                <a:off x="3090" y="3283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41" name="Freeform 3577"/>
              <p:cNvSpPr>
                <a:spLocks/>
              </p:cNvSpPr>
              <p:nvPr/>
            </p:nvSpPr>
            <p:spPr bwMode="auto">
              <a:xfrm>
                <a:off x="3081" y="3006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42" name="Freeform 3578"/>
              <p:cNvSpPr>
                <a:spLocks/>
              </p:cNvSpPr>
              <p:nvPr/>
            </p:nvSpPr>
            <p:spPr bwMode="auto">
              <a:xfrm>
                <a:off x="3140" y="301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43" name="Freeform 3579"/>
              <p:cNvSpPr>
                <a:spLocks/>
              </p:cNvSpPr>
              <p:nvPr/>
            </p:nvSpPr>
            <p:spPr bwMode="auto">
              <a:xfrm>
                <a:off x="3073" y="315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44" name="Freeform 3580"/>
              <p:cNvSpPr>
                <a:spLocks/>
              </p:cNvSpPr>
              <p:nvPr/>
            </p:nvSpPr>
            <p:spPr bwMode="auto">
              <a:xfrm>
                <a:off x="3090" y="3166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45" name="Freeform 3581"/>
              <p:cNvSpPr>
                <a:spLocks/>
              </p:cNvSpPr>
              <p:nvPr/>
            </p:nvSpPr>
            <p:spPr bwMode="auto">
              <a:xfrm>
                <a:off x="3022" y="320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46" name="Freeform 3582"/>
              <p:cNvSpPr>
                <a:spLocks/>
              </p:cNvSpPr>
              <p:nvPr/>
            </p:nvSpPr>
            <p:spPr bwMode="auto">
              <a:xfrm>
                <a:off x="3073" y="321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47" name="Freeform 3583"/>
              <p:cNvSpPr>
                <a:spLocks/>
              </p:cNvSpPr>
              <p:nvPr/>
            </p:nvSpPr>
            <p:spPr bwMode="auto">
              <a:xfrm>
                <a:off x="3341" y="263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48" name="Freeform 3584"/>
              <p:cNvSpPr>
                <a:spLocks/>
              </p:cNvSpPr>
              <p:nvPr/>
            </p:nvSpPr>
            <p:spPr bwMode="auto">
              <a:xfrm>
                <a:off x="3215" y="285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49" name="Freeform 3585"/>
              <p:cNvSpPr>
                <a:spLocks/>
              </p:cNvSpPr>
              <p:nvPr/>
            </p:nvSpPr>
            <p:spPr bwMode="auto">
              <a:xfrm>
                <a:off x="3576" y="2226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50" name="Freeform 3586"/>
              <p:cNvSpPr>
                <a:spLocks/>
              </p:cNvSpPr>
              <p:nvPr/>
            </p:nvSpPr>
            <p:spPr bwMode="auto">
              <a:xfrm>
                <a:off x="4373" y="122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51" name="Freeform 3587"/>
              <p:cNvSpPr>
                <a:spLocks/>
              </p:cNvSpPr>
              <p:nvPr/>
            </p:nvSpPr>
            <p:spPr bwMode="auto">
              <a:xfrm>
                <a:off x="4532" y="122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52" name="Freeform 3588"/>
              <p:cNvSpPr>
                <a:spLocks/>
              </p:cNvSpPr>
              <p:nvPr/>
            </p:nvSpPr>
            <p:spPr bwMode="auto">
              <a:xfrm>
                <a:off x="4515" y="114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53" name="Freeform 3589"/>
              <p:cNvSpPr>
                <a:spLocks/>
              </p:cNvSpPr>
              <p:nvPr/>
            </p:nvSpPr>
            <p:spPr bwMode="auto">
              <a:xfrm>
                <a:off x="4541" y="111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54" name="Freeform 3590"/>
              <p:cNvSpPr>
                <a:spLocks/>
              </p:cNvSpPr>
              <p:nvPr/>
            </p:nvSpPr>
            <p:spPr bwMode="auto">
              <a:xfrm>
                <a:off x="4406" y="117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55" name="Freeform 3591"/>
              <p:cNvSpPr>
                <a:spLocks/>
              </p:cNvSpPr>
              <p:nvPr/>
            </p:nvSpPr>
            <p:spPr bwMode="auto">
              <a:xfrm>
                <a:off x="4297" y="117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56" name="Freeform 3592"/>
              <p:cNvSpPr>
                <a:spLocks/>
              </p:cNvSpPr>
              <p:nvPr/>
            </p:nvSpPr>
            <p:spPr bwMode="auto">
              <a:xfrm>
                <a:off x="4323" y="1404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57" name="Freeform 3593"/>
              <p:cNvSpPr>
                <a:spLocks/>
              </p:cNvSpPr>
              <p:nvPr/>
            </p:nvSpPr>
            <p:spPr bwMode="auto">
              <a:xfrm>
                <a:off x="4096" y="134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58" name="Freeform 3594"/>
              <p:cNvSpPr>
                <a:spLocks/>
              </p:cNvSpPr>
              <p:nvPr/>
            </p:nvSpPr>
            <p:spPr bwMode="auto">
              <a:xfrm>
                <a:off x="4205" y="1329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59" name="Freeform 3595"/>
              <p:cNvSpPr>
                <a:spLocks/>
              </p:cNvSpPr>
              <p:nvPr/>
            </p:nvSpPr>
            <p:spPr bwMode="auto">
              <a:xfrm>
                <a:off x="4566" y="1304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60" name="Freeform 3596"/>
              <p:cNvSpPr>
                <a:spLocks/>
              </p:cNvSpPr>
              <p:nvPr/>
            </p:nvSpPr>
            <p:spPr bwMode="auto">
              <a:xfrm>
                <a:off x="4474" y="1295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61" name="Freeform 3597"/>
              <p:cNvSpPr>
                <a:spLocks/>
              </p:cNvSpPr>
              <p:nvPr/>
            </p:nvSpPr>
            <p:spPr bwMode="auto">
              <a:xfrm>
                <a:off x="4625" y="128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62" name="Freeform 3598"/>
              <p:cNvSpPr>
                <a:spLocks/>
              </p:cNvSpPr>
              <p:nvPr/>
            </p:nvSpPr>
            <p:spPr bwMode="auto">
              <a:xfrm>
                <a:off x="4608" y="128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63" name="Freeform 3599"/>
              <p:cNvSpPr>
                <a:spLocks/>
              </p:cNvSpPr>
              <p:nvPr/>
            </p:nvSpPr>
            <p:spPr bwMode="auto">
              <a:xfrm>
                <a:off x="4608" y="120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64" name="Freeform 3600"/>
              <p:cNvSpPr>
                <a:spLocks/>
              </p:cNvSpPr>
              <p:nvPr/>
            </p:nvSpPr>
            <p:spPr bwMode="auto">
              <a:xfrm>
                <a:off x="3433" y="250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65" name="Freeform 3601"/>
              <p:cNvSpPr>
                <a:spLocks/>
              </p:cNvSpPr>
              <p:nvPr/>
            </p:nvSpPr>
            <p:spPr bwMode="auto">
              <a:xfrm>
                <a:off x="4482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66" name="Freeform 3602"/>
              <p:cNvSpPr>
                <a:spLocks/>
              </p:cNvSpPr>
              <p:nvPr/>
            </p:nvSpPr>
            <p:spPr bwMode="auto">
              <a:xfrm>
                <a:off x="3568" y="221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67" name="Freeform 3603"/>
              <p:cNvSpPr>
                <a:spLocks/>
              </p:cNvSpPr>
              <p:nvPr/>
            </p:nvSpPr>
            <p:spPr bwMode="auto">
              <a:xfrm>
                <a:off x="3953" y="193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68" name="Freeform 3604"/>
              <p:cNvSpPr>
                <a:spLocks/>
              </p:cNvSpPr>
              <p:nvPr/>
            </p:nvSpPr>
            <p:spPr bwMode="auto">
              <a:xfrm>
                <a:off x="3484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69" name="Freeform 3605"/>
              <p:cNvSpPr>
                <a:spLocks/>
              </p:cNvSpPr>
              <p:nvPr/>
            </p:nvSpPr>
            <p:spPr bwMode="auto">
              <a:xfrm>
                <a:off x="3484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70" name="Freeform 3606"/>
              <p:cNvSpPr>
                <a:spLocks/>
              </p:cNvSpPr>
              <p:nvPr/>
            </p:nvSpPr>
            <p:spPr bwMode="auto">
              <a:xfrm>
                <a:off x="3484" y="231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71" name="Freeform 3607"/>
              <p:cNvSpPr>
                <a:spLocks/>
              </p:cNvSpPr>
              <p:nvPr/>
            </p:nvSpPr>
            <p:spPr bwMode="auto">
              <a:xfrm>
                <a:off x="3391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72" name="Freeform 3608"/>
              <p:cNvSpPr>
                <a:spLocks/>
              </p:cNvSpPr>
              <p:nvPr/>
            </p:nvSpPr>
            <p:spPr bwMode="auto">
              <a:xfrm>
                <a:off x="3484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73" name="Freeform 3609"/>
              <p:cNvSpPr>
                <a:spLocks/>
              </p:cNvSpPr>
              <p:nvPr/>
            </p:nvSpPr>
            <p:spPr bwMode="auto">
              <a:xfrm>
                <a:off x="3224" y="253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74" name="Freeform 3610"/>
              <p:cNvSpPr>
                <a:spLocks/>
              </p:cNvSpPr>
              <p:nvPr/>
            </p:nvSpPr>
            <p:spPr bwMode="auto">
              <a:xfrm>
                <a:off x="3450" y="23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75" name="Freeform 3611"/>
              <p:cNvSpPr>
                <a:spLocks/>
              </p:cNvSpPr>
              <p:nvPr/>
            </p:nvSpPr>
            <p:spPr bwMode="auto">
              <a:xfrm>
                <a:off x="3358" y="232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76" name="Freeform 3612"/>
              <p:cNvSpPr>
                <a:spLocks/>
              </p:cNvSpPr>
              <p:nvPr/>
            </p:nvSpPr>
            <p:spPr bwMode="auto">
              <a:xfrm>
                <a:off x="3350" y="2461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77" name="Freeform 3613"/>
              <p:cNvSpPr>
                <a:spLocks/>
              </p:cNvSpPr>
              <p:nvPr/>
            </p:nvSpPr>
            <p:spPr bwMode="auto">
              <a:xfrm>
                <a:off x="3090" y="2553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78" name="Freeform 3614"/>
              <p:cNvSpPr>
                <a:spLocks/>
              </p:cNvSpPr>
              <p:nvPr/>
            </p:nvSpPr>
            <p:spPr bwMode="auto">
              <a:xfrm>
                <a:off x="3165" y="25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79" name="Freeform 3615"/>
              <p:cNvSpPr>
                <a:spLocks/>
              </p:cNvSpPr>
              <p:nvPr/>
            </p:nvSpPr>
            <p:spPr bwMode="auto">
              <a:xfrm>
                <a:off x="3215" y="2486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80" name="Freeform 3616"/>
              <p:cNvSpPr>
                <a:spLocks/>
              </p:cNvSpPr>
              <p:nvPr/>
            </p:nvSpPr>
            <p:spPr bwMode="auto">
              <a:xfrm>
                <a:off x="3224" y="247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81" name="Freeform 3617"/>
              <p:cNvSpPr>
                <a:spLocks/>
              </p:cNvSpPr>
              <p:nvPr/>
            </p:nvSpPr>
            <p:spPr bwMode="auto">
              <a:xfrm>
                <a:off x="3333" y="251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82" name="Freeform 3618"/>
              <p:cNvSpPr>
                <a:spLocks/>
              </p:cNvSpPr>
              <p:nvPr/>
            </p:nvSpPr>
            <p:spPr bwMode="auto">
              <a:xfrm>
                <a:off x="3299" y="242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83" name="Freeform 3619"/>
              <p:cNvSpPr>
                <a:spLocks/>
              </p:cNvSpPr>
              <p:nvPr/>
            </p:nvSpPr>
            <p:spPr bwMode="auto">
              <a:xfrm>
                <a:off x="3350" y="2419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84" name="Freeform 3620"/>
              <p:cNvSpPr>
                <a:spLocks/>
              </p:cNvSpPr>
              <p:nvPr/>
            </p:nvSpPr>
            <p:spPr bwMode="auto">
              <a:xfrm>
                <a:off x="3433" y="2260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85" name="Freeform 3621"/>
              <p:cNvSpPr>
                <a:spLocks/>
              </p:cNvSpPr>
              <p:nvPr/>
            </p:nvSpPr>
            <p:spPr bwMode="auto">
              <a:xfrm>
                <a:off x="3408" y="2327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86" name="Freeform 3622"/>
              <p:cNvSpPr>
                <a:spLocks/>
              </p:cNvSpPr>
              <p:nvPr/>
            </p:nvSpPr>
            <p:spPr bwMode="auto">
              <a:xfrm>
                <a:off x="3652" y="2059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87" name="Freeform 3623"/>
              <p:cNvSpPr>
                <a:spLocks/>
              </p:cNvSpPr>
              <p:nvPr/>
            </p:nvSpPr>
            <p:spPr bwMode="auto">
              <a:xfrm>
                <a:off x="3618" y="193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88" name="Freeform 3624"/>
              <p:cNvSpPr>
                <a:spLocks/>
              </p:cNvSpPr>
              <p:nvPr/>
            </p:nvSpPr>
            <p:spPr bwMode="auto">
              <a:xfrm>
                <a:off x="3643" y="20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89" name="Freeform 3625"/>
              <p:cNvSpPr>
                <a:spLocks/>
              </p:cNvSpPr>
              <p:nvPr/>
            </p:nvSpPr>
            <p:spPr bwMode="auto">
              <a:xfrm>
                <a:off x="3727" y="210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90" name="Freeform 3626"/>
              <p:cNvSpPr>
                <a:spLocks/>
              </p:cNvSpPr>
              <p:nvPr/>
            </p:nvSpPr>
            <p:spPr bwMode="auto">
              <a:xfrm>
                <a:off x="3358" y="248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91" name="Freeform 3627"/>
              <p:cNvSpPr>
                <a:spLocks/>
              </p:cNvSpPr>
              <p:nvPr/>
            </p:nvSpPr>
            <p:spPr bwMode="auto">
              <a:xfrm>
                <a:off x="3240" y="242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92" name="Freeform 3628"/>
              <p:cNvSpPr>
                <a:spLocks/>
              </p:cNvSpPr>
              <p:nvPr/>
            </p:nvSpPr>
            <p:spPr bwMode="auto">
              <a:xfrm>
                <a:off x="3509" y="215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93" name="Freeform 3629"/>
              <p:cNvSpPr>
                <a:spLocks/>
              </p:cNvSpPr>
              <p:nvPr/>
            </p:nvSpPr>
            <p:spPr bwMode="auto">
              <a:xfrm>
                <a:off x="4121" y="161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94" name="Freeform 3630"/>
              <p:cNvSpPr>
                <a:spLocks/>
              </p:cNvSpPr>
              <p:nvPr/>
            </p:nvSpPr>
            <p:spPr bwMode="auto">
              <a:xfrm>
                <a:off x="3249" y="2461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95" name="Freeform 3631"/>
              <p:cNvSpPr>
                <a:spLocks/>
              </p:cNvSpPr>
              <p:nvPr/>
            </p:nvSpPr>
            <p:spPr bwMode="auto">
              <a:xfrm>
                <a:off x="2829" y="2654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96" name="Freeform 3632"/>
              <p:cNvSpPr>
                <a:spLocks/>
              </p:cNvSpPr>
              <p:nvPr/>
            </p:nvSpPr>
            <p:spPr bwMode="auto">
              <a:xfrm>
                <a:off x="3039" y="267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97" name="Freeform 3633"/>
              <p:cNvSpPr>
                <a:spLocks/>
              </p:cNvSpPr>
              <p:nvPr/>
            </p:nvSpPr>
            <p:spPr bwMode="auto">
              <a:xfrm>
                <a:off x="3425" y="2210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98" name="Freeform 3634"/>
              <p:cNvSpPr>
                <a:spLocks/>
              </p:cNvSpPr>
              <p:nvPr/>
            </p:nvSpPr>
            <p:spPr bwMode="auto">
              <a:xfrm>
                <a:off x="3350" y="226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699" name="Freeform 3635"/>
              <p:cNvSpPr>
                <a:spLocks/>
              </p:cNvSpPr>
              <p:nvPr/>
            </p:nvSpPr>
            <p:spPr bwMode="auto">
              <a:xfrm>
                <a:off x="3450" y="218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00" name="Freeform 3636"/>
              <p:cNvSpPr>
                <a:spLocks/>
              </p:cNvSpPr>
              <p:nvPr/>
            </p:nvSpPr>
            <p:spPr bwMode="auto">
              <a:xfrm>
                <a:off x="3576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01" name="Freeform 3637"/>
              <p:cNvSpPr>
                <a:spLocks/>
              </p:cNvSpPr>
              <p:nvPr/>
            </p:nvSpPr>
            <p:spPr bwMode="auto">
              <a:xfrm>
                <a:off x="3475" y="236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02" name="Freeform 3638"/>
              <p:cNvSpPr>
                <a:spLocks/>
              </p:cNvSpPr>
              <p:nvPr/>
            </p:nvSpPr>
            <p:spPr bwMode="auto">
              <a:xfrm>
                <a:off x="3182" y="243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03" name="Freeform 3639"/>
              <p:cNvSpPr>
                <a:spLocks/>
              </p:cNvSpPr>
              <p:nvPr/>
            </p:nvSpPr>
            <p:spPr bwMode="auto">
              <a:xfrm>
                <a:off x="3098" y="257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04" name="Freeform 3640"/>
              <p:cNvSpPr>
                <a:spLocks/>
              </p:cNvSpPr>
              <p:nvPr/>
            </p:nvSpPr>
            <p:spPr bwMode="auto">
              <a:xfrm>
                <a:off x="3123" y="2612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05" name="Freeform 3641"/>
              <p:cNvSpPr>
                <a:spLocks/>
              </p:cNvSpPr>
              <p:nvPr/>
            </p:nvSpPr>
            <p:spPr bwMode="auto">
              <a:xfrm>
                <a:off x="3383" y="252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06" name="Freeform 3642"/>
              <p:cNvSpPr>
                <a:spLocks/>
              </p:cNvSpPr>
              <p:nvPr/>
            </p:nvSpPr>
            <p:spPr bwMode="auto">
              <a:xfrm>
                <a:off x="3282" y="239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07" name="Freeform 3643"/>
              <p:cNvSpPr>
                <a:spLocks/>
              </p:cNvSpPr>
              <p:nvPr/>
            </p:nvSpPr>
            <p:spPr bwMode="auto">
              <a:xfrm>
                <a:off x="3308" y="2486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08" name="Freeform 3644"/>
              <p:cNvSpPr>
                <a:spLocks/>
              </p:cNvSpPr>
              <p:nvPr/>
            </p:nvSpPr>
            <p:spPr bwMode="auto">
              <a:xfrm>
                <a:off x="3987" y="174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09" name="Freeform 3645"/>
              <p:cNvSpPr>
                <a:spLocks/>
              </p:cNvSpPr>
              <p:nvPr/>
            </p:nvSpPr>
            <p:spPr bwMode="auto">
              <a:xfrm>
                <a:off x="4071" y="1798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10" name="Freeform 3646"/>
              <p:cNvSpPr>
                <a:spLocks/>
              </p:cNvSpPr>
              <p:nvPr/>
            </p:nvSpPr>
            <p:spPr bwMode="auto">
              <a:xfrm>
                <a:off x="3652" y="2210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11" name="Freeform 3647"/>
              <p:cNvSpPr>
                <a:spLocks/>
              </p:cNvSpPr>
              <p:nvPr/>
            </p:nvSpPr>
            <p:spPr bwMode="auto">
              <a:xfrm>
                <a:off x="3635" y="2226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12" name="Freeform 3648"/>
              <p:cNvSpPr>
                <a:spLocks/>
              </p:cNvSpPr>
              <p:nvPr/>
            </p:nvSpPr>
            <p:spPr bwMode="auto">
              <a:xfrm>
                <a:off x="3769" y="2159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13" name="Freeform 3649"/>
              <p:cNvSpPr>
                <a:spLocks/>
              </p:cNvSpPr>
              <p:nvPr/>
            </p:nvSpPr>
            <p:spPr bwMode="auto">
              <a:xfrm>
                <a:off x="3677" y="220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14" name="Freeform 3650"/>
              <p:cNvSpPr>
                <a:spLocks/>
              </p:cNvSpPr>
              <p:nvPr/>
            </p:nvSpPr>
            <p:spPr bwMode="auto">
              <a:xfrm>
                <a:off x="4348" y="1278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15" name="Freeform 3651"/>
              <p:cNvSpPr>
                <a:spLocks/>
              </p:cNvSpPr>
              <p:nvPr/>
            </p:nvSpPr>
            <p:spPr bwMode="auto">
              <a:xfrm>
                <a:off x="4205" y="1597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16" name="Freeform 3652"/>
              <p:cNvSpPr>
                <a:spLocks/>
              </p:cNvSpPr>
              <p:nvPr/>
            </p:nvSpPr>
            <p:spPr bwMode="auto">
              <a:xfrm>
                <a:off x="3274" y="278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17" name="Freeform 3653"/>
              <p:cNvSpPr>
                <a:spLocks/>
              </p:cNvSpPr>
              <p:nvPr/>
            </p:nvSpPr>
            <p:spPr bwMode="auto">
              <a:xfrm>
                <a:off x="3073" y="252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18" name="Freeform 3654"/>
              <p:cNvSpPr>
                <a:spLocks/>
              </p:cNvSpPr>
              <p:nvPr/>
            </p:nvSpPr>
            <p:spPr bwMode="auto">
              <a:xfrm>
                <a:off x="2880" y="315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19" name="Freeform 3655"/>
              <p:cNvSpPr>
                <a:spLocks/>
              </p:cNvSpPr>
              <p:nvPr/>
            </p:nvSpPr>
            <p:spPr bwMode="auto">
              <a:xfrm>
                <a:off x="2838" y="301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20" name="Freeform 3656"/>
              <p:cNvSpPr>
                <a:spLocks/>
              </p:cNvSpPr>
              <p:nvPr/>
            </p:nvSpPr>
            <p:spPr bwMode="auto">
              <a:xfrm>
                <a:off x="2829" y="312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21" name="Freeform 3657"/>
              <p:cNvSpPr>
                <a:spLocks/>
              </p:cNvSpPr>
              <p:nvPr/>
            </p:nvSpPr>
            <p:spPr bwMode="auto">
              <a:xfrm>
                <a:off x="3551" y="2168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22" name="Freeform 3658"/>
              <p:cNvSpPr>
                <a:spLocks/>
              </p:cNvSpPr>
              <p:nvPr/>
            </p:nvSpPr>
            <p:spPr bwMode="auto">
              <a:xfrm>
                <a:off x="2897" y="3082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23" name="Freeform 3659"/>
              <p:cNvSpPr>
                <a:spLocks/>
              </p:cNvSpPr>
              <p:nvPr/>
            </p:nvSpPr>
            <p:spPr bwMode="auto">
              <a:xfrm>
                <a:off x="2813" y="3116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24" name="Freeform 3660"/>
              <p:cNvSpPr>
                <a:spLocks/>
              </p:cNvSpPr>
              <p:nvPr/>
            </p:nvSpPr>
            <p:spPr bwMode="auto">
              <a:xfrm>
                <a:off x="2687" y="314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25" name="Freeform 3661"/>
              <p:cNvSpPr>
                <a:spLocks/>
              </p:cNvSpPr>
              <p:nvPr/>
            </p:nvSpPr>
            <p:spPr bwMode="auto">
              <a:xfrm>
                <a:off x="2855" y="309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26" name="Freeform 3662"/>
              <p:cNvSpPr>
                <a:spLocks/>
              </p:cNvSpPr>
              <p:nvPr/>
            </p:nvSpPr>
            <p:spPr bwMode="auto">
              <a:xfrm>
                <a:off x="2838" y="295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27" name="Freeform 3663"/>
              <p:cNvSpPr>
                <a:spLocks/>
              </p:cNvSpPr>
              <p:nvPr/>
            </p:nvSpPr>
            <p:spPr bwMode="auto">
              <a:xfrm>
                <a:off x="4583" y="1119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28" name="Freeform 3664"/>
              <p:cNvSpPr>
                <a:spLocks/>
              </p:cNvSpPr>
              <p:nvPr/>
            </p:nvSpPr>
            <p:spPr bwMode="auto">
              <a:xfrm>
                <a:off x="4356" y="122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29" name="Freeform 3665"/>
              <p:cNvSpPr>
                <a:spLocks/>
              </p:cNvSpPr>
              <p:nvPr/>
            </p:nvSpPr>
            <p:spPr bwMode="auto">
              <a:xfrm>
                <a:off x="4448" y="116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30" name="Freeform 3666"/>
              <p:cNvSpPr>
                <a:spLocks/>
              </p:cNvSpPr>
              <p:nvPr/>
            </p:nvSpPr>
            <p:spPr bwMode="auto">
              <a:xfrm>
                <a:off x="4037" y="128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31" name="Freeform 3667"/>
              <p:cNvSpPr>
                <a:spLocks/>
              </p:cNvSpPr>
              <p:nvPr/>
            </p:nvSpPr>
            <p:spPr bwMode="auto">
              <a:xfrm>
                <a:off x="4306" y="135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32" name="Freeform 3668"/>
              <p:cNvSpPr>
                <a:spLocks/>
              </p:cNvSpPr>
              <p:nvPr/>
            </p:nvSpPr>
            <p:spPr bwMode="auto">
              <a:xfrm>
                <a:off x="4255" y="122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33" name="Freeform 3669"/>
              <p:cNvSpPr>
                <a:spLocks/>
              </p:cNvSpPr>
              <p:nvPr/>
            </p:nvSpPr>
            <p:spPr bwMode="auto">
              <a:xfrm>
                <a:off x="4440" y="1236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34" name="Freeform 3670"/>
              <p:cNvSpPr>
                <a:spLocks/>
              </p:cNvSpPr>
              <p:nvPr/>
            </p:nvSpPr>
            <p:spPr bwMode="auto">
              <a:xfrm>
                <a:off x="4373" y="116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35" name="Freeform 3671"/>
              <p:cNvSpPr>
                <a:spLocks/>
              </p:cNvSpPr>
              <p:nvPr/>
            </p:nvSpPr>
            <p:spPr bwMode="auto">
              <a:xfrm>
                <a:off x="4314" y="114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36" name="Freeform 3672"/>
              <p:cNvSpPr>
                <a:spLocks/>
              </p:cNvSpPr>
              <p:nvPr/>
            </p:nvSpPr>
            <p:spPr bwMode="auto">
              <a:xfrm>
                <a:off x="4247" y="130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37" name="Freeform 3673"/>
              <p:cNvSpPr>
                <a:spLocks/>
              </p:cNvSpPr>
              <p:nvPr/>
            </p:nvSpPr>
            <p:spPr bwMode="auto">
              <a:xfrm>
                <a:off x="4482" y="122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38" name="Freeform 3674"/>
              <p:cNvSpPr>
                <a:spLocks/>
              </p:cNvSpPr>
              <p:nvPr/>
            </p:nvSpPr>
            <p:spPr bwMode="auto">
              <a:xfrm>
                <a:off x="4222" y="1262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39" name="Freeform 3675"/>
              <p:cNvSpPr>
                <a:spLocks/>
              </p:cNvSpPr>
              <p:nvPr/>
            </p:nvSpPr>
            <p:spPr bwMode="auto">
              <a:xfrm>
                <a:off x="4406" y="1262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40" name="Freeform 3676"/>
              <p:cNvSpPr>
                <a:spLocks/>
              </p:cNvSpPr>
              <p:nvPr/>
            </p:nvSpPr>
            <p:spPr bwMode="auto">
              <a:xfrm>
                <a:off x="4557" y="122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41" name="Freeform 3677"/>
              <p:cNvSpPr>
                <a:spLocks/>
              </p:cNvSpPr>
              <p:nvPr/>
            </p:nvSpPr>
            <p:spPr bwMode="auto">
              <a:xfrm>
                <a:off x="4482" y="118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42" name="Freeform 3678"/>
              <p:cNvSpPr>
                <a:spLocks/>
              </p:cNvSpPr>
              <p:nvPr/>
            </p:nvSpPr>
            <p:spPr bwMode="auto">
              <a:xfrm>
                <a:off x="2502" y="312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43" name="Freeform 3679"/>
              <p:cNvSpPr>
                <a:spLocks/>
              </p:cNvSpPr>
              <p:nvPr/>
            </p:nvSpPr>
            <p:spPr bwMode="auto">
              <a:xfrm>
                <a:off x="3870" y="1832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44" name="Freeform 3680"/>
              <p:cNvSpPr>
                <a:spLocks/>
              </p:cNvSpPr>
              <p:nvPr/>
            </p:nvSpPr>
            <p:spPr bwMode="auto">
              <a:xfrm>
                <a:off x="3652" y="1983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45" name="Freeform 3681"/>
              <p:cNvSpPr>
                <a:spLocks/>
              </p:cNvSpPr>
              <p:nvPr/>
            </p:nvSpPr>
            <p:spPr bwMode="auto">
              <a:xfrm>
                <a:off x="3735" y="1933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46" name="Freeform 3682"/>
              <p:cNvSpPr>
                <a:spLocks/>
              </p:cNvSpPr>
              <p:nvPr/>
            </p:nvSpPr>
            <p:spPr bwMode="auto">
              <a:xfrm>
                <a:off x="3802" y="188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47" name="Freeform 3683"/>
              <p:cNvSpPr>
                <a:spLocks/>
              </p:cNvSpPr>
              <p:nvPr/>
            </p:nvSpPr>
            <p:spPr bwMode="auto">
              <a:xfrm>
                <a:off x="3702" y="194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48" name="Freeform 3684"/>
              <p:cNvSpPr>
                <a:spLocks/>
              </p:cNvSpPr>
              <p:nvPr/>
            </p:nvSpPr>
            <p:spPr bwMode="auto">
              <a:xfrm>
                <a:off x="4079" y="1455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49" name="Freeform 3685"/>
              <p:cNvSpPr>
                <a:spLocks/>
              </p:cNvSpPr>
              <p:nvPr/>
            </p:nvSpPr>
            <p:spPr bwMode="auto">
              <a:xfrm>
                <a:off x="4121" y="143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50" name="Freeform 3686"/>
              <p:cNvSpPr>
                <a:spLocks/>
              </p:cNvSpPr>
              <p:nvPr/>
            </p:nvSpPr>
            <p:spPr bwMode="auto">
              <a:xfrm>
                <a:off x="3937" y="1798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51" name="Freeform 3687"/>
              <p:cNvSpPr>
                <a:spLocks/>
              </p:cNvSpPr>
              <p:nvPr/>
            </p:nvSpPr>
            <p:spPr bwMode="auto">
              <a:xfrm>
                <a:off x="2670" y="2981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52" name="Freeform 3688"/>
              <p:cNvSpPr>
                <a:spLocks/>
              </p:cNvSpPr>
              <p:nvPr/>
            </p:nvSpPr>
            <p:spPr bwMode="auto">
              <a:xfrm>
                <a:off x="3224" y="2067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53" name="Freeform 3689"/>
              <p:cNvSpPr>
                <a:spLocks/>
              </p:cNvSpPr>
              <p:nvPr/>
            </p:nvSpPr>
            <p:spPr bwMode="auto">
              <a:xfrm>
                <a:off x="4792" y="21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54" name="Freeform 3690"/>
              <p:cNvSpPr>
                <a:spLocks/>
              </p:cNvSpPr>
              <p:nvPr/>
            </p:nvSpPr>
            <p:spPr bwMode="auto">
              <a:xfrm>
                <a:off x="3375" y="257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55" name="Freeform 3691"/>
              <p:cNvSpPr>
                <a:spLocks/>
              </p:cNvSpPr>
              <p:nvPr/>
            </p:nvSpPr>
            <p:spPr bwMode="auto">
              <a:xfrm>
                <a:off x="3274" y="252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56" name="Freeform 3692"/>
              <p:cNvSpPr>
                <a:spLocks/>
              </p:cNvSpPr>
              <p:nvPr/>
            </p:nvSpPr>
            <p:spPr bwMode="auto">
              <a:xfrm>
                <a:off x="3517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57" name="Freeform 3693"/>
              <p:cNvSpPr>
                <a:spLocks/>
              </p:cNvSpPr>
              <p:nvPr/>
            </p:nvSpPr>
            <p:spPr bwMode="auto">
              <a:xfrm>
                <a:off x="3433" y="2361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58" name="Freeform 3694"/>
              <p:cNvSpPr>
                <a:spLocks/>
              </p:cNvSpPr>
              <p:nvPr/>
            </p:nvSpPr>
            <p:spPr bwMode="auto">
              <a:xfrm>
                <a:off x="3584" y="219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59" name="Freeform 3695"/>
              <p:cNvSpPr>
                <a:spLocks/>
              </p:cNvSpPr>
              <p:nvPr/>
            </p:nvSpPr>
            <p:spPr bwMode="auto">
              <a:xfrm>
                <a:off x="3551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60" name="Freeform 3696"/>
              <p:cNvSpPr>
                <a:spLocks/>
              </p:cNvSpPr>
              <p:nvPr/>
            </p:nvSpPr>
            <p:spPr bwMode="auto">
              <a:xfrm>
                <a:off x="3719" y="212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61" name="Freeform 3697"/>
              <p:cNvSpPr>
                <a:spLocks/>
              </p:cNvSpPr>
              <p:nvPr/>
            </p:nvSpPr>
            <p:spPr bwMode="auto">
              <a:xfrm>
                <a:off x="4096" y="193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62" name="Freeform 3698"/>
              <p:cNvSpPr>
                <a:spLocks/>
              </p:cNvSpPr>
              <p:nvPr/>
            </p:nvSpPr>
            <p:spPr bwMode="auto">
              <a:xfrm>
                <a:off x="4255" y="215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63" name="Freeform 3699"/>
              <p:cNvSpPr>
                <a:spLocks/>
              </p:cNvSpPr>
              <p:nvPr/>
            </p:nvSpPr>
            <p:spPr bwMode="auto">
              <a:xfrm>
                <a:off x="4214" y="2025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64" name="Freeform 3700"/>
              <p:cNvSpPr>
                <a:spLocks/>
              </p:cNvSpPr>
              <p:nvPr/>
            </p:nvSpPr>
            <p:spPr bwMode="auto">
              <a:xfrm>
                <a:off x="4314" y="203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65" name="Freeform 3701"/>
              <p:cNvSpPr>
                <a:spLocks/>
              </p:cNvSpPr>
              <p:nvPr/>
            </p:nvSpPr>
            <p:spPr bwMode="auto">
              <a:xfrm>
                <a:off x="3542" y="217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66" name="Freeform 3702"/>
              <p:cNvSpPr>
                <a:spLocks/>
              </p:cNvSpPr>
              <p:nvPr/>
            </p:nvSpPr>
            <p:spPr bwMode="auto">
              <a:xfrm>
                <a:off x="3970" y="187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67" name="Freeform 3703"/>
              <p:cNvSpPr>
                <a:spLocks/>
              </p:cNvSpPr>
              <p:nvPr/>
            </p:nvSpPr>
            <p:spPr bwMode="auto">
              <a:xfrm>
                <a:off x="3861" y="196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68" name="Freeform 3704"/>
              <p:cNvSpPr>
                <a:spLocks/>
              </p:cNvSpPr>
              <p:nvPr/>
            </p:nvSpPr>
            <p:spPr bwMode="auto">
              <a:xfrm>
                <a:off x="4432" y="215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69" name="Freeform 3705"/>
              <p:cNvSpPr>
                <a:spLocks/>
              </p:cNvSpPr>
              <p:nvPr/>
            </p:nvSpPr>
            <p:spPr bwMode="auto">
              <a:xfrm>
                <a:off x="4532" y="215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70" name="Freeform 3706"/>
              <p:cNvSpPr>
                <a:spLocks/>
              </p:cNvSpPr>
              <p:nvPr/>
            </p:nvSpPr>
            <p:spPr bwMode="auto">
              <a:xfrm>
                <a:off x="4314" y="217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71" name="Freeform 3707"/>
              <p:cNvSpPr>
                <a:spLocks/>
              </p:cNvSpPr>
              <p:nvPr/>
            </p:nvSpPr>
            <p:spPr bwMode="auto">
              <a:xfrm>
                <a:off x="4264" y="2319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72" name="Freeform 3708"/>
              <p:cNvSpPr>
                <a:spLocks/>
              </p:cNvSpPr>
              <p:nvPr/>
            </p:nvSpPr>
            <p:spPr bwMode="auto">
              <a:xfrm>
                <a:off x="4297" y="213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73" name="Freeform 3709"/>
              <p:cNvSpPr>
                <a:spLocks/>
              </p:cNvSpPr>
              <p:nvPr/>
            </p:nvSpPr>
            <p:spPr bwMode="auto">
              <a:xfrm>
                <a:off x="3576" y="21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74" name="Freeform 3710"/>
              <p:cNvSpPr>
                <a:spLocks/>
              </p:cNvSpPr>
              <p:nvPr/>
            </p:nvSpPr>
            <p:spPr bwMode="auto">
              <a:xfrm>
                <a:off x="4079" y="1631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75" name="Freeform 3711"/>
              <p:cNvSpPr>
                <a:spLocks/>
              </p:cNvSpPr>
              <p:nvPr/>
            </p:nvSpPr>
            <p:spPr bwMode="auto">
              <a:xfrm>
                <a:off x="4180" y="204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76" name="Freeform 3712"/>
              <p:cNvSpPr>
                <a:spLocks/>
              </p:cNvSpPr>
              <p:nvPr/>
            </p:nvSpPr>
            <p:spPr bwMode="auto">
              <a:xfrm>
                <a:off x="4155" y="198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77" name="Freeform 3713"/>
              <p:cNvSpPr>
                <a:spLocks/>
              </p:cNvSpPr>
              <p:nvPr/>
            </p:nvSpPr>
            <p:spPr bwMode="auto">
              <a:xfrm>
                <a:off x="4214" y="197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78" name="Freeform 3714"/>
              <p:cNvSpPr>
                <a:spLocks/>
              </p:cNvSpPr>
              <p:nvPr/>
            </p:nvSpPr>
            <p:spPr bwMode="auto">
              <a:xfrm>
                <a:off x="3945" y="2084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79" name="Freeform 3715"/>
              <p:cNvSpPr>
                <a:spLocks/>
              </p:cNvSpPr>
              <p:nvPr/>
            </p:nvSpPr>
            <p:spPr bwMode="auto">
              <a:xfrm>
                <a:off x="3769" y="21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80" name="Freeform 3716"/>
              <p:cNvSpPr>
                <a:spLocks/>
              </p:cNvSpPr>
              <p:nvPr/>
            </p:nvSpPr>
            <p:spPr bwMode="auto">
              <a:xfrm>
                <a:off x="3886" y="206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81" name="Freeform 3717"/>
              <p:cNvSpPr>
                <a:spLocks/>
              </p:cNvSpPr>
              <p:nvPr/>
            </p:nvSpPr>
            <p:spPr bwMode="auto">
              <a:xfrm>
                <a:off x="2871" y="2654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82" name="Freeform 3718"/>
              <p:cNvSpPr>
                <a:spLocks/>
              </p:cNvSpPr>
              <p:nvPr/>
            </p:nvSpPr>
            <p:spPr bwMode="auto">
              <a:xfrm>
                <a:off x="3777" y="20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83" name="Freeform 3719"/>
              <p:cNvSpPr>
                <a:spLocks/>
              </p:cNvSpPr>
              <p:nvPr/>
            </p:nvSpPr>
            <p:spPr bwMode="auto">
              <a:xfrm>
                <a:off x="3836" y="209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84" name="Freeform 3720"/>
              <p:cNvSpPr>
                <a:spLocks/>
              </p:cNvSpPr>
              <p:nvPr/>
            </p:nvSpPr>
            <p:spPr bwMode="auto">
              <a:xfrm>
                <a:off x="4021" y="2100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85" name="Freeform 3721"/>
              <p:cNvSpPr>
                <a:spLocks/>
              </p:cNvSpPr>
              <p:nvPr/>
            </p:nvSpPr>
            <p:spPr bwMode="auto">
              <a:xfrm>
                <a:off x="3962" y="2050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86" name="Freeform 3722"/>
              <p:cNvSpPr>
                <a:spLocks/>
              </p:cNvSpPr>
              <p:nvPr/>
            </p:nvSpPr>
            <p:spPr bwMode="auto">
              <a:xfrm>
                <a:off x="3870" y="2168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87" name="Freeform 3723"/>
              <p:cNvSpPr>
                <a:spLocks/>
              </p:cNvSpPr>
              <p:nvPr/>
            </p:nvSpPr>
            <p:spPr bwMode="auto">
              <a:xfrm>
                <a:off x="3786" y="2293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88" name="Freeform 3724"/>
              <p:cNvSpPr>
                <a:spLocks/>
              </p:cNvSpPr>
              <p:nvPr/>
            </p:nvSpPr>
            <p:spPr bwMode="auto">
              <a:xfrm>
                <a:off x="3895" y="2109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89" name="Freeform 3725"/>
              <p:cNvSpPr>
                <a:spLocks/>
              </p:cNvSpPr>
              <p:nvPr/>
            </p:nvSpPr>
            <p:spPr bwMode="auto">
              <a:xfrm>
                <a:off x="5036" y="1723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90" name="Freeform 3726"/>
              <p:cNvSpPr>
                <a:spLocks/>
              </p:cNvSpPr>
              <p:nvPr/>
            </p:nvSpPr>
            <p:spPr bwMode="auto">
              <a:xfrm>
                <a:off x="4960" y="192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91" name="Freeform 3727"/>
              <p:cNvSpPr>
                <a:spLocks/>
              </p:cNvSpPr>
              <p:nvPr/>
            </p:nvSpPr>
            <p:spPr bwMode="auto">
              <a:xfrm>
                <a:off x="2452" y="3308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92" name="Freeform 3728"/>
              <p:cNvSpPr>
                <a:spLocks/>
              </p:cNvSpPr>
              <p:nvPr/>
            </p:nvSpPr>
            <p:spPr bwMode="auto">
              <a:xfrm>
                <a:off x="3031" y="2772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93" name="Freeform 3729"/>
              <p:cNvSpPr>
                <a:spLocks/>
              </p:cNvSpPr>
              <p:nvPr/>
            </p:nvSpPr>
            <p:spPr bwMode="auto">
              <a:xfrm>
                <a:off x="3190" y="2461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94" name="Freeform 3730"/>
              <p:cNvSpPr>
                <a:spLocks/>
              </p:cNvSpPr>
              <p:nvPr/>
            </p:nvSpPr>
            <p:spPr bwMode="auto">
              <a:xfrm>
                <a:off x="3459" y="2176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95" name="Freeform 3731"/>
              <p:cNvSpPr>
                <a:spLocks/>
              </p:cNvSpPr>
              <p:nvPr/>
            </p:nvSpPr>
            <p:spPr bwMode="auto">
              <a:xfrm>
                <a:off x="3140" y="246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96" name="Freeform 3732"/>
              <p:cNvSpPr>
                <a:spLocks/>
              </p:cNvSpPr>
              <p:nvPr/>
            </p:nvSpPr>
            <p:spPr bwMode="auto">
              <a:xfrm>
                <a:off x="2880" y="267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97" name="Freeform 3733"/>
              <p:cNvSpPr>
                <a:spLocks/>
              </p:cNvSpPr>
              <p:nvPr/>
            </p:nvSpPr>
            <p:spPr bwMode="auto">
              <a:xfrm>
                <a:off x="2930" y="2579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98" name="Freeform 3734"/>
              <p:cNvSpPr>
                <a:spLocks/>
              </p:cNvSpPr>
              <p:nvPr/>
            </p:nvSpPr>
            <p:spPr bwMode="auto">
              <a:xfrm>
                <a:off x="2838" y="24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799" name="Freeform 3735"/>
              <p:cNvSpPr>
                <a:spLocks/>
              </p:cNvSpPr>
              <p:nvPr/>
            </p:nvSpPr>
            <p:spPr bwMode="auto">
              <a:xfrm>
                <a:off x="2796" y="242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00" name="Freeform 3736"/>
              <p:cNvSpPr>
                <a:spLocks/>
              </p:cNvSpPr>
              <p:nvPr/>
            </p:nvSpPr>
            <p:spPr bwMode="auto">
              <a:xfrm>
                <a:off x="3224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01" name="Freeform 3737"/>
              <p:cNvSpPr>
                <a:spLocks/>
              </p:cNvSpPr>
              <p:nvPr/>
            </p:nvSpPr>
            <p:spPr bwMode="auto">
              <a:xfrm>
                <a:off x="3383" y="2402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02" name="Freeform 3738"/>
              <p:cNvSpPr>
                <a:spLocks/>
              </p:cNvSpPr>
              <p:nvPr/>
            </p:nvSpPr>
            <p:spPr bwMode="auto">
              <a:xfrm>
                <a:off x="3115" y="232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03" name="Freeform 3739"/>
              <p:cNvSpPr>
                <a:spLocks/>
              </p:cNvSpPr>
              <p:nvPr/>
            </p:nvSpPr>
            <p:spPr bwMode="auto">
              <a:xfrm>
                <a:off x="3090" y="2319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04" name="Freeform 3740"/>
              <p:cNvSpPr>
                <a:spLocks/>
              </p:cNvSpPr>
              <p:nvPr/>
            </p:nvSpPr>
            <p:spPr bwMode="auto">
              <a:xfrm>
                <a:off x="3131" y="241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05" name="Freeform 3741"/>
              <p:cNvSpPr>
                <a:spLocks/>
              </p:cNvSpPr>
              <p:nvPr/>
            </p:nvSpPr>
            <p:spPr bwMode="auto">
              <a:xfrm>
                <a:off x="2846" y="246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06" name="Freeform 3742"/>
              <p:cNvSpPr>
                <a:spLocks/>
              </p:cNvSpPr>
              <p:nvPr/>
            </p:nvSpPr>
            <p:spPr bwMode="auto">
              <a:xfrm>
                <a:off x="2930" y="2419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07" name="Freeform 3743"/>
              <p:cNvSpPr>
                <a:spLocks/>
              </p:cNvSpPr>
              <p:nvPr/>
            </p:nvSpPr>
            <p:spPr bwMode="auto">
              <a:xfrm>
                <a:off x="3131" y="235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08" name="Freeform 3744"/>
              <p:cNvSpPr>
                <a:spLocks/>
              </p:cNvSpPr>
              <p:nvPr/>
            </p:nvSpPr>
            <p:spPr bwMode="auto">
              <a:xfrm>
                <a:off x="3064" y="239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09" name="Freeform 3745"/>
              <p:cNvSpPr>
                <a:spLocks/>
              </p:cNvSpPr>
              <p:nvPr/>
            </p:nvSpPr>
            <p:spPr bwMode="auto">
              <a:xfrm>
                <a:off x="2913" y="289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29" name="Group 3947"/>
            <p:cNvGrpSpPr>
              <a:grpSpLocks/>
            </p:cNvGrpSpPr>
            <p:nvPr/>
          </p:nvGrpSpPr>
          <p:grpSpPr bwMode="auto">
            <a:xfrm>
              <a:off x="2502" y="1723"/>
              <a:ext cx="2861" cy="1468"/>
              <a:chOff x="2502" y="1723"/>
              <a:chExt cx="2861" cy="1468"/>
            </a:xfrm>
          </p:grpSpPr>
          <p:sp>
            <p:nvSpPr>
              <p:cNvPr id="603811" name="Freeform 3747"/>
              <p:cNvSpPr>
                <a:spLocks/>
              </p:cNvSpPr>
              <p:nvPr/>
            </p:nvSpPr>
            <p:spPr bwMode="auto">
              <a:xfrm>
                <a:off x="3106" y="251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12" name="Freeform 3748"/>
              <p:cNvSpPr>
                <a:spLocks/>
              </p:cNvSpPr>
              <p:nvPr/>
            </p:nvSpPr>
            <p:spPr bwMode="auto">
              <a:xfrm>
                <a:off x="3542" y="215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13" name="Freeform 3749"/>
              <p:cNvSpPr>
                <a:spLocks/>
              </p:cNvSpPr>
              <p:nvPr/>
            </p:nvSpPr>
            <p:spPr bwMode="auto">
              <a:xfrm>
                <a:off x="3467" y="240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14" name="Freeform 3750"/>
              <p:cNvSpPr>
                <a:spLocks/>
              </p:cNvSpPr>
              <p:nvPr/>
            </p:nvSpPr>
            <p:spPr bwMode="auto">
              <a:xfrm>
                <a:off x="3073" y="244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15" name="Freeform 3751"/>
              <p:cNvSpPr>
                <a:spLocks/>
              </p:cNvSpPr>
              <p:nvPr/>
            </p:nvSpPr>
            <p:spPr bwMode="auto">
              <a:xfrm>
                <a:off x="3459" y="2176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16" name="Freeform 3752"/>
              <p:cNvSpPr>
                <a:spLocks/>
              </p:cNvSpPr>
              <p:nvPr/>
            </p:nvSpPr>
            <p:spPr bwMode="auto">
              <a:xfrm>
                <a:off x="3190" y="2461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17" name="Freeform 3753"/>
              <p:cNvSpPr>
                <a:spLocks/>
              </p:cNvSpPr>
              <p:nvPr/>
            </p:nvSpPr>
            <p:spPr bwMode="auto">
              <a:xfrm>
                <a:off x="3123" y="2470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18" name="Freeform 3754"/>
              <p:cNvSpPr>
                <a:spLocks/>
              </p:cNvSpPr>
              <p:nvPr/>
            </p:nvSpPr>
            <p:spPr bwMode="auto">
              <a:xfrm>
                <a:off x="2989" y="239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19" name="Freeform 3755"/>
              <p:cNvSpPr>
                <a:spLocks/>
              </p:cNvSpPr>
              <p:nvPr/>
            </p:nvSpPr>
            <p:spPr bwMode="auto">
              <a:xfrm>
                <a:off x="3106" y="236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20" name="Freeform 3756"/>
              <p:cNvSpPr>
                <a:spLocks/>
              </p:cNvSpPr>
              <p:nvPr/>
            </p:nvSpPr>
            <p:spPr bwMode="auto">
              <a:xfrm>
                <a:off x="3064" y="250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21" name="Freeform 3757"/>
              <p:cNvSpPr>
                <a:spLocks/>
              </p:cNvSpPr>
              <p:nvPr/>
            </p:nvSpPr>
            <p:spPr bwMode="auto">
              <a:xfrm>
                <a:off x="2905" y="247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22" name="Freeform 3758"/>
              <p:cNvSpPr>
                <a:spLocks/>
              </p:cNvSpPr>
              <p:nvPr/>
            </p:nvSpPr>
            <p:spPr bwMode="auto">
              <a:xfrm>
                <a:off x="3316" y="239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23" name="Freeform 3759"/>
              <p:cNvSpPr>
                <a:spLocks/>
              </p:cNvSpPr>
              <p:nvPr/>
            </p:nvSpPr>
            <p:spPr bwMode="auto">
              <a:xfrm>
                <a:off x="3073" y="243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24" name="Freeform 3760"/>
              <p:cNvSpPr>
                <a:spLocks/>
              </p:cNvSpPr>
              <p:nvPr/>
            </p:nvSpPr>
            <p:spPr bwMode="auto">
              <a:xfrm>
                <a:off x="2502" y="276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25" name="Freeform 3761"/>
              <p:cNvSpPr>
                <a:spLocks/>
              </p:cNvSpPr>
              <p:nvPr/>
            </p:nvSpPr>
            <p:spPr bwMode="auto">
              <a:xfrm>
                <a:off x="3039" y="268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26" name="Freeform 3762"/>
              <p:cNvSpPr>
                <a:spLocks/>
              </p:cNvSpPr>
              <p:nvPr/>
            </p:nvSpPr>
            <p:spPr bwMode="auto">
              <a:xfrm>
                <a:off x="3266" y="262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27" name="Freeform 3763"/>
              <p:cNvSpPr>
                <a:spLocks/>
              </p:cNvSpPr>
              <p:nvPr/>
            </p:nvSpPr>
            <p:spPr bwMode="auto">
              <a:xfrm>
                <a:off x="3006" y="273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28" name="Freeform 3764"/>
              <p:cNvSpPr>
                <a:spLocks/>
              </p:cNvSpPr>
              <p:nvPr/>
            </p:nvSpPr>
            <p:spPr bwMode="auto">
              <a:xfrm>
                <a:off x="2989" y="265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29" name="Freeform 3765"/>
              <p:cNvSpPr>
                <a:spLocks/>
              </p:cNvSpPr>
              <p:nvPr/>
            </p:nvSpPr>
            <p:spPr bwMode="auto">
              <a:xfrm>
                <a:off x="2796" y="285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30" name="Freeform 3766"/>
              <p:cNvSpPr>
                <a:spLocks/>
              </p:cNvSpPr>
              <p:nvPr/>
            </p:nvSpPr>
            <p:spPr bwMode="auto">
              <a:xfrm>
                <a:off x="2670" y="256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31" name="Freeform 3767"/>
              <p:cNvSpPr>
                <a:spLocks/>
              </p:cNvSpPr>
              <p:nvPr/>
            </p:nvSpPr>
            <p:spPr bwMode="auto">
              <a:xfrm>
                <a:off x="2888" y="270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32" name="Freeform 3768"/>
              <p:cNvSpPr>
                <a:spLocks/>
              </p:cNvSpPr>
              <p:nvPr/>
            </p:nvSpPr>
            <p:spPr bwMode="auto">
              <a:xfrm>
                <a:off x="3199" y="2579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33" name="Freeform 3769"/>
              <p:cNvSpPr>
                <a:spLocks/>
              </p:cNvSpPr>
              <p:nvPr/>
            </p:nvSpPr>
            <p:spPr bwMode="auto">
              <a:xfrm>
                <a:off x="2855" y="2721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34" name="Freeform 3770"/>
              <p:cNvSpPr>
                <a:spLocks/>
              </p:cNvSpPr>
              <p:nvPr/>
            </p:nvSpPr>
            <p:spPr bwMode="auto">
              <a:xfrm>
                <a:off x="2771" y="284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35" name="Freeform 3771"/>
              <p:cNvSpPr>
                <a:spLocks/>
              </p:cNvSpPr>
              <p:nvPr/>
            </p:nvSpPr>
            <p:spPr bwMode="auto">
              <a:xfrm>
                <a:off x="2955" y="2486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36" name="Freeform 3772"/>
              <p:cNvSpPr>
                <a:spLocks/>
              </p:cNvSpPr>
              <p:nvPr/>
            </p:nvSpPr>
            <p:spPr bwMode="auto">
              <a:xfrm>
                <a:off x="2922" y="250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37" name="Freeform 3773"/>
              <p:cNvSpPr>
                <a:spLocks/>
              </p:cNvSpPr>
              <p:nvPr/>
            </p:nvSpPr>
            <p:spPr bwMode="auto">
              <a:xfrm>
                <a:off x="4549" y="172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38" name="Freeform 3774"/>
              <p:cNvSpPr>
                <a:spLocks/>
              </p:cNvSpPr>
              <p:nvPr/>
            </p:nvSpPr>
            <p:spPr bwMode="auto">
              <a:xfrm>
                <a:off x="3794" y="219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39" name="Freeform 3775"/>
              <p:cNvSpPr>
                <a:spLocks/>
              </p:cNvSpPr>
              <p:nvPr/>
            </p:nvSpPr>
            <p:spPr bwMode="auto">
              <a:xfrm>
                <a:off x="2897" y="301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40" name="Freeform 3776"/>
              <p:cNvSpPr>
                <a:spLocks/>
              </p:cNvSpPr>
              <p:nvPr/>
            </p:nvSpPr>
            <p:spPr bwMode="auto">
              <a:xfrm>
                <a:off x="3199" y="2361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41" name="Freeform 3777"/>
              <p:cNvSpPr>
                <a:spLocks/>
              </p:cNvSpPr>
              <p:nvPr/>
            </p:nvSpPr>
            <p:spPr bwMode="auto">
              <a:xfrm>
                <a:off x="3291" y="247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42" name="Freeform 3778"/>
              <p:cNvSpPr>
                <a:spLocks/>
              </p:cNvSpPr>
              <p:nvPr/>
            </p:nvSpPr>
            <p:spPr bwMode="auto">
              <a:xfrm>
                <a:off x="3031" y="2755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43" name="Freeform 3779"/>
              <p:cNvSpPr>
                <a:spLocks/>
              </p:cNvSpPr>
              <p:nvPr/>
            </p:nvSpPr>
            <p:spPr bwMode="auto">
              <a:xfrm>
                <a:off x="3031" y="282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44" name="Freeform 3780"/>
              <p:cNvSpPr>
                <a:spLocks/>
              </p:cNvSpPr>
              <p:nvPr/>
            </p:nvSpPr>
            <p:spPr bwMode="auto">
              <a:xfrm>
                <a:off x="3056" y="2772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45" name="Freeform 3781"/>
              <p:cNvSpPr>
                <a:spLocks/>
              </p:cNvSpPr>
              <p:nvPr/>
            </p:nvSpPr>
            <p:spPr bwMode="auto">
              <a:xfrm>
                <a:off x="3542" y="2142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46" name="Freeform 3782"/>
              <p:cNvSpPr>
                <a:spLocks/>
              </p:cNvSpPr>
              <p:nvPr/>
            </p:nvSpPr>
            <p:spPr bwMode="auto">
              <a:xfrm>
                <a:off x="3475" y="222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47" name="Freeform 3783"/>
              <p:cNvSpPr>
                <a:spLocks/>
              </p:cNvSpPr>
              <p:nvPr/>
            </p:nvSpPr>
            <p:spPr bwMode="auto">
              <a:xfrm>
                <a:off x="3031" y="311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48" name="Freeform 3784"/>
              <p:cNvSpPr>
                <a:spLocks/>
              </p:cNvSpPr>
              <p:nvPr/>
            </p:nvSpPr>
            <p:spPr bwMode="auto">
              <a:xfrm>
                <a:off x="3383" y="244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49" name="Freeform 3785"/>
              <p:cNvSpPr>
                <a:spLocks/>
              </p:cNvSpPr>
              <p:nvPr/>
            </p:nvSpPr>
            <p:spPr bwMode="auto">
              <a:xfrm>
                <a:off x="3509" y="239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50" name="Freeform 3786"/>
              <p:cNvSpPr>
                <a:spLocks/>
              </p:cNvSpPr>
              <p:nvPr/>
            </p:nvSpPr>
            <p:spPr bwMode="auto">
              <a:xfrm>
                <a:off x="3341" y="2386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51" name="Freeform 3787"/>
              <p:cNvSpPr>
                <a:spLocks/>
              </p:cNvSpPr>
              <p:nvPr/>
            </p:nvSpPr>
            <p:spPr bwMode="auto">
              <a:xfrm>
                <a:off x="2997" y="2788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52" name="Freeform 3788"/>
              <p:cNvSpPr>
                <a:spLocks/>
              </p:cNvSpPr>
              <p:nvPr/>
            </p:nvSpPr>
            <p:spPr bwMode="auto">
              <a:xfrm>
                <a:off x="3442" y="220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53" name="Freeform 3789"/>
              <p:cNvSpPr>
                <a:spLocks/>
              </p:cNvSpPr>
              <p:nvPr/>
            </p:nvSpPr>
            <p:spPr bwMode="auto">
              <a:xfrm>
                <a:off x="3626" y="207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54" name="Freeform 3790"/>
              <p:cNvSpPr>
                <a:spLocks/>
              </p:cNvSpPr>
              <p:nvPr/>
            </p:nvSpPr>
            <p:spPr bwMode="auto">
              <a:xfrm>
                <a:off x="3610" y="213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55" name="Freeform 3791"/>
              <p:cNvSpPr>
                <a:spLocks/>
              </p:cNvSpPr>
              <p:nvPr/>
            </p:nvSpPr>
            <p:spPr bwMode="auto">
              <a:xfrm>
                <a:off x="3668" y="209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56" name="Freeform 3792"/>
              <p:cNvSpPr>
                <a:spLocks/>
              </p:cNvSpPr>
              <p:nvPr/>
            </p:nvSpPr>
            <p:spPr bwMode="auto">
              <a:xfrm>
                <a:off x="3417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57" name="Freeform 3793"/>
              <p:cNvSpPr>
                <a:spLocks/>
              </p:cNvSpPr>
              <p:nvPr/>
            </p:nvSpPr>
            <p:spPr bwMode="auto">
              <a:xfrm>
                <a:off x="3501" y="2251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58" name="Freeform 3794"/>
              <p:cNvSpPr>
                <a:spLocks/>
              </p:cNvSpPr>
              <p:nvPr/>
            </p:nvSpPr>
            <p:spPr bwMode="auto">
              <a:xfrm>
                <a:off x="3568" y="218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59" name="Freeform 3795"/>
              <p:cNvSpPr>
                <a:spLocks/>
              </p:cNvSpPr>
              <p:nvPr/>
            </p:nvSpPr>
            <p:spPr bwMode="auto">
              <a:xfrm>
                <a:off x="2838" y="288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60" name="Freeform 3796"/>
              <p:cNvSpPr>
                <a:spLocks/>
              </p:cNvSpPr>
              <p:nvPr/>
            </p:nvSpPr>
            <p:spPr bwMode="auto">
              <a:xfrm>
                <a:off x="3199" y="2553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61" name="Freeform 3797"/>
              <p:cNvSpPr>
                <a:spLocks/>
              </p:cNvSpPr>
              <p:nvPr/>
            </p:nvSpPr>
            <p:spPr bwMode="auto">
              <a:xfrm>
                <a:off x="3920" y="1765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62" name="Freeform 3798"/>
              <p:cNvSpPr>
                <a:spLocks/>
              </p:cNvSpPr>
              <p:nvPr/>
            </p:nvSpPr>
            <p:spPr bwMode="auto">
              <a:xfrm>
                <a:off x="3249" y="258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63" name="Freeform 3799"/>
              <p:cNvSpPr>
                <a:spLocks/>
              </p:cNvSpPr>
              <p:nvPr/>
            </p:nvSpPr>
            <p:spPr bwMode="auto">
              <a:xfrm>
                <a:off x="3761" y="1899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64" name="Freeform 3800"/>
              <p:cNvSpPr>
                <a:spLocks/>
              </p:cNvSpPr>
              <p:nvPr/>
            </p:nvSpPr>
            <p:spPr bwMode="auto">
              <a:xfrm>
                <a:off x="3744" y="196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65" name="Freeform 3801"/>
              <p:cNvSpPr>
                <a:spLocks/>
              </p:cNvSpPr>
              <p:nvPr/>
            </p:nvSpPr>
            <p:spPr bwMode="auto">
              <a:xfrm>
                <a:off x="2662" y="2864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66" name="Freeform 3802"/>
              <p:cNvSpPr>
                <a:spLocks/>
              </p:cNvSpPr>
              <p:nvPr/>
            </p:nvSpPr>
            <p:spPr bwMode="auto">
              <a:xfrm>
                <a:off x="2746" y="2763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67" name="Freeform 3803"/>
              <p:cNvSpPr>
                <a:spLocks/>
              </p:cNvSpPr>
              <p:nvPr/>
            </p:nvSpPr>
            <p:spPr bwMode="auto">
              <a:xfrm>
                <a:off x="2880" y="260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68" name="Freeform 3804"/>
              <p:cNvSpPr>
                <a:spLocks/>
              </p:cNvSpPr>
              <p:nvPr/>
            </p:nvSpPr>
            <p:spPr bwMode="auto">
              <a:xfrm>
                <a:off x="3618" y="21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69" name="Freeform 3805"/>
              <p:cNvSpPr>
                <a:spLocks/>
              </p:cNvSpPr>
              <p:nvPr/>
            </p:nvSpPr>
            <p:spPr bwMode="auto">
              <a:xfrm>
                <a:off x="3333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70" name="Freeform 3806"/>
              <p:cNvSpPr>
                <a:spLocks/>
              </p:cNvSpPr>
              <p:nvPr/>
            </p:nvSpPr>
            <p:spPr bwMode="auto">
              <a:xfrm>
                <a:off x="3568" y="2092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71" name="Freeform 3807"/>
              <p:cNvSpPr>
                <a:spLocks/>
              </p:cNvSpPr>
              <p:nvPr/>
            </p:nvSpPr>
            <p:spPr bwMode="auto">
              <a:xfrm>
                <a:off x="3383" y="2394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72" name="Freeform 3808"/>
              <p:cNvSpPr>
                <a:spLocks/>
              </p:cNvSpPr>
              <p:nvPr/>
            </p:nvSpPr>
            <p:spPr bwMode="auto">
              <a:xfrm>
                <a:off x="3584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73" name="Freeform 3809"/>
              <p:cNvSpPr>
                <a:spLocks/>
              </p:cNvSpPr>
              <p:nvPr/>
            </p:nvSpPr>
            <p:spPr bwMode="auto">
              <a:xfrm>
                <a:off x="5237" y="2226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74" name="Freeform 3810"/>
              <p:cNvSpPr>
                <a:spLocks/>
              </p:cNvSpPr>
              <p:nvPr/>
            </p:nvSpPr>
            <p:spPr bwMode="auto">
              <a:xfrm>
                <a:off x="4893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75" name="Freeform 3811"/>
              <p:cNvSpPr>
                <a:spLocks/>
              </p:cNvSpPr>
              <p:nvPr/>
            </p:nvSpPr>
            <p:spPr bwMode="auto">
              <a:xfrm>
                <a:off x="4767" y="236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76" name="Freeform 3812"/>
              <p:cNvSpPr>
                <a:spLocks/>
              </p:cNvSpPr>
              <p:nvPr/>
            </p:nvSpPr>
            <p:spPr bwMode="auto">
              <a:xfrm>
                <a:off x="5094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77" name="Freeform 3813"/>
              <p:cNvSpPr>
                <a:spLocks/>
              </p:cNvSpPr>
              <p:nvPr/>
            </p:nvSpPr>
            <p:spPr bwMode="auto">
              <a:xfrm>
                <a:off x="4776" y="2461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78" name="Freeform 3814"/>
              <p:cNvSpPr>
                <a:spLocks/>
              </p:cNvSpPr>
              <p:nvPr/>
            </p:nvSpPr>
            <p:spPr bwMode="auto">
              <a:xfrm>
                <a:off x="4943" y="227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79" name="Freeform 3815"/>
              <p:cNvSpPr>
                <a:spLocks/>
              </p:cNvSpPr>
              <p:nvPr/>
            </p:nvSpPr>
            <p:spPr bwMode="auto">
              <a:xfrm>
                <a:off x="5010" y="2361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80" name="Freeform 3816"/>
              <p:cNvSpPr>
                <a:spLocks/>
              </p:cNvSpPr>
              <p:nvPr/>
            </p:nvSpPr>
            <p:spPr bwMode="auto">
              <a:xfrm>
                <a:off x="4876" y="2361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81" name="Freeform 3817"/>
              <p:cNvSpPr>
                <a:spLocks/>
              </p:cNvSpPr>
              <p:nvPr/>
            </p:nvSpPr>
            <p:spPr bwMode="auto">
              <a:xfrm>
                <a:off x="4650" y="2545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82" name="Freeform 3818"/>
              <p:cNvSpPr>
                <a:spLocks/>
              </p:cNvSpPr>
              <p:nvPr/>
            </p:nvSpPr>
            <p:spPr bwMode="auto">
              <a:xfrm>
                <a:off x="4776" y="2394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83" name="Freeform 3819"/>
              <p:cNvSpPr>
                <a:spLocks/>
              </p:cNvSpPr>
              <p:nvPr/>
            </p:nvSpPr>
            <p:spPr bwMode="auto">
              <a:xfrm>
                <a:off x="4801" y="231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84" name="Freeform 3820"/>
              <p:cNvSpPr>
                <a:spLocks/>
              </p:cNvSpPr>
              <p:nvPr/>
            </p:nvSpPr>
            <p:spPr bwMode="auto">
              <a:xfrm>
                <a:off x="4633" y="2486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85" name="Freeform 3821"/>
              <p:cNvSpPr>
                <a:spLocks/>
              </p:cNvSpPr>
              <p:nvPr/>
            </p:nvSpPr>
            <p:spPr bwMode="auto">
              <a:xfrm>
                <a:off x="4633" y="246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86" name="Freeform 3822"/>
              <p:cNvSpPr>
                <a:spLocks/>
              </p:cNvSpPr>
              <p:nvPr/>
            </p:nvSpPr>
            <p:spPr bwMode="auto">
              <a:xfrm>
                <a:off x="4432" y="2621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87" name="Freeform 3823"/>
              <p:cNvSpPr>
                <a:spLocks/>
              </p:cNvSpPr>
              <p:nvPr/>
            </p:nvSpPr>
            <p:spPr bwMode="auto">
              <a:xfrm>
                <a:off x="4532" y="257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88" name="Freeform 3824"/>
              <p:cNvSpPr>
                <a:spLocks/>
              </p:cNvSpPr>
              <p:nvPr/>
            </p:nvSpPr>
            <p:spPr bwMode="auto">
              <a:xfrm>
                <a:off x="4608" y="25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89" name="Freeform 3825"/>
              <p:cNvSpPr>
                <a:spLocks/>
              </p:cNvSpPr>
              <p:nvPr/>
            </p:nvSpPr>
            <p:spPr bwMode="auto">
              <a:xfrm>
                <a:off x="4591" y="2251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90" name="Freeform 3826"/>
              <p:cNvSpPr>
                <a:spLocks/>
              </p:cNvSpPr>
              <p:nvPr/>
            </p:nvSpPr>
            <p:spPr bwMode="auto">
              <a:xfrm>
                <a:off x="4683" y="2050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91" name="Freeform 3827"/>
              <p:cNvSpPr>
                <a:spLocks/>
              </p:cNvSpPr>
              <p:nvPr/>
            </p:nvSpPr>
            <p:spPr bwMode="auto">
              <a:xfrm>
                <a:off x="4381" y="255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92" name="Freeform 3828"/>
              <p:cNvSpPr>
                <a:spLocks/>
              </p:cNvSpPr>
              <p:nvPr/>
            </p:nvSpPr>
            <p:spPr bwMode="auto">
              <a:xfrm>
                <a:off x="4549" y="24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93" name="Freeform 3829"/>
              <p:cNvSpPr>
                <a:spLocks/>
              </p:cNvSpPr>
              <p:nvPr/>
            </p:nvSpPr>
            <p:spPr bwMode="auto">
              <a:xfrm>
                <a:off x="4440" y="275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94" name="Freeform 3830"/>
              <p:cNvSpPr>
                <a:spLocks/>
              </p:cNvSpPr>
              <p:nvPr/>
            </p:nvSpPr>
            <p:spPr bwMode="auto">
              <a:xfrm>
                <a:off x="4289" y="278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95" name="Freeform 3831"/>
              <p:cNvSpPr>
                <a:spLocks/>
              </p:cNvSpPr>
              <p:nvPr/>
            </p:nvSpPr>
            <p:spPr bwMode="auto">
              <a:xfrm>
                <a:off x="4633" y="254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96" name="Freeform 3832"/>
              <p:cNvSpPr>
                <a:spLocks/>
              </p:cNvSpPr>
              <p:nvPr/>
            </p:nvSpPr>
            <p:spPr bwMode="auto">
              <a:xfrm>
                <a:off x="4507" y="24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97" name="Freeform 3833"/>
              <p:cNvSpPr>
                <a:spLocks/>
              </p:cNvSpPr>
              <p:nvPr/>
            </p:nvSpPr>
            <p:spPr bwMode="auto">
              <a:xfrm>
                <a:off x="4725" y="2327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98" name="Freeform 3834"/>
              <p:cNvSpPr>
                <a:spLocks/>
              </p:cNvSpPr>
              <p:nvPr/>
            </p:nvSpPr>
            <p:spPr bwMode="auto">
              <a:xfrm>
                <a:off x="4625" y="2394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899" name="Freeform 3835"/>
              <p:cNvSpPr>
                <a:spLocks/>
              </p:cNvSpPr>
              <p:nvPr/>
            </p:nvSpPr>
            <p:spPr bwMode="auto">
              <a:xfrm>
                <a:off x="4356" y="265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00" name="Freeform 3836"/>
              <p:cNvSpPr>
                <a:spLocks/>
              </p:cNvSpPr>
              <p:nvPr/>
            </p:nvSpPr>
            <p:spPr bwMode="auto">
              <a:xfrm>
                <a:off x="4314" y="25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01" name="Freeform 3837"/>
              <p:cNvSpPr>
                <a:spLocks/>
              </p:cNvSpPr>
              <p:nvPr/>
            </p:nvSpPr>
            <p:spPr bwMode="auto">
              <a:xfrm>
                <a:off x="4364" y="2486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02" name="Freeform 3838"/>
              <p:cNvSpPr>
                <a:spLocks/>
              </p:cNvSpPr>
              <p:nvPr/>
            </p:nvSpPr>
            <p:spPr bwMode="auto">
              <a:xfrm>
                <a:off x="4339" y="2587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03" name="Freeform 3839"/>
              <p:cNvSpPr>
                <a:spLocks/>
              </p:cNvSpPr>
              <p:nvPr/>
            </p:nvSpPr>
            <p:spPr bwMode="auto">
              <a:xfrm>
                <a:off x="4666" y="243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04" name="Freeform 3840"/>
              <p:cNvSpPr>
                <a:spLocks/>
              </p:cNvSpPr>
              <p:nvPr/>
            </p:nvSpPr>
            <p:spPr bwMode="auto">
              <a:xfrm>
                <a:off x="4792" y="24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05" name="Freeform 3841"/>
              <p:cNvSpPr>
                <a:spLocks/>
              </p:cNvSpPr>
              <p:nvPr/>
            </p:nvSpPr>
            <p:spPr bwMode="auto">
              <a:xfrm>
                <a:off x="4700" y="244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06" name="Freeform 3842"/>
              <p:cNvSpPr>
                <a:spLocks/>
              </p:cNvSpPr>
              <p:nvPr/>
            </p:nvSpPr>
            <p:spPr bwMode="auto">
              <a:xfrm>
                <a:off x="4423" y="267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07" name="Freeform 3843"/>
              <p:cNvSpPr>
                <a:spLocks/>
              </p:cNvSpPr>
              <p:nvPr/>
            </p:nvSpPr>
            <p:spPr bwMode="auto">
              <a:xfrm>
                <a:off x="4297" y="270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08" name="Freeform 3844"/>
              <p:cNvSpPr>
                <a:spLocks/>
              </p:cNvSpPr>
              <p:nvPr/>
            </p:nvSpPr>
            <p:spPr bwMode="auto">
              <a:xfrm>
                <a:off x="4373" y="2663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09" name="Freeform 3845"/>
              <p:cNvSpPr>
                <a:spLocks/>
              </p:cNvSpPr>
              <p:nvPr/>
            </p:nvSpPr>
            <p:spPr bwMode="auto">
              <a:xfrm>
                <a:off x="4784" y="2344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10" name="Freeform 3846"/>
              <p:cNvSpPr>
                <a:spLocks/>
              </p:cNvSpPr>
              <p:nvPr/>
            </p:nvSpPr>
            <p:spPr bwMode="auto">
              <a:xfrm>
                <a:off x="4591" y="262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11" name="Freeform 3847"/>
              <p:cNvSpPr>
                <a:spLocks/>
              </p:cNvSpPr>
              <p:nvPr/>
            </p:nvSpPr>
            <p:spPr bwMode="auto">
              <a:xfrm>
                <a:off x="5086" y="2168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12" name="Freeform 3848"/>
              <p:cNvSpPr>
                <a:spLocks/>
              </p:cNvSpPr>
              <p:nvPr/>
            </p:nvSpPr>
            <p:spPr bwMode="auto">
              <a:xfrm>
                <a:off x="5019" y="2184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13" name="Freeform 3849"/>
              <p:cNvSpPr>
                <a:spLocks/>
              </p:cNvSpPr>
              <p:nvPr/>
            </p:nvSpPr>
            <p:spPr bwMode="auto">
              <a:xfrm>
                <a:off x="4952" y="210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14" name="Freeform 3850"/>
              <p:cNvSpPr>
                <a:spLocks/>
              </p:cNvSpPr>
              <p:nvPr/>
            </p:nvSpPr>
            <p:spPr bwMode="auto">
              <a:xfrm>
                <a:off x="4885" y="219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15" name="Freeform 3851"/>
              <p:cNvSpPr>
                <a:spLocks/>
              </p:cNvSpPr>
              <p:nvPr/>
            </p:nvSpPr>
            <p:spPr bwMode="auto">
              <a:xfrm>
                <a:off x="5027" y="21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16" name="Freeform 3852"/>
              <p:cNvSpPr>
                <a:spLocks/>
              </p:cNvSpPr>
              <p:nvPr/>
            </p:nvSpPr>
            <p:spPr bwMode="auto">
              <a:xfrm>
                <a:off x="5052" y="20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17" name="Freeform 3853"/>
              <p:cNvSpPr>
                <a:spLocks/>
              </p:cNvSpPr>
              <p:nvPr/>
            </p:nvSpPr>
            <p:spPr bwMode="auto">
              <a:xfrm>
                <a:off x="4776" y="2377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18" name="Freeform 3854"/>
              <p:cNvSpPr>
                <a:spLocks/>
              </p:cNvSpPr>
              <p:nvPr/>
            </p:nvSpPr>
            <p:spPr bwMode="auto">
              <a:xfrm>
                <a:off x="4633" y="241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19" name="Freeform 3855"/>
              <p:cNvSpPr>
                <a:spLocks/>
              </p:cNvSpPr>
              <p:nvPr/>
            </p:nvSpPr>
            <p:spPr bwMode="auto">
              <a:xfrm>
                <a:off x="4306" y="2679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20" name="Freeform 3856"/>
              <p:cNvSpPr>
                <a:spLocks/>
              </p:cNvSpPr>
              <p:nvPr/>
            </p:nvSpPr>
            <p:spPr bwMode="auto">
              <a:xfrm>
                <a:off x="4364" y="2654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21" name="Freeform 3857"/>
              <p:cNvSpPr>
                <a:spLocks/>
              </p:cNvSpPr>
              <p:nvPr/>
            </p:nvSpPr>
            <p:spPr bwMode="auto">
              <a:xfrm>
                <a:off x="4406" y="268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22" name="Freeform 3858"/>
              <p:cNvSpPr>
                <a:spLocks/>
              </p:cNvSpPr>
              <p:nvPr/>
            </p:nvSpPr>
            <p:spPr bwMode="auto">
              <a:xfrm>
                <a:off x="4599" y="26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23" name="Freeform 3859"/>
              <p:cNvSpPr>
                <a:spLocks/>
              </p:cNvSpPr>
              <p:nvPr/>
            </p:nvSpPr>
            <p:spPr bwMode="auto">
              <a:xfrm>
                <a:off x="4549" y="260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24" name="Freeform 3860"/>
              <p:cNvSpPr>
                <a:spLocks/>
              </p:cNvSpPr>
              <p:nvPr/>
            </p:nvSpPr>
            <p:spPr bwMode="auto">
              <a:xfrm>
                <a:off x="4381" y="267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25" name="Freeform 3861"/>
              <p:cNvSpPr>
                <a:spLocks/>
              </p:cNvSpPr>
              <p:nvPr/>
            </p:nvSpPr>
            <p:spPr bwMode="auto">
              <a:xfrm>
                <a:off x="4465" y="2621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26" name="Freeform 3862"/>
              <p:cNvSpPr>
                <a:spLocks/>
              </p:cNvSpPr>
              <p:nvPr/>
            </p:nvSpPr>
            <p:spPr bwMode="auto">
              <a:xfrm>
                <a:off x="4885" y="2428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27" name="Freeform 3863"/>
              <p:cNvSpPr>
                <a:spLocks/>
              </p:cNvSpPr>
              <p:nvPr/>
            </p:nvSpPr>
            <p:spPr bwMode="auto">
              <a:xfrm>
                <a:off x="4843" y="229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28" name="Freeform 3864"/>
              <p:cNvSpPr>
                <a:spLocks/>
              </p:cNvSpPr>
              <p:nvPr/>
            </p:nvSpPr>
            <p:spPr bwMode="auto">
              <a:xfrm>
                <a:off x="4666" y="239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29" name="Freeform 3865"/>
              <p:cNvSpPr>
                <a:spLocks/>
              </p:cNvSpPr>
              <p:nvPr/>
            </p:nvSpPr>
            <p:spPr bwMode="auto">
              <a:xfrm>
                <a:off x="4666" y="239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30" name="Freeform 3866"/>
              <p:cNvSpPr>
                <a:spLocks/>
              </p:cNvSpPr>
              <p:nvPr/>
            </p:nvSpPr>
            <p:spPr bwMode="auto">
              <a:xfrm>
                <a:off x="4851" y="226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31" name="Freeform 3867"/>
              <p:cNvSpPr>
                <a:spLocks/>
              </p:cNvSpPr>
              <p:nvPr/>
            </p:nvSpPr>
            <p:spPr bwMode="auto">
              <a:xfrm>
                <a:off x="4759" y="2394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32" name="Freeform 3868"/>
              <p:cNvSpPr>
                <a:spLocks/>
              </p:cNvSpPr>
              <p:nvPr/>
            </p:nvSpPr>
            <p:spPr bwMode="auto">
              <a:xfrm>
                <a:off x="4859" y="226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33" name="Freeform 3869"/>
              <p:cNvSpPr>
                <a:spLocks/>
              </p:cNvSpPr>
              <p:nvPr/>
            </p:nvSpPr>
            <p:spPr bwMode="auto">
              <a:xfrm>
                <a:off x="4817" y="2293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34" name="Freeform 3870"/>
              <p:cNvSpPr>
                <a:spLocks/>
              </p:cNvSpPr>
              <p:nvPr/>
            </p:nvSpPr>
            <p:spPr bwMode="auto">
              <a:xfrm>
                <a:off x="4700" y="252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35" name="Freeform 3871"/>
              <p:cNvSpPr>
                <a:spLocks/>
              </p:cNvSpPr>
              <p:nvPr/>
            </p:nvSpPr>
            <p:spPr bwMode="auto">
              <a:xfrm>
                <a:off x="4776" y="2428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36" name="Freeform 3872"/>
              <p:cNvSpPr>
                <a:spLocks/>
              </p:cNvSpPr>
              <p:nvPr/>
            </p:nvSpPr>
            <p:spPr bwMode="auto">
              <a:xfrm>
                <a:off x="4893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37" name="Freeform 3873"/>
              <p:cNvSpPr>
                <a:spLocks/>
              </p:cNvSpPr>
              <p:nvPr/>
            </p:nvSpPr>
            <p:spPr bwMode="auto">
              <a:xfrm>
                <a:off x="4851" y="2461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38" name="Freeform 3874"/>
              <p:cNvSpPr>
                <a:spLocks/>
              </p:cNvSpPr>
              <p:nvPr/>
            </p:nvSpPr>
            <p:spPr bwMode="auto">
              <a:xfrm>
                <a:off x="4851" y="2361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39" name="Freeform 3875"/>
              <p:cNvSpPr>
                <a:spLocks/>
              </p:cNvSpPr>
              <p:nvPr/>
            </p:nvSpPr>
            <p:spPr bwMode="auto">
              <a:xfrm>
                <a:off x="5036" y="1832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40" name="Freeform 3876"/>
              <p:cNvSpPr>
                <a:spLocks/>
              </p:cNvSpPr>
              <p:nvPr/>
            </p:nvSpPr>
            <p:spPr bwMode="auto">
              <a:xfrm>
                <a:off x="4960" y="228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41" name="Freeform 3877"/>
              <p:cNvSpPr>
                <a:spLocks/>
              </p:cNvSpPr>
              <p:nvPr/>
            </p:nvSpPr>
            <p:spPr bwMode="auto">
              <a:xfrm>
                <a:off x="4826" y="23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42" name="Freeform 3878"/>
              <p:cNvSpPr>
                <a:spLocks/>
              </p:cNvSpPr>
              <p:nvPr/>
            </p:nvSpPr>
            <p:spPr bwMode="auto">
              <a:xfrm>
                <a:off x="4566" y="246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43" name="Freeform 3879"/>
              <p:cNvSpPr>
                <a:spLocks/>
              </p:cNvSpPr>
              <p:nvPr/>
            </p:nvSpPr>
            <p:spPr bwMode="auto">
              <a:xfrm>
                <a:off x="4591" y="248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44" name="Freeform 3880"/>
              <p:cNvSpPr>
                <a:spLocks/>
              </p:cNvSpPr>
              <p:nvPr/>
            </p:nvSpPr>
            <p:spPr bwMode="auto">
              <a:xfrm>
                <a:off x="4792" y="218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45" name="Freeform 3881"/>
              <p:cNvSpPr>
                <a:spLocks/>
              </p:cNvSpPr>
              <p:nvPr/>
            </p:nvSpPr>
            <p:spPr bwMode="auto">
              <a:xfrm>
                <a:off x="4918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46" name="Freeform 3882"/>
              <p:cNvSpPr>
                <a:spLocks/>
              </p:cNvSpPr>
              <p:nvPr/>
            </p:nvSpPr>
            <p:spPr bwMode="auto">
              <a:xfrm>
                <a:off x="4700" y="218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47" name="Freeform 3883"/>
              <p:cNvSpPr>
                <a:spLocks/>
              </p:cNvSpPr>
              <p:nvPr/>
            </p:nvSpPr>
            <p:spPr bwMode="auto">
              <a:xfrm>
                <a:off x="4725" y="2168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48" name="Freeform 3884"/>
              <p:cNvSpPr>
                <a:spLocks/>
              </p:cNvSpPr>
              <p:nvPr/>
            </p:nvSpPr>
            <p:spPr bwMode="auto">
              <a:xfrm>
                <a:off x="4708" y="217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49" name="Freeform 3885"/>
              <p:cNvSpPr>
                <a:spLocks/>
              </p:cNvSpPr>
              <p:nvPr/>
            </p:nvSpPr>
            <p:spPr bwMode="auto">
              <a:xfrm>
                <a:off x="4725" y="217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50" name="Freeform 3886"/>
              <p:cNvSpPr>
                <a:spLocks/>
              </p:cNvSpPr>
              <p:nvPr/>
            </p:nvSpPr>
            <p:spPr bwMode="auto">
              <a:xfrm>
                <a:off x="4574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51" name="Freeform 3887"/>
              <p:cNvSpPr>
                <a:spLocks/>
              </p:cNvSpPr>
              <p:nvPr/>
            </p:nvSpPr>
            <p:spPr bwMode="auto">
              <a:xfrm>
                <a:off x="4625" y="226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52" name="Freeform 3888"/>
              <p:cNvSpPr>
                <a:spLocks/>
              </p:cNvSpPr>
              <p:nvPr/>
            </p:nvSpPr>
            <p:spPr bwMode="auto">
              <a:xfrm>
                <a:off x="4952" y="189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53" name="Freeform 3889"/>
              <p:cNvSpPr>
                <a:spLocks/>
              </p:cNvSpPr>
              <p:nvPr/>
            </p:nvSpPr>
            <p:spPr bwMode="auto">
              <a:xfrm>
                <a:off x="4683" y="214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54" name="Freeform 3890"/>
              <p:cNvSpPr>
                <a:spLocks/>
              </p:cNvSpPr>
              <p:nvPr/>
            </p:nvSpPr>
            <p:spPr bwMode="auto">
              <a:xfrm>
                <a:off x="4792" y="2142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55" name="Freeform 3891"/>
              <p:cNvSpPr>
                <a:spLocks/>
              </p:cNvSpPr>
              <p:nvPr/>
            </p:nvSpPr>
            <p:spPr bwMode="auto">
              <a:xfrm>
                <a:off x="4599" y="236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56" name="Freeform 3892"/>
              <p:cNvSpPr>
                <a:spLocks/>
              </p:cNvSpPr>
              <p:nvPr/>
            </p:nvSpPr>
            <p:spPr bwMode="auto">
              <a:xfrm>
                <a:off x="4633" y="2419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57" name="Freeform 3893"/>
              <p:cNvSpPr>
                <a:spLocks/>
              </p:cNvSpPr>
              <p:nvPr/>
            </p:nvSpPr>
            <p:spPr bwMode="auto">
              <a:xfrm>
                <a:off x="4474" y="238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58" name="Freeform 3894"/>
              <p:cNvSpPr>
                <a:spLocks/>
              </p:cNvSpPr>
              <p:nvPr/>
            </p:nvSpPr>
            <p:spPr bwMode="auto">
              <a:xfrm>
                <a:off x="4566" y="2470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59" name="Freeform 3895"/>
              <p:cNvSpPr>
                <a:spLocks/>
              </p:cNvSpPr>
              <p:nvPr/>
            </p:nvSpPr>
            <p:spPr bwMode="auto">
              <a:xfrm>
                <a:off x="4625" y="2361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60" name="Freeform 3896"/>
              <p:cNvSpPr>
                <a:spLocks/>
              </p:cNvSpPr>
              <p:nvPr/>
            </p:nvSpPr>
            <p:spPr bwMode="auto">
              <a:xfrm>
                <a:off x="4549" y="254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61" name="Freeform 3897"/>
              <p:cNvSpPr>
                <a:spLocks/>
              </p:cNvSpPr>
              <p:nvPr/>
            </p:nvSpPr>
            <p:spPr bwMode="auto">
              <a:xfrm>
                <a:off x="4390" y="2663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62" name="Freeform 3898"/>
              <p:cNvSpPr>
                <a:spLocks/>
              </p:cNvSpPr>
              <p:nvPr/>
            </p:nvSpPr>
            <p:spPr bwMode="auto">
              <a:xfrm>
                <a:off x="4532" y="262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63" name="Freeform 3899"/>
              <p:cNvSpPr>
                <a:spLocks/>
              </p:cNvSpPr>
              <p:nvPr/>
            </p:nvSpPr>
            <p:spPr bwMode="auto">
              <a:xfrm>
                <a:off x="4499" y="269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64" name="Freeform 3900"/>
              <p:cNvSpPr>
                <a:spLocks/>
              </p:cNvSpPr>
              <p:nvPr/>
            </p:nvSpPr>
            <p:spPr bwMode="auto">
              <a:xfrm>
                <a:off x="4482" y="269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65" name="Freeform 3901"/>
              <p:cNvSpPr>
                <a:spLocks/>
              </p:cNvSpPr>
              <p:nvPr/>
            </p:nvSpPr>
            <p:spPr bwMode="auto">
              <a:xfrm>
                <a:off x="4474" y="2721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66" name="Freeform 3902"/>
              <p:cNvSpPr>
                <a:spLocks/>
              </p:cNvSpPr>
              <p:nvPr/>
            </p:nvSpPr>
            <p:spPr bwMode="auto">
              <a:xfrm>
                <a:off x="4507" y="268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67" name="Freeform 3903"/>
              <p:cNvSpPr>
                <a:spLocks/>
              </p:cNvSpPr>
              <p:nvPr/>
            </p:nvSpPr>
            <p:spPr bwMode="auto">
              <a:xfrm>
                <a:off x="4474" y="2654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68" name="Freeform 3904"/>
              <p:cNvSpPr>
                <a:spLocks/>
              </p:cNvSpPr>
              <p:nvPr/>
            </p:nvSpPr>
            <p:spPr bwMode="auto">
              <a:xfrm>
                <a:off x="4759" y="259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69" name="Freeform 3905"/>
              <p:cNvSpPr>
                <a:spLocks/>
              </p:cNvSpPr>
              <p:nvPr/>
            </p:nvSpPr>
            <p:spPr bwMode="auto">
              <a:xfrm>
                <a:off x="4507" y="2579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70" name="Freeform 3906"/>
              <p:cNvSpPr>
                <a:spLocks/>
              </p:cNvSpPr>
              <p:nvPr/>
            </p:nvSpPr>
            <p:spPr bwMode="auto">
              <a:xfrm>
                <a:off x="4406" y="268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71" name="Freeform 3907"/>
              <p:cNvSpPr>
                <a:spLocks/>
              </p:cNvSpPr>
              <p:nvPr/>
            </p:nvSpPr>
            <p:spPr bwMode="auto">
              <a:xfrm>
                <a:off x="4423" y="268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72" name="Freeform 3908"/>
              <p:cNvSpPr>
                <a:spLocks/>
              </p:cNvSpPr>
              <p:nvPr/>
            </p:nvSpPr>
            <p:spPr bwMode="auto">
              <a:xfrm>
                <a:off x="4440" y="268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73" name="Freeform 3909"/>
              <p:cNvSpPr>
                <a:spLocks/>
              </p:cNvSpPr>
              <p:nvPr/>
            </p:nvSpPr>
            <p:spPr bwMode="auto">
              <a:xfrm>
                <a:off x="4406" y="268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74" name="Freeform 3910"/>
              <p:cNvSpPr>
                <a:spLocks/>
              </p:cNvSpPr>
              <p:nvPr/>
            </p:nvSpPr>
            <p:spPr bwMode="auto">
              <a:xfrm>
                <a:off x="4683" y="230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75" name="Freeform 3911"/>
              <p:cNvSpPr>
                <a:spLocks/>
              </p:cNvSpPr>
              <p:nvPr/>
            </p:nvSpPr>
            <p:spPr bwMode="auto">
              <a:xfrm>
                <a:off x="4759" y="2327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76" name="Freeform 3912"/>
              <p:cNvSpPr>
                <a:spLocks/>
              </p:cNvSpPr>
              <p:nvPr/>
            </p:nvSpPr>
            <p:spPr bwMode="auto">
              <a:xfrm>
                <a:off x="4750" y="2285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77" name="Freeform 3913"/>
              <p:cNvSpPr>
                <a:spLocks/>
              </p:cNvSpPr>
              <p:nvPr/>
            </p:nvSpPr>
            <p:spPr bwMode="auto">
              <a:xfrm>
                <a:off x="5052" y="193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78" name="Freeform 3914"/>
              <p:cNvSpPr>
                <a:spLocks/>
              </p:cNvSpPr>
              <p:nvPr/>
            </p:nvSpPr>
            <p:spPr bwMode="auto">
              <a:xfrm>
                <a:off x="5270" y="2201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79" name="Freeform 3915"/>
              <p:cNvSpPr>
                <a:spLocks/>
              </p:cNvSpPr>
              <p:nvPr/>
            </p:nvSpPr>
            <p:spPr bwMode="auto">
              <a:xfrm>
                <a:off x="5178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80" name="Freeform 3916"/>
              <p:cNvSpPr>
                <a:spLocks/>
              </p:cNvSpPr>
              <p:nvPr/>
            </p:nvSpPr>
            <p:spPr bwMode="auto">
              <a:xfrm>
                <a:off x="5145" y="203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81" name="Freeform 3917"/>
              <p:cNvSpPr>
                <a:spLocks/>
              </p:cNvSpPr>
              <p:nvPr/>
            </p:nvSpPr>
            <p:spPr bwMode="auto">
              <a:xfrm>
                <a:off x="5077" y="203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82" name="Freeform 3918"/>
              <p:cNvSpPr>
                <a:spLocks/>
              </p:cNvSpPr>
              <p:nvPr/>
            </p:nvSpPr>
            <p:spPr bwMode="auto">
              <a:xfrm>
                <a:off x="5279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83" name="Freeform 3919"/>
              <p:cNvSpPr>
                <a:spLocks/>
              </p:cNvSpPr>
              <p:nvPr/>
            </p:nvSpPr>
            <p:spPr bwMode="auto">
              <a:xfrm>
                <a:off x="5212" y="2201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84" name="Freeform 3920"/>
              <p:cNvSpPr>
                <a:spLocks/>
              </p:cNvSpPr>
              <p:nvPr/>
            </p:nvSpPr>
            <p:spPr bwMode="auto">
              <a:xfrm>
                <a:off x="4608" y="252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85" name="Freeform 3921"/>
              <p:cNvSpPr>
                <a:spLocks/>
              </p:cNvSpPr>
              <p:nvPr/>
            </p:nvSpPr>
            <p:spPr bwMode="auto">
              <a:xfrm>
                <a:off x="4507" y="25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86" name="Freeform 3922"/>
              <p:cNvSpPr>
                <a:spLocks/>
              </p:cNvSpPr>
              <p:nvPr/>
            </p:nvSpPr>
            <p:spPr bwMode="auto">
              <a:xfrm>
                <a:off x="5153" y="187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87" name="Freeform 3923"/>
              <p:cNvSpPr>
                <a:spLocks/>
              </p:cNvSpPr>
              <p:nvPr/>
            </p:nvSpPr>
            <p:spPr bwMode="auto">
              <a:xfrm>
                <a:off x="4734" y="2210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88" name="Freeform 3924"/>
              <p:cNvSpPr>
                <a:spLocks/>
              </p:cNvSpPr>
              <p:nvPr/>
            </p:nvSpPr>
            <p:spPr bwMode="auto">
              <a:xfrm>
                <a:off x="4725" y="2319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89" name="Freeform 3925"/>
              <p:cNvSpPr>
                <a:spLocks/>
              </p:cNvSpPr>
              <p:nvPr/>
            </p:nvSpPr>
            <p:spPr bwMode="auto">
              <a:xfrm>
                <a:off x="4650" y="2453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90" name="Freeform 3926"/>
              <p:cNvSpPr>
                <a:spLocks/>
              </p:cNvSpPr>
              <p:nvPr/>
            </p:nvSpPr>
            <p:spPr bwMode="auto">
              <a:xfrm>
                <a:off x="4566" y="237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91" name="Freeform 3927"/>
              <p:cNvSpPr>
                <a:spLocks/>
              </p:cNvSpPr>
              <p:nvPr/>
            </p:nvSpPr>
            <p:spPr bwMode="auto">
              <a:xfrm>
                <a:off x="4364" y="2646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92" name="Freeform 3928"/>
              <p:cNvSpPr>
                <a:spLocks/>
              </p:cNvSpPr>
              <p:nvPr/>
            </p:nvSpPr>
            <p:spPr bwMode="auto">
              <a:xfrm>
                <a:off x="4532" y="245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93" name="Freeform 3929"/>
              <p:cNvSpPr>
                <a:spLocks/>
              </p:cNvSpPr>
              <p:nvPr/>
            </p:nvSpPr>
            <p:spPr bwMode="auto">
              <a:xfrm>
                <a:off x="4323" y="2814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94" name="Freeform 3930"/>
              <p:cNvSpPr>
                <a:spLocks/>
              </p:cNvSpPr>
              <p:nvPr/>
            </p:nvSpPr>
            <p:spPr bwMode="auto">
              <a:xfrm>
                <a:off x="4700" y="2453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95" name="Freeform 3931"/>
              <p:cNvSpPr>
                <a:spLocks/>
              </p:cNvSpPr>
              <p:nvPr/>
            </p:nvSpPr>
            <p:spPr bwMode="auto">
              <a:xfrm>
                <a:off x="4776" y="2327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96" name="Freeform 3932"/>
              <p:cNvSpPr>
                <a:spLocks/>
              </p:cNvSpPr>
              <p:nvPr/>
            </p:nvSpPr>
            <p:spPr bwMode="auto">
              <a:xfrm>
                <a:off x="4759" y="2461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97" name="Freeform 3933"/>
              <p:cNvSpPr>
                <a:spLocks/>
              </p:cNvSpPr>
              <p:nvPr/>
            </p:nvSpPr>
            <p:spPr bwMode="auto">
              <a:xfrm>
                <a:off x="4792" y="242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98" name="Freeform 3934"/>
              <p:cNvSpPr>
                <a:spLocks/>
              </p:cNvSpPr>
              <p:nvPr/>
            </p:nvSpPr>
            <p:spPr bwMode="auto">
              <a:xfrm>
                <a:off x="4406" y="258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3999" name="Freeform 3935"/>
              <p:cNvSpPr>
                <a:spLocks/>
              </p:cNvSpPr>
              <p:nvPr/>
            </p:nvSpPr>
            <p:spPr bwMode="auto">
              <a:xfrm>
                <a:off x="4406" y="257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00" name="Freeform 3936"/>
              <p:cNvSpPr>
                <a:spLocks/>
              </p:cNvSpPr>
              <p:nvPr/>
            </p:nvSpPr>
            <p:spPr bwMode="auto">
              <a:xfrm>
                <a:off x="4809" y="2361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01" name="Freeform 3937"/>
              <p:cNvSpPr>
                <a:spLocks/>
              </p:cNvSpPr>
              <p:nvPr/>
            </p:nvSpPr>
            <p:spPr bwMode="auto">
              <a:xfrm>
                <a:off x="4817" y="2361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02" name="Freeform 3938"/>
              <p:cNvSpPr>
                <a:spLocks/>
              </p:cNvSpPr>
              <p:nvPr/>
            </p:nvSpPr>
            <p:spPr bwMode="auto">
              <a:xfrm>
                <a:off x="4339" y="262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03" name="Freeform 3939"/>
              <p:cNvSpPr>
                <a:spLocks/>
              </p:cNvSpPr>
              <p:nvPr/>
            </p:nvSpPr>
            <p:spPr bwMode="auto">
              <a:xfrm>
                <a:off x="4792" y="22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04" name="Freeform 3940"/>
              <p:cNvSpPr>
                <a:spLocks/>
              </p:cNvSpPr>
              <p:nvPr/>
            </p:nvSpPr>
            <p:spPr bwMode="auto">
              <a:xfrm>
                <a:off x="4692" y="228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05" name="Freeform 3941"/>
              <p:cNvSpPr>
                <a:spLocks/>
              </p:cNvSpPr>
              <p:nvPr/>
            </p:nvSpPr>
            <p:spPr bwMode="auto">
              <a:xfrm>
                <a:off x="4331" y="2621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06" name="Freeform 3942"/>
              <p:cNvSpPr>
                <a:spLocks/>
              </p:cNvSpPr>
              <p:nvPr/>
            </p:nvSpPr>
            <p:spPr bwMode="auto">
              <a:xfrm>
                <a:off x="4541" y="25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07" name="Freeform 3943"/>
              <p:cNvSpPr>
                <a:spLocks/>
              </p:cNvSpPr>
              <p:nvPr/>
            </p:nvSpPr>
            <p:spPr bwMode="auto">
              <a:xfrm>
                <a:off x="4666" y="246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08" name="Freeform 3944"/>
              <p:cNvSpPr>
                <a:spLocks/>
              </p:cNvSpPr>
              <p:nvPr/>
            </p:nvSpPr>
            <p:spPr bwMode="auto">
              <a:xfrm>
                <a:off x="4532" y="242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09" name="Freeform 3945"/>
              <p:cNvSpPr>
                <a:spLocks/>
              </p:cNvSpPr>
              <p:nvPr/>
            </p:nvSpPr>
            <p:spPr bwMode="auto">
              <a:xfrm>
                <a:off x="4566" y="2352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10" name="Freeform 3946"/>
              <p:cNvSpPr>
                <a:spLocks/>
              </p:cNvSpPr>
              <p:nvPr/>
            </p:nvSpPr>
            <p:spPr bwMode="auto">
              <a:xfrm>
                <a:off x="4750" y="2486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30" name="Group 4148"/>
            <p:cNvGrpSpPr>
              <a:grpSpLocks/>
            </p:cNvGrpSpPr>
            <p:nvPr/>
          </p:nvGrpSpPr>
          <p:grpSpPr bwMode="auto">
            <a:xfrm>
              <a:off x="3828" y="1580"/>
              <a:ext cx="1509" cy="1452"/>
              <a:chOff x="3828" y="1580"/>
              <a:chExt cx="1509" cy="1452"/>
            </a:xfrm>
          </p:grpSpPr>
          <p:sp>
            <p:nvSpPr>
              <p:cNvPr id="604012" name="Freeform 3948"/>
              <p:cNvSpPr>
                <a:spLocks/>
              </p:cNvSpPr>
              <p:nvPr/>
            </p:nvSpPr>
            <p:spPr bwMode="auto">
              <a:xfrm>
                <a:off x="4214" y="275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13" name="Freeform 3949"/>
              <p:cNvSpPr>
                <a:spLocks/>
              </p:cNvSpPr>
              <p:nvPr/>
            </p:nvSpPr>
            <p:spPr bwMode="auto">
              <a:xfrm>
                <a:off x="4717" y="237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14" name="Freeform 3950"/>
              <p:cNvSpPr>
                <a:spLocks/>
              </p:cNvSpPr>
              <p:nvPr/>
            </p:nvSpPr>
            <p:spPr bwMode="auto">
              <a:xfrm>
                <a:off x="4767" y="231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15" name="Freeform 3951"/>
              <p:cNvSpPr>
                <a:spLocks/>
              </p:cNvSpPr>
              <p:nvPr/>
            </p:nvSpPr>
            <p:spPr bwMode="auto">
              <a:xfrm>
                <a:off x="4532" y="231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16" name="Freeform 3952"/>
              <p:cNvSpPr>
                <a:spLocks/>
              </p:cNvSpPr>
              <p:nvPr/>
            </p:nvSpPr>
            <p:spPr bwMode="auto">
              <a:xfrm>
                <a:off x="4868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17" name="Freeform 3953"/>
              <p:cNvSpPr>
                <a:spLocks/>
              </p:cNvSpPr>
              <p:nvPr/>
            </p:nvSpPr>
            <p:spPr bwMode="auto">
              <a:xfrm>
                <a:off x="4650" y="2453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18" name="Freeform 3954"/>
              <p:cNvSpPr>
                <a:spLocks/>
              </p:cNvSpPr>
              <p:nvPr/>
            </p:nvSpPr>
            <p:spPr bwMode="auto">
              <a:xfrm>
                <a:off x="4339" y="2713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19" name="Freeform 3955"/>
              <p:cNvSpPr>
                <a:spLocks/>
              </p:cNvSpPr>
              <p:nvPr/>
            </p:nvSpPr>
            <p:spPr bwMode="auto">
              <a:xfrm>
                <a:off x="4390" y="262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20" name="Freeform 3956"/>
              <p:cNvSpPr>
                <a:spLocks/>
              </p:cNvSpPr>
              <p:nvPr/>
            </p:nvSpPr>
            <p:spPr bwMode="auto">
              <a:xfrm>
                <a:off x="4381" y="25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21" name="Freeform 3957"/>
              <p:cNvSpPr>
                <a:spLocks/>
              </p:cNvSpPr>
              <p:nvPr/>
            </p:nvSpPr>
            <p:spPr bwMode="auto">
              <a:xfrm>
                <a:off x="4843" y="229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22" name="Freeform 3958"/>
              <p:cNvSpPr>
                <a:spLocks/>
              </p:cNvSpPr>
              <p:nvPr/>
            </p:nvSpPr>
            <p:spPr bwMode="auto">
              <a:xfrm>
                <a:off x="4910" y="217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23" name="Freeform 3959"/>
              <p:cNvSpPr>
                <a:spLocks/>
              </p:cNvSpPr>
              <p:nvPr/>
            </p:nvSpPr>
            <p:spPr bwMode="auto">
              <a:xfrm>
                <a:off x="4314" y="2646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24" name="Freeform 3960"/>
              <p:cNvSpPr>
                <a:spLocks/>
              </p:cNvSpPr>
              <p:nvPr/>
            </p:nvSpPr>
            <p:spPr bwMode="auto">
              <a:xfrm>
                <a:off x="4792" y="231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25" name="Freeform 3961"/>
              <p:cNvSpPr>
                <a:spLocks/>
              </p:cNvSpPr>
              <p:nvPr/>
            </p:nvSpPr>
            <p:spPr bwMode="auto">
              <a:xfrm>
                <a:off x="4826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26" name="Freeform 3962"/>
              <p:cNvSpPr>
                <a:spLocks/>
              </p:cNvSpPr>
              <p:nvPr/>
            </p:nvSpPr>
            <p:spPr bwMode="auto">
              <a:xfrm>
                <a:off x="4633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27" name="Freeform 3963"/>
              <p:cNvSpPr>
                <a:spLocks/>
              </p:cNvSpPr>
              <p:nvPr/>
            </p:nvSpPr>
            <p:spPr bwMode="auto">
              <a:xfrm>
                <a:off x="4314" y="262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28" name="Freeform 3964"/>
              <p:cNvSpPr>
                <a:spLocks/>
              </p:cNvSpPr>
              <p:nvPr/>
            </p:nvSpPr>
            <p:spPr bwMode="auto">
              <a:xfrm>
                <a:off x="4675" y="23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29" name="Freeform 3965"/>
              <p:cNvSpPr>
                <a:spLocks/>
              </p:cNvSpPr>
              <p:nvPr/>
            </p:nvSpPr>
            <p:spPr bwMode="auto">
              <a:xfrm>
                <a:off x="4398" y="2520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30" name="Freeform 3966"/>
              <p:cNvSpPr>
                <a:spLocks/>
              </p:cNvSpPr>
              <p:nvPr/>
            </p:nvSpPr>
            <p:spPr bwMode="auto">
              <a:xfrm>
                <a:off x="4910" y="224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31" name="Freeform 3967"/>
              <p:cNvSpPr>
                <a:spLocks/>
              </p:cNvSpPr>
              <p:nvPr/>
            </p:nvSpPr>
            <p:spPr bwMode="auto">
              <a:xfrm>
                <a:off x="5052" y="2100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32" name="Freeform 3968"/>
              <p:cNvSpPr>
                <a:spLocks/>
              </p:cNvSpPr>
              <p:nvPr/>
            </p:nvSpPr>
            <p:spPr bwMode="auto">
              <a:xfrm>
                <a:off x="4943" y="2092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33" name="Freeform 3969"/>
              <p:cNvSpPr>
                <a:spLocks/>
              </p:cNvSpPr>
              <p:nvPr/>
            </p:nvSpPr>
            <p:spPr bwMode="auto">
              <a:xfrm>
                <a:off x="5052" y="212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34" name="Freeform 3970"/>
              <p:cNvSpPr>
                <a:spLocks/>
              </p:cNvSpPr>
              <p:nvPr/>
            </p:nvSpPr>
            <p:spPr bwMode="auto">
              <a:xfrm>
                <a:off x="4994" y="2059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35" name="Freeform 3971"/>
              <p:cNvSpPr>
                <a:spLocks/>
              </p:cNvSpPr>
              <p:nvPr/>
            </p:nvSpPr>
            <p:spPr bwMode="auto">
              <a:xfrm>
                <a:off x="4918" y="207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36" name="Freeform 3972"/>
              <p:cNvSpPr>
                <a:spLocks/>
              </p:cNvSpPr>
              <p:nvPr/>
            </p:nvSpPr>
            <p:spPr bwMode="auto">
              <a:xfrm>
                <a:off x="4918" y="158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37" name="Freeform 3973"/>
              <p:cNvSpPr>
                <a:spLocks/>
              </p:cNvSpPr>
              <p:nvPr/>
            </p:nvSpPr>
            <p:spPr bwMode="auto">
              <a:xfrm>
                <a:off x="4641" y="205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38" name="Freeform 3974"/>
              <p:cNvSpPr>
                <a:spLocks/>
              </p:cNvSpPr>
              <p:nvPr/>
            </p:nvSpPr>
            <p:spPr bwMode="auto">
              <a:xfrm>
                <a:off x="4490" y="2025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39" name="Freeform 3975"/>
              <p:cNvSpPr>
                <a:spLocks/>
              </p:cNvSpPr>
              <p:nvPr/>
            </p:nvSpPr>
            <p:spPr bwMode="auto">
              <a:xfrm>
                <a:off x="4373" y="180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40" name="Freeform 3976"/>
              <p:cNvSpPr>
                <a:spLocks/>
              </p:cNvSpPr>
              <p:nvPr/>
            </p:nvSpPr>
            <p:spPr bwMode="auto">
              <a:xfrm>
                <a:off x="4532" y="179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41" name="Freeform 3977"/>
              <p:cNvSpPr>
                <a:spLocks/>
              </p:cNvSpPr>
              <p:nvPr/>
            </p:nvSpPr>
            <p:spPr bwMode="auto">
              <a:xfrm>
                <a:off x="4406" y="173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42" name="Freeform 3978"/>
              <p:cNvSpPr>
                <a:spLocks/>
              </p:cNvSpPr>
              <p:nvPr/>
            </p:nvSpPr>
            <p:spPr bwMode="auto">
              <a:xfrm>
                <a:off x="4490" y="181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43" name="Freeform 3979"/>
              <p:cNvSpPr>
                <a:spLocks/>
              </p:cNvSpPr>
              <p:nvPr/>
            </p:nvSpPr>
            <p:spPr bwMode="auto">
              <a:xfrm>
                <a:off x="3895" y="2671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44" name="Freeform 3980"/>
              <p:cNvSpPr>
                <a:spLocks/>
              </p:cNvSpPr>
              <p:nvPr/>
            </p:nvSpPr>
            <p:spPr bwMode="auto">
              <a:xfrm>
                <a:off x="4406" y="203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45" name="Freeform 3981"/>
              <p:cNvSpPr>
                <a:spLocks/>
              </p:cNvSpPr>
              <p:nvPr/>
            </p:nvSpPr>
            <p:spPr bwMode="auto">
              <a:xfrm>
                <a:off x="4859" y="184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46" name="Freeform 3982"/>
              <p:cNvSpPr>
                <a:spLocks/>
              </p:cNvSpPr>
              <p:nvPr/>
            </p:nvSpPr>
            <p:spPr bwMode="auto">
              <a:xfrm>
                <a:off x="4692" y="174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47" name="Freeform 3983"/>
              <p:cNvSpPr>
                <a:spLocks/>
              </p:cNvSpPr>
              <p:nvPr/>
            </p:nvSpPr>
            <p:spPr bwMode="auto">
              <a:xfrm>
                <a:off x="4851" y="191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48" name="Freeform 3984"/>
              <p:cNvSpPr>
                <a:spLocks/>
              </p:cNvSpPr>
              <p:nvPr/>
            </p:nvSpPr>
            <p:spPr bwMode="auto">
              <a:xfrm>
                <a:off x="5027" y="213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49" name="Freeform 3985"/>
              <p:cNvSpPr>
                <a:spLocks/>
              </p:cNvSpPr>
              <p:nvPr/>
            </p:nvSpPr>
            <p:spPr bwMode="auto">
              <a:xfrm>
                <a:off x="4717" y="1832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50" name="Freeform 3986"/>
              <p:cNvSpPr>
                <a:spLocks/>
              </p:cNvSpPr>
              <p:nvPr/>
            </p:nvSpPr>
            <p:spPr bwMode="auto">
              <a:xfrm>
                <a:off x="4801" y="189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51" name="Freeform 3987"/>
              <p:cNvSpPr>
                <a:spLocks/>
              </p:cNvSpPr>
              <p:nvPr/>
            </p:nvSpPr>
            <p:spPr bwMode="auto">
              <a:xfrm>
                <a:off x="4759" y="1832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52" name="Freeform 3988"/>
              <p:cNvSpPr>
                <a:spLocks/>
              </p:cNvSpPr>
              <p:nvPr/>
            </p:nvSpPr>
            <p:spPr bwMode="auto">
              <a:xfrm>
                <a:off x="4742" y="189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53" name="Freeform 3989"/>
              <p:cNvSpPr>
                <a:spLocks/>
              </p:cNvSpPr>
              <p:nvPr/>
            </p:nvSpPr>
            <p:spPr bwMode="auto">
              <a:xfrm>
                <a:off x="4868" y="20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54" name="Freeform 3990"/>
              <p:cNvSpPr>
                <a:spLocks/>
              </p:cNvSpPr>
              <p:nvPr/>
            </p:nvSpPr>
            <p:spPr bwMode="auto">
              <a:xfrm>
                <a:off x="4926" y="200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55" name="Freeform 3991"/>
              <p:cNvSpPr>
                <a:spLocks/>
              </p:cNvSpPr>
              <p:nvPr/>
            </p:nvSpPr>
            <p:spPr bwMode="auto">
              <a:xfrm>
                <a:off x="4960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56" name="Freeform 3992"/>
              <p:cNvSpPr>
                <a:spLocks/>
              </p:cNvSpPr>
              <p:nvPr/>
            </p:nvSpPr>
            <p:spPr bwMode="auto">
              <a:xfrm>
                <a:off x="5019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57" name="Freeform 3993"/>
              <p:cNvSpPr>
                <a:spLocks/>
              </p:cNvSpPr>
              <p:nvPr/>
            </p:nvSpPr>
            <p:spPr bwMode="auto">
              <a:xfrm>
                <a:off x="4918" y="22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58" name="Freeform 3994"/>
              <p:cNvSpPr>
                <a:spLocks/>
              </p:cNvSpPr>
              <p:nvPr/>
            </p:nvSpPr>
            <p:spPr bwMode="auto">
              <a:xfrm>
                <a:off x="4952" y="214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59" name="Freeform 3995"/>
              <p:cNvSpPr>
                <a:spLocks/>
              </p:cNvSpPr>
              <p:nvPr/>
            </p:nvSpPr>
            <p:spPr bwMode="auto">
              <a:xfrm>
                <a:off x="4834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60" name="Freeform 3996"/>
              <p:cNvSpPr>
                <a:spLocks/>
              </p:cNvSpPr>
              <p:nvPr/>
            </p:nvSpPr>
            <p:spPr bwMode="auto">
              <a:xfrm>
                <a:off x="4725" y="247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61" name="Freeform 3997"/>
              <p:cNvSpPr>
                <a:spLocks/>
              </p:cNvSpPr>
              <p:nvPr/>
            </p:nvSpPr>
            <p:spPr bwMode="auto">
              <a:xfrm>
                <a:off x="4725" y="248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62" name="Freeform 3998"/>
              <p:cNvSpPr>
                <a:spLocks/>
              </p:cNvSpPr>
              <p:nvPr/>
            </p:nvSpPr>
            <p:spPr bwMode="auto">
              <a:xfrm>
                <a:off x="4725" y="248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63" name="Freeform 3999"/>
              <p:cNvSpPr>
                <a:spLocks/>
              </p:cNvSpPr>
              <p:nvPr/>
            </p:nvSpPr>
            <p:spPr bwMode="auto">
              <a:xfrm>
                <a:off x="4792" y="2470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64" name="Freeform 4000"/>
              <p:cNvSpPr>
                <a:spLocks/>
              </p:cNvSpPr>
              <p:nvPr/>
            </p:nvSpPr>
            <p:spPr bwMode="auto">
              <a:xfrm>
                <a:off x="4792" y="246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65" name="Freeform 4001"/>
              <p:cNvSpPr>
                <a:spLocks/>
              </p:cNvSpPr>
              <p:nvPr/>
            </p:nvSpPr>
            <p:spPr bwMode="auto">
              <a:xfrm>
                <a:off x="4809" y="2461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66" name="Freeform 4002"/>
              <p:cNvSpPr>
                <a:spLocks/>
              </p:cNvSpPr>
              <p:nvPr/>
            </p:nvSpPr>
            <p:spPr bwMode="auto">
              <a:xfrm>
                <a:off x="4918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67" name="Freeform 4003"/>
              <p:cNvSpPr>
                <a:spLocks/>
              </p:cNvSpPr>
              <p:nvPr/>
            </p:nvSpPr>
            <p:spPr bwMode="auto">
              <a:xfrm>
                <a:off x="4926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68" name="Freeform 4004"/>
              <p:cNvSpPr>
                <a:spLocks/>
              </p:cNvSpPr>
              <p:nvPr/>
            </p:nvSpPr>
            <p:spPr bwMode="auto">
              <a:xfrm>
                <a:off x="4725" y="245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69" name="Freeform 4005"/>
              <p:cNvSpPr>
                <a:spLocks/>
              </p:cNvSpPr>
              <p:nvPr/>
            </p:nvSpPr>
            <p:spPr bwMode="auto">
              <a:xfrm>
                <a:off x="4851" y="241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70" name="Freeform 4006"/>
              <p:cNvSpPr>
                <a:spLocks/>
              </p:cNvSpPr>
              <p:nvPr/>
            </p:nvSpPr>
            <p:spPr bwMode="auto">
              <a:xfrm>
                <a:off x="4792" y="239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71" name="Freeform 4007"/>
              <p:cNvSpPr>
                <a:spLocks/>
              </p:cNvSpPr>
              <p:nvPr/>
            </p:nvSpPr>
            <p:spPr bwMode="auto">
              <a:xfrm>
                <a:off x="4784" y="2411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72" name="Freeform 4008"/>
              <p:cNvSpPr>
                <a:spLocks/>
              </p:cNvSpPr>
              <p:nvPr/>
            </p:nvSpPr>
            <p:spPr bwMode="auto">
              <a:xfrm>
                <a:off x="4809" y="237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73" name="Freeform 4009"/>
              <p:cNvSpPr>
                <a:spLocks/>
              </p:cNvSpPr>
              <p:nvPr/>
            </p:nvSpPr>
            <p:spPr bwMode="auto">
              <a:xfrm>
                <a:off x="4826" y="237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74" name="Freeform 4010"/>
              <p:cNvSpPr>
                <a:spLocks/>
              </p:cNvSpPr>
              <p:nvPr/>
            </p:nvSpPr>
            <p:spPr bwMode="auto">
              <a:xfrm>
                <a:off x="4817" y="237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75" name="Freeform 4011"/>
              <p:cNvSpPr>
                <a:spLocks/>
              </p:cNvSpPr>
              <p:nvPr/>
            </p:nvSpPr>
            <p:spPr bwMode="auto">
              <a:xfrm>
                <a:off x="4776" y="2503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76" name="Freeform 4012"/>
              <p:cNvSpPr>
                <a:spLocks/>
              </p:cNvSpPr>
              <p:nvPr/>
            </p:nvSpPr>
            <p:spPr bwMode="auto">
              <a:xfrm>
                <a:off x="5010" y="2201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77" name="Freeform 4013"/>
              <p:cNvSpPr>
                <a:spLocks/>
              </p:cNvSpPr>
              <p:nvPr/>
            </p:nvSpPr>
            <p:spPr bwMode="auto">
              <a:xfrm>
                <a:off x="4641" y="261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78" name="Freeform 4014"/>
              <p:cNvSpPr>
                <a:spLocks/>
              </p:cNvSpPr>
              <p:nvPr/>
            </p:nvSpPr>
            <p:spPr bwMode="auto">
              <a:xfrm>
                <a:off x="5019" y="2092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79" name="Freeform 4015"/>
              <p:cNvSpPr>
                <a:spLocks/>
              </p:cNvSpPr>
              <p:nvPr/>
            </p:nvSpPr>
            <p:spPr bwMode="auto">
              <a:xfrm>
                <a:off x="4851" y="1933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80" name="Freeform 4016"/>
              <p:cNvSpPr>
                <a:spLocks/>
              </p:cNvSpPr>
              <p:nvPr/>
            </p:nvSpPr>
            <p:spPr bwMode="auto">
              <a:xfrm>
                <a:off x="5161" y="206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81" name="Freeform 4017"/>
              <p:cNvSpPr>
                <a:spLocks/>
              </p:cNvSpPr>
              <p:nvPr/>
            </p:nvSpPr>
            <p:spPr bwMode="auto">
              <a:xfrm>
                <a:off x="5212" y="208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82" name="Freeform 4018"/>
              <p:cNvSpPr>
                <a:spLocks/>
              </p:cNvSpPr>
              <p:nvPr/>
            </p:nvSpPr>
            <p:spPr bwMode="auto">
              <a:xfrm>
                <a:off x="5237" y="200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83" name="Freeform 4019"/>
              <p:cNvSpPr>
                <a:spLocks/>
              </p:cNvSpPr>
              <p:nvPr/>
            </p:nvSpPr>
            <p:spPr bwMode="auto">
              <a:xfrm>
                <a:off x="5262" y="1991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84" name="Freeform 4020"/>
              <p:cNvSpPr>
                <a:spLocks/>
              </p:cNvSpPr>
              <p:nvPr/>
            </p:nvSpPr>
            <p:spPr bwMode="auto">
              <a:xfrm>
                <a:off x="4675" y="251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85" name="Freeform 4021"/>
              <p:cNvSpPr>
                <a:spLocks/>
              </p:cNvSpPr>
              <p:nvPr/>
            </p:nvSpPr>
            <p:spPr bwMode="auto">
              <a:xfrm>
                <a:off x="4591" y="230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86" name="Freeform 4022"/>
              <p:cNvSpPr>
                <a:spLocks/>
              </p:cNvSpPr>
              <p:nvPr/>
            </p:nvSpPr>
            <p:spPr bwMode="auto">
              <a:xfrm>
                <a:off x="4323" y="2537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87" name="Freeform 4023"/>
              <p:cNvSpPr>
                <a:spLocks/>
              </p:cNvSpPr>
              <p:nvPr/>
            </p:nvSpPr>
            <p:spPr bwMode="auto">
              <a:xfrm>
                <a:off x="4826" y="24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88" name="Freeform 4024"/>
              <p:cNvSpPr>
                <a:spLocks/>
              </p:cNvSpPr>
              <p:nvPr/>
            </p:nvSpPr>
            <p:spPr bwMode="auto">
              <a:xfrm>
                <a:off x="4482" y="258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89" name="Freeform 4025"/>
              <p:cNvSpPr>
                <a:spLocks/>
              </p:cNvSpPr>
              <p:nvPr/>
            </p:nvSpPr>
            <p:spPr bwMode="auto">
              <a:xfrm>
                <a:off x="4557" y="2352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90" name="Freeform 4026"/>
              <p:cNvSpPr>
                <a:spLocks/>
              </p:cNvSpPr>
              <p:nvPr/>
            </p:nvSpPr>
            <p:spPr bwMode="auto">
              <a:xfrm>
                <a:off x="4373" y="2512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91" name="Freeform 4027"/>
              <p:cNvSpPr>
                <a:spLocks/>
              </p:cNvSpPr>
              <p:nvPr/>
            </p:nvSpPr>
            <p:spPr bwMode="auto">
              <a:xfrm>
                <a:off x="4390" y="25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92" name="Freeform 4028"/>
              <p:cNvSpPr>
                <a:spLocks/>
              </p:cNvSpPr>
              <p:nvPr/>
            </p:nvSpPr>
            <p:spPr bwMode="auto">
              <a:xfrm>
                <a:off x="4339" y="2646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93" name="Freeform 4029"/>
              <p:cNvSpPr>
                <a:spLocks/>
              </p:cNvSpPr>
              <p:nvPr/>
            </p:nvSpPr>
            <p:spPr bwMode="auto">
              <a:xfrm>
                <a:off x="4197" y="262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94" name="Freeform 4030"/>
              <p:cNvSpPr>
                <a:spLocks/>
              </p:cNvSpPr>
              <p:nvPr/>
            </p:nvSpPr>
            <p:spPr bwMode="auto">
              <a:xfrm>
                <a:off x="4457" y="2553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95" name="Freeform 4031"/>
              <p:cNvSpPr>
                <a:spLocks/>
              </p:cNvSpPr>
              <p:nvPr/>
            </p:nvSpPr>
            <p:spPr bwMode="auto">
              <a:xfrm>
                <a:off x="4364" y="2461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96" name="Freeform 4032"/>
              <p:cNvSpPr>
                <a:spLocks/>
              </p:cNvSpPr>
              <p:nvPr/>
            </p:nvSpPr>
            <p:spPr bwMode="auto">
              <a:xfrm>
                <a:off x="4549" y="236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97" name="Freeform 4033"/>
              <p:cNvSpPr>
                <a:spLocks/>
              </p:cNvSpPr>
              <p:nvPr/>
            </p:nvSpPr>
            <p:spPr bwMode="auto">
              <a:xfrm>
                <a:off x="4574" y="246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98" name="Freeform 4034"/>
              <p:cNvSpPr>
                <a:spLocks/>
              </p:cNvSpPr>
              <p:nvPr/>
            </p:nvSpPr>
            <p:spPr bwMode="auto">
              <a:xfrm>
                <a:off x="4666" y="241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099" name="Freeform 4035"/>
              <p:cNvSpPr>
                <a:spLocks/>
              </p:cNvSpPr>
              <p:nvPr/>
            </p:nvSpPr>
            <p:spPr bwMode="auto">
              <a:xfrm>
                <a:off x="4650" y="239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00" name="Freeform 4036"/>
              <p:cNvSpPr>
                <a:spLocks/>
              </p:cNvSpPr>
              <p:nvPr/>
            </p:nvSpPr>
            <p:spPr bwMode="auto">
              <a:xfrm>
                <a:off x="4507" y="2419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01" name="Freeform 4037"/>
              <p:cNvSpPr>
                <a:spLocks/>
              </p:cNvSpPr>
              <p:nvPr/>
            </p:nvSpPr>
            <p:spPr bwMode="auto">
              <a:xfrm>
                <a:off x="4507" y="2587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02" name="Freeform 4038"/>
              <p:cNvSpPr>
                <a:spLocks/>
              </p:cNvSpPr>
              <p:nvPr/>
            </p:nvSpPr>
            <p:spPr bwMode="auto">
              <a:xfrm>
                <a:off x="4398" y="269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03" name="Freeform 4039"/>
              <p:cNvSpPr>
                <a:spLocks/>
              </p:cNvSpPr>
              <p:nvPr/>
            </p:nvSpPr>
            <p:spPr bwMode="auto">
              <a:xfrm>
                <a:off x="4532" y="257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04" name="Freeform 4040"/>
              <p:cNvSpPr>
                <a:spLocks/>
              </p:cNvSpPr>
              <p:nvPr/>
            </p:nvSpPr>
            <p:spPr bwMode="auto">
              <a:xfrm>
                <a:off x="4474" y="262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05" name="Freeform 4041"/>
              <p:cNvSpPr>
                <a:spLocks/>
              </p:cNvSpPr>
              <p:nvPr/>
            </p:nvSpPr>
            <p:spPr bwMode="auto">
              <a:xfrm>
                <a:off x="4507" y="25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06" name="Freeform 4042"/>
              <p:cNvSpPr>
                <a:spLocks/>
              </p:cNvSpPr>
              <p:nvPr/>
            </p:nvSpPr>
            <p:spPr bwMode="auto">
              <a:xfrm>
                <a:off x="4675" y="252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07" name="Freeform 4043"/>
              <p:cNvSpPr>
                <a:spLocks/>
              </p:cNvSpPr>
              <p:nvPr/>
            </p:nvSpPr>
            <p:spPr bwMode="auto">
              <a:xfrm>
                <a:off x="4364" y="2671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08" name="Freeform 4044"/>
              <p:cNvSpPr>
                <a:spLocks/>
              </p:cNvSpPr>
              <p:nvPr/>
            </p:nvSpPr>
            <p:spPr bwMode="auto">
              <a:xfrm>
                <a:off x="4398" y="265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09" name="Freeform 4045"/>
              <p:cNvSpPr>
                <a:spLocks/>
              </p:cNvSpPr>
              <p:nvPr/>
            </p:nvSpPr>
            <p:spPr bwMode="auto">
              <a:xfrm>
                <a:off x="4364" y="2663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10" name="Freeform 4046"/>
              <p:cNvSpPr>
                <a:spLocks/>
              </p:cNvSpPr>
              <p:nvPr/>
            </p:nvSpPr>
            <p:spPr bwMode="auto">
              <a:xfrm>
                <a:off x="4088" y="280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11" name="Freeform 4047"/>
              <p:cNvSpPr>
                <a:spLocks/>
              </p:cNvSpPr>
              <p:nvPr/>
            </p:nvSpPr>
            <p:spPr bwMode="auto">
              <a:xfrm>
                <a:off x="4583" y="2436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12" name="Freeform 4048"/>
              <p:cNvSpPr>
                <a:spLocks/>
              </p:cNvSpPr>
              <p:nvPr/>
            </p:nvSpPr>
            <p:spPr bwMode="auto">
              <a:xfrm>
                <a:off x="4474" y="2545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13" name="Freeform 4049"/>
              <p:cNvSpPr>
                <a:spLocks/>
              </p:cNvSpPr>
              <p:nvPr/>
            </p:nvSpPr>
            <p:spPr bwMode="auto">
              <a:xfrm>
                <a:off x="4490" y="2579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14" name="Freeform 4050"/>
              <p:cNvSpPr>
                <a:spLocks/>
              </p:cNvSpPr>
              <p:nvPr/>
            </p:nvSpPr>
            <p:spPr bwMode="auto">
              <a:xfrm>
                <a:off x="4314" y="268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15" name="Freeform 4051"/>
              <p:cNvSpPr>
                <a:spLocks/>
              </p:cNvSpPr>
              <p:nvPr/>
            </p:nvSpPr>
            <p:spPr bwMode="auto">
              <a:xfrm>
                <a:off x="4314" y="262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16" name="Freeform 4052"/>
              <p:cNvSpPr>
                <a:spLocks/>
              </p:cNvSpPr>
              <p:nvPr/>
            </p:nvSpPr>
            <p:spPr bwMode="auto">
              <a:xfrm>
                <a:off x="4549" y="25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17" name="Freeform 4053"/>
              <p:cNvSpPr>
                <a:spLocks/>
              </p:cNvSpPr>
              <p:nvPr/>
            </p:nvSpPr>
            <p:spPr bwMode="auto">
              <a:xfrm>
                <a:off x="4625" y="244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18" name="Freeform 4054"/>
              <p:cNvSpPr>
                <a:spLocks/>
              </p:cNvSpPr>
              <p:nvPr/>
            </p:nvSpPr>
            <p:spPr bwMode="auto">
              <a:xfrm>
                <a:off x="4474" y="254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19" name="Freeform 4055"/>
              <p:cNvSpPr>
                <a:spLocks/>
              </p:cNvSpPr>
              <p:nvPr/>
            </p:nvSpPr>
            <p:spPr bwMode="auto">
              <a:xfrm>
                <a:off x="4406" y="265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20" name="Freeform 4056"/>
              <p:cNvSpPr>
                <a:spLocks/>
              </p:cNvSpPr>
              <p:nvPr/>
            </p:nvSpPr>
            <p:spPr bwMode="auto">
              <a:xfrm>
                <a:off x="4532" y="253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21" name="Freeform 4057"/>
              <p:cNvSpPr>
                <a:spLocks/>
              </p:cNvSpPr>
              <p:nvPr/>
            </p:nvSpPr>
            <p:spPr bwMode="auto">
              <a:xfrm>
                <a:off x="4767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22" name="Freeform 4058"/>
              <p:cNvSpPr>
                <a:spLocks/>
              </p:cNvSpPr>
              <p:nvPr/>
            </p:nvSpPr>
            <p:spPr bwMode="auto">
              <a:xfrm>
                <a:off x="4272" y="257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23" name="Freeform 4059"/>
              <p:cNvSpPr>
                <a:spLocks/>
              </p:cNvSpPr>
              <p:nvPr/>
            </p:nvSpPr>
            <p:spPr bwMode="auto">
              <a:xfrm>
                <a:off x="4792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24" name="Freeform 4060"/>
              <p:cNvSpPr>
                <a:spLocks/>
              </p:cNvSpPr>
              <p:nvPr/>
            </p:nvSpPr>
            <p:spPr bwMode="auto">
              <a:xfrm>
                <a:off x="4373" y="237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25" name="Freeform 4061"/>
              <p:cNvSpPr>
                <a:spLocks/>
              </p:cNvSpPr>
              <p:nvPr/>
            </p:nvSpPr>
            <p:spPr bwMode="auto">
              <a:xfrm>
                <a:off x="3828" y="294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26" name="Freeform 4062"/>
              <p:cNvSpPr>
                <a:spLocks/>
              </p:cNvSpPr>
              <p:nvPr/>
            </p:nvSpPr>
            <p:spPr bwMode="auto">
              <a:xfrm>
                <a:off x="4499" y="252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27" name="Freeform 4063"/>
              <p:cNvSpPr>
                <a:spLocks/>
              </p:cNvSpPr>
              <p:nvPr/>
            </p:nvSpPr>
            <p:spPr bwMode="auto">
              <a:xfrm>
                <a:off x="4499" y="2512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28" name="Freeform 4064"/>
              <p:cNvSpPr>
                <a:spLocks/>
              </p:cNvSpPr>
              <p:nvPr/>
            </p:nvSpPr>
            <p:spPr bwMode="auto">
              <a:xfrm>
                <a:off x="4381" y="248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29" name="Freeform 4065"/>
              <p:cNvSpPr>
                <a:spLocks/>
              </p:cNvSpPr>
              <p:nvPr/>
            </p:nvSpPr>
            <p:spPr bwMode="auto">
              <a:xfrm>
                <a:off x="4625" y="248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30" name="Freeform 4066"/>
              <p:cNvSpPr>
                <a:spLocks/>
              </p:cNvSpPr>
              <p:nvPr/>
            </p:nvSpPr>
            <p:spPr bwMode="auto">
              <a:xfrm>
                <a:off x="4725" y="2520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31" name="Freeform 4067"/>
              <p:cNvSpPr>
                <a:spLocks/>
              </p:cNvSpPr>
              <p:nvPr/>
            </p:nvSpPr>
            <p:spPr bwMode="auto">
              <a:xfrm>
                <a:off x="4440" y="250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32" name="Freeform 4068"/>
              <p:cNvSpPr>
                <a:spLocks/>
              </p:cNvSpPr>
              <p:nvPr/>
            </p:nvSpPr>
            <p:spPr bwMode="auto">
              <a:xfrm>
                <a:off x="4566" y="240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33" name="Freeform 4069"/>
              <p:cNvSpPr>
                <a:spLocks/>
              </p:cNvSpPr>
              <p:nvPr/>
            </p:nvSpPr>
            <p:spPr bwMode="auto">
              <a:xfrm>
                <a:off x="4583" y="2512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34" name="Freeform 4070"/>
              <p:cNvSpPr>
                <a:spLocks/>
              </p:cNvSpPr>
              <p:nvPr/>
            </p:nvSpPr>
            <p:spPr bwMode="auto">
              <a:xfrm>
                <a:off x="4440" y="245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35" name="Freeform 4071"/>
              <p:cNvSpPr>
                <a:spLocks/>
              </p:cNvSpPr>
              <p:nvPr/>
            </p:nvSpPr>
            <p:spPr bwMode="auto">
              <a:xfrm>
                <a:off x="4448" y="242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36" name="Freeform 4072"/>
              <p:cNvSpPr>
                <a:spLocks/>
              </p:cNvSpPr>
              <p:nvPr/>
            </p:nvSpPr>
            <p:spPr bwMode="auto">
              <a:xfrm>
                <a:off x="4566" y="257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37" name="Freeform 4073"/>
              <p:cNvSpPr>
                <a:spLocks/>
              </p:cNvSpPr>
              <p:nvPr/>
            </p:nvSpPr>
            <p:spPr bwMode="auto">
              <a:xfrm>
                <a:off x="4306" y="255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38" name="Freeform 4074"/>
              <p:cNvSpPr>
                <a:spLocks/>
              </p:cNvSpPr>
              <p:nvPr/>
            </p:nvSpPr>
            <p:spPr bwMode="auto">
              <a:xfrm>
                <a:off x="4163" y="258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39" name="Freeform 4075"/>
              <p:cNvSpPr>
                <a:spLocks/>
              </p:cNvSpPr>
              <p:nvPr/>
            </p:nvSpPr>
            <p:spPr bwMode="auto">
              <a:xfrm>
                <a:off x="4499" y="249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40" name="Freeform 4076"/>
              <p:cNvSpPr>
                <a:spLocks/>
              </p:cNvSpPr>
              <p:nvPr/>
            </p:nvSpPr>
            <p:spPr bwMode="auto">
              <a:xfrm>
                <a:off x="4524" y="237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41" name="Freeform 4077"/>
              <p:cNvSpPr>
                <a:spLocks/>
              </p:cNvSpPr>
              <p:nvPr/>
            </p:nvSpPr>
            <p:spPr bwMode="auto">
              <a:xfrm>
                <a:off x="4541" y="245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42" name="Freeform 4078"/>
              <p:cNvSpPr>
                <a:spLocks/>
              </p:cNvSpPr>
              <p:nvPr/>
            </p:nvSpPr>
            <p:spPr bwMode="auto">
              <a:xfrm>
                <a:off x="4499" y="250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43" name="Freeform 4079"/>
              <p:cNvSpPr>
                <a:spLocks/>
              </p:cNvSpPr>
              <p:nvPr/>
            </p:nvSpPr>
            <p:spPr bwMode="auto">
              <a:xfrm>
                <a:off x="4532" y="244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44" name="Freeform 4080"/>
              <p:cNvSpPr>
                <a:spLocks/>
              </p:cNvSpPr>
              <p:nvPr/>
            </p:nvSpPr>
            <p:spPr bwMode="auto">
              <a:xfrm>
                <a:off x="4566" y="241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45" name="Freeform 4081"/>
              <p:cNvSpPr>
                <a:spLocks/>
              </p:cNvSpPr>
              <p:nvPr/>
            </p:nvSpPr>
            <p:spPr bwMode="auto">
              <a:xfrm>
                <a:off x="4566" y="2428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46" name="Freeform 4082"/>
              <p:cNvSpPr>
                <a:spLocks/>
              </p:cNvSpPr>
              <p:nvPr/>
            </p:nvSpPr>
            <p:spPr bwMode="auto">
              <a:xfrm>
                <a:off x="4541" y="235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47" name="Freeform 4083"/>
              <p:cNvSpPr>
                <a:spLocks/>
              </p:cNvSpPr>
              <p:nvPr/>
            </p:nvSpPr>
            <p:spPr bwMode="auto">
              <a:xfrm>
                <a:off x="4406" y="242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48" name="Freeform 4084"/>
              <p:cNvSpPr>
                <a:spLocks/>
              </p:cNvSpPr>
              <p:nvPr/>
            </p:nvSpPr>
            <p:spPr bwMode="auto">
              <a:xfrm>
                <a:off x="4524" y="242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49" name="Freeform 4085"/>
              <p:cNvSpPr>
                <a:spLocks/>
              </p:cNvSpPr>
              <p:nvPr/>
            </p:nvSpPr>
            <p:spPr bwMode="auto">
              <a:xfrm>
                <a:off x="4432" y="2461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50" name="Freeform 4086"/>
              <p:cNvSpPr>
                <a:spLocks/>
              </p:cNvSpPr>
              <p:nvPr/>
            </p:nvSpPr>
            <p:spPr bwMode="auto">
              <a:xfrm>
                <a:off x="4423" y="252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51" name="Freeform 4087"/>
              <p:cNvSpPr>
                <a:spLocks/>
              </p:cNvSpPr>
              <p:nvPr/>
            </p:nvSpPr>
            <p:spPr bwMode="auto">
              <a:xfrm>
                <a:off x="4633" y="2486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52" name="Freeform 4088"/>
              <p:cNvSpPr>
                <a:spLocks/>
              </p:cNvSpPr>
              <p:nvPr/>
            </p:nvSpPr>
            <p:spPr bwMode="auto">
              <a:xfrm>
                <a:off x="4415" y="257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53" name="Freeform 4089"/>
              <p:cNvSpPr>
                <a:spLocks/>
              </p:cNvSpPr>
              <p:nvPr/>
            </p:nvSpPr>
            <p:spPr bwMode="auto">
              <a:xfrm>
                <a:off x="4448" y="251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54" name="Freeform 4090"/>
              <p:cNvSpPr>
                <a:spLocks/>
              </p:cNvSpPr>
              <p:nvPr/>
            </p:nvSpPr>
            <p:spPr bwMode="auto">
              <a:xfrm>
                <a:off x="4549" y="236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55" name="Freeform 4091"/>
              <p:cNvSpPr>
                <a:spLocks/>
              </p:cNvSpPr>
              <p:nvPr/>
            </p:nvSpPr>
            <p:spPr bwMode="auto">
              <a:xfrm>
                <a:off x="4482" y="246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56" name="Freeform 4092"/>
              <p:cNvSpPr>
                <a:spLocks/>
              </p:cNvSpPr>
              <p:nvPr/>
            </p:nvSpPr>
            <p:spPr bwMode="auto">
              <a:xfrm>
                <a:off x="4499" y="241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57" name="Freeform 4093"/>
              <p:cNvSpPr>
                <a:spLocks/>
              </p:cNvSpPr>
              <p:nvPr/>
            </p:nvSpPr>
            <p:spPr bwMode="auto">
              <a:xfrm>
                <a:off x="4482" y="246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58" name="Freeform 4094"/>
              <p:cNvSpPr>
                <a:spLocks/>
              </p:cNvSpPr>
              <p:nvPr/>
            </p:nvSpPr>
            <p:spPr bwMode="auto">
              <a:xfrm>
                <a:off x="4507" y="239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59" name="Freeform 4095"/>
              <p:cNvSpPr>
                <a:spLocks/>
              </p:cNvSpPr>
              <p:nvPr/>
            </p:nvSpPr>
            <p:spPr bwMode="auto">
              <a:xfrm>
                <a:off x="4734" y="2084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60" name="Freeform 4096"/>
              <p:cNvSpPr>
                <a:spLocks/>
              </p:cNvSpPr>
              <p:nvPr/>
            </p:nvSpPr>
            <p:spPr bwMode="auto">
              <a:xfrm>
                <a:off x="4599" y="2352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61" name="Freeform 4097"/>
              <p:cNvSpPr>
                <a:spLocks/>
              </p:cNvSpPr>
              <p:nvPr/>
            </p:nvSpPr>
            <p:spPr bwMode="auto">
              <a:xfrm>
                <a:off x="4432" y="240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62" name="Freeform 4098"/>
              <p:cNvSpPr>
                <a:spLocks/>
              </p:cNvSpPr>
              <p:nvPr/>
            </p:nvSpPr>
            <p:spPr bwMode="auto">
              <a:xfrm>
                <a:off x="4373" y="254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63" name="Freeform 4099"/>
              <p:cNvSpPr>
                <a:spLocks/>
              </p:cNvSpPr>
              <p:nvPr/>
            </p:nvSpPr>
            <p:spPr bwMode="auto">
              <a:xfrm>
                <a:off x="4381" y="250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64" name="Freeform 4100"/>
              <p:cNvSpPr>
                <a:spLocks/>
              </p:cNvSpPr>
              <p:nvPr/>
            </p:nvSpPr>
            <p:spPr bwMode="auto">
              <a:xfrm>
                <a:off x="4767" y="26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65" name="Freeform 4101"/>
              <p:cNvSpPr>
                <a:spLocks/>
              </p:cNvSpPr>
              <p:nvPr/>
            </p:nvSpPr>
            <p:spPr bwMode="auto">
              <a:xfrm>
                <a:off x="4633" y="228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66" name="Freeform 4102"/>
              <p:cNvSpPr>
                <a:spLocks/>
              </p:cNvSpPr>
              <p:nvPr/>
            </p:nvSpPr>
            <p:spPr bwMode="auto">
              <a:xfrm>
                <a:off x="4591" y="252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67" name="Freeform 4103"/>
              <p:cNvSpPr>
                <a:spLocks/>
              </p:cNvSpPr>
              <p:nvPr/>
            </p:nvSpPr>
            <p:spPr bwMode="auto">
              <a:xfrm>
                <a:off x="4532" y="249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68" name="Freeform 4104"/>
              <p:cNvSpPr>
                <a:spLocks/>
              </p:cNvSpPr>
              <p:nvPr/>
            </p:nvSpPr>
            <p:spPr bwMode="auto">
              <a:xfrm>
                <a:off x="4448" y="235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69" name="Freeform 4105"/>
              <p:cNvSpPr>
                <a:spLocks/>
              </p:cNvSpPr>
              <p:nvPr/>
            </p:nvSpPr>
            <p:spPr bwMode="auto">
              <a:xfrm>
                <a:off x="4306" y="260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70" name="Freeform 4106"/>
              <p:cNvSpPr>
                <a:spLocks/>
              </p:cNvSpPr>
              <p:nvPr/>
            </p:nvSpPr>
            <p:spPr bwMode="auto">
              <a:xfrm>
                <a:off x="4406" y="25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71" name="Freeform 4107"/>
              <p:cNvSpPr>
                <a:spLocks/>
              </p:cNvSpPr>
              <p:nvPr/>
            </p:nvSpPr>
            <p:spPr bwMode="auto">
              <a:xfrm>
                <a:off x="4281" y="264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72" name="Freeform 4108"/>
              <p:cNvSpPr>
                <a:spLocks/>
              </p:cNvSpPr>
              <p:nvPr/>
            </p:nvSpPr>
            <p:spPr bwMode="auto">
              <a:xfrm>
                <a:off x="4281" y="2621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73" name="Freeform 4109"/>
              <p:cNvSpPr>
                <a:spLocks/>
              </p:cNvSpPr>
              <p:nvPr/>
            </p:nvSpPr>
            <p:spPr bwMode="auto">
              <a:xfrm>
                <a:off x="4121" y="25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74" name="Freeform 4110"/>
              <p:cNvSpPr>
                <a:spLocks/>
              </p:cNvSpPr>
              <p:nvPr/>
            </p:nvSpPr>
            <p:spPr bwMode="auto">
              <a:xfrm>
                <a:off x="4180" y="24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75" name="Freeform 4111"/>
              <p:cNvSpPr>
                <a:spLocks/>
              </p:cNvSpPr>
              <p:nvPr/>
            </p:nvSpPr>
            <p:spPr bwMode="auto">
              <a:xfrm>
                <a:off x="4432" y="2612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76" name="Freeform 4112"/>
              <p:cNvSpPr>
                <a:spLocks/>
              </p:cNvSpPr>
              <p:nvPr/>
            </p:nvSpPr>
            <p:spPr bwMode="auto">
              <a:xfrm>
                <a:off x="4323" y="2621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77" name="Freeform 4113"/>
              <p:cNvSpPr>
                <a:spLocks/>
              </p:cNvSpPr>
              <p:nvPr/>
            </p:nvSpPr>
            <p:spPr bwMode="auto">
              <a:xfrm>
                <a:off x="4180" y="258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78" name="Freeform 4114"/>
              <p:cNvSpPr>
                <a:spLocks/>
              </p:cNvSpPr>
              <p:nvPr/>
            </p:nvSpPr>
            <p:spPr bwMode="auto">
              <a:xfrm>
                <a:off x="4490" y="273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79" name="Freeform 4115"/>
              <p:cNvSpPr>
                <a:spLocks/>
              </p:cNvSpPr>
              <p:nvPr/>
            </p:nvSpPr>
            <p:spPr bwMode="auto">
              <a:xfrm>
                <a:off x="4532" y="2453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80" name="Freeform 4116"/>
              <p:cNvSpPr>
                <a:spLocks/>
              </p:cNvSpPr>
              <p:nvPr/>
            </p:nvSpPr>
            <p:spPr bwMode="auto">
              <a:xfrm>
                <a:off x="4222" y="273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81" name="Freeform 4117"/>
              <p:cNvSpPr>
                <a:spLocks/>
              </p:cNvSpPr>
              <p:nvPr/>
            </p:nvSpPr>
            <p:spPr bwMode="auto">
              <a:xfrm>
                <a:off x="4591" y="2361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82" name="Freeform 4118"/>
              <p:cNvSpPr>
                <a:spLocks/>
              </p:cNvSpPr>
              <p:nvPr/>
            </p:nvSpPr>
            <p:spPr bwMode="auto">
              <a:xfrm>
                <a:off x="5119" y="195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83" name="Freeform 4119"/>
              <p:cNvSpPr>
                <a:spLocks/>
              </p:cNvSpPr>
              <p:nvPr/>
            </p:nvSpPr>
            <p:spPr bwMode="auto">
              <a:xfrm>
                <a:off x="4021" y="278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84" name="Freeform 4120"/>
              <p:cNvSpPr>
                <a:spLocks/>
              </p:cNvSpPr>
              <p:nvPr/>
            </p:nvSpPr>
            <p:spPr bwMode="auto">
              <a:xfrm>
                <a:off x="4180" y="268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85" name="Freeform 4121"/>
              <p:cNvSpPr>
                <a:spLocks/>
              </p:cNvSpPr>
              <p:nvPr/>
            </p:nvSpPr>
            <p:spPr bwMode="auto">
              <a:xfrm>
                <a:off x="4734" y="2453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86" name="Freeform 4122"/>
              <p:cNvSpPr>
                <a:spLocks/>
              </p:cNvSpPr>
              <p:nvPr/>
            </p:nvSpPr>
            <p:spPr bwMode="auto">
              <a:xfrm>
                <a:off x="4524" y="242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87" name="Freeform 4123"/>
              <p:cNvSpPr>
                <a:spLocks/>
              </p:cNvSpPr>
              <p:nvPr/>
            </p:nvSpPr>
            <p:spPr bwMode="auto">
              <a:xfrm>
                <a:off x="4390" y="24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88" name="Freeform 4124"/>
              <p:cNvSpPr>
                <a:spLocks/>
              </p:cNvSpPr>
              <p:nvPr/>
            </p:nvSpPr>
            <p:spPr bwMode="auto">
              <a:xfrm>
                <a:off x="4121" y="272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89" name="Freeform 4125"/>
              <p:cNvSpPr>
                <a:spLocks/>
              </p:cNvSpPr>
              <p:nvPr/>
            </p:nvSpPr>
            <p:spPr bwMode="auto">
              <a:xfrm>
                <a:off x="4373" y="279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90" name="Freeform 4126"/>
              <p:cNvSpPr>
                <a:spLocks/>
              </p:cNvSpPr>
              <p:nvPr/>
            </p:nvSpPr>
            <p:spPr bwMode="auto">
              <a:xfrm>
                <a:off x="4390" y="25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91" name="Freeform 4127"/>
              <p:cNvSpPr>
                <a:spLocks/>
              </p:cNvSpPr>
              <p:nvPr/>
            </p:nvSpPr>
            <p:spPr bwMode="auto">
              <a:xfrm>
                <a:off x="4406" y="2545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92" name="Freeform 4128"/>
              <p:cNvSpPr>
                <a:spLocks/>
              </p:cNvSpPr>
              <p:nvPr/>
            </p:nvSpPr>
            <p:spPr bwMode="auto">
              <a:xfrm>
                <a:off x="4339" y="247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93" name="Freeform 4129"/>
              <p:cNvSpPr>
                <a:spLocks/>
              </p:cNvSpPr>
              <p:nvPr/>
            </p:nvSpPr>
            <p:spPr bwMode="auto">
              <a:xfrm>
                <a:off x="4692" y="256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94" name="Freeform 4130"/>
              <p:cNvSpPr>
                <a:spLocks/>
              </p:cNvSpPr>
              <p:nvPr/>
            </p:nvSpPr>
            <p:spPr bwMode="auto">
              <a:xfrm>
                <a:off x="4314" y="262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95" name="Freeform 4131"/>
              <p:cNvSpPr>
                <a:spLocks/>
              </p:cNvSpPr>
              <p:nvPr/>
            </p:nvSpPr>
            <p:spPr bwMode="auto">
              <a:xfrm>
                <a:off x="4549" y="25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96" name="Freeform 4132"/>
              <p:cNvSpPr>
                <a:spLocks/>
              </p:cNvSpPr>
              <p:nvPr/>
            </p:nvSpPr>
            <p:spPr bwMode="auto">
              <a:xfrm>
                <a:off x="4625" y="244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97" name="Freeform 4133"/>
              <p:cNvSpPr>
                <a:spLocks/>
              </p:cNvSpPr>
              <p:nvPr/>
            </p:nvSpPr>
            <p:spPr bwMode="auto">
              <a:xfrm>
                <a:off x="4474" y="254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98" name="Freeform 4134"/>
              <p:cNvSpPr>
                <a:spLocks/>
              </p:cNvSpPr>
              <p:nvPr/>
            </p:nvSpPr>
            <p:spPr bwMode="auto">
              <a:xfrm>
                <a:off x="4406" y="265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199" name="Freeform 4135"/>
              <p:cNvSpPr>
                <a:spLocks/>
              </p:cNvSpPr>
              <p:nvPr/>
            </p:nvSpPr>
            <p:spPr bwMode="auto">
              <a:xfrm>
                <a:off x="4532" y="253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00" name="Freeform 4136"/>
              <p:cNvSpPr>
                <a:spLocks/>
              </p:cNvSpPr>
              <p:nvPr/>
            </p:nvSpPr>
            <p:spPr bwMode="auto">
              <a:xfrm>
                <a:off x="4767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01" name="Freeform 4137"/>
              <p:cNvSpPr>
                <a:spLocks/>
              </p:cNvSpPr>
              <p:nvPr/>
            </p:nvSpPr>
            <p:spPr bwMode="auto">
              <a:xfrm>
                <a:off x="4625" y="248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02" name="Freeform 4138"/>
              <p:cNvSpPr>
                <a:spLocks/>
              </p:cNvSpPr>
              <p:nvPr/>
            </p:nvSpPr>
            <p:spPr bwMode="auto">
              <a:xfrm>
                <a:off x="4272" y="257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03" name="Freeform 4139"/>
              <p:cNvSpPr>
                <a:spLocks/>
              </p:cNvSpPr>
              <p:nvPr/>
            </p:nvSpPr>
            <p:spPr bwMode="auto">
              <a:xfrm>
                <a:off x="4792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04" name="Freeform 4140"/>
              <p:cNvSpPr>
                <a:spLocks/>
              </p:cNvSpPr>
              <p:nvPr/>
            </p:nvSpPr>
            <p:spPr bwMode="auto">
              <a:xfrm>
                <a:off x="4373" y="237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05" name="Freeform 4141"/>
              <p:cNvSpPr>
                <a:spLocks/>
              </p:cNvSpPr>
              <p:nvPr/>
            </p:nvSpPr>
            <p:spPr bwMode="auto">
              <a:xfrm>
                <a:off x="3828" y="294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06" name="Freeform 4142"/>
              <p:cNvSpPr>
                <a:spLocks/>
              </p:cNvSpPr>
              <p:nvPr/>
            </p:nvSpPr>
            <p:spPr bwMode="auto">
              <a:xfrm>
                <a:off x="4499" y="252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07" name="Freeform 4143"/>
              <p:cNvSpPr>
                <a:spLocks/>
              </p:cNvSpPr>
              <p:nvPr/>
            </p:nvSpPr>
            <p:spPr bwMode="auto">
              <a:xfrm>
                <a:off x="4725" y="2520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08" name="Freeform 4144"/>
              <p:cNvSpPr>
                <a:spLocks/>
              </p:cNvSpPr>
              <p:nvPr/>
            </p:nvSpPr>
            <p:spPr bwMode="auto">
              <a:xfrm>
                <a:off x="4440" y="250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09" name="Freeform 4145"/>
              <p:cNvSpPr>
                <a:spLocks/>
              </p:cNvSpPr>
              <p:nvPr/>
            </p:nvSpPr>
            <p:spPr bwMode="auto">
              <a:xfrm>
                <a:off x="4507" y="2579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10" name="Freeform 4146"/>
              <p:cNvSpPr>
                <a:spLocks/>
              </p:cNvSpPr>
              <p:nvPr/>
            </p:nvSpPr>
            <p:spPr bwMode="auto">
              <a:xfrm>
                <a:off x="4398" y="269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11" name="Freeform 4147"/>
              <p:cNvSpPr>
                <a:spLocks/>
              </p:cNvSpPr>
              <p:nvPr/>
            </p:nvSpPr>
            <p:spPr bwMode="auto">
              <a:xfrm>
                <a:off x="4532" y="257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31" name="Group 4349"/>
            <p:cNvGrpSpPr>
              <a:grpSpLocks/>
            </p:cNvGrpSpPr>
            <p:nvPr/>
          </p:nvGrpSpPr>
          <p:grpSpPr bwMode="auto">
            <a:xfrm>
              <a:off x="3056" y="1639"/>
              <a:ext cx="2542" cy="1846"/>
              <a:chOff x="3056" y="1639"/>
              <a:chExt cx="2542" cy="1846"/>
            </a:xfrm>
          </p:grpSpPr>
          <p:sp>
            <p:nvSpPr>
              <p:cNvPr id="604213" name="Freeform 4149"/>
              <p:cNvSpPr>
                <a:spLocks/>
              </p:cNvSpPr>
              <p:nvPr/>
            </p:nvSpPr>
            <p:spPr bwMode="auto">
              <a:xfrm>
                <a:off x="4474" y="262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14" name="Freeform 4150"/>
              <p:cNvSpPr>
                <a:spLocks/>
              </p:cNvSpPr>
              <p:nvPr/>
            </p:nvSpPr>
            <p:spPr bwMode="auto">
              <a:xfrm>
                <a:off x="4507" y="25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15" name="Freeform 4151"/>
              <p:cNvSpPr>
                <a:spLocks/>
              </p:cNvSpPr>
              <p:nvPr/>
            </p:nvSpPr>
            <p:spPr bwMode="auto">
              <a:xfrm>
                <a:off x="4364" y="2671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16" name="Freeform 4152"/>
              <p:cNvSpPr>
                <a:spLocks/>
              </p:cNvSpPr>
              <p:nvPr/>
            </p:nvSpPr>
            <p:spPr bwMode="auto">
              <a:xfrm>
                <a:off x="4398" y="265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17" name="Freeform 4153"/>
              <p:cNvSpPr>
                <a:spLocks/>
              </p:cNvSpPr>
              <p:nvPr/>
            </p:nvSpPr>
            <p:spPr bwMode="auto">
              <a:xfrm>
                <a:off x="4364" y="2663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18" name="Freeform 4154"/>
              <p:cNvSpPr>
                <a:spLocks/>
              </p:cNvSpPr>
              <p:nvPr/>
            </p:nvSpPr>
            <p:spPr bwMode="auto">
              <a:xfrm>
                <a:off x="4675" y="252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19" name="Freeform 4155"/>
              <p:cNvSpPr>
                <a:spLocks/>
              </p:cNvSpPr>
              <p:nvPr/>
            </p:nvSpPr>
            <p:spPr bwMode="auto">
              <a:xfrm>
                <a:off x="3308" y="331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20" name="Freeform 4156"/>
              <p:cNvSpPr>
                <a:spLocks/>
              </p:cNvSpPr>
              <p:nvPr/>
            </p:nvSpPr>
            <p:spPr bwMode="auto">
              <a:xfrm>
                <a:off x="4088" y="280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21" name="Freeform 4157"/>
              <p:cNvSpPr>
                <a:spLocks/>
              </p:cNvSpPr>
              <p:nvPr/>
            </p:nvSpPr>
            <p:spPr bwMode="auto">
              <a:xfrm>
                <a:off x="4583" y="2436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22" name="Freeform 4158"/>
              <p:cNvSpPr>
                <a:spLocks/>
              </p:cNvSpPr>
              <p:nvPr/>
            </p:nvSpPr>
            <p:spPr bwMode="auto">
              <a:xfrm>
                <a:off x="4474" y="2545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23" name="Freeform 4159"/>
              <p:cNvSpPr>
                <a:spLocks/>
              </p:cNvSpPr>
              <p:nvPr/>
            </p:nvSpPr>
            <p:spPr bwMode="auto">
              <a:xfrm>
                <a:off x="4490" y="2579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24" name="Freeform 4160"/>
              <p:cNvSpPr>
                <a:spLocks/>
              </p:cNvSpPr>
              <p:nvPr/>
            </p:nvSpPr>
            <p:spPr bwMode="auto">
              <a:xfrm>
                <a:off x="4314" y="268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25" name="Freeform 4161"/>
              <p:cNvSpPr>
                <a:spLocks/>
              </p:cNvSpPr>
              <p:nvPr/>
            </p:nvSpPr>
            <p:spPr bwMode="auto">
              <a:xfrm>
                <a:off x="4457" y="2553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26" name="Freeform 4162"/>
              <p:cNvSpPr>
                <a:spLocks/>
              </p:cNvSpPr>
              <p:nvPr/>
            </p:nvSpPr>
            <p:spPr bwMode="auto">
              <a:xfrm>
                <a:off x="3719" y="249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27" name="Freeform 4163"/>
              <p:cNvSpPr>
                <a:spLocks/>
              </p:cNvSpPr>
              <p:nvPr/>
            </p:nvSpPr>
            <p:spPr bwMode="auto">
              <a:xfrm>
                <a:off x="4499" y="2486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28" name="Freeform 4164"/>
              <p:cNvSpPr>
                <a:spLocks/>
              </p:cNvSpPr>
              <p:nvPr/>
            </p:nvSpPr>
            <p:spPr bwMode="auto">
              <a:xfrm>
                <a:off x="4490" y="248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29" name="Freeform 4165"/>
              <p:cNvSpPr>
                <a:spLocks/>
              </p:cNvSpPr>
              <p:nvPr/>
            </p:nvSpPr>
            <p:spPr bwMode="auto">
              <a:xfrm>
                <a:off x="4507" y="247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30" name="Freeform 4166"/>
              <p:cNvSpPr>
                <a:spLocks/>
              </p:cNvSpPr>
              <p:nvPr/>
            </p:nvSpPr>
            <p:spPr bwMode="auto">
              <a:xfrm>
                <a:off x="4163" y="260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31" name="Freeform 4167"/>
              <p:cNvSpPr>
                <a:spLocks/>
              </p:cNvSpPr>
              <p:nvPr/>
            </p:nvSpPr>
            <p:spPr bwMode="auto">
              <a:xfrm>
                <a:off x="4163" y="269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32" name="Freeform 4168"/>
              <p:cNvSpPr>
                <a:spLocks/>
              </p:cNvSpPr>
              <p:nvPr/>
            </p:nvSpPr>
            <p:spPr bwMode="auto">
              <a:xfrm>
                <a:off x="3861" y="288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33" name="Freeform 4169"/>
              <p:cNvSpPr>
                <a:spLocks/>
              </p:cNvSpPr>
              <p:nvPr/>
            </p:nvSpPr>
            <p:spPr bwMode="auto">
              <a:xfrm>
                <a:off x="3970" y="286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34" name="Freeform 4170"/>
              <p:cNvSpPr>
                <a:spLocks/>
              </p:cNvSpPr>
              <p:nvPr/>
            </p:nvSpPr>
            <p:spPr bwMode="auto">
              <a:xfrm>
                <a:off x="4188" y="270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35" name="Freeform 4171"/>
              <p:cNvSpPr>
                <a:spLocks/>
              </p:cNvSpPr>
              <p:nvPr/>
            </p:nvSpPr>
            <p:spPr bwMode="auto">
              <a:xfrm>
                <a:off x="3056" y="3409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36" name="Freeform 4172"/>
              <p:cNvSpPr>
                <a:spLocks/>
              </p:cNvSpPr>
              <p:nvPr/>
            </p:nvSpPr>
            <p:spPr bwMode="auto">
              <a:xfrm>
                <a:off x="4373" y="259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37" name="Freeform 4173"/>
              <p:cNvSpPr>
                <a:spLocks/>
              </p:cNvSpPr>
              <p:nvPr/>
            </p:nvSpPr>
            <p:spPr bwMode="auto">
              <a:xfrm>
                <a:off x="3366" y="3225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38" name="Freeform 4174"/>
              <p:cNvSpPr>
                <a:spLocks/>
              </p:cNvSpPr>
              <p:nvPr/>
            </p:nvSpPr>
            <p:spPr bwMode="auto">
              <a:xfrm>
                <a:off x="4423" y="24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39" name="Freeform 4175"/>
              <p:cNvSpPr>
                <a:spLocks/>
              </p:cNvSpPr>
              <p:nvPr/>
            </p:nvSpPr>
            <p:spPr bwMode="auto">
              <a:xfrm>
                <a:off x="4423" y="246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40" name="Freeform 4176"/>
              <p:cNvSpPr>
                <a:spLocks/>
              </p:cNvSpPr>
              <p:nvPr/>
            </p:nvSpPr>
            <p:spPr bwMode="auto">
              <a:xfrm>
                <a:off x="4448" y="257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41" name="Freeform 4177"/>
              <p:cNvSpPr>
                <a:spLocks/>
              </p:cNvSpPr>
              <p:nvPr/>
            </p:nvSpPr>
            <p:spPr bwMode="auto">
              <a:xfrm>
                <a:off x="4364" y="258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42" name="Freeform 4178"/>
              <p:cNvSpPr>
                <a:spLocks/>
              </p:cNvSpPr>
              <p:nvPr/>
            </p:nvSpPr>
            <p:spPr bwMode="auto">
              <a:xfrm>
                <a:off x="4457" y="250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43" name="Freeform 4179"/>
              <p:cNvSpPr>
                <a:spLocks/>
              </p:cNvSpPr>
              <p:nvPr/>
            </p:nvSpPr>
            <p:spPr bwMode="auto">
              <a:xfrm>
                <a:off x="4289" y="262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44" name="Freeform 4180"/>
              <p:cNvSpPr>
                <a:spLocks/>
              </p:cNvSpPr>
              <p:nvPr/>
            </p:nvSpPr>
            <p:spPr bwMode="auto">
              <a:xfrm>
                <a:off x="4364" y="2612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45" name="Freeform 4181"/>
              <p:cNvSpPr>
                <a:spLocks/>
              </p:cNvSpPr>
              <p:nvPr/>
            </p:nvSpPr>
            <p:spPr bwMode="auto">
              <a:xfrm>
                <a:off x="4272" y="2671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46" name="Freeform 4182"/>
              <p:cNvSpPr>
                <a:spLocks/>
              </p:cNvSpPr>
              <p:nvPr/>
            </p:nvSpPr>
            <p:spPr bwMode="auto">
              <a:xfrm>
                <a:off x="4364" y="258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47" name="Freeform 4183"/>
              <p:cNvSpPr>
                <a:spLocks/>
              </p:cNvSpPr>
              <p:nvPr/>
            </p:nvSpPr>
            <p:spPr bwMode="auto">
              <a:xfrm>
                <a:off x="4180" y="273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48" name="Freeform 4184"/>
              <p:cNvSpPr>
                <a:spLocks/>
              </p:cNvSpPr>
              <p:nvPr/>
            </p:nvSpPr>
            <p:spPr bwMode="auto">
              <a:xfrm>
                <a:off x="4247" y="2663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49" name="Freeform 4185"/>
              <p:cNvSpPr>
                <a:spLocks/>
              </p:cNvSpPr>
              <p:nvPr/>
            </p:nvSpPr>
            <p:spPr bwMode="auto">
              <a:xfrm>
                <a:off x="4281" y="264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50" name="Freeform 4186"/>
              <p:cNvSpPr>
                <a:spLocks/>
              </p:cNvSpPr>
              <p:nvPr/>
            </p:nvSpPr>
            <p:spPr bwMode="auto">
              <a:xfrm>
                <a:off x="3677" y="255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51" name="Freeform 4187"/>
              <p:cNvSpPr>
                <a:spLocks/>
              </p:cNvSpPr>
              <p:nvPr/>
            </p:nvSpPr>
            <p:spPr bwMode="auto">
              <a:xfrm>
                <a:off x="3509" y="311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52" name="Freeform 4188"/>
              <p:cNvSpPr>
                <a:spLocks/>
              </p:cNvSpPr>
              <p:nvPr/>
            </p:nvSpPr>
            <p:spPr bwMode="auto">
              <a:xfrm>
                <a:off x="3828" y="291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53" name="Freeform 4189"/>
              <p:cNvSpPr>
                <a:spLocks/>
              </p:cNvSpPr>
              <p:nvPr/>
            </p:nvSpPr>
            <p:spPr bwMode="auto">
              <a:xfrm>
                <a:off x="4373" y="252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54" name="Freeform 4190"/>
              <p:cNvSpPr>
                <a:spLocks/>
              </p:cNvSpPr>
              <p:nvPr/>
            </p:nvSpPr>
            <p:spPr bwMode="auto">
              <a:xfrm>
                <a:off x="4599" y="2461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55" name="Freeform 4191"/>
              <p:cNvSpPr>
                <a:spLocks/>
              </p:cNvSpPr>
              <p:nvPr/>
            </p:nvSpPr>
            <p:spPr bwMode="auto">
              <a:xfrm>
                <a:off x="4440" y="255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56" name="Freeform 4192"/>
              <p:cNvSpPr>
                <a:spLocks/>
              </p:cNvSpPr>
              <p:nvPr/>
            </p:nvSpPr>
            <p:spPr bwMode="auto">
              <a:xfrm>
                <a:off x="4859" y="244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57" name="Freeform 4193"/>
              <p:cNvSpPr>
                <a:spLocks/>
              </p:cNvSpPr>
              <p:nvPr/>
            </p:nvSpPr>
            <p:spPr bwMode="auto">
              <a:xfrm>
                <a:off x="4482" y="252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58" name="Freeform 4194"/>
              <p:cNvSpPr>
                <a:spLocks/>
              </p:cNvSpPr>
              <p:nvPr/>
            </p:nvSpPr>
            <p:spPr bwMode="auto">
              <a:xfrm>
                <a:off x="4356" y="258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59" name="Freeform 4195"/>
              <p:cNvSpPr>
                <a:spLocks/>
              </p:cNvSpPr>
              <p:nvPr/>
            </p:nvSpPr>
            <p:spPr bwMode="auto">
              <a:xfrm>
                <a:off x="4482" y="247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60" name="Freeform 4196"/>
              <p:cNvSpPr>
                <a:spLocks/>
              </p:cNvSpPr>
              <p:nvPr/>
            </p:nvSpPr>
            <p:spPr bwMode="auto">
              <a:xfrm>
                <a:off x="4943" y="2251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61" name="Freeform 4197"/>
              <p:cNvSpPr>
                <a:spLocks/>
              </p:cNvSpPr>
              <p:nvPr/>
            </p:nvSpPr>
            <p:spPr bwMode="auto">
              <a:xfrm>
                <a:off x="4952" y="2251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62" name="Freeform 4198"/>
              <p:cNvSpPr>
                <a:spLocks/>
              </p:cNvSpPr>
              <p:nvPr/>
            </p:nvSpPr>
            <p:spPr bwMode="auto">
              <a:xfrm>
                <a:off x="4910" y="227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63" name="Freeform 4199"/>
              <p:cNvSpPr>
                <a:spLocks/>
              </p:cNvSpPr>
              <p:nvPr/>
            </p:nvSpPr>
            <p:spPr bwMode="auto">
              <a:xfrm>
                <a:off x="4666" y="239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64" name="Freeform 4200"/>
              <p:cNvSpPr>
                <a:spLocks/>
              </p:cNvSpPr>
              <p:nvPr/>
            </p:nvSpPr>
            <p:spPr bwMode="auto">
              <a:xfrm>
                <a:off x="4851" y="228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65" name="Freeform 4201"/>
              <p:cNvSpPr>
                <a:spLocks/>
              </p:cNvSpPr>
              <p:nvPr/>
            </p:nvSpPr>
            <p:spPr bwMode="auto">
              <a:xfrm>
                <a:off x="4876" y="226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66" name="Freeform 4202"/>
              <p:cNvSpPr>
                <a:spLocks/>
              </p:cNvSpPr>
              <p:nvPr/>
            </p:nvSpPr>
            <p:spPr bwMode="auto">
              <a:xfrm>
                <a:off x="4817" y="226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67" name="Freeform 4203"/>
              <p:cNvSpPr>
                <a:spLocks/>
              </p:cNvSpPr>
              <p:nvPr/>
            </p:nvSpPr>
            <p:spPr bwMode="auto">
              <a:xfrm>
                <a:off x="4675" y="24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68" name="Freeform 4204"/>
              <p:cNvSpPr>
                <a:spLocks/>
              </p:cNvSpPr>
              <p:nvPr/>
            </p:nvSpPr>
            <p:spPr bwMode="auto">
              <a:xfrm>
                <a:off x="4801" y="236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69" name="Freeform 4205"/>
              <p:cNvSpPr>
                <a:spLocks/>
              </p:cNvSpPr>
              <p:nvPr/>
            </p:nvSpPr>
            <p:spPr bwMode="auto">
              <a:xfrm>
                <a:off x="4834" y="235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70" name="Freeform 4206"/>
              <p:cNvSpPr>
                <a:spLocks/>
              </p:cNvSpPr>
              <p:nvPr/>
            </p:nvSpPr>
            <p:spPr bwMode="auto">
              <a:xfrm>
                <a:off x="4532" y="259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71" name="Freeform 4207"/>
              <p:cNvSpPr>
                <a:spLocks/>
              </p:cNvSpPr>
              <p:nvPr/>
            </p:nvSpPr>
            <p:spPr bwMode="auto">
              <a:xfrm>
                <a:off x="4666" y="247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72" name="Freeform 4208"/>
              <p:cNvSpPr>
                <a:spLocks/>
              </p:cNvSpPr>
              <p:nvPr/>
            </p:nvSpPr>
            <p:spPr bwMode="auto">
              <a:xfrm>
                <a:off x="4625" y="2545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73" name="Freeform 4209"/>
              <p:cNvSpPr>
                <a:spLocks/>
              </p:cNvSpPr>
              <p:nvPr/>
            </p:nvSpPr>
            <p:spPr bwMode="auto">
              <a:xfrm>
                <a:off x="4625" y="250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74" name="Freeform 4210"/>
              <p:cNvSpPr>
                <a:spLocks/>
              </p:cNvSpPr>
              <p:nvPr/>
            </p:nvSpPr>
            <p:spPr bwMode="auto">
              <a:xfrm>
                <a:off x="4566" y="252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75" name="Freeform 4211"/>
              <p:cNvSpPr>
                <a:spLocks/>
              </p:cNvSpPr>
              <p:nvPr/>
            </p:nvSpPr>
            <p:spPr bwMode="auto">
              <a:xfrm>
                <a:off x="4566" y="2512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76" name="Freeform 4212"/>
              <p:cNvSpPr>
                <a:spLocks/>
              </p:cNvSpPr>
              <p:nvPr/>
            </p:nvSpPr>
            <p:spPr bwMode="auto">
              <a:xfrm>
                <a:off x="4566" y="252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77" name="Freeform 4213"/>
              <p:cNvSpPr>
                <a:spLocks/>
              </p:cNvSpPr>
              <p:nvPr/>
            </p:nvSpPr>
            <p:spPr bwMode="auto">
              <a:xfrm>
                <a:off x="4683" y="2444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78" name="Freeform 4214"/>
              <p:cNvSpPr>
                <a:spLocks/>
              </p:cNvSpPr>
              <p:nvPr/>
            </p:nvSpPr>
            <p:spPr bwMode="auto">
              <a:xfrm>
                <a:off x="4759" y="2319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79" name="Freeform 4215"/>
              <p:cNvSpPr>
                <a:spLocks/>
              </p:cNvSpPr>
              <p:nvPr/>
            </p:nvSpPr>
            <p:spPr bwMode="auto">
              <a:xfrm>
                <a:off x="4750" y="232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80" name="Freeform 4216"/>
              <p:cNvSpPr>
                <a:spLocks/>
              </p:cNvSpPr>
              <p:nvPr/>
            </p:nvSpPr>
            <p:spPr bwMode="auto">
              <a:xfrm>
                <a:off x="4314" y="273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81" name="Freeform 4217"/>
              <p:cNvSpPr>
                <a:spLocks/>
              </p:cNvSpPr>
              <p:nvPr/>
            </p:nvSpPr>
            <p:spPr bwMode="auto">
              <a:xfrm>
                <a:off x="4574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82" name="Freeform 4218"/>
              <p:cNvSpPr>
                <a:spLocks/>
              </p:cNvSpPr>
              <p:nvPr/>
            </p:nvSpPr>
            <p:spPr bwMode="auto">
              <a:xfrm>
                <a:off x="5497" y="215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83" name="Freeform 4219"/>
              <p:cNvSpPr>
                <a:spLocks/>
              </p:cNvSpPr>
              <p:nvPr/>
            </p:nvSpPr>
            <p:spPr bwMode="auto">
              <a:xfrm>
                <a:off x="4482" y="243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84" name="Freeform 4220"/>
              <p:cNvSpPr>
                <a:spLocks/>
              </p:cNvSpPr>
              <p:nvPr/>
            </p:nvSpPr>
            <p:spPr bwMode="auto">
              <a:xfrm>
                <a:off x="4943" y="256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85" name="Freeform 4221"/>
              <p:cNvSpPr>
                <a:spLocks/>
              </p:cNvSpPr>
              <p:nvPr/>
            </p:nvSpPr>
            <p:spPr bwMode="auto">
              <a:xfrm>
                <a:off x="4373" y="26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86" name="Freeform 4222"/>
              <p:cNvSpPr>
                <a:spLocks/>
              </p:cNvSpPr>
              <p:nvPr/>
            </p:nvSpPr>
            <p:spPr bwMode="auto">
              <a:xfrm>
                <a:off x="4725" y="236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87" name="Freeform 4223"/>
              <p:cNvSpPr>
                <a:spLocks/>
              </p:cNvSpPr>
              <p:nvPr/>
            </p:nvSpPr>
            <p:spPr bwMode="auto">
              <a:xfrm>
                <a:off x="4633" y="226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88" name="Freeform 4224"/>
              <p:cNvSpPr>
                <a:spLocks/>
              </p:cNvSpPr>
              <p:nvPr/>
            </p:nvSpPr>
            <p:spPr bwMode="auto">
              <a:xfrm>
                <a:off x="4625" y="2327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89" name="Freeform 4225"/>
              <p:cNvSpPr>
                <a:spLocks/>
              </p:cNvSpPr>
              <p:nvPr/>
            </p:nvSpPr>
            <p:spPr bwMode="auto">
              <a:xfrm>
                <a:off x="4700" y="217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90" name="Freeform 4226"/>
              <p:cNvSpPr>
                <a:spLocks/>
              </p:cNvSpPr>
              <p:nvPr/>
            </p:nvSpPr>
            <p:spPr bwMode="auto">
              <a:xfrm>
                <a:off x="4742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91" name="Freeform 4227"/>
              <p:cNvSpPr>
                <a:spLocks/>
              </p:cNvSpPr>
              <p:nvPr/>
            </p:nvSpPr>
            <p:spPr bwMode="auto">
              <a:xfrm>
                <a:off x="4666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92" name="Freeform 4228"/>
              <p:cNvSpPr>
                <a:spLocks/>
              </p:cNvSpPr>
              <p:nvPr/>
            </p:nvSpPr>
            <p:spPr bwMode="auto">
              <a:xfrm>
                <a:off x="4633" y="22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93" name="Freeform 4229"/>
              <p:cNvSpPr>
                <a:spLocks/>
              </p:cNvSpPr>
              <p:nvPr/>
            </p:nvSpPr>
            <p:spPr bwMode="auto">
              <a:xfrm>
                <a:off x="4625" y="237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94" name="Freeform 4230"/>
              <p:cNvSpPr>
                <a:spLocks/>
              </p:cNvSpPr>
              <p:nvPr/>
            </p:nvSpPr>
            <p:spPr bwMode="auto">
              <a:xfrm>
                <a:off x="4625" y="239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95" name="Freeform 4231"/>
              <p:cNvSpPr>
                <a:spLocks/>
              </p:cNvSpPr>
              <p:nvPr/>
            </p:nvSpPr>
            <p:spPr bwMode="auto">
              <a:xfrm>
                <a:off x="4541" y="231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96" name="Freeform 4232"/>
              <p:cNvSpPr>
                <a:spLocks/>
              </p:cNvSpPr>
              <p:nvPr/>
            </p:nvSpPr>
            <p:spPr bwMode="auto">
              <a:xfrm>
                <a:off x="4834" y="178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97" name="Freeform 4233"/>
              <p:cNvSpPr>
                <a:spLocks/>
              </p:cNvSpPr>
              <p:nvPr/>
            </p:nvSpPr>
            <p:spPr bwMode="auto">
              <a:xfrm>
                <a:off x="4725" y="189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98" name="Freeform 4234"/>
              <p:cNvSpPr>
                <a:spLocks/>
              </p:cNvSpPr>
              <p:nvPr/>
            </p:nvSpPr>
            <p:spPr bwMode="auto">
              <a:xfrm>
                <a:off x="4868" y="193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299" name="Freeform 4235"/>
              <p:cNvSpPr>
                <a:spLocks/>
              </p:cNvSpPr>
              <p:nvPr/>
            </p:nvSpPr>
            <p:spPr bwMode="auto">
              <a:xfrm>
                <a:off x="4801" y="198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00" name="Freeform 4236"/>
              <p:cNvSpPr>
                <a:spLocks/>
              </p:cNvSpPr>
              <p:nvPr/>
            </p:nvSpPr>
            <p:spPr bwMode="auto">
              <a:xfrm>
                <a:off x="4885" y="1748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01" name="Freeform 4237"/>
              <p:cNvSpPr>
                <a:spLocks/>
              </p:cNvSpPr>
              <p:nvPr/>
            </p:nvSpPr>
            <p:spPr bwMode="auto">
              <a:xfrm>
                <a:off x="4910" y="174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02" name="Freeform 4238"/>
              <p:cNvSpPr>
                <a:spLocks/>
              </p:cNvSpPr>
              <p:nvPr/>
            </p:nvSpPr>
            <p:spPr bwMode="auto">
              <a:xfrm>
                <a:off x="4834" y="186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03" name="Freeform 4239"/>
              <p:cNvSpPr>
                <a:spLocks/>
              </p:cNvSpPr>
              <p:nvPr/>
            </p:nvSpPr>
            <p:spPr bwMode="auto">
              <a:xfrm>
                <a:off x="4943" y="193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04" name="Freeform 4240"/>
              <p:cNvSpPr>
                <a:spLocks/>
              </p:cNvSpPr>
              <p:nvPr/>
            </p:nvSpPr>
            <p:spPr bwMode="auto">
              <a:xfrm>
                <a:off x="4985" y="163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05" name="Freeform 4241"/>
              <p:cNvSpPr>
                <a:spLocks/>
              </p:cNvSpPr>
              <p:nvPr/>
            </p:nvSpPr>
            <p:spPr bwMode="auto">
              <a:xfrm>
                <a:off x="4851" y="231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06" name="Freeform 4242"/>
              <p:cNvSpPr>
                <a:spLocks/>
              </p:cNvSpPr>
              <p:nvPr/>
            </p:nvSpPr>
            <p:spPr bwMode="auto">
              <a:xfrm>
                <a:off x="4801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07" name="Freeform 4243"/>
              <p:cNvSpPr>
                <a:spLocks/>
              </p:cNvSpPr>
              <p:nvPr/>
            </p:nvSpPr>
            <p:spPr bwMode="auto">
              <a:xfrm>
                <a:off x="4851" y="227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08" name="Freeform 4244"/>
              <p:cNvSpPr>
                <a:spLocks/>
              </p:cNvSpPr>
              <p:nvPr/>
            </p:nvSpPr>
            <p:spPr bwMode="auto">
              <a:xfrm>
                <a:off x="5019" y="217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09" name="Freeform 4245"/>
              <p:cNvSpPr>
                <a:spLocks/>
              </p:cNvSpPr>
              <p:nvPr/>
            </p:nvSpPr>
            <p:spPr bwMode="auto">
              <a:xfrm>
                <a:off x="4507" y="246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10" name="Freeform 4246"/>
              <p:cNvSpPr>
                <a:spLocks/>
              </p:cNvSpPr>
              <p:nvPr/>
            </p:nvSpPr>
            <p:spPr bwMode="auto">
              <a:xfrm>
                <a:off x="4599" y="226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11" name="Freeform 4247"/>
              <p:cNvSpPr>
                <a:spLocks/>
              </p:cNvSpPr>
              <p:nvPr/>
            </p:nvSpPr>
            <p:spPr bwMode="auto">
              <a:xfrm>
                <a:off x="4306" y="219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12" name="Freeform 4248"/>
              <p:cNvSpPr>
                <a:spLocks/>
              </p:cNvSpPr>
              <p:nvPr/>
            </p:nvSpPr>
            <p:spPr bwMode="auto">
              <a:xfrm>
                <a:off x="4834" y="219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13" name="Freeform 4249"/>
              <p:cNvSpPr>
                <a:spLocks/>
              </p:cNvSpPr>
              <p:nvPr/>
            </p:nvSpPr>
            <p:spPr bwMode="auto">
              <a:xfrm>
                <a:off x="5145" y="2201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14" name="Freeform 4250"/>
              <p:cNvSpPr>
                <a:spLocks/>
              </p:cNvSpPr>
              <p:nvPr/>
            </p:nvSpPr>
            <p:spPr bwMode="auto">
              <a:xfrm>
                <a:off x="5145" y="2210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15" name="Freeform 4251"/>
              <p:cNvSpPr>
                <a:spLocks/>
              </p:cNvSpPr>
              <p:nvPr/>
            </p:nvSpPr>
            <p:spPr bwMode="auto">
              <a:xfrm>
                <a:off x="4792" y="2419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16" name="Freeform 4252"/>
              <p:cNvSpPr>
                <a:spLocks/>
              </p:cNvSpPr>
              <p:nvPr/>
            </p:nvSpPr>
            <p:spPr bwMode="auto">
              <a:xfrm>
                <a:off x="4977" y="232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17" name="Freeform 4253"/>
              <p:cNvSpPr>
                <a:spLocks/>
              </p:cNvSpPr>
              <p:nvPr/>
            </p:nvSpPr>
            <p:spPr bwMode="auto">
              <a:xfrm>
                <a:off x="4977" y="2293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18" name="Freeform 4254"/>
              <p:cNvSpPr>
                <a:spLocks/>
              </p:cNvSpPr>
              <p:nvPr/>
            </p:nvSpPr>
            <p:spPr bwMode="auto">
              <a:xfrm>
                <a:off x="5036" y="230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19" name="Freeform 4255"/>
              <p:cNvSpPr>
                <a:spLocks/>
              </p:cNvSpPr>
              <p:nvPr/>
            </p:nvSpPr>
            <p:spPr bwMode="auto">
              <a:xfrm>
                <a:off x="4985" y="22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20" name="Freeform 4256"/>
              <p:cNvSpPr>
                <a:spLocks/>
              </p:cNvSpPr>
              <p:nvPr/>
            </p:nvSpPr>
            <p:spPr bwMode="auto">
              <a:xfrm>
                <a:off x="4742" y="238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21" name="Freeform 4257"/>
              <p:cNvSpPr>
                <a:spLocks/>
              </p:cNvSpPr>
              <p:nvPr/>
            </p:nvSpPr>
            <p:spPr bwMode="auto">
              <a:xfrm>
                <a:off x="4750" y="226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22" name="Freeform 4258"/>
              <p:cNvSpPr>
                <a:spLocks/>
              </p:cNvSpPr>
              <p:nvPr/>
            </p:nvSpPr>
            <p:spPr bwMode="auto">
              <a:xfrm>
                <a:off x="4398" y="2579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23" name="Freeform 4259"/>
              <p:cNvSpPr>
                <a:spLocks/>
              </p:cNvSpPr>
              <p:nvPr/>
            </p:nvSpPr>
            <p:spPr bwMode="auto">
              <a:xfrm>
                <a:off x="4071" y="270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24" name="Freeform 4260"/>
              <p:cNvSpPr>
                <a:spLocks/>
              </p:cNvSpPr>
              <p:nvPr/>
            </p:nvSpPr>
            <p:spPr bwMode="auto">
              <a:xfrm>
                <a:off x="4507" y="242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25" name="Freeform 4261"/>
              <p:cNvSpPr>
                <a:spLocks/>
              </p:cNvSpPr>
              <p:nvPr/>
            </p:nvSpPr>
            <p:spPr bwMode="auto">
              <a:xfrm>
                <a:off x="4406" y="258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26" name="Freeform 4262"/>
              <p:cNvSpPr>
                <a:spLocks/>
              </p:cNvSpPr>
              <p:nvPr/>
            </p:nvSpPr>
            <p:spPr bwMode="auto">
              <a:xfrm>
                <a:off x="4507" y="238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27" name="Freeform 4263"/>
              <p:cNvSpPr>
                <a:spLocks/>
              </p:cNvSpPr>
              <p:nvPr/>
            </p:nvSpPr>
            <p:spPr bwMode="auto">
              <a:xfrm>
                <a:off x="4339" y="25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28" name="Freeform 4264"/>
              <p:cNvSpPr>
                <a:spLocks/>
              </p:cNvSpPr>
              <p:nvPr/>
            </p:nvSpPr>
            <p:spPr bwMode="auto">
              <a:xfrm>
                <a:off x="5069" y="231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29" name="Freeform 4265"/>
              <p:cNvSpPr>
                <a:spLocks/>
              </p:cNvSpPr>
              <p:nvPr/>
            </p:nvSpPr>
            <p:spPr bwMode="auto">
              <a:xfrm>
                <a:off x="4952" y="226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30" name="Freeform 4266"/>
              <p:cNvSpPr>
                <a:spLocks/>
              </p:cNvSpPr>
              <p:nvPr/>
            </p:nvSpPr>
            <p:spPr bwMode="auto">
              <a:xfrm>
                <a:off x="4885" y="2319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31" name="Freeform 4267"/>
              <p:cNvSpPr>
                <a:spLocks/>
              </p:cNvSpPr>
              <p:nvPr/>
            </p:nvSpPr>
            <p:spPr bwMode="auto">
              <a:xfrm>
                <a:off x="5514" y="192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32" name="Freeform 4268"/>
              <p:cNvSpPr>
                <a:spLocks/>
              </p:cNvSpPr>
              <p:nvPr/>
            </p:nvSpPr>
            <p:spPr bwMode="auto">
              <a:xfrm>
                <a:off x="4784" y="2327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33" name="Freeform 4269"/>
              <p:cNvSpPr>
                <a:spLocks/>
              </p:cNvSpPr>
              <p:nvPr/>
            </p:nvSpPr>
            <p:spPr bwMode="auto">
              <a:xfrm>
                <a:off x="5237" y="228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34" name="Freeform 4270"/>
              <p:cNvSpPr>
                <a:spLocks/>
              </p:cNvSpPr>
              <p:nvPr/>
            </p:nvSpPr>
            <p:spPr bwMode="auto">
              <a:xfrm>
                <a:off x="4339" y="248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35" name="Freeform 4271"/>
              <p:cNvSpPr>
                <a:spLocks/>
              </p:cNvSpPr>
              <p:nvPr/>
            </p:nvSpPr>
            <p:spPr bwMode="auto">
              <a:xfrm>
                <a:off x="4398" y="233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36" name="Freeform 4272"/>
              <p:cNvSpPr>
                <a:spLocks/>
              </p:cNvSpPr>
              <p:nvPr/>
            </p:nvSpPr>
            <p:spPr bwMode="auto">
              <a:xfrm>
                <a:off x="4457" y="2293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37" name="Freeform 4273"/>
              <p:cNvSpPr>
                <a:spLocks/>
              </p:cNvSpPr>
              <p:nvPr/>
            </p:nvSpPr>
            <p:spPr bwMode="auto">
              <a:xfrm>
                <a:off x="4490" y="2193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38" name="Freeform 4274"/>
              <p:cNvSpPr>
                <a:spLocks/>
              </p:cNvSpPr>
              <p:nvPr/>
            </p:nvSpPr>
            <p:spPr bwMode="auto">
              <a:xfrm>
                <a:off x="4381" y="219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39" name="Freeform 4275"/>
              <p:cNvSpPr>
                <a:spLocks/>
              </p:cNvSpPr>
              <p:nvPr/>
            </p:nvSpPr>
            <p:spPr bwMode="auto">
              <a:xfrm>
                <a:off x="4885" y="2201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40" name="Freeform 4276"/>
              <p:cNvSpPr>
                <a:spLocks/>
              </p:cNvSpPr>
              <p:nvPr/>
            </p:nvSpPr>
            <p:spPr bwMode="auto">
              <a:xfrm>
                <a:off x="4826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41" name="Freeform 4277"/>
              <p:cNvSpPr>
                <a:spLocks/>
              </p:cNvSpPr>
              <p:nvPr/>
            </p:nvSpPr>
            <p:spPr bwMode="auto">
              <a:xfrm>
                <a:off x="4885" y="2159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42" name="Freeform 4278"/>
              <p:cNvSpPr>
                <a:spLocks/>
              </p:cNvSpPr>
              <p:nvPr/>
            </p:nvSpPr>
            <p:spPr bwMode="auto">
              <a:xfrm>
                <a:off x="4901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43" name="Freeform 4279"/>
              <p:cNvSpPr>
                <a:spLocks/>
              </p:cNvSpPr>
              <p:nvPr/>
            </p:nvSpPr>
            <p:spPr bwMode="auto">
              <a:xfrm>
                <a:off x="4817" y="223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44" name="Freeform 4280"/>
              <p:cNvSpPr>
                <a:spLocks/>
              </p:cNvSpPr>
              <p:nvPr/>
            </p:nvSpPr>
            <p:spPr bwMode="auto">
              <a:xfrm>
                <a:off x="4868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45" name="Freeform 4281"/>
              <p:cNvSpPr>
                <a:spLocks/>
              </p:cNvSpPr>
              <p:nvPr/>
            </p:nvSpPr>
            <p:spPr bwMode="auto">
              <a:xfrm>
                <a:off x="4801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46" name="Freeform 4282"/>
              <p:cNvSpPr>
                <a:spLocks/>
              </p:cNvSpPr>
              <p:nvPr/>
            </p:nvSpPr>
            <p:spPr bwMode="auto">
              <a:xfrm>
                <a:off x="4801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47" name="Freeform 4283"/>
              <p:cNvSpPr>
                <a:spLocks/>
              </p:cNvSpPr>
              <p:nvPr/>
            </p:nvSpPr>
            <p:spPr bwMode="auto">
              <a:xfrm>
                <a:off x="4406" y="243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48" name="Freeform 4284"/>
              <p:cNvSpPr>
                <a:spLocks/>
              </p:cNvSpPr>
              <p:nvPr/>
            </p:nvSpPr>
            <p:spPr bwMode="auto">
              <a:xfrm>
                <a:off x="4063" y="2688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49" name="Freeform 4285"/>
              <p:cNvSpPr>
                <a:spLocks/>
              </p:cNvSpPr>
              <p:nvPr/>
            </p:nvSpPr>
            <p:spPr bwMode="auto">
              <a:xfrm>
                <a:off x="4381" y="24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50" name="Freeform 4286"/>
              <p:cNvSpPr>
                <a:spLocks/>
              </p:cNvSpPr>
              <p:nvPr/>
            </p:nvSpPr>
            <p:spPr bwMode="auto">
              <a:xfrm>
                <a:off x="4390" y="248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51" name="Freeform 4287"/>
              <p:cNvSpPr>
                <a:spLocks/>
              </p:cNvSpPr>
              <p:nvPr/>
            </p:nvSpPr>
            <p:spPr bwMode="auto">
              <a:xfrm>
                <a:off x="4364" y="250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52" name="Freeform 4288"/>
              <p:cNvSpPr>
                <a:spLocks/>
              </p:cNvSpPr>
              <p:nvPr/>
            </p:nvSpPr>
            <p:spPr bwMode="auto">
              <a:xfrm>
                <a:off x="4515" y="23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53" name="Freeform 4289"/>
              <p:cNvSpPr>
                <a:spLocks/>
              </p:cNvSpPr>
              <p:nvPr/>
            </p:nvSpPr>
            <p:spPr bwMode="auto">
              <a:xfrm>
                <a:off x="4633" y="227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54" name="Freeform 4290"/>
              <p:cNvSpPr>
                <a:spLocks/>
              </p:cNvSpPr>
              <p:nvPr/>
            </p:nvSpPr>
            <p:spPr bwMode="auto">
              <a:xfrm>
                <a:off x="4759" y="2352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55" name="Freeform 4291"/>
              <p:cNvSpPr>
                <a:spLocks/>
              </p:cNvSpPr>
              <p:nvPr/>
            </p:nvSpPr>
            <p:spPr bwMode="auto">
              <a:xfrm>
                <a:off x="4725" y="237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56" name="Freeform 4292"/>
              <p:cNvSpPr>
                <a:spLocks/>
              </p:cNvSpPr>
              <p:nvPr/>
            </p:nvSpPr>
            <p:spPr bwMode="auto">
              <a:xfrm>
                <a:off x="4792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57" name="Freeform 4293"/>
              <p:cNvSpPr>
                <a:spLocks/>
              </p:cNvSpPr>
              <p:nvPr/>
            </p:nvSpPr>
            <p:spPr bwMode="auto">
              <a:xfrm>
                <a:off x="4683" y="237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58" name="Freeform 4294"/>
              <p:cNvSpPr>
                <a:spLocks/>
              </p:cNvSpPr>
              <p:nvPr/>
            </p:nvSpPr>
            <p:spPr bwMode="auto">
              <a:xfrm>
                <a:off x="4692" y="23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59" name="Freeform 4295"/>
              <p:cNvSpPr>
                <a:spLocks/>
              </p:cNvSpPr>
              <p:nvPr/>
            </p:nvSpPr>
            <p:spPr bwMode="auto">
              <a:xfrm>
                <a:off x="4809" y="229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60" name="Freeform 4296"/>
              <p:cNvSpPr>
                <a:spLocks/>
              </p:cNvSpPr>
              <p:nvPr/>
            </p:nvSpPr>
            <p:spPr bwMode="auto">
              <a:xfrm>
                <a:off x="4868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61" name="Freeform 4297"/>
              <p:cNvSpPr>
                <a:spLocks/>
              </p:cNvSpPr>
              <p:nvPr/>
            </p:nvSpPr>
            <p:spPr bwMode="auto">
              <a:xfrm>
                <a:off x="4817" y="2394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62" name="Freeform 4298"/>
              <p:cNvSpPr>
                <a:spLocks/>
              </p:cNvSpPr>
              <p:nvPr/>
            </p:nvSpPr>
            <p:spPr bwMode="auto">
              <a:xfrm>
                <a:off x="4750" y="203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63" name="Freeform 4299"/>
              <p:cNvSpPr>
                <a:spLocks/>
              </p:cNvSpPr>
              <p:nvPr/>
            </p:nvSpPr>
            <p:spPr bwMode="auto">
              <a:xfrm>
                <a:off x="4759" y="193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64" name="Freeform 4300"/>
              <p:cNvSpPr>
                <a:spLocks/>
              </p:cNvSpPr>
              <p:nvPr/>
            </p:nvSpPr>
            <p:spPr bwMode="auto">
              <a:xfrm>
                <a:off x="5094" y="189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65" name="Freeform 4301"/>
              <p:cNvSpPr>
                <a:spLocks/>
              </p:cNvSpPr>
              <p:nvPr/>
            </p:nvSpPr>
            <p:spPr bwMode="auto">
              <a:xfrm>
                <a:off x="4918" y="198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66" name="Freeform 4302"/>
              <p:cNvSpPr>
                <a:spLocks/>
              </p:cNvSpPr>
              <p:nvPr/>
            </p:nvSpPr>
            <p:spPr bwMode="auto">
              <a:xfrm>
                <a:off x="4910" y="2017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67" name="Freeform 4303"/>
              <p:cNvSpPr>
                <a:spLocks/>
              </p:cNvSpPr>
              <p:nvPr/>
            </p:nvSpPr>
            <p:spPr bwMode="auto">
              <a:xfrm>
                <a:off x="4666" y="197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68" name="Freeform 4304"/>
              <p:cNvSpPr>
                <a:spLocks/>
              </p:cNvSpPr>
              <p:nvPr/>
            </p:nvSpPr>
            <p:spPr bwMode="auto">
              <a:xfrm>
                <a:off x="4817" y="200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69" name="Freeform 4305"/>
              <p:cNvSpPr>
                <a:spLocks/>
              </p:cNvSpPr>
              <p:nvPr/>
            </p:nvSpPr>
            <p:spPr bwMode="auto">
              <a:xfrm>
                <a:off x="4809" y="1991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70" name="Freeform 4306"/>
              <p:cNvSpPr>
                <a:spLocks/>
              </p:cNvSpPr>
              <p:nvPr/>
            </p:nvSpPr>
            <p:spPr bwMode="auto">
              <a:xfrm>
                <a:off x="4885" y="204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71" name="Freeform 4307"/>
              <p:cNvSpPr>
                <a:spLocks/>
              </p:cNvSpPr>
              <p:nvPr/>
            </p:nvSpPr>
            <p:spPr bwMode="auto">
              <a:xfrm>
                <a:off x="4893" y="203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72" name="Freeform 4308"/>
              <p:cNvSpPr>
                <a:spLocks/>
              </p:cNvSpPr>
              <p:nvPr/>
            </p:nvSpPr>
            <p:spPr bwMode="auto">
              <a:xfrm>
                <a:off x="4776" y="1832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73" name="Freeform 4309"/>
              <p:cNvSpPr>
                <a:spLocks/>
              </p:cNvSpPr>
              <p:nvPr/>
            </p:nvSpPr>
            <p:spPr bwMode="auto">
              <a:xfrm>
                <a:off x="4264" y="1715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74" name="Freeform 4310"/>
              <p:cNvSpPr>
                <a:spLocks/>
              </p:cNvSpPr>
              <p:nvPr/>
            </p:nvSpPr>
            <p:spPr bwMode="auto">
              <a:xfrm>
                <a:off x="4734" y="1773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75" name="Freeform 4311"/>
              <p:cNvSpPr>
                <a:spLocks/>
              </p:cNvSpPr>
              <p:nvPr/>
            </p:nvSpPr>
            <p:spPr bwMode="auto">
              <a:xfrm>
                <a:off x="4566" y="176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76" name="Freeform 4312"/>
              <p:cNvSpPr>
                <a:spLocks/>
              </p:cNvSpPr>
              <p:nvPr/>
            </p:nvSpPr>
            <p:spPr bwMode="auto">
              <a:xfrm>
                <a:off x="4633" y="203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77" name="Freeform 4313"/>
              <p:cNvSpPr>
                <a:spLocks/>
              </p:cNvSpPr>
              <p:nvPr/>
            </p:nvSpPr>
            <p:spPr bwMode="auto">
              <a:xfrm>
                <a:off x="4599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78" name="Freeform 4314"/>
              <p:cNvSpPr>
                <a:spLocks/>
              </p:cNvSpPr>
              <p:nvPr/>
            </p:nvSpPr>
            <p:spPr bwMode="auto">
              <a:xfrm>
                <a:off x="4935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79" name="Freeform 4315"/>
              <p:cNvSpPr>
                <a:spLocks/>
              </p:cNvSpPr>
              <p:nvPr/>
            </p:nvSpPr>
            <p:spPr bwMode="auto">
              <a:xfrm>
                <a:off x="4700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80" name="Freeform 4316"/>
              <p:cNvSpPr>
                <a:spLocks/>
              </p:cNvSpPr>
              <p:nvPr/>
            </p:nvSpPr>
            <p:spPr bwMode="auto">
              <a:xfrm>
                <a:off x="4759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81" name="Freeform 4317"/>
              <p:cNvSpPr>
                <a:spLocks/>
              </p:cNvSpPr>
              <p:nvPr/>
            </p:nvSpPr>
            <p:spPr bwMode="auto">
              <a:xfrm>
                <a:off x="4759" y="227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82" name="Freeform 4318"/>
              <p:cNvSpPr>
                <a:spLocks/>
              </p:cNvSpPr>
              <p:nvPr/>
            </p:nvSpPr>
            <p:spPr bwMode="auto">
              <a:xfrm>
                <a:off x="4750" y="219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83" name="Freeform 4319"/>
              <p:cNvSpPr>
                <a:spLocks/>
              </p:cNvSpPr>
              <p:nvPr/>
            </p:nvSpPr>
            <p:spPr bwMode="auto">
              <a:xfrm>
                <a:off x="4759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84" name="Freeform 4320"/>
              <p:cNvSpPr>
                <a:spLocks/>
              </p:cNvSpPr>
              <p:nvPr/>
            </p:nvSpPr>
            <p:spPr bwMode="auto">
              <a:xfrm>
                <a:off x="4750" y="2327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85" name="Freeform 4321"/>
              <p:cNvSpPr>
                <a:spLocks/>
              </p:cNvSpPr>
              <p:nvPr/>
            </p:nvSpPr>
            <p:spPr bwMode="auto">
              <a:xfrm>
                <a:off x="4658" y="2327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86" name="Freeform 4322"/>
              <p:cNvSpPr>
                <a:spLocks/>
              </p:cNvSpPr>
              <p:nvPr/>
            </p:nvSpPr>
            <p:spPr bwMode="auto">
              <a:xfrm>
                <a:off x="4750" y="223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87" name="Freeform 4323"/>
              <p:cNvSpPr>
                <a:spLocks/>
              </p:cNvSpPr>
              <p:nvPr/>
            </p:nvSpPr>
            <p:spPr bwMode="auto">
              <a:xfrm>
                <a:off x="4759" y="2201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88" name="Freeform 4324"/>
              <p:cNvSpPr>
                <a:spLocks/>
              </p:cNvSpPr>
              <p:nvPr/>
            </p:nvSpPr>
            <p:spPr bwMode="auto">
              <a:xfrm>
                <a:off x="4759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89" name="Freeform 4325"/>
              <p:cNvSpPr>
                <a:spLocks/>
              </p:cNvSpPr>
              <p:nvPr/>
            </p:nvSpPr>
            <p:spPr bwMode="auto">
              <a:xfrm>
                <a:off x="4859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90" name="Freeform 4326"/>
              <p:cNvSpPr>
                <a:spLocks/>
              </p:cNvSpPr>
              <p:nvPr/>
            </p:nvSpPr>
            <p:spPr bwMode="auto">
              <a:xfrm>
                <a:off x="4943" y="2184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91" name="Freeform 4327"/>
              <p:cNvSpPr>
                <a:spLocks/>
              </p:cNvSpPr>
              <p:nvPr/>
            </p:nvSpPr>
            <p:spPr bwMode="auto">
              <a:xfrm>
                <a:off x="4792" y="237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92" name="Freeform 4328"/>
              <p:cNvSpPr>
                <a:spLocks/>
              </p:cNvSpPr>
              <p:nvPr/>
            </p:nvSpPr>
            <p:spPr bwMode="auto">
              <a:xfrm>
                <a:off x="4692" y="2470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93" name="Freeform 4329"/>
              <p:cNvSpPr>
                <a:spLocks/>
              </p:cNvSpPr>
              <p:nvPr/>
            </p:nvSpPr>
            <p:spPr bwMode="auto">
              <a:xfrm>
                <a:off x="4918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94" name="Freeform 4330"/>
              <p:cNvSpPr>
                <a:spLocks/>
              </p:cNvSpPr>
              <p:nvPr/>
            </p:nvSpPr>
            <p:spPr bwMode="auto">
              <a:xfrm>
                <a:off x="4918" y="241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95" name="Freeform 4331"/>
              <p:cNvSpPr>
                <a:spLocks/>
              </p:cNvSpPr>
              <p:nvPr/>
            </p:nvSpPr>
            <p:spPr bwMode="auto">
              <a:xfrm>
                <a:off x="5002" y="2293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96" name="Freeform 4332"/>
              <p:cNvSpPr>
                <a:spLocks/>
              </p:cNvSpPr>
              <p:nvPr/>
            </p:nvSpPr>
            <p:spPr bwMode="auto">
              <a:xfrm>
                <a:off x="5010" y="226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97" name="Freeform 4333"/>
              <p:cNvSpPr>
                <a:spLocks/>
              </p:cNvSpPr>
              <p:nvPr/>
            </p:nvSpPr>
            <p:spPr bwMode="auto">
              <a:xfrm>
                <a:off x="4918" y="236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98" name="Freeform 4334"/>
              <p:cNvSpPr>
                <a:spLocks/>
              </p:cNvSpPr>
              <p:nvPr/>
            </p:nvSpPr>
            <p:spPr bwMode="auto">
              <a:xfrm>
                <a:off x="5036" y="2210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399" name="Freeform 4335"/>
              <p:cNvSpPr>
                <a:spLocks/>
              </p:cNvSpPr>
              <p:nvPr/>
            </p:nvSpPr>
            <p:spPr bwMode="auto">
              <a:xfrm>
                <a:off x="4977" y="2201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00" name="Freeform 4336"/>
              <p:cNvSpPr>
                <a:spLocks/>
              </p:cNvSpPr>
              <p:nvPr/>
            </p:nvSpPr>
            <p:spPr bwMode="auto">
              <a:xfrm>
                <a:off x="4977" y="221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01" name="Freeform 4337"/>
              <p:cNvSpPr>
                <a:spLocks/>
              </p:cNvSpPr>
              <p:nvPr/>
            </p:nvSpPr>
            <p:spPr bwMode="auto">
              <a:xfrm>
                <a:off x="4910" y="221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02" name="Freeform 4338"/>
              <p:cNvSpPr>
                <a:spLocks/>
              </p:cNvSpPr>
              <p:nvPr/>
            </p:nvSpPr>
            <p:spPr bwMode="auto">
              <a:xfrm>
                <a:off x="4935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03" name="Freeform 4339"/>
              <p:cNvSpPr>
                <a:spLocks/>
              </p:cNvSpPr>
              <p:nvPr/>
            </p:nvSpPr>
            <p:spPr bwMode="auto">
              <a:xfrm>
                <a:off x="4826" y="237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04" name="Freeform 4340"/>
              <p:cNvSpPr>
                <a:spLocks/>
              </p:cNvSpPr>
              <p:nvPr/>
            </p:nvSpPr>
            <p:spPr bwMode="auto">
              <a:xfrm>
                <a:off x="4859" y="232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05" name="Freeform 4341"/>
              <p:cNvSpPr>
                <a:spLocks/>
              </p:cNvSpPr>
              <p:nvPr/>
            </p:nvSpPr>
            <p:spPr bwMode="auto">
              <a:xfrm>
                <a:off x="4843" y="232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06" name="Freeform 4342"/>
              <p:cNvSpPr>
                <a:spLocks/>
              </p:cNvSpPr>
              <p:nvPr/>
            </p:nvSpPr>
            <p:spPr bwMode="auto">
              <a:xfrm>
                <a:off x="4952" y="218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07" name="Freeform 4343"/>
              <p:cNvSpPr>
                <a:spLocks/>
              </p:cNvSpPr>
              <p:nvPr/>
            </p:nvSpPr>
            <p:spPr bwMode="auto">
              <a:xfrm>
                <a:off x="4868" y="228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08" name="Freeform 4344"/>
              <p:cNvSpPr>
                <a:spLocks/>
              </p:cNvSpPr>
              <p:nvPr/>
            </p:nvSpPr>
            <p:spPr bwMode="auto">
              <a:xfrm>
                <a:off x="4633" y="239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09" name="Freeform 4345"/>
              <p:cNvSpPr>
                <a:spLocks/>
              </p:cNvSpPr>
              <p:nvPr/>
            </p:nvSpPr>
            <p:spPr bwMode="auto">
              <a:xfrm>
                <a:off x="4926" y="21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10" name="Freeform 4346"/>
              <p:cNvSpPr>
                <a:spLocks/>
              </p:cNvSpPr>
              <p:nvPr/>
            </p:nvSpPr>
            <p:spPr bwMode="auto">
              <a:xfrm>
                <a:off x="4801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11" name="Freeform 4347"/>
              <p:cNvSpPr>
                <a:spLocks/>
              </p:cNvSpPr>
              <p:nvPr/>
            </p:nvSpPr>
            <p:spPr bwMode="auto">
              <a:xfrm>
                <a:off x="4826" y="21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12" name="Freeform 4348"/>
              <p:cNvSpPr>
                <a:spLocks/>
              </p:cNvSpPr>
              <p:nvPr/>
            </p:nvSpPr>
            <p:spPr bwMode="auto">
              <a:xfrm>
                <a:off x="4406" y="1706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32" name="Group 4550"/>
            <p:cNvGrpSpPr>
              <a:grpSpLocks/>
            </p:cNvGrpSpPr>
            <p:nvPr/>
          </p:nvGrpSpPr>
          <p:grpSpPr bwMode="auto">
            <a:xfrm>
              <a:off x="3702" y="1706"/>
              <a:ext cx="1870" cy="1259"/>
              <a:chOff x="3702" y="1706"/>
              <a:chExt cx="1870" cy="1259"/>
            </a:xfrm>
          </p:grpSpPr>
          <p:sp>
            <p:nvSpPr>
              <p:cNvPr id="604414" name="Freeform 4350"/>
              <p:cNvSpPr>
                <a:spLocks/>
              </p:cNvSpPr>
              <p:nvPr/>
            </p:nvSpPr>
            <p:spPr bwMode="auto">
              <a:xfrm>
                <a:off x="4440" y="173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15" name="Freeform 4351"/>
              <p:cNvSpPr>
                <a:spLocks/>
              </p:cNvSpPr>
              <p:nvPr/>
            </p:nvSpPr>
            <p:spPr bwMode="auto">
              <a:xfrm>
                <a:off x="4381" y="202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16" name="Freeform 4352"/>
              <p:cNvSpPr>
                <a:spLocks/>
              </p:cNvSpPr>
              <p:nvPr/>
            </p:nvSpPr>
            <p:spPr bwMode="auto">
              <a:xfrm>
                <a:off x="4448" y="2017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17" name="Freeform 4353"/>
              <p:cNvSpPr>
                <a:spLocks/>
              </p:cNvSpPr>
              <p:nvPr/>
            </p:nvSpPr>
            <p:spPr bwMode="auto">
              <a:xfrm>
                <a:off x="4742" y="184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18" name="Freeform 4354"/>
              <p:cNvSpPr>
                <a:spLocks/>
              </p:cNvSpPr>
              <p:nvPr/>
            </p:nvSpPr>
            <p:spPr bwMode="auto">
              <a:xfrm>
                <a:off x="4759" y="219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19" name="Freeform 4355"/>
              <p:cNvSpPr>
                <a:spLocks/>
              </p:cNvSpPr>
              <p:nvPr/>
            </p:nvSpPr>
            <p:spPr bwMode="auto">
              <a:xfrm>
                <a:off x="4314" y="183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20" name="Freeform 4356"/>
              <p:cNvSpPr>
                <a:spLocks/>
              </p:cNvSpPr>
              <p:nvPr/>
            </p:nvSpPr>
            <p:spPr bwMode="auto">
              <a:xfrm>
                <a:off x="4381" y="170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21" name="Freeform 4357"/>
              <p:cNvSpPr>
                <a:spLocks/>
              </p:cNvSpPr>
              <p:nvPr/>
            </p:nvSpPr>
            <p:spPr bwMode="auto">
              <a:xfrm>
                <a:off x="4658" y="2226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22" name="Freeform 4358"/>
              <p:cNvSpPr>
                <a:spLocks/>
              </p:cNvSpPr>
              <p:nvPr/>
            </p:nvSpPr>
            <p:spPr bwMode="auto">
              <a:xfrm>
                <a:off x="4247" y="233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23" name="Freeform 4359"/>
              <p:cNvSpPr>
                <a:spLocks/>
              </p:cNvSpPr>
              <p:nvPr/>
            </p:nvSpPr>
            <p:spPr bwMode="auto">
              <a:xfrm>
                <a:off x="4692" y="2168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24" name="Freeform 4360"/>
              <p:cNvSpPr>
                <a:spLocks/>
              </p:cNvSpPr>
              <p:nvPr/>
            </p:nvSpPr>
            <p:spPr bwMode="auto">
              <a:xfrm>
                <a:off x="4742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25" name="Freeform 4361"/>
              <p:cNvSpPr>
                <a:spLocks/>
              </p:cNvSpPr>
              <p:nvPr/>
            </p:nvSpPr>
            <p:spPr bwMode="auto">
              <a:xfrm>
                <a:off x="4398" y="236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26" name="Freeform 4362"/>
              <p:cNvSpPr>
                <a:spLocks/>
              </p:cNvSpPr>
              <p:nvPr/>
            </p:nvSpPr>
            <p:spPr bwMode="auto">
              <a:xfrm>
                <a:off x="4859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27" name="Freeform 4363"/>
              <p:cNvSpPr>
                <a:spLocks/>
              </p:cNvSpPr>
              <p:nvPr/>
            </p:nvSpPr>
            <p:spPr bwMode="auto">
              <a:xfrm>
                <a:off x="4792" y="215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28" name="Freeform 4364"/>
              <p:cNvSpPr>
                <a:spLocks/>
              </p:cNvSpPr>
              <p:nvPr/>
            </p:nvSpPr>
            <p:spPr bwMode="auto">
              <a:xfrm>
                <a:off x="4809" y="210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29" name="Freeform 4365"/>
              <p:cNvSpPr>
                <a:spLocks/>
              </p:cNvSpPr>
              <p:nvPr/>
            </p:nvSpPr>
            <p:spPr bwMode="auto">
              <a:xfrm>
                <a:off x="4859" y="213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30" name="Freeform 4366"/>
              <p:cNvSpPr>
                <a:spLocks/>
              </p:cNvSpPr>
              <p:nvPr/>
            </p:nvSpPr>
            <p:spPr bwMode="auto">
              <a:xfrm>
                <a:off x="4792" y="2092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31" name="Freeform 4367"/>
              <p:cNvSpPr>
                <a:spLocks/>
              </p:cNvSpPr>
              <p:nvPr/>
            </p:nvSpPr>
            <p:spPr bwMode="auto">
              <a:xfrm>
                <a:off x="4817" y="206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32" name="Freeform 4368"/>
              <p:cNvSpPr>
                <a:spLocks/>
              </p:cNvSpPr>
              <p:nvPr/>
            </p:nvSpPr>
            <p:spPr bwMode="auto">
              <a:xfrm>
                <a:off x="4792" y="218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33" name="Freeform 4369"/>
              <p:cNvSpPr>
                <a:spLocks/>
              </p:cNvSpPr>
              <p:nvPr/>
            </p:nvSpPr>
            <p:spPr bwMode="auto">
              <a:xfrm>
                <a:off x="4767" y="220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34" name="Freeform 4370"/>
              <p:cNvSpPr>
                <a:spLocks/>
              </p:cNvSpPr>
              <p:nvPr/>
            </p:nvSpPr>
            <p:spPr bwMode="auto">
              <a:xfrm>
                <a:off x="4692" y="2251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35" name="Freeform 4371"/>
              <p:cNvSpPr>
                <a:spLocks/>
              </p:cNvSpPr>
              <p:nvPr/>
            </p:nvSpPr>
            <p:spPr bwMode="auto">
              <a:xfrm>
                <a:off x="4817" y="215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36" name="Freeform 4372"/>
              <p:cNvSpPr>
                <a:spLocks/>
              </p:cNvSpPr>
              <p:nvPr/>
            </p:nvSpPr>
            <p:spPr bwMode="auto">
              <a:xfrm>
                <a:off x="4130" y="251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37" name="Freeform 4373"/>
              <p:cNvSpPr>
                <a:spLocks/>
              </p:cNvSpPr>
              <p:nvPr/>
            </p:nvSpPr>
            <p:spPr bwMode="auto">
              <a:xfrm>
                <a:off x="4868" y="20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38" name="Freeform 4374"/>
              <p:cNvSpPr>
                <a:spLocks/>
              </p:cNvSpPr>
              <p:nvPr/>
            </p:nvSpPr>
            <p:spPr bwMode="auto">
              <a:xfrm>
                <a:off x="4901" y="211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39" name="Freeform 4375"/>
              <p:cNvSpPr>
                <a:spLocks/>
              </p:cNvSpPr>
              <p:nvPr/>
            </p:nvSpPr>
            <p:spPr bwMode="auto">
              <a:xfrm>
                <a:off x="4826" y="212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40" name="Freeform 4376"/>
              <p:cNvSpPr>
                <a:spLocks/>
              </p:cNvSpPr>
              <p:nvPr/>
            </p:nvSpPr>
            <p:spPr bwMode="auto">
              <a:xfrm>
                <a:off x="4851" y="2109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41" name="Freeform 4377"/>
              <p:cNvSpPr>
                <a:spLocks/>
              </p:cNvSpPr>
              <p:nvPr/>
            </p:nvSpPr>
            <p:spPr bwMode="auto">
              <a:xfrm>
                <a:off x="4406" y="2553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42" name="Freeform 4378"/>
              <p:cNvSpPr>
                <a:spLocks/>
              </p:cNvSpPr>
              <p:nvPr/>
            </p:nvSpPr>
            <p:spPr bwMode="auto">
              <a:xfrm>
                <a:off x="4809" y="219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43" name="Freeform 4379"/>
              <p:cNvSpPr>
                <a:spLocks/>
              </p:cNvSpPr>
              <p:nvPr/>
            </p:nvSpPr>
            <p:spPr bwMode="auto">
              <a:xfrm>
                <a:off x="4876" y="2033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44" name="Freeform 4380"/>
              <p:cNvSpPr>
                <a:spLocks/>
              </p:cNvSpPr>
              <p:nvPr/>
            </p:nvSpPr>
            <p:spPr bwMode="auto">
              <a:xfrm>
                <a:off x="4289" y="24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45" name="Freeform 4381"/>
              <p:cNvSpPr>
                <a:spLocks/>
              </p:cNvSpPr>
              <p:nvPr/>
            </p:nvSpPr>
            <p:spPr bwMode="auto">
              <a:xfrm>
                <a:off x="4096" y="262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46" name="Freeform 4382"/>
              <p:cNvSpPr>
                <a:spLocks/>
              </p:cNvSpPr>
              <p:nvPr/>
            </p:nvSpPr>
            <p:spPr bwMode="auto">
              <a:xfrm>
                <a:off x="4683" y="2168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47" name="Freeform 4383"/>
              <p:cNvSpPr>
                <a:spLocks/>
              </p:cNvSpPr>
              <p:nvPr/>
            </p:nvSpPr>
            <p:spPr bwMode="auto">
              <a:xfrm>
                <a:off x="4524" y="244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48" name="Freeform 4384"/>
              <p:cNvSpPr>
                <a:spLocks/>
              </p:cNvSpPr>
              <p:nvPr/>
            </p:nvSpPr>
            <p:spPr bwMode="auto">
              <a:xfrm>
                <a:off x="4566" y="23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49" name="Freeform 4385"/>
              <p:cNvSpPr>
                <a:spLocks/>
              </p:cNvSpPr>
              <p:nvPr/>
            </p:nvSpPr>
            <p:spPr bwMode="auto">
              <a:xfrm>
                <a:off x="4910" y="215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50" name="Freeform 4386"/>
              <p:cNvSpPr>
                <a:spLocks/>
              </p:cNvSpPr>
              <p:nvPr/>
            </p:nvSpPr>
            <p:spPr bwMode="auto">
              <a:xfrm>
                <a:off x="4574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51" name="Freeform 4387"/>
              <p:cNvSpPr>
                <a:spLocks/>
              </p:cNvSpPr>
              <p:nvPr/>
            </p:nvSpPr>
            <p:spPr bwMode="auto">
              <a:xfrm>
                <a:off x="4448" y="241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52" name="Freeform 4388"/>
              <p:cNvSpPr>
                <a:spLocks/>
              </p:cNvSpPr>
              <p:nvPr/>
            </p:nvSpPr>
            <p:spPr bwMode="auto">
              <a:xfrm>
                <a:off x="4826" y="212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53" name="Freeform 4389"/>
              <p:cNvSpPr>
                <a:spLocks/>
              </p:cNvSpPr>
              <p:nvPr/>
            </p:nvSpPr>
            <p:spPr bwMode="auto">
              <a:xfrm>
                <a:off x="4809" y="219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54" name="Freeform 4390"/>
              <p:cNvSpPr>
                <a:spLocks/>
              </p:cNvSpPr>
              <p:nvPr/>
            </p:nvSpPr>
            <p:spPr bwMode="auto">
              <a:xfrm>
                <a:off x="4851" y="2109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55" name="Freeform 4391"/>
              <p:cNvSpPr>
                <a:spLocks/>
              </p:cNvSpPr>
              <p:nvPr/>
            </p:nvSpPr>
            <p:spPr bwMode="auto">
              <a:xfrm>
                <a:off x="4759" y="2251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56" name="Freeform 4392"/>
              <p:cNvSpPr>
                <a:spLocks/>
              </p:cNvSpPr>
              <p:nvPr/>
            </p:nvSpPr>
            <p:spPr bwMode="auto">
              <a:xfrm>
                <a:off x="4406" y="2553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57" name="Freeform 4393"/>
              <p:cNvSpPr>
                <a:spLocks/>
              </p:cNvSpPr>
              <p:nvPr/>
            </p:nvSpPr>
            <p:spPr bwMode="auto">
              <a:xfrm>
                <a:off x="4566" y="23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58" name="Freeform 4394"/>
              <p:cNvSpPr>
                <a:spLocks/>
              </p:cNvSpPr>
              <p:nvPr/>
            </p:nvSpPr>
            <p:spPr bwMode="auto">
              <a:xfrm>
                <a:off x="4725" y="226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59" name="Freeform 4395"/>
              <p:cNvSpPr>
                <a:spLocks/>
              </p:cNvSpPr>
              <p:nvPr/>
            </p:nvSpPr>
            <p:spPr bwMode="auto">
              <a:xfrm>
                <a:off x="4692" y="22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60" name="Freeform 4396"/>
              <p:cNvSpPr>
                <a:spLocks/>
              </p:cNvSpPr>
              <p:nvPr/>
            </p:nvSpPr>
            <p:spPr bwMode="auto">
              <a:xfrm>
                <a:off x="4574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61" name="Freeform 4397"/>
              <p:cNvSpPr>
                <a:spLocks/>
              </p:cNvSpPr>
              <p:nvPr/>
            </p:nvSpPr>
            <p:spPr bwMode="auto">
              <a:xfrm>
                <a:off x="4448" y="241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62" name="Freeform 4398"/>
              <p:cNvSpPr>
                <a:spLocks/>
              </p:cNvSpPr>
              <p:nvPr/>
            </p:nvSpPr>
            <p:spPr bwMode="auto">
              <a:xfrm>
                <a:off x="4616" y="236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63" name="Freeform 4399"/>
              <p:cNvSpPr>
                <a:spLocks/>
              </p:cNvSpPr>
              <p:nvPr/>
            </p:nvSpPr>
            <p:spPr bwMode="auto">
              <a:xfrm>
                <a:off x="4675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64" name="Freeform 4400"/>
              <p:cNvSpPr>
                <a:spLocks/>
              </p:cNvSpPr>
              <p:nvPr/>
            </p:nvSpPr>
            <p:spPr bwMode="auto">
              <a:xfrm>
                <a:off x="4440" y="243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65" name="Freeform 4401"/>
              <p:cNvSpPr>
                <a:spLocks/>
              </p:cNvSpPr>
              <p:nvPr/>
            </p:nvSpPr>
            <p:spPr bwMode="auto">
              <a:xfrm>
                <a:off x="4885" y="2126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66" name="Freeform 4402"/>
              <p:cNvSpPr>
                <a:spLocks/>
              </p:cNvSpPr>
              <p:nvPr/>
            </p:nvSpPr>
            <p:spPr bwMode="auto">
              <a:xfrm>
                <a:off x="4406" y="2470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67" name="Freeform 4403"/>
              <p:cNvSpPr>
                <a:spLocks/>
              </p:cNvSpPr>
              <p:nvPr/>
            </p:nvSpPr>
            <p:spPr bwMode="auto">
              <a:xfrm>
                <a:off x="4549" y="235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68" name="Freeform 4404"/>
              <p:cNvSpPr>
                <a:spLocks/>
              </p:cNvSpPr>
              <p:nvPr/>
            </p:nvSpPr>
            <p:spPr bwMode="auto">
              <a:xfrm>
                <a:off x="4591" y="224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69" name="Freeform 4405"/>
              <p:cNvSpPr>
                <a:spLocks/>
              </p:cNvSpPr>
              <p:nvPr/>
            </p:nvSpPr>
            <p:spPr bwMode="auto">
              <a:xfrm>
                <a:off x="4683" y="2168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70" name="Freeform 4406"/>
              <p:cNvSpPr>
                <a:spLocks/>
              </p:cNvSpPr>
              <p:nvPr/>
            </p:nvSpPr>
            <p:spPr bwMode="auto">
              <a:xfrm>
                <a:off x="4910" y="215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71" name="Freeform 4407"/>
              <p:cNvSpPr>
                <a:spLocks/>
              </p:cNvSpPr>
              <p:nvPr/>
            </p:nvSpPr>
            <p:spPr bwMode="auto">
              <a:xfrm>
                <a:off x="4868" y="185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72" name="Freeform 4408"/>
              <p:cNvSpPr>
                <a:spLocks/>
              </p:cNvSpPr>
              <p:nvPr/>
            </p:nvSpPr>
            <p:spPr bwMode="auto">
              <a:xfrm>
                <a:off x="4876" y="2033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73" name="Freeform 4409"/>
              <p:cNvSpPr>
                <a:spLocks/>
              </p:cNvSpPr>
              <p:nvPr/>
            </p:nvSpPr>
            <p:spPr bwMode="auto">
              <a:xfrm>
                <a:off x="4767" y="174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74" name="Freeform 4410"/>
              <p:cNvSpPr>
                <a:spLocks/>
              </p:cNvSpPr>
              <p:nvPr/>
            </p:nvSpPr>
            <p:spPr bwMode="auto">
              <a:xfrm>
                <a:off x="4289" y="24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75" name="Freeform 4411"/>
              <p:cNvSpPr>
                <a:spLocks/>
              </p:cNvSpPr>
              <p:nvPr/>
            </p:nvSpPr>
            <p:spPr bwMode="auto">
              <a:xfrm>
                <a:off x="4096" y="262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76" name="Freeform 4412"/>
              <p:cNvSpPr>
                <a:spLocks/>
              </p:cNvSpPr>
              <p:nvPr/>
            </p:nvSpPr>
            <p:spPr bwMode="auto">
              <a:xfrm>
                <a:off x="3878" y="260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77" name="Freeform 4413"/>
              <p:cNvSpPr>
                <a:spLocks/>
              </p:cNvSpPr>
              <p:nvPr/>
            </p:nvSpPr>
            <p:spPr bwMode="auto">
              <a:xfrm>
                <a:off x="4524" y="244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78" name="Freeform 4414"/>
              <p:cNvSpPr>
                <a:spLocks/>
              </p:cNvSpPr>
              <p:nvPr/>
            </p:nvSpPr>
            <p:spPr bwMode="auto">
              <a:xfrm>
                <a:off x="4474" y="2352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79" name="Freeform 4415"/>
              <p:cNvSpPr>
                <a:spLocks/>
              </p:cNvSpPr>
              <p:nvPr/>
            </p:nvSpPr>
            <p:spPr bwMode="auto">
              <a:xfrm>
                <a:off x="4054" y="259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80" name="Freeform 4416"/>
              <p:cNvSpPr>
                <a:spLocks/>
              </p:cNvSpPr>
              <p:nvPr/>
            </p:nvSpPr>
            <p:spPr bwMode="auto">
              <a:xfrm>
                <a:off x="4130" y="248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81" name="Freeform 4417"/>
              <p:cNvSpPr>
                <a:spLocks/>
              </p:cNvSpPr>
              <p:nvPr/>
            </p:nvSpPr>
            <p:spPr bwMode="auto">
              <a:xfrm>
                <a:off x="3794" y="268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82" name="Freeform 4418"/>
              <p:cNvSpPr>
                <a:spLocks/>
              </p:cNvSpPr>
              <p:nvPr/>
            </p:nvSpPr>
            <p:spPr bwMode="auto">
              <a:xfrm>
                <a:off x="4113" y="255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83" name="Freeform 4419"/>
              <p:cNvSpPr>
                <a:spLocks/>
              </p:cNvSpPr>
              <p:nvPr/>
            </p:nvSpPr>
            <p:spPr bwMode="auto">
              <a:xfrm>
                <a:off x="4155" y="2470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84" name="Freeform 4420"/>
              <p:cNvSpPr>
                <a:spLocks/>
              </p:cNvSpPr>
              <p:nvPr/>
            </p:nvSpPr>
            <p:spPr bwMode="auto">
              <a:xfrm>
                <a:off x="4499" y="2327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85" name="Freeform 4421"/>
              <p:cNvSpPr>
                <a:spLocks/>
              </p:cNvSpPr>
              <p:nvPr/>
            </p:nvSpPr>
            <p:spPr bwMode="auto">
              <a:xfrm>
                <a:off x="4583" y="2352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86" name="Freeform 4422"/>
              <p:cNvSpPr>
                <a:spLocks/>
              </p:cNvSpPr>
              <p:nvPr/>
            </p:nvSpPr>
            <p:spPr bwMode="auto">
              <a:xfrm>
                <a:off x="4247" y="247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87" name="Freeform 4423"/>
              <p:cNvSpPr>
                <a:spLocks/>
              </p:cNvSpPr>
              <p:nvPr/>
            </p:nvSpPr>
            <p:spPr bwMode="auto">
              <a:xfrm>
                <a:off x="4524" y="231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88" name="Freeform 4424"/>
              <p:cNvSpPr>
                <a:spLocks/>
              </p:cNvSpPr>
              <p:nvPr/>
            </p:nvSpPr>
            <p:spPr bwMode="auto">
              <a:xfrm>
                <a:off x="4625" y="218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89" name="Freeform 4425"/>
              <p:cNvSpPr>
                <a:spLocks/>
              </p:cNvSpPr>
              <p:nvPr/>
            </p:nvSpPr>
            <p:spPr bwMode="auto">
              <a:xfrm>
                <a:off x="4507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90" name="Freeform 4426"/>
              <p:cNvSpPr>
                <a:spLocks/>
              </p:cNvSpPr>
              <p:nvPr/>
            </p:nvSpPr>
            <p:spPr bwMode="auto">
              <a:xfrm>
                <a:off x="4574" y="231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91" name="Freeform 4427"/>
              <p:cNvSpPr>
                <a:spLocks/>
              </p:cNvSpPr>
              <p:nvPr/>
            </p:nvSpPr>
            <p:spPr bwMode="auto">
              <a:xfrm>
                <a:off x="4096" y="25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92" name="Freeform 4428"/>
              <p:cNvSpPr>
                <a:spLocks/>
              </p:cNvSpPr>
              <p:nvPr/>
            </p:nvSpPr>
            <p:spPr bwMode="auto">
              <a:xfrm>
                <a:off x="4843" y="221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93" name="Freeform 4429"/>
              <p:cNvSpPr>
                <a:spLocks/>
              </p:cNvSpPr>
              <p:nvPr/>
            </p:nvSpPr>
            <p:spPr bwMode="auto">
              <a:xfrm>
                <a:off x="3861" y="2654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94" name="Freeform 4430"/>
              <p:cNvSpPr>
                <a:spLocks/>
              </p:cNvSpPr>
              <p:nvPr/>
            </p:nvSpPr>
            <p:spPr bwMode="auto">
              <a:xfrm>
                <a:off x="3802" y="255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95" name="Freeform 4431"/>
              <p:cNvSpPr>
                <a:spLocks/>
              </p:cNvSpPr>
              <p:nvPr/>
            </p:nvSpPr>
            <p:spPr bwMode="auto">
              <a:xfrm>
                <a:off x="4566" y="236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96" name="Freeform 4432"/>
              <p:cNvSpPr>
                <a:spLocks/>
              </p:cNvSpPr>
              <p:nvPr/>
            </p:nvSpPr>
            <p:spPr bwMode="auto">
              <a:xfrm>
                <a:off x="4423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97" name="Freeform 4433"/>
              <p:cNvSpPr>
                <a:spLocks/>
              </p:cNvSpPr>
              <p:nvPr/>
            </p:nvSpPr>
            <p:spPr bwMode="auto">
              <a:xfrm>
                <a:off x="4700" y="203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98" name="Freeform 4434"/>
              <p:cNvSpPr>
                <a:spLocks/>
              </p:cNvSpPr>
              <p:nvPr/>
            </p:nvSpPr>
            <p:spPr bwMode="auto">
              <a:xfrm>
                <a:off x="4364" y="236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499" name="Freeform 4435"/>
              <p:cNvSpPr>
                <a:spLocks/>
              </p:cNvSpPr>
              <p:nvPr/>
            </p:nvSpPr>
            <p:spPr bwMode="auto">
              <a:xfrm>
                <a:off x="4725" y="2344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00" name="Freeform 4436"/>
              <p:cNvSpPr>
                <a:spLocks/>
              </p:cNvSpPr>
              <p:nvPr/>
            </p:nvSpPr>
            <p:spPr bwMode="auto">
              <a:xfrm>
                <a:off x="4817" y="230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01" name="Freeform 4437"/>
              <p:cNvSpPr>
                <a:spLocks/>
              </p:cNvSpPr>
              <p:nvPr/>
            </p:nvSpPr>
            <p:spPr bwMode="auto">
              <a:xfrm>
                <a:off x="4910" y="206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02" name="Freeform 4438"/>
              <p:cNvSpPr>
                <a:spLocks/>
              </p:cNvSpPr>
              <p:nvPr/>
            </p:nvSpPr>
            <p:spPr bwMode="auto">
              <a:xfrm>
                <a:off x="4264" y="1723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03" name="Freeform 4439"/>
              <p:cNvSpPr>
                <a:spLocks/>
              </p:cNvSpPr>
              <p:nvPr/>
            </p:nvSpPr>
            <p:spPr bwMode="auto">
              <a:xfrm>
                <a:off x="4264" y="1731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04" name="Freeform 4440"/>
              <p:cNvSpPr>
                <a:spLocks/>
              </p:cNvSpPr>
              <p:nvPr/>
            </p:nvSpPr>
            <p:spPr bwMode="auto">
              <a:xfrm>
                <a:off x="4272" y="170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05" name="Freeform 4441"/>
              <p:cNvSpPr>
                <a:spLocks/>
              </p:cNvSpPr>
              <p:nvPr/>
            </p:nvSpPr>
            <p:spPr bwMode="auto">
              <a:xfrm>
                <a:off x="4264" y="170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06" name="Freeform 4442"/>
              <p:cNvSpPr>
                <a:spLocks/>
              </p:cNvSpPr>
              <p:nvPr/>
            </p:nvSpPr>
            <p:spPr bwMode="auto">
              <a:xfrm>
                <a:off x="4247" y="172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07" name="Freeform 4443"/>
              <p:cNvSpPr>
                <a:spLocks/>
              </p:cNvSpPr>
              <p:nvPr/>
            </p:nvSpPr>
            <p:spPr bwMode="auto">
              <a:xfrm>
                <a:off x="4356" y="178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08" name="Freeform 4444"/>
              <p:cNvSpPr>
                <a:spLocks/>
              </p:cNvSpPr>
              <p:nvPr/>
            </p:nvSpPr>
            <p:spPr bwMode="auto">
              <a:xfrm>
                <a:off x="4297" y="1723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09" name="Freeform 4445"/>
              <p:cNvSpPr>
                <a:spLocks/>
              </p:cNvSpPr>
              <p:nvPr/>
            </p:nvSpPr>
            <p:spPr bwMode="auto">
              <a:xfrm>
                <a:off x="4314" y="1715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10" name="Freeform 4446"/>
              <p:cNvSpPr>
                <a:spLocks/>
              </p:cNvSpPr>
              <p:nvPr/>
            </p:nvSpPr>
            <p:spPr bwMode="auto">
              <a:xfrm>
                <a:off x="4524" y="189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11" name="Freeform 4447"/>
              <p:cNvSpPr>
                <a:spLocks/>
              </p:cNvSpPr>
              <p:nvPr/>
            </p:nvSpPr>
            <p:spPr bwMode="auto">
              <a:xfrm>
                <a:off x="4440" y="194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12" name="Freeform 4448"/>
              <p:cNvSpPr>
                <a:spLocks/>
              </p:cNvSpPr>
              <p:nvPr/>
            </p:nvSpPr>
            <p:spPr bwMode="auto">
              <a:xfrm>
                <a:off x="4507" y="183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13" name="Freeform 4449"/>
              <p:cNvSpPr>
                <a:spLocks/>
              </p:cNvSpPr>
              <p:nvPr/>
            </p:nvSpPr>
            <p:spPr bwMode="auto">
              <a:xfrm>
                <a:off x="4826" y="20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14" name="Freeform 4450"/>
              <p:cNvSpPr>
                <a:spLocks/>
              </p:cNvSpPr>
              <p:nvPr/>
            </p:nvSpPr>
            <p:spPr bwMode="auto">
              <a:xfrm>
                <a:off x="4968" y="21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15" name="Freeform 4451"/>
              <p:cNvSpPr>
                <a:spLocks/>
              </p:cNvSpPr>
              <p:nvPr/>
            </p:nvSpPr>
            <p:spPr bwMode="auto">
              <a:xfrm>
                <a:off x="5010" y="2126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16" name="Freeform 4452"/>
              <p:cNvSpPr>
                <a:spLocks/>
              </p:cNvSpPr>
              <p:nvPr/>
            </p:nvSpPr>
            <p:spPr bwMode="auto">
              <a:xfrm>
                <a:off x="4985" y="2092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17" name="Freeform 4453"/>
              <p:cNvSpPr>
                <a:spLocks/>
              </p:cNvSpPr>
              <p:nvPr/>
            </p:nvSpPr>
            <p:spPr bwMode="auto">
              <a:xfrm>
                <a:off x="4868" y="21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18" name="Freeform 4454"/>
              <p:cNvSpPr>
                <a:spLocks/>
              </p:cNvSpPr>
              <p:nvPr/>
            </p:nvSpPr>
            <p:spPr bwMode="auto">
              <a:xfrm>
                <a:off x="4977" y="2126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19" name="Freeform 4455"/>
              <p:cNvSpPr>
                <a:spLocks/>
              </p:cNvSpPr>
              <p:nvPr/>
            </p:nvSpPr>
            <p:spPr bwMode="auto">
              <a:xfrm>
                <a:off x="4943" y="2226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20" name="Freeform 4456"/>
              <p:cNvSpPr>
                <a:spLocks/>
              </p:cNvSpPr>
              <p:nvPr/>
            </p:nvSpPr>
            <p:spPr bwMode="auto">
              <a:xfrm>
                <a:off x="4901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21" name="Freeform 4457"/>
              <p:cNvSpPr>
                <a:spLocks/>
              </p:cNvSpPr>
              <p:nvPr/>
            </p:nvSpPr>
            <p:spPr bwMode="auto">
              <a:xfrm>
                <a:off x="4868" y="2168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22" name="Freeform 4458"/>
              <p:cNvSpPr>
                <a:spLocks/>
              </p:cNvSpPr>
              <p:nvPr/>
            </p:nvSpPr>
            <p:spPr bwMode="auto">
              <a:xfrm>
                <a:off x="4935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23" name="Freeform 4459"/>
              <p:cNvSpPr>
                <a:spLocks/>
              </p:cNvSpPr>
              <p:nvPr/>
            </p:nvSpPr>
            <p:spPr bwMode="auto">
              <a:xfrm>
                <a:off x="4968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24" name="Freeform 4460"/>
              <p:cNvSpPr>
                <a:spLocks/>
              </p:cNvSpPr>
              <p:nvPr/>
            </p:nvSpPr>
            <p:spPr bwMode="auto">
              <a:xfrm>
                <a:off x="4985" y="22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25" name="Freeform 4461"/>
              <p:cNvSpPr>
                <a:spLocks/>
              </p:cNvSpPr>
              <p:nvPr/>
            </p:nvSpPr>
            <p:spPr bwMode="auto">
              <a:xfrm>
                <a:off x="4994" y="2251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26" name="Freeform 4462"/>
              <p:cNvSpPr>
                <a:spLocks/>
              </p:cNvSpPr>
              <p:nvPr/>
            </p:nvSpPr>
            <p:spPr bwMode="auto">
              <a:xfrm>
                <a:off x="4901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27" name="Freeform 4463"/>
              <p:cNvSpPr>
                <a:spLocks/>
              </p:cNvSpPr>
              <p:nvPr/>
            </p:nvSpPr>
            <p:spPr bwMode="auto">
              <a:xfrm>
                <a:off x="4809" y="231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28" name="Freeform 4464"/>
              <p:cNvSpPr>
                <a:spLocks/>
              </p:cNvSpPr>
              <p:nvPr/>
            </p:nvSpPr>
            <p:spPr bwMode="auto">
              <a:xfrm>
                <a:off x="4549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29" name="Freeform 4465"/>
              <p:cNvSpPr>
                <a:spLocks/>
              </p:cNvSpPr>
              <p:nvPr/>
            </p:nvSpPr>
            <p:spPr bwMode="auto">
              <a:xfrm>
                <a:off x="4063" y="2604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30" name="Freeform 4466"/>
              <p:cNvSpPr>
                <a:spLocks/>
              </p:cNvSpPr>
              <p:nvPr/>
            </p:nvSpPr>
            <p:spPr bwMode="auto">
              <a:xfrm>
                <a:off x="4323" y="2126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31" name="Freeform 4467"/>
              <p:cNvSpPr>
                <a:spLocks/>
              </p:cNvSpPr>
              <p:nvPr/>
            </p:nvSpPr>
            <p:spPr bwMode="auto">
              <a:xfrm>
                <a:off x="5337" y="187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32" name="Freeform 4468"/>
              <p:cNvSpPr>
                <a:spLocks/>
              </p:cNvSpPr>
              <p:nvPr/>
            </p:nvSpPr>
            <p:spPr bwMode="auto">
              <a:xfrm>
                <a:off x="5497" y="176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33" name="Freeform 4469"/>
              <p:cNvSpPr>
                <a:spLocks/>
              </p:cNvSpPr>
              <p:nvPr/>
            </p:nvSpPr>
            <p:spPr bwMode="auto">
              <a:xfrm>
                <a:off x="3702" y="288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34" name="Freeform 4470"/>
              <p:cNvSpPr>
                <a:spLocks/>
              </p:cNvSpPr>
              <p:nvPr/>
            </p:nvSpPr>
            <p:spPr bwMode="auto">
              <a:xfrm>
                <a:off x="4675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35" name="Freeform 4471"/>
              <p:cNvSpPr>
                <a:spLocks/>
              </p:cNvSpPr>
              <p:nvPr/>
            </p:nvSpPr>
            <p:spPr bwMode="auto">
              <a:xfrm>
                <a:off x="4759" y="2218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36" name="Freeform 4472"/>
              <p:cNvSpPr>
                <a:spLocks/>
              </p:cNvSpPr>
              <p:nvPr/>
            </p:nvSpPr>
            <p:spPr bwMode="auto">
              <a:xfrm>
                <a:off x="4826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37" name="Freeform 4473"/>
              <p:cNvSpPr>
                <a:spLocks/>
              </p:cNvSpPr>
              <p:nvPr/>
            </p:nvSpPr>
            <p:spPr bwMode="auto">
              <a:xfrm>
                <a:off x="4683" y="231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38" name="Freeform 4474"/>
              <p:cNvSpPr>
                <a:spLocks/>
              </p:cNvSpPr>
              <p:nvPr/>
            </p:nvSpPr>
            <p:spPr bwMode="auto">
              <a:xfrm>
                <a:off x="4784" y="224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39" name="Freeform 4475"/>
              <p:cNvSpPr>
                <a:spLocks/>
              </p:cNvSpPr>
              <p:nvPr/>
            </p:nvSpPr>
            <p:spPr bwMode="auto">
              <a:xfrm>
                <a:off x="4641" y="23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40" name="Freeform 4476"/>
              <p:cNvSpPr>
                <a:spLocks/>
              </p:cNvSpPr>
              <p:nvPr/>
            </p:nvSpPr>
            <p:spPr bwMode="auto">
              <a:xfrm>
                <a:off x="4893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41" name="Freeform 4477"/>
              <p:cNvSpPr>
                <a:spLocks/>
              </p:cNvSpPr>
              <p:nvPr/>
            </p:nvSpPr>
            <p:spPr bwMode="auto">
              <a:xfrm>
                <a:off x="4792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42" name="Freeform 4478"/>
              <p:cNvSpPr>
                <a:spLocks/>
              </p:cNvSpPr>
              <p:nvPr/>
            </p:nvSpPr>
            <p:spPr bwMode="auto">
              <a:xfrm>
                <a:off x="4784" y="2319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43" name="Freeform 4479"/>
              <p:cNvSpPr>
                <a:spLocks/>
              </p:cNvSpPr>
              <p:nvPr/>
            </p:nvSpPr>
            <p:spPr bwMode="auto">
              <a:xfrm>
                <a:off x="4776" y="2293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44" name="Freeform 4480"/>
              <p:cNvSpPr>
                <a:spLocks/>
              </p:cNvSpPr>
              <p:nvPr/>
            </p:nvSpPr>
            <p:spPr bwMode="auto">
              <a:xfrm>
                <a:off x="4666" y="232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45" name="Freeform 4481"/>
              <p:cNvSpPr>
                <a:spLocks/>
              </p:cNvSpPr>
              <p:nvPr/>
            </p:nvSpPr>
            <p:spPr bwMode="auto">
              <a:xfrm>
                <a:off x="4910" y="2193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46" name="Freeform 4482"/>
              <p:cNvSpPr>
                <a:spLocks/>
              </p:cNvSpPr>
              <p:nvPr/>
            </p:nvSpPr>
            <p:spPr bwMode="auto">
              <a:xfrm>
                <a:off x="4759" y="228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47" name="Freeform 4483"/>
              <p:cNvSpPr>
                <a:spLocks/>
              </p:cNvSpPr>
              <p:nvPr/>
            </p:nvSpPr>
            <p:spPr bwMode="auto">
              <a:xfrm>
                <a:off x="4985" y="218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48" name="Freeform 4484"/>
              <p:cNvSpPr>
                <a:spLocks/>
              </p:cNvSpPr>
              <p:nvPr/>
            </p:nvSpPr>
            <p:spPr bwMode="auto">
              <a:xfrm>
                <a:off x="4885" y="2226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49" name="Freeform 4485"/>
              <p:cNvSpPr>
                <a:spLocks/>
              </p:cNvSpPr>
              <p:nvPr/>
            </p:nvSpPr>
            <p:spPr bwMode="auto">
              <a:xfrm>
                <a:off x="4952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50" name="Freeform 4486"/>
              <p:cNvSpPr>
                <a:spLocks/>
              </p:cNvSpPr>
              <p:nvPr/>
            </p:nvSpPr>
            <p:spPr bwMode="auto">
              <a:xfrm>
                <a:off x="4700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51" name="Freeform 4487"/>
              <p:cNvSpPr>
                <a:spLocks/>
              </p:cNvSpPr>
              <p:nvPr/>
            </p:nvSpPr>
            <p:spPr bwMode="auto">
              <a:xfrm>
                <a:off x="4440" y="252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52" name="Freeform 4488"/>
              <p:cNvSpPr>
                <a:spLocks/>
              </p:cNvSpPr>
              <p:nvPr/>
            </p:nvSpPr>
            <p:spPr bwMode="auto">
              <a:xfrm>
                <a:off x="4549" y="247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53" name="Freeform 4489"/>
              <p:cNvSpPr>
                <a:spLocks/>
              </p:cNvSpPr>
              <p:nvPr/>
            </p:nvSpPr>
            <p:spPr bwMode="auto">
              <a:xfrm>
                <a:off x="4230" y="26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54" name="Freeform 4490"/>
              <p:cNvSpPr>
                <a:spLocks/>
              </p:cNvSpPr>
              <p:nvPr/>
            </p:nvSpPr>
            <p:spPr bwMode="auto">
              <a:xfrm>
                <a:off x="4381" y="25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55" name="Freeform 4491"/>
              <p:cNvSpPr>
                <a:spLocks/>
              </p:cNvSpPr>
              <p:nvPr/>
            </p:nvSpPr>
            <p:spPr bwMode="auto">
              <a:xfrm>
                <a:off x="4541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56" name="Freeform 4492"/>
              <p:cNvSpPr>
                <a:spLocks/>
              </p:cNvSpPr>
              <p:nvPr/>
            </p:nvSpPr>
            <p:spPr bwMode="auto">
              <a:xfrm>
                <a:off x="4557" y="255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57" name="Freeform 4493"/>
              <p:cNvSpPr>
                <a:spLocks/>
              </p:cNvSpPr>
              <p:nvPr/>
            </p:nvSpPr>
            <p:spPr bwMode="auto">
              <a:xfrm>
                <a:off x="4734" y="2444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58" name="Freeform 4494"/>
              <p:cNvSpPr>
                <a:spLocks/>
              </p:cNvSpPr>
              <p:nvPr/>
            </p:nvSpPr>
            <p:spPr bwMode="auto">
              <a:xfrm>
                <a:off x="4230" y="267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59" name="Freeform 4495"/>
              <p:cNvSpPr>
                <a:spLocks/>
              </p:cNvSpPr>
              <p:nvPr/>
            </p:nvSpPr>
            <p:spPr bwMode="auto">
              <a:xfrm>
                <a:off x="4163" y="268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60" name="Freeform 4496"/>
              <p:cNvSpPr>
                <a:spLocks/>
              </p:cNvSpPr>
              <p:nvPr/>
            </p:nvSpPr>
            <p:spPr bwMode="auto">
              <a:xfrm>
                <a:off x="4180" y="282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61" name="Freeform 4497"/>
              <p:cNvSpPr>
                <a:spLocks/>
              </p:cNvSpPr>
              <p:nvPr/>
            </p:nvSpPr>
            <p:spPr bwMode="auto">
              <a:xfrm>
                <a:off x="4004" y="285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62" name="Freeform 4498"/>
              <p:cNvSpPr>
                <a:spLocks/>
              </p:cNvSpPr>
              <p:nvPr/>
            </p:nvSpPr>
            <p:spPr bwMode="auto">
              <a:xfrm>
                <a:off x="4675" y="241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63" name="Freeform 4499"/>
              <p:cNvSpPr>
                <a:spLocks/>
              </p:cNvSpPr>
              <p:nvPr/>
            </p:nvSpPr>
            <p:spPr bwMode="auto">
              <a:xfrm>
                <a:off x="4641" y="255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64" name="Freeform 4500"/>
              <p:cNvSpPr>
                <a:spLocks/>
              </p:cNvSpPr>
              <p:nvPr/>
            </p:nvSpPr>
            <p:spPr bwMode="auto">
              <a:xfrm>
                <a:off x="4700" y="251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65" name="Freeform 4501"/>
              <p:cNvSpPr>
                <a:spLocks/>
              </p:cNvSpPr>
              <p:nvPr/>
            </p:nvSpPr>
            <p:spPr bwMode="auto">
              <a:xfrm>
                <a:off x="4591" y="2361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66" name="Freeform 4502"/>
              <p:cNvSpPr>
                <a:spLocks/>
              </p:cNvSpPr>
              <p:nvPr/>
            </p:nvSpPr>
            <p:spPr bwMode="auto">
              <a:xfrm>
                <a:off x="4381" y="170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67" name="Freeform 4503"/>
              <p:cNvSpPr>
                <a:spLocks/>
              </p:cNvSpPr>
              <p:nvPr/>
            </p:nvSpPr>
            <p:spPr bwMode="auto">
              <a:xfrm>
                <a:off x="4272" y="2025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68" name="Freeform 4504"/>
              <p:cNvSpPr>
                <a:spLocks/>
              </p:cNvSpPr>
              <p:nvPr/>
            </p:nvSpPr>
            <p:spPr bwMode="auto">
              <a:xfrm>
                <a:off x="4524" y="217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69" name="Freeform 4505"/>
              <p:cNvSpPr>
                <a:spLocks/>
              </p:cNvSpPr>
              <p:nvPr/>
            </p:nvSpPr>
            <p:spPr bwMode="auto">
              <a:xfrm>
                <a:off x="4759" y="239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70" name="Freeform 4506"/>
              <p:cNvSpPr>
                <a:spLocks/>
              </p:cNvSpPr>
              <p:nvPr/>
            </p:nvSpPr>
            <p:spPr bwMode="auto">
              <a:xfrm>
                <a:off x="4742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71" name="Freeform 4507"/>
              <p:cNvSpPr>
                <a:spLocks/>
              </p:cNvSpPr>
              <p:nvPr/>
            </p:nvSpPr>
            <p:spPr bwMode="auto">
              <a:xfrm>
                <a:off x="4767" y="241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72" name="Freeform 4508"/>
              <p:cNvSpPr>
                <a:spLocks/>
              </p:cNvSpPr>
              <p:nvPr/>
            </p:nvSpPr>
            <p:spPr bwMode="auto">
              <a:xfrm>
                <a:off x="4666" y="233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73" name="Freeform 4509"/>
              <p:cNvSpPr>
                <a:spLocks/>
              </p:cNvSpPr>
              <p:nvPr/>
            </p:nvSpPr>
            <p:spPr bwMode="auto">
              <a:xfrm>
                <a:off x="4566" y="241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74" name="Freeform 4510"/>
              <p:cNvSpPr>
                <a:spLocks/>
              </p:cNvSpPr>
              <p:nvPr/>
            </p:nvSpPr>
            <p:spPr bwMode="auto">
              <a:xfrm>
                <a:off x="4809" y="2285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75" name="Freeform 4511"/>
              <p:cNvSpPr>
                <a:spLocks/>
              </p:cNvSpPr>
              <p:nvPr/>
            </p:nvSpPr>
            <p:spPr bwMode="auto">
              <a:xfrm>
                <a:off x="4750" y="232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76" name="Freeform 4512"/>
              <p:cNvSpPr>
                <a:spLocks/>
              </p:cNvSpPr>
              <p:nvPr/>
            </p:nvSpPr>
            <p:spPr bwMode="auto">
              <a:xfrm>
                <a:off x="4734" y="2277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77" name="Freeform 4513"/>
              <p:cNvSpPr>
                <a:spLocks/>
              </p:cNvSpPr>
              <p:nvPr/>
            </p:nvSpPr>
            <p:spPr bwMode="auto">
              <a:xfrm>
                <a:off x="5044" y="2159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78" name="Freeform 4514"/>
              <p:cNvSpPr>
                <a:spLocks/>
              </p:cNvSpPr>
              <p:nvPr/>
            </p:nvSpPr>
            <p:spPr bwMode="auto">
              <a:xfrm>
                <a:off x="4700" y="236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79" name="Freeform 4515"/>
              <p:cNvSpPr>
                <a:spLocks/>
              </p:cNvSpPr>
              <p:nvPr/>
            </p:nvSpPr>
            <p:spPr bwMode="auto">
              <a:xfrm>
                <a:off x="4859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80" name="Freeform 4516"/>
              <p:cNvSpPr>
                <a:spLocks/>
              </p:cNvSpPr>
              <p:nvPr/>
            </p:nvSpPr>
            <p:spPr bwMode="auto">
              <a:xfrm>
                <a:off x="4843" y="2344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81" name="Freeform 4517"/>
              <p:cNvSpPr>
                <a:spLocks/>
              </p:cNvSpPr>
              <p:nvPr/>
            </p:nvSpPr>
            <p:spPr bwMode="auto">
              <a:xfrm>
                <a:off x="4952" y="226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82" name="Freeform 4518"/>
              <p:cNvSpPr>
                <a:spLocks/>
              </p:cNvSpPr>
              <p:nvPr/>
            </p:nvSpPr>
            <p:spPr bwMode="auto">
              <a:xfrm>
                <a:off x="4893" y="219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83" name="Freeform 4519"/>
              <p:cNvSpPr>
                <a:spLocks/>
              </p:cNvSpPr>
              <p:nvPr/>
            </p:nvSpPr>
            <p:spPr bwMode="auto">
              <a:xfrm>
                <a:off x="4952" y="2319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84" name="Freeform 4520"/>
              <p:cNvSpPr>
                <a:spLocks/>
              </p:cNvSpPr>
              <p:nvPr/>
            </p:nvSpPr>
            <p:spPr bwMode="auto">
              <a:xfrm>
                <a:off x="4792" y="22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85" name="Freeform 4521"/>
              <p:cNvSpPr>
                <a:spLocks/>
              </p:cNvSpPr>
              <p:nvPr/>
            </p:nvSpPr>
            <p:spPr bwMode="auto">
              <a:xfrm>
                <a:off x="4641" y="24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86" name="Freeform 4522"/>
              <p:cNvSpPr>
                <a:spLocks/>
              </p:cNvSpPr>
              <p:nvPr/>
            </p:nvSpPr>
            <p:spPr bwMode="auto">
              <a:xfrm>
                <a:off x="4633" y="241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87" name="Freeform 4523"/>
              <p:cNvSpPr>
                <a:spLocks/>
              </p:cNvSpPr>
              <p:nvPr/>
            </p:nvSpPr>
            <p:spPr bwMode="auto">
              <a:xfrm>
                <a:off x="4675" y="257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88" name="Freeform 4524"/>
              <p:cNvSpPr>
                <a:spLocks/>
              </p:cNvSpPr>
              <p:nvPr/>
            </p:nvSpPr>
            <p:spPr bwMode="auto">
              <a:xfrm>
                <a:off x="4549" y="257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89" name="Freeform 4525"/>
              <p:cNvSpPr>
                <a:spLocks/>
              </p:cNvSpPr>
              <p:nvPr/>
            </p:nvSpPr>
            <p:spPr bwMode="auto">
              <a:xfrm>
                <a:off x="4440" y="2470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90" name="Freeform 4526"/>
              <p:cNvSpPr>
                <a:spLocks/>
              </p:cNvSpPr>
              <p:nvPr/>
            </p:nvSpPr>
            <p:spPr bwMode="auto">
              <a:xfrm>
                <a:off x="5103" y="2033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91" name="Freeform 4527"/>
              <p:cNvSpPr>
                <a:spLocks/>
              </p:cNvSpPr>
              <p:nvPr/>
            </p:nvSpPr>
            <p:spPr bwMode="auto">
              <a:xfrm>
                <a:off x="4977" y="2025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92" name="Freeform 4528"/>
              <p:cNvSpPr>
                <a:spLocks/>
              </p:cNvSpPr>
              <p:nvPr/>
            </p:nvSpPr>
            <p:spPr bwMode="auto">
              <a:xfrm>
                <a:off x="4641" y="244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93" name="Freeform 4529"/>
              <p:cNvSpPr>
                <a:spLocks/>
              </p:cNvSpPr>
              <p:nvPr/>
            </p:nvSpPr>
            <p:spPr bwMode="auto">
              <a:xfrm>
                <a:off x="4591" y="250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94" name="Freeform 4530"/>
              <p:cNvSpPr>
                <a:spLocks/>
              </p:cNvSpPr>
              <p:nvPr/>
            </p:nvSpPr>
            <p:spPr bwMode="auto">
              <a:xfrm>
                <a:off x="4666" y="226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95" name="Freeform 4531"/>
              <p:cNvSpPr>
                <a:spLocks/>
              </p:cNvSpPr>
              <p:nvPr/>
            </p:nvSpPr>
            <p:spPr bwMode="auto">
              <a:xfrm>
                <a:off x="4599" y="231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96" name="Freeform 4532"/>
              <p:cNvSpPr>
                <a:spLocks/>
              </p:cNvSpPr>
              <p:nvPr/>
            </p:nvSpPr>
            <p:spPr bwMode="auto">
              <a:xfrm>
                <a:off x="4633" y="238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97" name="Freeform 4533"/>
              <p:cNvSpPr>
                <a:spLocks/>
              </p:cNvSpPr>
              <p:nvPr/>
            </p:nvSpPr>
            <p:spPr bwMode="auto">
              <a:xfrm>
                <a:off x="4625" y="231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98" name="Freeform 4534"/>
              <p:cNvSpPr>
                <a:spLocks/>
              </p:cNvSpPr>
              <p:nvPr/>
            </p:nvSpPr>
            <p:spPr bwMode="auto">
              <a:xfrm>
                <a:off x="4700" y="196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599" name="Freeform 4535"/>
              <p:cNvSpPr>
                <a:spLocks/>
              </p:cNvSpPr>
              <p:nvPr/>
            </p:nvSpPr>
            <p:spPr bwMode="auto">
              <a:xfrm>
                <a:off x="4784" y="2201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00" name="Freeform 4536"/>
              <p:cNvSpPr>
                <a:spLocks/>
              </p:cNvSpPr>
              <p:nvPr/>
            </p:nvSpPr>
            <p:spPr bwMode="auto">
              <a:xfrm>
                <a:off x="4650" y="223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01" name="Freeform 4537"/>
              <p:cNvSpPr>
                <a:spLocks/>
              </p:cNvSpPr>
              <p:nvPr/>
            </p:nvSpPr>
            <p:spPr bwMode="auto">
              <a:xfrm>
                <a:off x="4616" y="24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02" name="Freeform 4538"/>
              <p:cNvSpPr>
                <a:spLocks/>
              </p:cNvSpPr>
              <p:nvPr/>
            </p:nvSpPr>
            <p:spPr bwMode="auto">
              <a:xfrm>
                <a:off x="4734" y="2268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03" name="Freeform 4539"/>
              <p:cNvSpPr>
                <a:spLocks/>
              </p:cNvSpPr>
              <p:nvPr/>
            </p:nvSpPr>
            <p:spPr bwMode="auto">
              <a:xfrm>
                <a:off x="4742" y="218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04" name="Freeform 4540"/>
              <p:cNvSpPr>
                <a:spLocks/>
              </p:cNvSpPr>
              <p:nvPr/>
            </p:nvSpPr>
            <p:spPr bwMode="auto">
              <a:xfrm>
                <a:off x="4759" y="2293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05" name="Freeform 4541"/>
              <p:cNvSpPr>
                <a:spLocks/>
              </p:cNvSpPr>
              <p:nvPr/>
            </p:nvSpPr>
            <p:spPr bwMode="auto">
              <a:xfrm>
                <a:off x="4666" y="242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06" name="Freeform 4542"/>
              <p:cNvSpPr>
                <a:spLocks/>
              </p:cNvSpPr>
              <p:nvPr/>
            </p:nvSpPr>
            <p:spPr bwMode="auto">
              <a:xfrm>
                <a:off x="4683" y="2193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07" name="Freeform 4543"/>
              <p:cNvSpPr>
                <a:spLocks/>
              </p:cNvSpPr>
              <p:nvPr/>
            </p:nvSpPr>
            <p:spPr bwMode="auto">
              <a:xfrm>
                <a:off x="4734" y="2293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08" name="Freeform 4544"/>
              <p:cNvSpPr>
                <a:spLocks/>
              </p:cNvSpPr>
              <p:nvPr/>
            </p:nvSpPr>
            <p:spPr bwMode="auto">
              <a:xfrm>
                <a:off x="4499" y="229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09" name="Freeform 4545"/>
              <p:cNvSpPr>
                <a:spLocks/>
              </p:cNvSpPr>
              <p:nvPr/>
            </p:nvSpPr>
            <p:spPr bwMode="auto">
              <a:xfrm>
                <a:off x="4817" y="2117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10" name="Freeform 4546"/>
              <p:cNvSpPr>
                <a:spLocks/>
              </p:cNvSpPr>
              <p:nvPr/>
            </p:nvSpPr>
            <p:spPr bwMode="auto">
              <a:xfrm>
                <a:off x="4708" y="21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11" name="Freeform 4547"/>
              <p:cNvSpPr>
                <a:spLocks/>
              </p:cNvSpPr>
              <p:nvPr/>
            </p:nvSpPr>
            <p:spPr bwMode="auto">
              <a:xfrm>
                <a:off x="4566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12" name="Freeform 4548"/>
              <p:cNvSpPr>
                <a:spLocks/>
              </p:cNvSpPr>
              <p:nvPr/>
            </p:nvSpPr>
            <p:spPr bwMode="auto">
              <a:xfrm>
                <a:off x="4809" y="1824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13" name="Freeform 4549"/>
              <p:cNvSpPr>
                <a:spLocks/>
              </p:cNvSpPr>
              <p:nvPr/>
            </p:nvSpPr>
            <p:spPr bwMode="auto">
              <a:xfrm>
                <a:off x="4692" y="2352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33" name="Group 4751"/>
            <p:cNvGrpSpPr>
              <a:grpSpLocks/>
            </p:cNvGrpSpPr>
            <p:nvPr/>
          </p:nvGrpSpPr>
          <p:grpSpPr bwMode="auto">
            <a:xfrm>
              <a:off x="3719" y="1891"/>
              <a:ext cx="1803" cy="1208"/>
              <a:chOff x="3719" y="1891"/>
              <a:chExt cx="1803" cy="1208"/>
            </a:xfrm>
          </p:grpSpPr>
          <p:sp>
            <p:nvSpPr>
              <p:cNvPr id="604615" name="Freeform 4551"/>
              <p:cNvSpPr>
                <a:spLocks/>
              </p:cNvSpPr>
              <p:nvPr/>
            </p:nvSpPr>
            <p:spPr bwMode="auto">
              <a:xfrm>
                <a:off x="4826" y="226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16" name="Freeform 4552"/>
              <p:cNvSpPr>
                <a:spLocks/>
              </p:cNvSpPr>
              <p:nvPr/>
            </p:nvSpPr>
            <p:spPr bwMode="auto">
              <a:xfrm>
                <a:off x="4599" y="2142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17" name="Freeform 4553"/>
              <p:cNvSpPr>
                <a:spLocks/>
              </p:cNvSpPr>
              <p:nvPr/>
            </p:nvSpPr>
            <p:spPr bwMode="auto">
              <a:xfrm>
                <a:off x="4885" y="2201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18" name="Freeform 4554"/>
              <p:cNvSpPr>
                <a:spLocks/>
              </p:cNvSpPr>
              <p:nvPr/>
            </p:nvSpPr>
            <p:spPr bwMode="auto">
              <a:xfrm>
                <a:off x="4784" y="227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19" name="Freeform 4555"/>
              <p:cNvSpPr>
                <a:spLocks/>
              </p:cNvSpPr>
              <p:nvPr/>
            </p:nvSpPr>
            <p:spPr bwMode="auto">
              <a:xfrm>
                <a:off x="4977" y="215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20" name="Freeform 4556"/>
              <p:cNvSpPr>
                <a:spLocks/>
              </p:cNvSpPr>
              <p:nvPr/>
            </p:nvSpPr>
            <p:spPr bwMode="auto">
              <a:xfrm>
                <a:off x="4968" y="215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21" name="Freeform 4557"/>
              <p:cNvSpPr>
                <a:spLocks/>
              </p:cNvSpPr>
              <p:nvPr/>
            </p:nvSpPr>
            <p:spPr bwMode="auto">
              <a:xfrm>
                <a:off x="4935" y="219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22" name="Freeform 4558"/>
              <p:cNvSpPr>
                <a:spLocks/>
              </p:cNvSpPr>
              <p:nvPr/>
            </p:nvSpPr>
            <p:spPr bwMode="auto">
              <a:xfrm>
                <a:off x="4985" y="2193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23" name="Freeform 4559"/>
              <p:cNvSpPr>
                <a:spLocks/>
              </p:cNvSpPr>
              <p:nvPr/>
            </p:nvSpPr>
            <p:spPr bwMode="auto">
              <a:xfrm>
                <a:off x="4943" y="2092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24" name="Freeform 4560"/>
              <p:cNvSpPr>
                <a:spLocks/>
              </p:cNvSpPr>
              <p:nvPr/>
            </p:nvSpPr>
            <p:spPr bwMode="auto">
              <a:xfrm>
                <a:off x="5086" y="228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25" name="Freeform 4561"/>
              <p:cNvSpPr>
                <a:spLocks/>
              </p:cNvSpPr>
              <p:nvPr/>
            </p:nvSpPr>
            <p:spPr bwMode="auto">
              <a:xfrm>
                <a:off x="5111" y="226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26" name="Freeform 4562"/>
              <p:cNvSpPr>
                <a:spLocks/>
              </p:cNvSpPr>
              <p:nvPr/>
            </p:nvSpPr>
            <p:spPr bwMode="auto">
              <a:xfrm>
                <a:off x="4826" y="22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27" name="Freeform 4563"/>
              <p:cNvSpPr>
                <a:spLocks/>
              </p:cNvSpPr>
              <p:nvPr/>
            </p:nvSpPr>
            <p:spPr bwMode="auto">
              <a:xfrm>
                <a:off x="4717" y="230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28" name="Freeform 4564"/>
              <p:cNvSpPr>
                <a:spLocks/>
              </p:cNvSpPr>
              <p:nvPr/>
            </p:nvSpPr>
            <p:spPr bwMode="auto">
              <a:xfrm>
                <a:off x="4608" y="242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29" name="Freeform 4565"/>
              <p:cNvSpPr>
                <a:spLocks/>
              </p:cNvSpPr>
              <p:nvPr/>
            </p:nvSpPr>
            <p:spPr bwMode="auto">
              <a:xfrm>
                <a:off x="5438" y="215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30" name="Freeform 4566"/>
              <p:cNvSpPr>
                <a:spLocks/>
              </p:cNvSpPr>
              <p:nvPr/>
            </p:nvSpPr>
            <p:spPr bwMode="auto">
              <a:xfrm>
                <a:off x="4977" y="210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31" name="Freeform 4567"/>
              <p:cNvSpPr>
                <a:spLocks/>
              </p:cNvSpPr>
              <p:nvPr/>
            </p:nvSpPr>
            <p:spPr bwMode="auto">
              <a:xfrm>
                <a:off x="4583" y="2369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32" name="Freeform 4568"/>
              <p:cNvSpPr>
                <a:spLocks/>
              </p:cNvSpPr>
              <p:nvPr/>
            </p:nvSpPr>
            <p:spPr bwMode="auto">
              <a:xfrm>
                <a:off x="5145" y="207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33" name="Freeform 4569"/>
              <p:cNvSpPr>
                <a:spLocks/>
              </p:cNvSpPr>
              <p:nvPr/>
            </p:nvSpPr>
            <p:spPr bwMode="auto">
              <a:xfrm>
                <a:off x="4859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34" name="Freeform 4570"/>
              <p:cNvSpPr>
                <a:spLocks/>
              </p:cNvSpPr>
              <p:nvPr/>
            </p:nvSpPr>
            <p:spPr bwMode="auto">
              <a:xfrm>
                <a:off x="4432" y="250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35" name="Freeform 4571"/>
              <p:cNvSpPr>
                <a:spLocks/>
              </p:cNvSpPr>
              <p:nvPr/>
            </p:nvSpPr>
            <p:spPr bwMode="auto">
              <a:xfrm>
                <a:off x="4876" y="2226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36" name="Freeform 4572"/>
              <p:cNvSpPr>
                <a:spLocks/>
              </p:cNvSpPr>
              <p:nvPr/>
            </p:nvSpPr>
            <p:spPr bwMode="auto">
              <a:xfrm>
                <a:off x="4759" y="236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37" name="Freeform 4573"/>
              <p:cNvSpPr>
                <a:spLocks/>
              </p:cNvSpPr>
              <p:nvPr/>
            </p:nvSpPr>
            <p:spPr bwMode="auto">
              <a:xfrm>
                <a:off x="4926" y="219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38" name="Freeform 4574"/>
              <p:cNvSpPr>
                <a:spLocks/>
              </p:cNvSpPr>
              <p:nvPr/>
            </p:nvSpPr>
            <p:spPr bwMode="auto">
              <a:xfrm>
                <a:off x="4918" y="218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39" name="Freeform 4575"/>
              <p:cNvSpPr>
                <a:spLocks/>
              </p:cNvSpPr>
              <p:nvPr/>
            </p:nvSpPr>
            <p:spPr bwMode="auto">
              <a:xfrm>
                <a:off x="4985" y="215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40" name="Freeform 4576"/>
              <p:cNvSpPr>
                <a:spLocks/>
              </p:cNvSpPr>
              <p:nvPr/>
            </p:nvSpPr>
            <p:spPr bwMode="auto">
              <a:xfrm>
                <a:off x="4532" y="239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41" name="Freeform 4577"/>
              <p:cNvSpPr>
                <a:spLocks/>
              </p:cNvSpPr>
              <p:nvPr/>
            </p:nvSpPr>
            <p:spPr bwMode="auto">
              <a:xfrm>
                <a:off x="4977" y="215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42" name="Freeform 4578"/>
              <p:cNvSpPr>
                <a:spLocks/>
              </p:cNvSpPr>
              <p:nvPr/>
            </p:nvSpPr>
            <p:spPr bwMode="auto">
              <a:xfrm>
                <a:off x="4893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43" name="Freeform 4579"/>
              <p:cNvSpPr>
                <a:spLocks/>
              </p:cNvSpPr>
              <p:nvPr/>
            </p:nvSpPr>
            <p:spPr bwMode="auto">
              <a:xfrm>
                <a:off x="4985" y="218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44" name="Freeform 4580"/>
              <p:cNvSpPr>
                <a:spLocks/>
              </p:cNvSpPr>
              <p:nvPr/>
            </p:nvSpPr>
            <p:spPr bwMode="auto">
              <a:xfrm>
                <a:off x="4885" y="2226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45" name="Freeform 4581"/>
              <p:cNvSpPr>
                <a:spLocks/>
              </p:cNvSpPr>
              <p:nvPr/>
            </p:nvSpPr>
            <p:spPr bwMode="auto">
              <a:xfrm>
                <a:off x="4935" y="215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46" name="Freeform 4582"/>
              <p:cNvSpPr>
                <a:spLocks/>
              </p:cNvSpPr>
              <p:nvPr/>
            </p:nvSpPr>
            <p:spPr bwMode="auto">
              <a:xfrm>
                <a:off x="4885" y="22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47" name="Freeform 4583"/>
              <p:cNvSpPr>
                <a:spLocks/>
              </p:cNvSpPr>
              <p:nvPr/>
            </p:nvSpPr>
            <p:spPr bwMode="auto">
              <a:xfrm>
                <a:off x="4859" y="228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48" name="Freeform 4584"/>
              <p:cNvSpPr>
                <a:spLocks/>
              </p:cNvSpPr>
              <p:nvPr/>
            </p:nvSpPr>
            <p:spPr bwMode="auto">
              <a:xfrm>
                <a:off x="4843" y="2084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49" name="Freeform 4585"/>
              <p:cNvSpPr>
                <a:spLocks/>
              </p:cNvSpPr>
              <p:nvPr/>
            </p:nvSpPr>
            <p:spPr bwMode="auto">
              <a:xfrm>
                <a:off x="4725" y="220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50" name="Freeform 4586"/>
              <p:cNvSpPr>
                <a:spLocks/>
              </p:cNvSpPr>
              <p:nvPr/>
            </p:nvSpPr>
            <p:spPr bwMode="auto">
              <a:xfrm>
                <a:off x="4868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51" name="Freeform 4587"/>
              <p:cNvSpPr>
                <a:spLocks/>
              </p:cNvSpPr>
              <p:nvPr/>
            </p:nvSpPr>
            <p:spPr bwMode="auto">
              <a:xfrm>
                <a:off x="4918" y="21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52" name="Freeform 4588"/>
              <p:cNvSpPr>
                <a:spLocks/>
              </p:cNvSpPr>
              <p:nvPr/>
            </p:nvSpPr>
            <p:spPr bwMode="auto">
              <a:xfrm>
                <a:off x="4759" y="2218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53" name="Freeform 4589"/>
              <p:cNvSpPr>
                <a:spLocks/>
              </p:cNvSpPr>
              <p:nvPr/>
            </p:nvSpPr>
            <p:spPr bwMode="auto">
              <a:xfrm>
                <a:off x="4692" y="238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54" name="Freeform 4590"/>
              <p:cNvSpPr>
                <a:spLocks/>
              </p:cNvSpPr>
              <p:nvPr/>
            </p:nvSpPr>
            <p:spPr bwMode="auto">
              <a:xfrm>
                <a:off x="4675" y="239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55" name="Freeform 4591"/>
              <p:cNvSpPr>
                <a:spLocks/>
              </p:cNvSpPr>
              <p:nvPr/>
            </p:nvSpPr>
            <p:spPr bwMode="auto">
              <a:xfrm>
                <a:off x="4255" y="272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56" name="Freeform 4592"/>
              <p:cNvSpPr>
                <a:spLocks/>
              </p:cNvSpPr>
              <p:nvPr/>
            </p:nvSpPr>
            <p:spPr bwMode="auto">
              <a:xfrm>
                <a:off x="4474" y="2402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57" name="Freeform 4593"/>
              <p:cNvSpPr>
                <a:spLocks/>
              </p:cNvSpPr>
              <p:nvPr/>
            </p:nvSpPr>
            <p:spPr bwMode="auto">
              <a:xfrm>
                <a:off x="4230" y="280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58" name="Freeform 4594"/>
              <p:cNvSpPr>
                <a:spLocks/>
              </p:cNvSpPr>
              <p:nvPr/>
            </p:nvSpPr>
            <p:spPr bwMode="auto">
              <a:xfrm>
                <a:off x="4314" y="2721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59" name="Freeform 4595"/>
              <p:cNvSpPr>
                <a:spLocks/>
              </p:cNvSpPr>
              <p:nvPr/>
            </p:nvSpPr>
            <p:spPr bwMode="auto">
              <a:xfrm>
                <a:off x="4331" y="273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60" name="Freeform 4596"/>
              <p:cNvSpPr>
                <a:spLocks/>
              </p:cNvSpPr>
              <p:nvPr/>
            </p:nvSpPr>
            <p:spPr bwMode="auto">
              <a:xfrm>
                <a:off x="4306" y="2721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61" name="Freeform 4597"/>
              <p:cNvSpPr>
                <a:spLocks/>
              </p:cNvSpPr>
              <p:nvPr/>
            </p:nvSpPr>
            <p:spPr bwMode="auto">
              <a:xfrm>
                <a:off x="4348" y="268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62" name="Freeform 4598"/>
              <p:cNvSpPr>
                <a:spLocks/>
              </p:cNvSpPr>
              <p:nvPr/>
            </p:nvSpPr>
            <p:spPr bwMode="auto">
              <a:xfrm>
                <a:off x="4331" y="2713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63" name="Freeform 4599"/>
              <p:cNvSpPr>
                <a:spLocks/>
              </p:cNvSpPr>
              <p:nvPr/>
            </p:nvSpPr>
            <p:spPr bwMode="auto">
              <a:xfrm>
                <a:off x="4247" y="2755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64" name="Freeform 4600"/>
              <p:cNvSpPr>
                <a:spLocks/>
              </p:cNvSpPr>
              <p:nvPr/>
            </p:nvSpPr>
            <p:spPr bwMode="auto">
              <a:xfrm>
                <a:off x="4247" y="2746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65" name="Freeform 4601"/>
              <p:cNvSpPr>
                <a:spLocks/>
              </p:cNvSpPr>
              <p:nvPr/>
            </p:nvSpPr>
            <p:spPr bwMode="auto">
              <a:xfrm>
                <a:off x="4474" y="252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66" name="Freeform 4602"/>
              <p:cNvSpPr>
                <a:spLocks/>
              </p:cNvSpPr>
              <p:nvPr/>
            </p:nvSpPr>
            <p:spPr bwMode="auto">
              <a:xfrm>
                <a:off x="4406" y="268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67" name="Freeform 4603"/>
              <p:cNvSpPr>
                <a:spLocks/>
              </p:cNvSpPr>
              <p:nvPr/>
            </p:nvSpPr>
            <p:spPr bwMode="auto">
              <a:xfrm>
                <a:off x="4264" y="2545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68" name="Freeform 4604"/>
              <p:cNvSpPr>
                <a:spLocks/>
              </p:cNvSpPr>
              <p:nvPr/>
            </p:nvSpPr>
            <p:spPr bwMode="auto">
              <a:xfrm>
                <a:off x="4021" y="2629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69" name="Freeform 4605"/>
              <p:cNvSpPr>
                <a:spLocks/>
              </p:cNvSpPr>
              <p:nvPr/>
            </p:nvSpPr>
            <p:spPr bwMode="auto">
              <a:xfrm>
                <a:off x="4448" y="284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70" name="Freeform 4606"/>
              <p:cNvSpPr>
                <a:spLocks/>
              </p:cNvSpPr>
              <p:nvPr/>
            </p:nvSpPr>
            <p:spPr bwMode="auto">
              <a:xfrm>
                <a:off x="4599" y="2587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71" name="Freeform 4607"/>
              <p:cNvSpPr>
                <a:spLocks/>
              </p:cNvSpPr>
              <p:nvPr/>
            </p:nvSpPr>
            <p:spPr bwMode="auto">
              <a:xfrm>
                <a:off x="4507" y="2788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72" name="Freeform 4608"/>
              <p:cNvSpPr>
                <a:spLocks/>
              </p:cNvSpPr>
              <p:nvPr/>
            </p:nvSpPr>
            <p:spPr bwMode="auto">
              <a:xfrm>
                <a:off x="4381" y="251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73" name="Freeform 4609"/>
              <p:cNvSpPr>
                <a:spLocks/>
              </p:cNvSpPr>
              <p:nvPr/>
            </p:nvSpPr>
            <p:spPr bwMode="auto">
              <a:xfrm>
                <a:off x="4205" y="301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74" name="Freeform 4610"/>
              <p:cNvSpPr>
                <a:spLocks/>
              </p:cNvSpPr>
              <p:nvPr/>
            </p:nvSpPr>
            <p:spPr bwMode="auto">
              <a:xfrm>
                <a:off x="4364" y="278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75" name="Freeform 4611"/>
              <p:cNvSpPr>
                <a:spLocks/>
              </p:cNvSpPr>
              <p:nvPr/>
            </p:nvSpPr>
            <p:spPr bwMode="auto">
              <a:xfrm>
                <a:off x="4356" y="25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76" name="Freeform 4612"/>
              <p:cNvSpPr>
                <a:spLocks/>
              </p:cNvSpPr>
              <p:nvPr/>
            </p:nvSpPr>
            <p:spPr bwMode="auto">
              <a:xfrm>
                <a:off x="4155" y="283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77" name="Freeform 4613"/>
              <p:cNvSpPr>
                <a:spLocks/>
              </p:cNvSpPr>
              <p:nvPr/>
            </p:nvSpPr>
            <p:spPr bwMode="auto">
              <a:xfrm>
                <a:off x="4222" y="275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78" name="Freeform 4614"/>
              <p:cNvSpPr>
                <a:spLocks/>
              </p:cNvSpPr>
              <p:nvPr/>
            </p:nvSpPr>
            <p:spPr bwMode="auto">
              <a:xfrm>
                <a:off x="3870" y="2814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79" name="Freeform 4615"/>
              <p:cNvSpPr>
                <a:spLocks/>
              </p:cNvSpPr>
              <p:nvPr/>
            </p:nvSpPr>
            <p:spPr bwMode="auto">
              <a:xfrm>
                <a:off x="4272" y="2788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80" name="Freeform 4616"/>
              <p:cNvSpPr>
                <a:spLocks/>
              </p:cNvSpPr>
              <p:nvPr/>
            </p:nvSpPr>
            <p:spPr bwMode="auto">
              <a:xfrm>
                <a:off x="4004" y="26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81" name="Freeform 4617"/>
              <p:cNvSpPr>
                <a:spLocks/>
              </p:cNvSpPr>
              <p:nvPr/>
            </p:nvSpPr>
            <p:spPr bwMode="auto">
              <a:xfrm>
                <a:off x="4616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82" name="Freeform 4618"/>
              <p:cNvSpPr>
                <a:spLocks/>
              </p:cNvSpPr>
              <p:nvPr/>
            </p:nvSpPr>
            <p:spPr bwMode="auto">
              <a:xfrm>
                <a:off x="4658" y="230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83" name="Freeform 4619"/>
              <p:cNvSpPr>
                <a:spLocks/>
              </p:cNvSpPr>
              <p:nvPr/>
            </p:nvSpPr>
            <p:spPr bwMode="auto">
              <a:xfrm>
                <a:off x="4893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84" name="Freeform 4620"/>
              <p:cNvSpPr>
                <a:spLocks/>
              </p:cNvSpPr>
              <p:nvPr/>
            </p:nvSpPr>
            <p:spPr bwMode="auto">
              <a:xfrm>
                <a:off x="4532" y="239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85" name="Freeform 4621"/>
              <p:cNvSpPr>
                <a:spLocks/>
              </p:cNvSpPr>
              <p:nvPr/>
            </p:nvSpPr>
            <p:spPr bwMode="auto">
              <a:xfrm>
                <a:off x="4499" y="2394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86" name="Freeform 4622"/>
              <p:cNvSpPr>
                <a:spLocks/>
              </p:cNvSpPr>
              <p:nvPr/>
            </p:nvSpPr>
            <p:spPr bwMode="auto">
              <a:xfrm>
                <a:off x="4448" y="24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87" name="Freeform 4623"/>
              <p:cNvSpPr>
                <a:spLocks/>
              </p:cNvSpPr>
              <p:nvPr/>
            </p:nvSpPr>
            <p:spPr bwMode="auto">
              <a:xfrm>
                <a:off x="4524" y="2386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88" name="Freeform 4624"/>
              <p:cNvSpPr>
                <a:spLocks/>
              </p:cNvSpPr>
              <p:nvPr/>
            </p:nvSpPr>
            <p:spPr bwMode="auto">
              <a:xfrm>
                <a:off x="4868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89" name="Freeform 4625"/>
              <p:cNvSpPr>
                <a:spLocks/>
              </p:cNvSpPr>
              <p:nvPr/>
            </p:nvSpPr>
            <p:spPr bwMode="auto">
              <a:xfrm>
                <a:off x="4859" y="238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90" name="Freeform 4626"/>
              <p:cNvSpPr>
                <a:spLocks/>
              </p:cNvSpPr>
              <p:nvPr/>
            </p:nvSpPr>
            <p:spPr bwMode="auto">
              <a:xfrm>
                <a:off x="4776" y="2428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91" name="Freeform 4627"/>
              <p:cNvSpPr>
                <a:spLocks/>
              </p:cNvSpPr>
              <p:nvPr/>
            </p:nvSpPr>
            <p:spPr bwMode="auto">
              <a:xfrm>
                <a:off x="4104" y="2805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92" name="Freeform 4628"/>
              <p:cNvSpPr>
                <a:spLocks/>
              </p:cNvSpPr>
              <p:nvPr/>
            </p:nvSpPr>
            <p:spPr bwMode="auto">
              <a:xfrm>
                <a:off x="3970" y="23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93" name="Freeform 4629"/>
              <p:cNvSpPr>
                <a:spLocks/>
              </p:cNvSpPr>
              <p:nvPr/>
            </p:nvSpPr>
            <p:spPr bwMode="auto">
              <a:xfrm>
                <a:off x="4373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94" name="Freeform 4630"/>
              <p:cNvSpPr>
                <a:spLocks/>
              </p:cNvSpPr>
              <p:nvPr/>
            </p:nvSpPr>
            <p:spPr bwMode="auto">
              <a:xfrm>
                <a:off x="4373" y="217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95" name="Freeform 4631"/>
              <p:cNvSpPr>
                <a:spLocks/>
              </p:cNvSpPr>
              <p:nvPr/>
            </p:nvSpPr>
            <p:spPr bwMode="auto">
              <a:xfrm>
                <a:off x="4255" y="242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96" name="Freeform 4632"/>
              <p:cNvSpPr>
                <a:spLocks/>
              </p:cNvSpPr>
              <p:nvPr/>
            </p:nvSpPr>
            <p:spPr bwMode="auto">
              <a:xfrm>
                <a:off x="4021" y="2461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97" name="Freeform 4633"/>
              <p:cNvSpPr>
                <a:spLocks/>
              </p:cNvSpPr>
              <p:nvPr/>
            </p:nvSpPr>
            <p:spPr bwMode="auto">
              <a:xfrm>
                <a:off x="4247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98" name="Freeform 4634"/>
              <p:cNvSpPr>
                <a:spLocks/>
              </p:cNvSpPr>
              <p:nvPr/>
            </p:nvSpPr>
            <p:spPr bwMode="auto">
              <a:xfrm>
                <a:off x="4331" y="2260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699" name="Freeform 4635"/>
              <p:cNvSpPr>
                <a:spLocks/>
              </p:cNvSpPr>
              <p:nvPr/>
            </p:nvSpPr>
            <p:spPr bwMode="auto">
              <a:xfrm>
                <a:off x="3995" y="245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00" name="Freeform 4636"/>
              <p:cNvSpPr>
                <a:spLocks/>
              </p:cNvSpPr>
              <p:nvPr/>
            </p:nvSpPr>
            <p:spPr bwMode="auto">
              <a:xfrm>
                <a:off x="4188" y="239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01" name="Freeform 4637"/>
              <p:cNvSpPr>
                <a:spLocks/>
              </p:cNvSpPr>
              <p:nvPr/>
            </p:nvSpPr>
            <p:spPr bwMode="auto">
              <a:xfrm>
                <a:off x="3719" y="262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02" name="Freeform 4638"/>
              <p:cNvSpPr>
                <a:spLocks/>
              </p:cNvSpPr>
              <p:nvPr/>
            </p:nvSpPr>
            <p:spPr bwMode="auto">
              <a:xfrm>
                <a:off x="4029" y="235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03" name="Freeform 4639"/>
              <p:cNvSpPr>
                <a:spLocks/>
              </p:cNvSpPr>
              <p:nvPr/>
            </p:nvSpPr>
            <p:spPr bwMode="auto">
              <a:xfrm>
                <a:off x="4188" y="231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04" name="Freeform 4640"/>
              <p:cNvSpPr>
                <a:spLocks/>
              </p:cNvSpPr>
              <p:nvPr/>
            </p:nvSpPr>
            <p:spPr bwMode="auto">
              <a:xfrm>
                <a:off x="4130" y="23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05" name="Freeform 4641"/>
              <p:cNvSpPr>
                <a:spLocks/>
              </p:cNvSpPr>
              <p:nvPr/>
            </p:nvSpPr>
            <p:spPr bwMode="auto">
              <a:xfrm>
                <a:off x="4037" y="246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06" name="Freeform 4642"/>
              <p:cNvSpPr>
                <a:spLocks/>
              </p:cNvSpPr>
              <p:nvPr/>
            </p:nvSpPr>
            <p:spPr bwMode="auto">
              <a:xfrm>
                <a:off x="3979" y="252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07" name="Freeform 4643"/>
              <p:cNvSpPr>
                <a:spLocks/>
              </p:cNvSpPr>
              <p:nvPr/>
            </p:nvSpPr>
            <p:spPr bwMode="auto">
              <a:xfrm>
                <a:off x="4415" y="21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08" name="Freeform 4644"/>
              <p:cNvSpPr>
                <a:spLocks/>
              </p:cNvSpPr>
              <p:nvPr/>
            </p:nvSpPr>
            <p:spPr bwMode="auto">
              <a:xfrm>
                <a:off x="3719" y="262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09" name="Freeform 4645"/>
              <p:cNvSpPr>
                <a:spLocks/>
              </p:cNvSpPr>
              <p:nvPr/>
            </p:nvSpPr>
            <p:spPr bwMode="auto">
              <a:xfrm>
                <a:off x="4608" y="189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10" name="Freeform 4646"/>
              <p:cNvSpPr>
                <a:spLocks/>
              </p:cNvSpPr>
              <p:nvPr/>
            </p:nvSpPr>
            <p:spPr bwMode="auto">
              <a:xfrm>
                <a:off x="4104" y="2319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11" name="Freeform 4647"/>
              <p:cNvSpPr>
                <a:spLocks/>
              </p:cNvSpPr>
              <p:nvPr/>
            </p:nvSpPr>
            <p:spPr bwMode="auto">
              <a:xfrm>
                <a:off x="4121" y="232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12" name="Freeform 4648"/>
              <p:cNvSpPr>
                <a:spLocks/>
              </p:cNvSpPr>
              <p:nvPr/>
            </p:nvSpPr>
            <p:spPr bwMode="auto">
              <a:xfrm>
                <a:off x="4566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13" name="Freeform 4649"/>
              <p:cNvSpPr>
                <a:spLocks/>
              </p:cNvSpPr>
              <p:nvPr/>
            </p:nvSpPr>
            <p:spPr bwMode="auto">
              <a:xfrm>
                <a:off x="4566" y="210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14" name="Freeform 4650"/>
              <p:cNvSpPr>
                <a:spLocks/>
              </p:cNvSpPr>
              <p:nvPr/>
            </p:nvSpPr>
            <p:spPr bwMode="auto">
              <a:xfrm>
                <a:off x="4583" y="2067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15" name="Freeform 4651"/>
              <p:cNvSpPr>
                <a:spLocks/>
              </p:cNvSpPr>
              <p:nvPr/>
            </p:nvSpPr>
            <p:spPr bwMode="auto">
              <a:xfrm>
                <a:off x="4515" y="21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16" name="Freeform 4652"/>
              <p:cNvSpPr>
                <a:spLocks/>
              </p:cNvSpPr>
              <p:nvPr/>
            </p:nvSpPr>
            <p:spPr bwMode="auto">
              <a:xfrm>
                <a:off x="4507" y="2067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17" name="Freeform 4653"/>
              <p:cNvSpPr>
                <a:spLocks/>
              </p:cNvSpPr>
              <p:nvPr/>
            </p:nvSpPr>
            <p:spPr bwMode="auto">
              <a:xfrm>
                <a:off x="4566" y="19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18" name="Freeform 4654"/>
              <p:cNvSpPr>
                <a:spLocks/>
              </p:cNvSpPr>
              <p:nvPr/>
            </p:nvSpPr>
            <p:spPr bwMode="auto">
              <a:xfrm>
                <a:off x="4700" y="2059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19" name="Freeform 4655"/>
              <p:cNvSpPr>
                <a:spLocks/>
              </p:cNvSpPr>
              <p:nvPr/>
            </p:nvSpPr>
            <p:spPr bwMode="auto">
              <a:xfrm>
                <a:off x="4700" y="2042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20" name="Freeform 4656"/>
              <p:cNvSpPr>
                <a:spLocks/>
              </p:cNvSpPr>
              <p:nvPr/>
            </p:nvSpPr>
            <p:spPr bwMode="auto">
              <a:xfrm>
                <a:off x="4792" y="199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21" name="Freeform 4657"/>
              <p:cNvSpPr>
                <a:spLocks/>
              </p:cNvSpPr>
              <p:nvPr/>
            </p:nvSpPr>
            <p:spPr bwMode="auto">
              <a:xfrm>
                <a:off x="4440" y="208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22" name="Freeform 4658"/>
              <p:cNvSpPr>
                <a:spLocks/>
              </p:cNvSpPr>
              <p:nvPr/>
            </p:nvSpPr>
            <p:spPr bwMode="auto">
              <a:xfrm>
                <a:off x="4532" y="210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23" name="Freeform 4659"/>
              <p:cNvSpPr>
                <a:spLocks/>
              </p:cNvSpPr>
              <p:nvPr/>
            </p:nvSpPr>
            <p:spPr bwMode="auto">
              <a:xfrm>
                <a:off x="4448" y="209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24" name="Freeform 4660"/>
              <p:cNvSpPr>
                <a:spLocks/>
              </p:cNvSpPr>
              <p:nvPr/>
            </p:nvSpPr>
            <p:spPr bwMode="auto">
              <a:xfrm>
                <a:off x="4599" y="210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25" name="Freeform 4661"/>
              <p:cNvSpPr>
                <a:spLocks/>
              </p:cNvSpPr>
              <p:nvPr/>
            </p:nvSpPr>
            <p:spPr bwMode="auto">
              <a:xfrm>
                <a:off x="4574" y="206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26" name="Freeform 4662"/>
              <p:cNvSpPr>
                <a:spLocks/>
              </p:cNvSpPr>
              <p:nvPr/>
            </p:nvSpPr>
            <p:spPr bwMode="auto">
              <a:xfrm>
                <a:off x="4759" y="200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27" name="Freeform 4663"/>
              <p:cNvSpPr>
                <a:spLocks/>
              </p:cNvSpPr>
              <p:nvPr/>
            </p:nvSpPr>
            <p:spPr bwMode="auto">
              <a:xfrm>
                <a:off x="4666" y="2042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28" name="Freeform 4664"/>
              <p:cNvSpPr>
                <a:spLocks/>
              </p:cNvSpPr>
              <p:nvPr/>
            </p:nvSpPr>
            <p:spPr bwMode="auto">
              <a:xfrm>
                <a:off x="4599" y="206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29" name="Freeform 4665"/>
              <p:cNvSpPr>
                <a:spLocks/>
              </p:cNvSpPr>
              <p:nvPr/>
            </p:nvSpPr>
            <p:spPr bwMode="auto">
              <a:xfrm>
                <a:off x="4658" y="1933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30" name="Freeform 4666"/>
              <p:cNvSpPr>
                <a:spLocks/>
              </p:cNvSpPr>
              <p:nvPr/>
            </p:nvSpPr>
            <p:spPr bwMode="auto">
              <a:xfrm>
                <a:off x="4532" y="205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31" name="Freeform 4667"/>
              <p:cNvSpPr>
                <a:spLocks/>
              </p:cNvSpPr>
              <p:nvPr/>
            </p:nvSpPr>
            <p:spPr bwMode="auto">
              <a:xfrm>
                <a:off x="4591" y="196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32" name="Freeform 4668"/>
              <p:cNvSpPr>
                <a:spLocks/>
              </p:cNvSpPr>
              <p:nvPr/>
            </p:nvSpPr>
            <p:spPr bwMode="auto">
              <a:xfrm>
                <a:off x="4515" y="206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33" name="Freeform 4669"/>
              <p:cNvSpPr>
                <a:spLocks/>
              </p:cNvSpPr>
              <p:nvPr/>
            </p:nvSpPr>
            <p:spPr bwMode="auto">
              <a:xfrm>
                <a:off x="4440" y="210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34" name="Freeform 4670"/>
              <p:cNvSpPr>
                <a:spLocks/>
              </p:cNvSpPr>
              <p:nvPr/>
            </p:nvSpPr>
            <p:spPr bwMode="auto">
              <a:xfrm>
                <a:off x="4406" y="210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35" name="Freeform 4671"/>
              <p:cNvSpPr>
                <a:spLocks/>
              </p:cNvSpPr>
              <p:nvPr/>
            </p:nvSpPr>
            <p:spPr bwMode="auto">
              <a:xfrm>
                <a:off x="4532" y="203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36" name="Freeform 4672"/>
              <p:cNvSpPr>
                <a:spLocks/>
              </p:cNvSpPr>
              <p:nvPr/>
            </p:nvSpPr>
            <p:spPr bwMode="auto">
              <a:xfrm>
                <a:off x="3811" y="267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37" name="Freeform 4673"/>
              <p:cNvSpPr>
                <a:spLocks/>
              </p:cNvSpPr>
              <p:nvPr/>
            </p:nvSpPr>
            <p:spPr bwMode="auto">
              <a:xfrm>
                <a:off x="4247" y="24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38" name="Freeform 4674"/>
              <p:cNvSpPr>
                <a:spLocks/>
              </p:cNvSpPr>
              <p:nvPr/>
            </p:nvSpPr>
            <p:spPr bwMode="auto">
              <a:xfrm>
                <a:off x="4474" y="213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39" name="Freeform 4675"/>
              <p:cNvSpPr>
                <a:spLocks/>
              </p:cNvSpPr>
              <p:nvPr/>
            </p:nvSpPr>
            <p:spPr bwMode="auto">
              <a:xfrm>
                <a:off x="4759" y="200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40" name="Freeform 4676"/>
              <p:cNvSpPr>
                <a:spLocks/>
              </p:cNvSpPr>
              <p:nvPr/>
            </p:nvSpPr>
            <p:spPr bwMode="auto">
              <a:xfrm>
                <a:off x="4666" y="2042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41" name="Freeform 4677"/>
              <p:cNvSpPr>
                <a:spLocks/>
              </p:cNvSpPr>
              <p:nvPr/>
            </p:nvSpPr>
            <p:spPr bwMode="auto">
              <a:xfrm>
                <a:off x="4532" y="205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42" name="Freeform 4678"/>
              <p:cNvSpPr>
                <a:spLocks/>
              </p:cNvSpPr>
              <p:nvPr/>
            </p:nvSpPr>
            <p:spPr bwMode="auto">
              <a:xfrm>
                <a:off x="4037" y="23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43" name="Freeform 4679"/>
              <p:cNvSpPr>
                <a:spLocks/>
              </p:cNvSpPr>
              <p:nvPr/>
            </p:nvSpPr>
            <p:spPr bwMode="auto">
              <a:xfrm>
                <a:off x="4373" y="215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44" name="Freeform 4680"/>
              <p:cNvSpPr>
                <a:spLocks/>
              </p:cNvSpPr>
              <p:nvPr/>
            </p:nvSpPr>
            <p:spPr bwMode="auto">
              <a:xfrm>
                <a:off x="4381" y="2210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45" name="Freeform 4681"/>
              <p:cNvSpPr>
                <a:spLocks/>
              </p:cNvSpPr>
              <p:nvPr/>
            </p:nvSpPr>
            <p:spPr bwMode="auto">
              <a:xfrm>
                <a:off x="4272" y="229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46" name="Freeform 4682"/>
              <p:cNvSpPr>
                <a:spLocks/>
              </p:cNvSpPr>
              <p:nvPr/>
            </p:nvSpPr>
            <p:spPr bwMode="auto">
              <a:xfrm>
                <a:off x="4255" y="231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47" name="Freeform 4683"/>
              <p:cNvSpPr>
                <a:spLocks/>
              </p:cNvSpPr>
              <p:nvPr/>
            </p:nvSpPr>
            <p:spPr bwMode="auto">
              <a:xfrm>
                <a:off x="4448" y="20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48" name="Freeform 4684"/>
              <p:cNvSpPr>
                <a:spLocks/>
              </p:cNvSpPr>
              <p:nvPr/>
            </p:nvSpPr>
            <p:spPr bwMode="auto">
              <a:xfrm>
                <a:off x="4440" y="20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49" name="Freeform 4685"/>
              <p:cNvSpPr>
                <a:spLocks/>
              </p:cNvSpPr>
              <p:nvPr/>
            </p:nvSpPr>
            <p:spPr bwMode="auto">
              <a:xfrm>
                <a:off x="4440" y="206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50" name="Freeform 4686"/>
              <p:cNvSpPr>
                <a:spLocks/>
              </p:cNvSpPr>
              <p:nvPr/>
            </p:nvSpPr>
            <p:spPr bwMode="auto">
              <a:xfrm>
                <a:off x="4339" y="206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51" name="Freeform 4687"/>
              <p:cNvSpPr>
                <a:spLocks/>
              </p:cNvSpPr>
              <p:nvPr/>
            </p:nvSpPr>
            <p:spPr bwMode="auto">
              <a:xfrm>
                <a:off x="4406" y="20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52" name="Freeform 4688"/>
              <p:cNvSpPr>
                <a:spLocks/>
              </p:cNvSpPr>
              <p:nvPr/>
            </p:nvSpPr>
            <p:spPr bwMode="auto">
              <a:xfrm>
                <a:off x="4381" y="20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53" name="Freeform 4689"/>
              <p:cNvSpPr>
                <a:spLocks/>
              </p:cNvSpPr>
              <p:nvPr/>
            </p:nvSpPr>
            <p:spPr bwMode="auto">
              <a:xfrm>
                <a:off x="4323" y="2100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54" name="Freeform 4690"/>
              <p:cNvSpPr>
                <a:spLocks/>
              </p:cNvSpPr>
              <p:nvPr/>
            </p:nvSpPr>
            <p:spPr bwMode="auto">
              <a:xfrm>
                <a:off x="4406" y="2050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55" name="Freeform 4691"/>
              <p:cNvSpPr>
                <a:spLocks/>
              </p:cNvSpPr>
              <p:nvPr/>
            </p:nvSpPr>
            <p:spPr bwMode="auto">
              <a:xfrm>
                <a:off x="4457" y="204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56" name="Freeform 4692"/>
              <p:cNvSpPr>
                <a:spLocks/>
              </p:cNvSpPr>
              <p:nvPr/>
            </p:nvSpPr>
            <p:spPr bwMode="auto">
              <a:xfrm>
                <a:off x="4314" y="203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57" name="Freeform 4693"/>
              <p:cNvSpPr>
                <a:spLocks/>
              </p:cNvSpPr>
              <p:nvPr/>
            </p:nvSpPr>
            <p:spPr bwMode="auto">
              <a:xfrm>
                <a:off x="4381" y="213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58" name="Freeform 4694"/>
              <p:cNvSpPr>
                <a:spLocks/>
              </p:cNvSpPr>
              <p:nvPr/>
            </p:nvSpPr>
            <p:spPr bwMode="auto">
              <a:xfrm>
                <a:off x="4390" y="219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59" name="Freeform 4695"/>
              <p:cNvSpPr>
                <a:spLocks/>
              </p:cNvSpPr>
              <p:nvPr/>
            </p:nvSpPr>
            <p:spPr bwMode="auto">
              <a:xfrm>
                <a:off x="4348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60" name="Freeform 4696"/>
              <p:cNvSpPr>
                <a:spLocks/>
              </p:cNvSpPr>
              <p:nvPr/>
            </p:nvSpPr>
            <p:spPr bwMode="auto">
              <a:xfrm>
                <a:off x="4281" y="2184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61" name="Freeform 4697"/>
              <p:cNvSpPr>
                <a:spLocks/>
              </p:cNvSpPr>
              <p:nvPr/>
            </p:nvSpPr>
            <p:spPr bwMode="auto">
              <a:xfrm>
                <a:off x="4289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62" name="Freeform 4698"/>
              <p:cNvSpPr>
                <a:spLocks/>
              </p:cNvSpPr>
              <p:nvPr/>
            </p:nvSpPr>
            <p:spPr bwMode="auto">
              <a:xfrm>
                <a:off x="4356" y="2210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63" name="Freeform 4699"/>
              <p:cNvSpPr>
                <a:spLocks/>
              </p:cNvSpPr>
              <p:nvPr/>
            </p:nvSpPr>
            <p:spPr bwMode="auto">
              <a:xfrm>
                <a:off x="4306" y="2226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64" name="Freeform 4700"/>
              <p:cNvSpPr>
                <a:spLocks/>
              </p:cNvSpPr>
              <p:nvPr/>
            </p:nvSpPr>
            <p:spPr bwMode="auto">
              <a:xfrm>
                <a:off x="4239" y="2050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65" name="Freeform 4701"/>
              <p:cNvSpPr>
                <a:spLocks/>
              </p:cNvSpPr>
              <p:nvPr/>
            </p:nvSpPr>
            <p:spPr bwMode="auto">
              <a:xfrm>
                <a:off x="4440" y="200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66" name="Freeform 4702"/>
              <p:cNvSpPr>
                <a:spLocks/>
              </p:cNvSpPr>
              <p:nvPr/>
            </p:nvSpPr>
            <p:spPr bwMode="auto">
              <a:xfrm>
                <a:off x="4390" y="203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67" name="Freeform 4703"/>
              <p:cNvSpPr>
                <a:spLocks/>
              </p:cNvSpPr>
              <p:nvPr/>
            </p:nvSpPr>
            <p:spPr bwMode="auto">
              <a:xfrm>
                <a:off x="4390" y="208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68" name="Freeform 4704"/>
              <p:cNvSpPr>
                <a:spLocks/>
              </p:cNvSpPr>
              <p:nvPr/>
            </p:nvSpPr>
            <p:spPr bwMode="auto">
              <a:xfrm>
                <a:off x="4281" y="2117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69" name="Freeform 4705"/>
              <p:cNvSpPr>
                <a:spLocks/>
              </p:cNvSpPr>
              <p:nvPr/>
            </p:nvSpPr>
            <p:spPr bwMode="auto">
              <a:xfrm>
                <a:off x="4474" y="206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70" name="Freeform 4706"/>
              <p:cNvSpPr>
                <a:spLocks/>
              </p:cNvSpPr>
              <p:nvPr/>
            </p:nvSpPr>
            <p:spPr bwMode="auto">
              <a:xfrm>
                <a:off x="4339" y="209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71" name="Freeform 4707"/>
              <p:cNvSpPr>
                <a:spLocks/>
              </p:cNvSpPr>
              <p:nvPr/>
            </p:nvSpPr>
            <p:spPr bwMode="auto">
              <a:xfrm>
                <a:off x="4415" y="209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72" name="Freeform 4708"/>
              <p:cNvSpPr>
                <a:spLocks/>
              </p:cNvSpPr>
              <p:nvPr/>
            </p:nvSpPr>
            <p:spPr bwMode="auto">
              <a:xfrm>
                <a:off x="4406" y="2059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73" name="Freeform 4709"/>
              <p:cNvSpPr>
                <a:spLocks/>
              </p:cNvSpPr>
              <p:nvPr/>
            </p:nvSpPr>
            <p:spPr bwMode="auto">
              <a:xfrm>
                <a:off x="4406" y="206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74" name="Freeform 4710"/>
              <p:cNvSpPr>
                <a:spLocks/>
              </p:cNvSpPr>
              <p:nvPr/>
            </p:nvSpPr>
            <p:spPr bwMode="auto">
              <a:xfrm>
                <a:off x="4289" y="205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75" name="Freeform 4711"/>
              <p:cNvSpPr>
                <a:spLocks/>
              </p:cNvSpPr>
              <p:nvPr/>
            </p:nvSpPr>
            <p:spPr bwMode="auto">
              <a:xfrm>
                <a:off x="4406" y="206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76" name="Freeform 4712"/>
              <p:cNvSpPr>
                <a:spLocks/>
              </p:cNvSpPr>
              <p:nvPr/>
            </p:nvSpPr>
            <p:spPr bwMode="auto">
              <a:xfrm>
                <a:off x="4440" y="209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77" name="Freeform 4713"/>
              <p:cNvSpPr>
                <a:spLocks/>
              </p:cNvSpPr>
              <p:nvPr/>
            </p:nvSpPr>
            <p:spPr bwMode="auto">
              <a:xfrm>
                <a:off x="4440" y="20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78" name="Freeform 4714"/>
              <p:cNvSpPr>
                <a:spLocks/>
              </p:cNvSpPr>
              <p:nvPr/>
            </p:nvSpPr>
            <p:spPr bwMode="auto">
              <a:xfrm>
                <a:off x="4465" y="2050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79" name="Freeform 4715"/>
              <p:cNvSpPr>
                <a:spLocks/>
              </p:cNvSpPr>
              <p:nvPr/>
            </p:nvSpPr>
            <p:spPr bwMode="auto">
              <a:xfrm>
                <a:off x="4390" y="206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80" name="Freeform 4716"/>
              <p:cNvSpPr>
                <a:spLocks/>
              </p:cNvSpPr>
              <p:nvPr/>
            </p:nvSpPr>
            <p:spPr bwMode="auto">
              <a:xfrm>
                <a:off x="4406" y="203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81" name="Freeform 4717"/>
              <p:cNvSpPr>
                <a:spLocks/>
              </p:cNvSpPr>
              <p:nvPr/>
            </p:nvSpPr>
            <p:spPr bwMode="auto">
              <a:xfrm>
                <a:off x="4432" y="204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82" name="Freeform 4718"/>
              <p:cNvSpPr>
                <a:spLocks/>
              </p:cNvSpPr>
              <p:nvPr/>
            </p:nvSpPr>
            <p:spPr bwMode="auto">
              <a:xfrm>
                <a:off x="4314" y="206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83" name="Freeform 4719"/>
              <p:cNvSpPr>
                <a:spLocks/>
              </p:cNvSpPr>
              <p:nvPr/>
            </p:nvSpPr>
            <p:spPr bwMode="auto">
              <a:xfrm>
                <a:off x="4364" y="200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84" name="Freeform 4720"/>
              <p:cNvSpPr>
                <a:spLocks/>
              </p:cNvSpPr>
              <p:nvPr/>
            </p:nvSpPr>
            <p:spPr bwMode="auto">
              <a:xfrm>
                <a:off x="4364" y="2092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85" name="Freeform 4721"/>
              <p:cNvSpPr>
                <a:spLocks/>
              </p:cNvSpPr>
              <p:nvPr/>
            </p:nvSpPr>
            <p:spPr bwMode="auto">
              <a:xfrm>
                <a:off x="4239" y="2100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86" name="Freeform 4722"/>
              <p:cNvSpPr>
                <a:spLocks/>
              </p:cNvSpPr>
              <p:nvPr/>
            </p:nvSpPr>
            <p:spPr bwMode="auto">
              <a:xfrm>
                <a:off x="4339" y="203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87" name="Freeform 4723"/>
              <p:cNvSpPr>
                <a:spLocks/>
              </p:cNvSpPr>
              <p:nvPr/>
            </p:nvSpPr>
            <p:spPr bwMode="auto">
              <a:xfrm>
                <a:off x="4356" y="205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88" name="Freeform 4724"/>
              <p:cNvSpPr>
                <a:spLocks/>
              </p:cNvSpPr>
              <p:nvPr/>
            </p:nvSpPr>
            <p:spPr bwMode="auto">
              <a:xfrm>
                <a:off x="4406" y="206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89" name="Freeform 4725"/>
              <p:cNvSpPr>
                <a:spLocks/>
              </p:cNvSpPr>
              <p:nvPr/>
            </p:nvSpPr>
            <p:spPr bwMode="auto">
              <a:xfrm>
                <a:off x="4331" y="2092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90" name="Freeform 4726"/>
              <p:cNvSpPr>
                <a:spLocks/>
              </p:cNvSpPr>
              <p:nvPr/>
            </p:nvSpPr>
            <p:spPr bwMode="auto">
              <a:xfrm>
                <a:off x="4323" y="2210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91" name="Freeform 4727"/>
              <p:cNvSpPr>
                <a:spLocks/>
              </p:cNvSpPr>
              <p:nvPr/>
            </p:nvSpPr>
            <p:spPr bwMode="auto">
              <a:xfrm>
                <a:off x="4373" y="209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92" name="Freeform 4728"/>
              <p:cNvSpPr>
                <a:spLocks/>
              </p:cNvSpPr>
              <p:nvPr/>
            </p:nvSpPr>
            <p:spPr bwMode="auto">
              <a:xfrm>
                <a:off x="4616" y="203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93" name="Freeform 4729"/>
              <p:cNvSpPr>
                <a:spLocks/>
              </p:cNvSpPr>
              <p:nvPr/>
            </p:nvSpPr>
            <p:spPr bwMode="auto">
              <a:xfrm>
                <a:off x="4507" y="206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94" name="Freeform 4730"/>
              <p:cNvSpPr>
                <a:spLocks/>
              </p:cNvSpPr>
              <p:nvPr/>
            </p:nvSpPr>
            <p:spPr bwMode="auto">
              <a:xfrm>
                <a:off x="4666" y="193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95" name="Freeform 4731"/>
              <p:cNvSpPr>
                <a:spLocks/>
              </p:cNvSpPr>
              <p:nvPr/>
            </p:nvSpPr>
            <p:spPr bwMode="auto">
              <a:xfrm>
                <a:off x="3903" y="26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96" name="Freeform 4732"/>
              <p:cNvSpPr>
                <a:spLocks/>
              </p:cNvSpPr>
              <p:nvPr/>
            </p:nvSpPr>
            <p:spPr bwMode="auto">
              <a:xfrm>
                <a:off x="4373" y="20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97" name="Freeform 4733"/>
              <p:cNvSpPr>
                <a:spLocks/>
              </p:cNvSpPr>
              <p:nvPr/>
            </p:nvSpPr>
            <p:spPr bwMode="auto">
              <a:xfrm>
                <a:off x="4214" y="2210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98" name="Freeform 4734"/>
              <p:cNvSpPr>
                <a:spLocks/>
              </p:cNvSpPr>
              <p:nvPr/>
            </p:nvSpPr>
            <p:spPr bwMode="auto">
              <a:xfrm>
                <a:off x="4448" y="21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799" name="Freeform 4735"/>
              <p:cNvSpPr>
                <a:spLocks/>
              </p:cNvSpPr>
              <p:nvPr/>
            </p:nvSpPr>
            <p:spPr bwMode="auto">
              <a:xfrm>
                <a:off x="4474" y="2184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00" name="Freeform 4736"/>
              <p:cNvSpPr>
                <a:spLocks/>
              </p:cNvSpPr>
              <p:nvPr/>
            </p:nvSpPr>
            <p:spPr bwMode="auto">
              <a:xfrm>
                <a:off x="4423" y="217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01" name="Freeform 4737"/>
              <p:cNvSpPr>
                <a:spLocks/>
              </p:cNvSpPr>
              <p:nvPr/>
            </p:nvSpPr>
            <p:spPr bwMode="auto">
              <a:xfrm>
                <a:off x="4507" y="215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02" name="Freeform 4738"/>
              <p:cNvSpPr>
                <a:spLocks/>
              </p:cNvSpPr>
              <p:nvPr/>
            </p:nvSpPr>
            <p:spPr bwMode="auto">
              <a:xfrm>
                <a:off x="4381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03" name="Freeform 4739"/>
              <p:cNvSpPr>
                <a:spLocks/>
              </p:cNvSpPr>
              <p:nvPr/>
            </p:nvSpPr>
            <p:spPr bwMode="auto">
              <a:xfrm>
                <a:off x="4356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04" name="Freeform 4740"/>
              <p:cNvSpPr>
                <a:spLocks/>
              </p:cNvSpPr>
              <p:nvPr/>
            </p:nvSpPr>
            <p:spPr bwMode="auto">
              <a:xfrm>
                <a:off x="4214" y="2344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05" name="Freeform 4741"/>
              <p:cNvSpPr>
                <a:spLocks/>
              </p:cNvSpPr>
              <p:nvPr/>
            </p:nvSpPr>
            <p:spPr bwMode="auto">
              <a:xfrm>
                <a:off x="4255" y="236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06" name="Freeform 4742"/>
              <p:cNvSpPr>
                <a:spLocks/>
              </p:cNvSpPr>
              <p:nvPr/>
            </p:nvSpPr>
            <p:spPr bwMode="auto">
              <a:xfrm>
                <a:off x="4423" y="203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07" name="Freeform 4743"/>
              <p:cNvSpPr>
                <a:spLocks/>
              </p:cNvSpPr>
              <p:nvPr/>
            </p:nvSpPr>
            <p:spPr bwMode="auto">
              <a:xfrm>
                <a:off x="4440" y="208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08" name="Freeform 4744"/>
              <p:cNvSpPr>
                <a:spLocks/>
              </p:cNvSpPr>
              <p:nvPr/>
            </p:nvSpPr>
            <p:spPr bwMode="auto">
              <a:xfrm>
                <a:off x="4390" y="209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09" name="Freeform 4745"/>
              <p:cNvSpPr>
                <a:spLocks/>
              </p:cNvSpPr>
              <p:nvPr/>
            </p:nvSpPr>
            <p:spPr bwMode="auto">
              <a:xfrm>
                <a:off x="4457" y="204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10" name="Freeform 4746"/>
              <p:cNvSpPr>
                <a:spLocks/>
              </p:cNvSpPr>
              <p:nvPr/>
            </p:nvSpPr>
            <p:spPr bwMode="auto">
              <a:xfrm>
                <a:off x="4398" y="2059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11" name="Freeform 4747"/>
              <p:cNvSpPr>
                <a:spLocks/>
              </p:cNvSpPr>
              <p:nvPr/>
            </p:nvSpPr>
            <p:spPr bwMode="auto">
              <a:xfrm>
                <a:off x="4524" y="2033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12" name="Freeform 4748"/>
              <p:cNvSpPr>
                <a:spLocks/>
              </p:cNvSpPr>
              <p:nvPr/>
            </p:nvSpPr>
            <p:spPr bwMode="auto">
              <a:xfrm>
                <a:off x="4507" y="192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13" name="Freeform 4749"/>
              <p:cNvSpPr>
                <a:spLocks/>
              </p:cNvSpPr>
              <p:nvPr/>
            </p:nvSpPr>
            <p:spPr bwMode="auto">
              <a:xfrm>
                <a:off x="4364" y="2327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14" name="Freeform 4750"/>
              <p:cNvSpPr>
                <a:spLocks/>
              </p:cNvSpPr>
              <p:nvPr/>
            </p:nvSpPr>
            <p:spPr bwMode="auto">
              <a:xfrm>
                <a:off x="4457" y="2226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34" name="Group 4952"/>
            <p:cNvGrpSpPr>
              <a:grpSpLocks/>
            </p:cNvGrpSpPr>
            <p:nvPr/>
          </p:nvGrpSpPr>
          <p:grpSpPr bwMode="auto">
            <a:xfrm>
              <a:off x="3282" y="1908"/>
              <a:ext cx="1905" cy="1493"/>
              <a:chOff x="3282" y="1908"/>
              <a:chExt cx="1905" cy="1493"/>
            </a:xfrm>
          </p:grpSpPr>
          <p:sp>
            <p:nvSpPr>
              <p:cNvPr id="604816" name="Freeform 4752"/>
              <p:cNvSpPr>
                <a:spLocks/>
              </p:cNvSpPr>
              <p:nvPr/>
            </p:nvSpPr>
            <p:spPr bwMode="auto">
              <a:xfrm>
                <a:off x="4406" y="215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17" name="Freeform 4753"/>
              <p:cNvSpPr>
                <a:spLocks/>
              </p:cNvSpPr>
              <p:nvPr/>
            </p:nvSpPr>
            <p:spPr bwMode="auto">
              <a:xfrm>
                <a:off x="4440" y="226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18" name="Freeform 4754"/>
              <p:cNvSpPr>
                <a:spLocks/>
              </p:cNvSpPr>
              <p:nvPr/>
            </p:nvSpPr>
            <p:spPr bwMode="auto">
              <a:xfrm>
                <a:off x="4423" y="21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19" name="Freeform 4755"/>
              <p:cNvSpPr>
                <a:spLocks/>
              </p:cNvSpPr>
              <p:nvPr/>
            </p:nvSpPr>
            <p:spPr bwMode="auto">
              <a:xfrm>
                <a:off x="4482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20" name="Freeform 4756"/>
              <p:cNvSpPr>
                <a:spLocks/>
              </p:cNvSpPr>
              <p:nvPr/>
            </p:nvSpPr>
            <p:spPr bwMode="auto">
              <a:xfrm>
                <a:off x="4390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21" name="Freeform 4757"/>
              <p:cNvSpPr>
                <a:spLocks/>
              </p:cNvSpPr>
              <p:nvPr/>
            </p:nvSpPr>
            <p:spPr bwMode="auto">
              <a:xfrm>
                <a:off x="4440" y="224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22" name="Freeform 4758"/>
              <p:cNvSpPr>
                <a:spLocks/>
              </p:cNvSpPr>
              <p:nvPr/>
            </p:nvSpPr>
            <p:spPr bwMode="auto">
              <a:xfrm>
                <a:off x="4457" y="221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23" name="Freeform 4759"/>
              <p:cNvSpPr>
                <a:spLocks/>
              </p:cNvSpPr>
              <p:nvPr/>
            </p:nvSpPr>
            <p:spPr bwMode="auto">
              <a:xfrm>
                <a:off x="4188" y="24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24" name="Freeform 4760"/>
              <p:cNvSpPr>
                <a:spLocks/>
              </p:cNvSpPr>
              <p:nvPr/>
            </p:nvSpPr>
            <p:spPr bwMode="auto">
              <a:xfrm>
                <a:off x="3962" y="25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25" name="Freeform 4761"/>
              <p:cNvSpPr>
                <a:spLocks/>
              </p:cNvSpPr>
              <p:nvPr/>
            </p:nvSpPr>
            <p:spPr bwMode="auto">
              <a:xfrm>
                <a:off x="4314" y="243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26" name="Freeform 4762"/>
              <p:cNvSpPr>
                <a:spLocks/>
              </p:cNvSpPr>
              <p:nvPr/>
            </p:nvSpPr>
            <p:spPr bwMode="auto">
              <a:xfrm>
                <a:off x="4331" y="2319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27" name="Freeform 4763"/>
              <p:cNvSpPr>
                <a:spLocks/>
              </p:cNvSpPr>
              <p:nvPr/>
            </p:nvSpPr>
            <p:spPr bwMode="auto">
              <a:xfrm>
                <a:off x="4289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28" name="Freeform 4764"/>
              <p:cNvSpPr>
                <a:spLocks/>
              </p:cNvSpPr>
              <p:nvPr/>
            </p:nvSpPr>
            <p:spPr bwMode="auto">
              <a:xfrm>
                <a:off x="4373" y="226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29" name="Freeform 4765"/>
              <p:cNvSpPr>
                <a:spLocks/>
              </p:cNvSpPr>
              <p:nvPr/>
            </p:nvSpPr>
            <p:spPr bwMode="auto">
              <a:xfrm>
                <a:off x="4314" y="231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30" name="Freeform 4766"/>
              <p:cNvSpPr>
                <a:spLocks/>
              </p:cNvSpPr>
              <p:nvPr/>
            </p:nvSpPr>
            <p:spPr bwMode="auto">
              <a:xfrm>
                <a:off x="4381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31" name="Freeform 4767"/>
              <p:cNvSpPr>
                <a:spLocks/>
              </p:cNvSpPr>
              <p:nvPr/>
            </p:nvSpPr>
            <p:spPr bwMode="auto">
              <a:xfrm>
                <a:off x="4348" y="23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32" name="Freeform 4768"/>
              <p:cNvSpPr>
                <a:spLocks/>
              </p:cNvSpPr>
              <p:nvPr/>
            </p:nvSpPr>
            <p:spPr bwMode="auto">
              <a:xfrm>
                <a:off x="4348" y="231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33" name="Freeform 4769"/>
              <p:cNvSpPr>
                <a:spLocks/>
              </p:cNvSpPr>
              <p:nvPr/>
            </p:nvSpPr>
            <p:spPr bwMode="auto">
              <a:xfrm>
                <a:off x="4339" y="2319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34" name="Freeform 4770"/>
              <p:cNvSpPr>
                <a:spLocks/>
              </p:cNvSpPr>
              <p:nvPr/>
            </p:nvSpPr>
            <p:spPr bwMode="auto">
              <a:xfrm>
                <a:off x="4348" y="23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35" name="Freeform 4771"/>
              <p:cNvSpPr>
                <a:spLocks/>
              </p:cNvSpPr>
              <p:nvPr/>
            </p:nvSpPr>
            <p:spPr bwMode="auto">
              <a:xfrm>
                <a:off x="4348" y="23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36" name="Freeform 4772"/>
              <p:cNvSpPr>
                <a:spLocks/>
              </p:cNvSpPr>
              <p:nvPr/>
            </p:nvSpPr>
            <p:spPr bwMode="auto">
              <a:xfrm>
                <a:off x="4373" y="229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37" name="Freeform 4773"/>
              <p:cNvSpPr>
                <a:spLocks/>
              </p:cNvSpPr>
              <p:nvPr/>
            </p:nvSpPr>
            <p:spPr bwMode="auto">
              <a:xfrm>
                <a:off x="4406" y="224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38" name="Freeform 4774"/>
              <p:cNvSpPr>
                <a:spLocks/>
              </p:cNvSpPr>
              <p:nvPr/>
            </p:nvSpPr>
            <p:spPr bwMode="auto">
              <a:xfrm>
                <a:off x="4406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39" name="Freeform 4775"/>
              <p:cNvSpPr>
                <a:spLocks/>
              </p:cNvSpPr>
              <p:nvPr/>
            </p:nvSpPr>
            <p:spPr bwMode="auto">
              <a:xfrm>
                <a:off x="4423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40" name="Freeform 4776"/>
              <p:cNvSpPr>
                <a:spLocks/>
              </p:cNvSpPr>
              <p:nvPr/>
            </p:nvSpPr>
            <p:spPr bwMode="auto">
              <a:xfrm>
                <a:off x="4423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41" name="Freeform 4777"/>
              <p:cNvSpPr>
                <a:spLocks/>
              </p:cNvSpPr>
              <p:nvPr/>
            </p:nvSpPr>
            <p:spPr bwMode="auto">
              <a:xfrm>
                <a:off x="4390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42" name="Freeform 4778"/>
              <p:cNvSpPr>
                <a:spLocks/>
              </p:cNvSpPr>
              <p:nvPr/>
            </p:nvSpPr>
            <p:spPr bwMode="auto">
              <a:xfrm>
                <a:off x="4423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43" name="Freeform 4779"/>
              <p:cNvSpPr>
                <a:spLocks/>
              </p:cNvSpPr>
              <p:nvPr/>
            </p:nvSpPr>
            <p:spPr bwMode="auto">
              <a:xfrm>
                <a:off x="4440" y="224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44" name="Freeform 4780"/>
              <p:cNvSpPr>
                <a:spLocks/>
              </p:cNvSpPr>
              <p:nvPr/>
            </p:nvSpPr>
            <p:spPr bwMode="auto">
              <a:xfrm>
                <a:off x="4432" y="224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45" name="Freeform 4781"/>
              <p:cNvSpPr>
                <a:spLocks/>
              </p:cNvSpPr>
              <p:nvPr/>
            </p:nvSpPr>
            <p:spPr bwMode="auto">
              <a:xfrm>
                <a:off x="4423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46" name="Freeform 4782"/>
              <p:cNvSpPr>
                <a:spLocks/>
              </p:cNvSpPr>
              <p:nvPr/>
            </p:nvSpPr>
            <p:spPr bwMode="auto">
              <a:xfrm>
                <a:off x="4406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47" name="Freeform 4783"/>
              <p:cNvSpPr>
                <a:spLocks/>
              </p:cNvSpPr>
              <p:nvPr/>
            </p:nvSpPr>
            <p:spPr bwMode="auto">
              <a:xfrm>
                <a:off x="4146" y="2251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48" name="Freeform 4784"/>
              <p:cNvSpPr>
                <a:spLocks/>
              </p:cNvSpPr>
              <p:nvPr/>
            </p:nvSpPr>
            <p:spPr bwMode="auto">
              <a:xfrm>
                <a:off x="4406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49" name="Freeform 4785"/>
              <p:cNvSpPr>
                <a:spLocks/>
              </p:cNvSpPr>
              <p:nvPr/>
            </p:nvSpPr>
            <p:spPr bwMode="auto">
              <a:xfrm>
                <a:off x="4432" y="223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50" name="Freeform 4786"/>
              <p:cNvSpPr>
                <a:spLocks/>
              </p:cNvSpPr>
              <p:nvPr/>
            </p:nvSpPr>
            <p:spPr bwMode="auto">
              <a:xfrm>
                <a:off x="4415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51" name="Freeform 4787"/>
              <p:cNvSpPr>
                <a:spLocks/>
              </p:cNvSpPr>
              <p:nvPr/>
            </p:nvSpPr>
            <p:spPr bwMode="auto">
              <a:xfrm>
                <a:off x="4423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52" name="Freeform 4788"/>
              <p:cNvSpPr>
                <a:spLocks/>
              </p:cNvSpPr>
              <p:nvPr/>
            </p:nvSpPr>
            <p:spPr bwMode="auto">
              <a:xfrm>
                <a:off x="4440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53" name="Freeform 4789"/>
              <p:cNvSpPr>
                <a:spLocks/>
              </p:cNvSpPr>
              <p:nvPr/>
            </p:nvSpPr>
            <p:spPr bwMode="auto">
              <a:xfrm>
                <a:off x="4423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54" name="Freeform 4790"/>
              <p:cNvSpPr>
                <a:spLocks/>
              </p:cNvSpPr>
              <p:nvPr/>
            </p:nvSpPr>
            <p:spPr bwMode="auto">
              <a:xfrm>
                <a:off x="4432" y="223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55" name="Freeform 4791"/>
              <p:cNvSpPr>
                <a:spLocks/>
              </p:cNvSpPr>
              <p:nvPr/>
            </p:nvSpPr>
            <p:spPr bwMode="auto">
              <a:xfrm>
                <a:off x="4432" y="222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56" name="Freeform 4792"/>
              <p:cNvSpPr>
                <a:spLocks/>
              </p:cNvSpPr>
              <p:nvPr/>
            </p:nvSpPr>
            <p:spPr bwMode="auto">
              <a:xfrm>
                <a:off x="4381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57" name="Freeform 4793"/>
              <p:cNvSpPr>
                <a:spLocks/>
              </p:cNvSpPr>
              <p:nvPr/>
            </p:nvSpPr>
            <p:spPr bwMode="auto">
              <a:xfrm>
                <a:off x="4373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58" name="Freeform 4794"/>
              <p:cNvSpPr>
                <a:spLocks/>
              </p:cNvSpPr>
              <p:nvPr/>
            </p:nvSpPr>
            <p:spPr bwMode="auto">
              <a:xfrm>
                <a:off x="4398" y="2251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59" name="Freeform 4795"/>
              <p:cNvSpPr>
                <a:spLocks/>
              </p:cNvSpPr>
              <p:nvPr/>
            </p:nvSpPr>
            <p:spPr bwMode="auto">
              <a:xfrm>
                <a:off x="4398" y="224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60" name="Freeform 4796"/>
              <p:cNvSpPr>
                <a:spLocks/>
              </p:cNvSpPr>
              <p:nvPr/>
            </p:nvSpPr>
            <p:spPr bwMode="auto">
              <a:xfrm>
                <a:off x="4415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61" name="Freeform 4797"/>
              <p:cNvSpPr>
                <a:spLocks/>
              </p:cNvSpPr>
              <p:nvPr/>
            </p:nvSpPr>
            <p:spPr bwMode="auto">
              <a:xfrm>
                <a:off x="4423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62" name="Freeform 4798"/>
              <p:cNvSpPr>
                <a:spLocks/>
              </p:cNvSpPr>
              <p:nvPr/>
            </p:nvSpPr>
            <p:spPr bwMode="auto">
              <a:xfrm>
                <a:off x="4390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63" name="Freeform 4799"/>
              <p:cNvSpPr>
                <a:spLocks/>
              </p:cNvSpPr>
              <p:nvPr/>
            </p:nvSpPr>
            <p:spPr bwMode="auto">
              <a:xfrm>
                <a:off x="4406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64" name="Freeform 4800"/>
              <p:cNvSpPr>
                <a:spLocks/>
              </p:cNvSpPr>
              <p:nvPr/>
            </p:nvSpPr>
            <p:spPr bwMode="auto">
              <a:xfrm>
                <a:off x="4406" y="222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65" name="Freeform 4801"/>
              <p:cNvSpPr>
                <a:spLocks/>
              </p:cNvSpPr>
              <p:nvPr/>
            </p:nvSpPr>
            <p:spPr bwMode="auto">
              <a:xfrm>
                <a:off x="4390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66" name="Freeform 4802"/>
              <p:cNvSpPr>
                <a:spLocks/>
              </p:cNvSpPr>
              <p:nvPr/>
            </p:nvSpPr>
            <p:spPr bwMode="auto">
              <a:xfrm>
                <a:off x="4398" y="2226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67" name="Freeform 4803"/>
              <p:cNvSpPr>
                <a:spLocks/>
              </p:cNvSpPr>
              <p:nvPr/>
            </p:nvSpPr>
            <p:spPr bwMode="auto">
              <a:xfrm>
                <a:off x="4390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68" name="Freeform 4804"/>
              <p:cNvSpPr>
                <a:spLocks/>
              </p:cNvSpPr>
              <p:nvPr/>
            </p:nvSpPr>
            <p:spPr bwMode="auto">
              <a:xfrm>
                <a:off x="4432" y="2201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69" name="Freeform 4805"/>
              <p:cNvSpPr>
                <a:spLocks/>
              </p:cNvSpPr>
              <p:nvPr/>
            </p:nvSpPr>
            <p:spPr bwMode="auto">
              <a:xfrm>
                <a:off x="4323" y="2293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70" name="Freeform 4806"/>
              <p:cNvSpPr>
                <a:spLocks/>
              </p:cNvSpPr>
              <p:nvPr/>
            </p:nvSpPr>
            <p:spPr bwMode="auto">
              <a:xfrm>
                <a:off x="4348" y="22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71" name="Freeform 4807"/>
              <p:cNvSpPr>
                <a:spLocks/>
              </p:cNvSpPr>
              <p:nvPr/>
            </p:nvSpPr>
            <p:spPr bwMode="auto">
              <a:xfrm>
                <a:off x="4348" y="22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72" name="Freeform 4808"/>
              <p:cNvSpPr>
                <a:spLocks/>
              </p:cNvSpPr>
              <p:nvPr/>
            </p:nvSpPr>
            <p:spPr bwMode="auto">
              <a:xfrm>
                <a:off x="4406" y="206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73" name="Freeform 4809"/>
              <p:cNvSpPr>
                <a:spLocks/>
              </p:cNvSpPr>
              <p:nvPr/>
            </p:nvSpPr>
            <p:spPr bwMode="auto">
              <a:xfrm>
                <a:off x="4364" y="2092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74" name="Freeform 4810"/>
              <p:cNvSpPr>
                <a:spLocks/>
              </p:cNvSpPr>
              <p:nvPr/>
            </p:nvSpPr>
            <p:spPr bwMode="auto">
              <a:xfrm>
                <a:off x="4364" y="200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75" name="Freeform 4811"/>
              <p:cNvSpPr>
                <a:spLocks/>
              </p:cNvSpPr>
              <p:nvPr/>
            </p:nvSpPr>
            <p:spPr bwMode="auto">
              <a:xfrm>
                <a:off x="4239" y="2100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76" name="Freeform 4812"/>
              <p:cNvSpPr>
                <a:spLocks/>
              </p:cNvSpPr>
              <p:nvPr/>
            </p:nvSpPr>
            <p:spPr bwMode="auto">
              <a:xfrm>
                <a:off x="4339" y="203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77" name="Freeform 4813"/>
              <p:cNvSpPr>
                <a:spLocks/>
              </p:cNvSpPr>
              <p:nvPr/>
            </p:nvSpPr>
            <p:spPr bwMode="auto">
              <a:xfrm>
                <a:off x="4331" y="2092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78" name="Freeform 4814"/>
              <p:cNvSpPr>
                <a:spLocks/>
              </p:cNvSpPr>
              <p:nvPr/>
            </p:nvSpPr>
            <p:spPr bwMode="auto">
              <a:xfrm>
                <a:off x="4356" y="205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79" name="Freeform 4815"/>
              <p:cNvSpPr>
                <a:spLocks/>
              </p:cNvSpPr>
              <p:nvPr/>
            </p:nvSpPr>
            <p:spPr bwMode="auto">
              <a:xfrm>
                <a:off x="4406" y="206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80" name="Freeform 4816"/>
              <p:cNvSpPr>
                <a:spLocks/>
              </p:cNvSpPr>
              <p:nvPr/>
            </p:nvSpPr>
            <p:spPr bwMode="auto">
              <a:xfrm>
                <a:off x="4239" y="2050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81" name="Freeform 4817"/>
              <p:cNvSpPr>
                <a:spLocks/>
              </p:cNvSpPr>
              <p:nvPr/>
            </p:nvSpPr>
            <p:spPr bwMode="auto">
              <a:xfrm>
                <a:off x="4440" y="200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82" name="Freeform 4818"/>
              <p:cNvSpPr>
                <a:spLocks/>
              </p:cNvSpPr>
              <p:nvPr/>
            </p:nvSpPr>
            <p:spPr bwMode="auto">
              <a:xfrm>
                <a:off x="4281" y="2117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83" name="Freeform 4819"/>
              <p:cNvSpPr>
                <a:spLocks/>
              </p:cNvSpPr>
              <p:nvPr/>
            </p:nvSpPr>
            <p:spPr bwMode="auto">
              <a:xfrm>
                <a:off x="4474" y="206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84" name="Freeform 4820"/>
              <p:cNvSpPr>
                <a:spLocks/>
              </p:cNvSpPr>
              <p:nvPr/>
            </p:nvSpPr>
            <p:spPr bwMode="auto">
              <a:xfrm>
                <a:off x="4339" y="2092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85" name="Freeform 4821"/>
              <p:cNvSpPr>
                <a:spLocks/>
              </p:cNvSpPr>
              <p:nvPr/>
            </p:nvSpPr>
            <p:spPr bwMode="auto">
              <a:xfrm>
                <a:off x="4406" y="2059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86" name="Freeform 4822"/>
              <p:cNvSpPr>
                <a:spLocks/>
              </p:cNvSpPr>
              <p:nvPr/>
            </p:nvSpPr>
            <p:spPr bwMode="auto">
              <a:xfrm>
                <a:off x="4406" y="206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87" name="Freeform 4823"/>
              <p:cNvSpPr>
                <a:spLocks/>
              </p:cNvSpPr>
              <p:nvPr/>
            </p:nvSpPr>
            <p:spPr bwMode="auto">
              <a:xfrm>
                <a:off x="4289" y="205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88" name="Freeform 4824"/>
              <p:cNvSpPr>
                <a:spLocks/>
              </p:cNvSpPr>
              <p:nvPr/>
            </p:nvSpPr>
            <p:spPr bwMode="auto">
              <a:xfrm>
                <a:off x="4440" y="206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89" name="Freeform 4825"/>
              <p:cNvSpPr>
                <a:spLocks/>
              </p:cNvSpPr>
              <p:nvPr/>
            </p:nvSpPr>
            <p:spPr bwMode="auto">
              <a:xfrm>
                <a:off x="4415" y="21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90" name="Freeform 4826"/>
              <p:cNvSpPr>
                <a:spLocks/>
              </p:cNvSpPr>
              <p:nvPr/>
            </p:nvSpPr>
            <p:spPr bwMode="auto">
              <a:xfrm>
                <a:off x="4507" y="2201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91" name="Freeform 4827"/>
              <p:cNvSpPr>
                <a:spLocks/>
              </p:cNvSpPr>
              <p:nvPr/>
            </p:nvSpPr>
            <p:spPr bwMode="auto">
              <a:xfrm>
                <a:off x="4490" y="2159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92" name="Freeform 4828"/>
              <p:cNvSpPr>
                <a:spLocks/>
              </p:cNvSpPr>
              <p:nvPr/>
            </p:nvSpPr>
            <p:spPr bwMode="auto">
              <a:xfrm>
                <a:off x="4457" y="210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93" name="Freeform 4829"/>
              <p:cNvSpPr>
                <a:spLocks/>
              </p:cNvSpPr>
              <p:nvPr/>
            </p:nvSpPr>
            <p:spPr bwMode="auto">
              <a:xfrm>
                <a:off x="4633" y="193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94" name="Freeform 4830"/>
              <p:cNvSpPr>
                <a:spLocks/>
              </p:cNvSpPr>
              <p:nvPr/>
            </p:nvSpPr>
            <p:spPr bwMode="auto">
              <a:xfrm>
                <a:off x="4398" y="214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95" name="Freeform 4831"/>
              <p:cNvSpPr>
                <a:spLocks/>
              </p:cNvSpPr>
              <p:nvPr/>
            </p:nvSpPr>
            <p:spPr bwMode="auto">
              <a:xfrm>
                <a:off x="4415" y="203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96" name="Freeform 4832"/>
              <p:cNvSpPr>
                <a:spLocks/>
              </p:cNvSpPr>
              <p:nvPr/>
            </p:nvSpPr>
            <p:spPr bwMode="auto">
              <a:xfrm>
                <a:off x="4650" y="1991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97" name="Freeform 4833"/>
              <p:cNvSpPr>
                <a:spLocks/>
              </p:cNvSpPr>
              <p:nvPr/>
            </p:nvSpPr>
            <p:spPr bwMode="auto">
              <a:xfrm>
                <a:off x="4725" y="200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98" name="Freeform 4834"/>
              <p:cNvSpPr>
                <a:spLocks/>
              </p:cNvSpPr>
              <p:nvPr/>
            </p:nvSpPr>
            <p:spPr bwMode="auto">
              <a:xfrm>
                <a:off x="4482" y="22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899" name="Freeform 4835"/>
              <p:cNvSpPr>
                <a:spLocks/>
              </p:cNvSpPr>
              <p:nvPr/>
            </p:nvSpPr>
            <p:spPr bwMode="auto">
              <a:xfrm>
                <a:off x="4373" y="231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00" name="Freeform 4836"/>
              <p:cNvSpPr>
                <a:spLocks/>
              </p:cNvSpPr>
              <p:nvPr/>
            </p:nvSpPr>
            <p:spPr bwMode="auto">
              <a:xfrm>
                <a:off x="4289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01" name="Freeform 4837"/>
              <p:cNvSpPr>
                <a:spLocks/>
              </p:cNvSpPr>
              <p:nvPr/>
            </p:nvSpPr>
            <p:spPr bwMode="auto">
              <a:xfrm>
                <a:off x="4306" y="2184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02" name="Freeform 4838"/>
              <p:cNvSpPr>
                <a:spLocks/>
              </p:cNvSpPr>
              <p:nvPr/>
            </p:nvSpPr>
            <p:spPr bwMode="auto">
              <a:xfrm>
                <a:off x="4423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03" name="Freeform 4839"/>
              <p:cNvSpPr>
                <a:spLocks/>
              </p:cNvSpPr>
              <p:nvPr/>
            </p:nvSpPr>
            <p:spPr bwMode="auto">
              <a:xfrm>
                <a:off x="4440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04" name="Freeform 4840"/>
              <p:cNvSpPr>
                <a:spLocks/>
              </p:cNvSpPr>
              <p:nvPr/>
            </p:nvSpPr>
            <p:spPr bwMode="auto">
              <a:xfrm>
                <a:off x="4608" y="198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05" name="Freeform 4841"/>
              <p:cNvSpPr>
                <a:spLocks/>
              </p:cNvSpPr>
              <p:nvPr/>
            </p:nvSpPr>
            <p:spPr bwMode="auto">
              <a:xfrm>
                <a:off x="4591" y="198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06" name="Freeform 4842"/>
              <p:cNvSpPr>
                <a:spLocks/>
              </p:cNvSpPr>
              <p:nvPr/>
            </p:nvSpPr>
            <p:spPr bwMode="auto">
              <a:xfrm>
                <a:off x="4373" y="212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07" name="Freeform 4843"/>
              <p:cNvSpPr>
                <a:spLocks/>
              </p:cNvSpPr>
              <p:nvPr/>
            </p:nvSpPr>
            <p:spPr bwMode="auto">
              <a:xfrm>
                <a:off x="4415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08" name="Freeform 4844"/>
              <p:cNvSpPr>
                <a:spLocks/>
              </p:cNvSpPr>
              <p:nvPr/>
            </p:nvSpPr>
            <p:spPr bwMode="auto">
              <a:xfrm>
                <a:off x="4650" y="198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09" name="Freeform 4845"/>
              <p:cNvSpPr>
                <a:spLocks/>
              </p:cNvSpPr>
              <p:nvPr/>
            </p:nvSpPr>
            <p:spPr bwMode="auto">
              <a:xfrm>
                <a:off x="4515" y="210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10" name="Freeform 4846"/>
              <p:cNvSpPr>
                <a:spLocks/>
              </p:cNvSpPr>
              <p:nvPr/>
            </p:nvSpPr>
            <p:spPr bwMode="auto">
              <a:xfrm>
                <a:off x="4507" y="20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11" name="Freeform 4847"/>
              <p:cNvSpPr>
                <a:spLocks/>
              </p:cNvSpPr>
              <p:nvPr/>
            </p:nvSpPr>
            <p:spPr bwMode="auto">
              <a:xfrm>
                <a:off x="4222" y="239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12" name="Freeform 4848"/>
              <p:cNvSpPr>
                <a:spLocks/>
              </p:cNvSpPr>
              <p:nvPr/>
            </p:nvSpPr>
            <p:spPr bwMode="auto">
              <a:xfrm>
                <a:off x="4054" y="2612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13" name="Freeform 4849"/>
              <p:cNvSpPr>
                <a:spLocks/>
              </p:cNvSpPr>
              <p:nvPr/>
            </p:nvSpPr>
            <p:spPr bwMode="auto">
              <a:xfrm>
                <a:off x="4281" y="2092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14" name="Freeform 4850"/>
              <p:cNvSpPr>
                <a:spLocks/>
              </p:cNvSpPr>
              <p:nvPr/>
            </p:nvSpPr>
            <p:spPr bwMode="auto">
              <a:xfrm>
                <a:off x="4406" y="2050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15" name="Freeform 4851"/>
              <p:cNvSpPr>
                <a:spLocks/>
              </p:cNvSpPr>
              <p:nvPr/>
            </p:nvSpPr>
            <p:spPr bwMode="auto">
              <a:xfrm>
                <a:off x="4423" y="20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16" name="Freeform 4852"/>
              <p:cNvSpPr>
                <a:spLocks/>
              </p:cNvSpPr>
              <p:nvPr/>
            </p:nvSpPr>
            <p:spPr bwMode="auto">
              <a:xfrm>
                <a:off x="4398" y="2050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17" name="Freeform 4853"/>
              <p:cNvSpPr>
                <a:spLocks/>
              </p:cNvSpPr>
              <p:nvPr/>
            </p:nvSpPr>
            <p:spPr bwMode="auto">
              <a:xfrm>
                <a:off x="4591" y="198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18" name="Freeform 4854"/>
              <p:cNvSpPr>
                <a:spLocks/>
              </p:cNvSpPr>
              <p:nvPr/>
            </p:nvSpPr>
            <p:spPr bwMode="auto">
              <a:xfrm>
                <a:off x="4432" y="210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19" name="Freeform 4855"/>
              <p:cNvSpPr>
                <a:spLocks/>
              </p:cNvSpPr>
              <p:nvPr/>
            </p:nvSpPr>
            <p:spPr bwMode="auto">
              <a:xfrm>
                <a:off x="4323" y="2100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20" name="Freeform 4856"/>
              <p:cNvSpPr>
                <a:spLocks/>
              </p:cNvSpPr>
              <p:nvPr/>
            </p:nvSpPr>
            <p:spPr bwMode="auto">
              <a:xfrm>
                <a:off x="4339" y="210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21" name="Freeform 4857"/>
              <p:cNvSpPr>
                <a:spLocks/>
              </p:cNvSpPr>
              <p:nvPr/>
            </p:nvSpPr>
            <p:spPr bwMode="auto">
              <a:xfrm>
                <a:off x="4314" y="210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22" name="Freeform 4858"/>
              <p:cNvSpPr>
                <a:spLocks/>
              </p:cNvSpPr>
              <p:nvPr/>
            </p:nvSpPr>
            <p:spPr bwMode="auto">
              <a:xfrm>
                <a:off x="4474" y="1908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23" name="Freeform 4859"/>
              <p:cNvSpPr>
                <a:spLocks/>
              </p:cNvSpPr>
              <p:nvPr/>
            </p:nvSpPr>
            <p:spPr bwMode="auto">
              <a:xfrm>
                <a:off x="4474" y="1933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24" name="Freeform 4860"/>
              <p:cNvSpPr>
                <a:spLocks/>
              </p:cNvSpPr>
              <p:nvPr/>
            </p:nvSpPr>
            <p:spPr bwMode="auto">
              <a:xfrm>
                <a:off x="4557" y="1958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25" name="Freeform 4861"/>
              <p:cNvSpPr>
                <a:spLocks/>
              </p:cNvSpPr>
              <p:nvPr/>
            </p:nvSpPr>
            <p:spPr bwMode="auto">
              <a:xfrm>
                <a:off x="4406" y="192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26" name="Freeform 4862"/>
              <p:cNvSpPr>
                <a:spLocks/>
              </p:cNvSpPr>
              <p:nvPr/>
            </p:nvSpPr>
            <p:spPr bwMode="auto">
              <a:xfrm>
                <a:off x="4549" y="2017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27" name="Freeform 4863"/>
              <p:cNvSpPr>
                <a:spLocks/>
              </p:cNvSpPr>
              <p:nvPr/>
            </p:nvSpPr>
            <p:spPr bwMode="auto">
              <a:xfrm>
                <a:off x="4474" y="2067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28" name="Freeform 4864"/>
              <p:cNvSpPr>
                <a:spLocks/>
              </p:cNvSpPr>
              <p:nvPr/>
            </p:nvSpPr>
            <p:spPr bwMode="auto">
              <a:xfrm>
                <a:off x="4390" y="21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29" name="Freeform 4865"/>
              <p:cNvSpPr>
                <a:spLocks/>
              </p:cNvSpPr>
              <p:nvPr/>
            </p:nvSpPr>
            <p:spPr bwMode="auto">
              <a:xfrm>
                <a:off x="4356" y="193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30" name="Freeform 4866"/>
              <p:cNvSpPr>
                <a:spLocks/>
              </p:cNvSpPr>
              <p:nvPr/>
            </p:nvSpPr>
            <p:spPr bwMode="auto">
              <a:xfrm>
                <a:off x="4457" y="198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31" name="Freeform 4867"/>
              <p:cNvSpPr>
                <a:spLocks/>
              </p:cNvSpPr>
              <p:nvPr/>
            </p:nvSpPr>
            <p:spPr bwMode="auto">
              <a:xfrm>
                <a:off x="4348" y="213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32" name="Freeform 4868"/>
              <p:cNvSpPr>
                <a:spLocks/>
              </p:cNvSpPr>
              <p:nvPr/>
            </p:nvSpPr>
            <p:spPr bwMode="auto">
              <a:xfrm>
                <a:off x="4440" y="1949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33" name="Freeform 4869"/>
              <p:cNvSpPr>
                <a:spLocks/>
              </p:cNvSpPr>
              <p:nvPr/>
            </p:nvSpPr>
            <p:spPr bwMode="auto">
              <a:xfrm>
                <a:off x="4524" y="221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34" name="Freeform 4870"/>
              <p:cNvSpPr>
                <a:spLocks/>
              </p:cNvSpPr>
              <p:nvPr/>
            </p:nvSpPr>
            <p:spPr bwMode="auto">
              <a:xfrm>
                <a:off x="4314" y="244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35" name="Freeform 4871"/>
              <p:cNvSpPr>
                <a:spLocks/>
              </p:cNvSpPr>
              <p:nvPr/>
            </p:nvSpPr>
            <p:spPr bwMode="auto">
              <a:xfrm>
                <a:off x="3928" y="236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36" name="Freeform 4872"/>
              <p:cNvSpPr>
                <a:spLocks/>
              </p:cNvSpPr>
              <p:nvPr/>
            </p:nvSpPr>
            <p:spPr bwMode="auto">
              <a:xfrm>
                <a:off x="4474" y="2486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37" name="Freeform 4873"/>
              <p:cNvSpPr>
                <a:spLocks/>
              </p:cNvSpPr>
              <p:nvPr/>
            </p:nvSpPr>
            <p:spPr bwMode="auto">
              <a:xfrm>
                <a:off x="4541" y="247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38" name="Freeform 4874"/>
              <p:cNvSpPr>
                <a:spLocks/>
              </p:cNvSpPr>
              <p:nvPr/>
            </p:nvSpPr>
            <p:spPr bwMode="auto">
              <a:xfrm>
                <a:off x="4415" y="246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39" name="Freeform 4875"/>
              <p:cNvSpPr>
                <a:spLocks/>
              </p:cNvSpPr>
              <p:nvPr/>
            </p:nvSpPr>
            <p:spPr bwMode="auto">
              <a:xfrm>
                <a:off x="4675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40" name="Freeform 4876"/>
              <p:cNvSpPr>
                <a:spLocks/>
              </p:cNvSpPr>
              <p:nvPr/>
            </p:nvSpPr>
            <p:spPr bwMode="auto">
              <a:xfrm>
                <a:off x="4650" y="252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41" name="Freeform 4877"/>
              <p:cNvSpPr>
                <a:spLocks/>
              </p:cNvSpPr>
              <p:nvPr/>
            </p:nvSpPr>
            <p:spPr bwMode="auto">
              <a:xfrm>
                <a:off x="4423" y="258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42" name="Freeform 4878"/>
              <p:cNvSpPr>
                <a:spLocks/>
              </p:cNvSpPr>
              <p:nvPr/>
            </p:nvSpPr>
            <p:spPr bwMode="auto">
              <a:xfrm>
                <a:off x="4339" y="270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43" name="Freeform 4879"/>
              <p:cNvSpPr>
                <a:spLocks/>
              </p:cNvSpPr>
              <p:nvPr/>
            </p:nvSpPr>
            <p:spPr bwMode="auto">
              <a:xfrm>
                <a:off x="4591" y="256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44" name="Freeform 4880"/>
              <p:cNvSpPr>
                <a:spLocks/>
              </p:cNvSpPr>
              <p:nvPr/>
            </p:nvSpPr>
            <p:spPr bwMode="auto">
              <a:xfrm>
                <a:off x="4700" y="248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45" name="Freeform 4881"/>
              <p:cNvSpPr>
                <a:spLocks/>
              </p:cNvSpPr>
              <p:nvPr/>
            </p:nvSpPr>
            <p:spPr bwMode="auto">
              <a:xfrm>
                <a:off x="4490" y="2520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46" name="Freeform 4882"/>
              <p:cNvSpPr>
                <a:spLocks/>
              </p:cNvSpPr>
              <p:nvPr/>
            </p:nvSpPr>
            <p:spPr bwMode="auto">
              <a:xfrm>
                <a:off x="3702" y="2931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47" name="Freeform 4883"/>
              <p:cNvSpPr>
                <a:spLocks/>
              </p:cNvSpPr>
              <p:nvPr/>
            </p:nvSpPr>
            <p:spPr bwMode="auto">
              <a:xfrm>
                <a:off x="3417" y="318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48" name="Freeform 4884"/>
              <p:cNvSpPr>
                <a:spLocks/>
              </p:cNvSpPr>
              <p:nvPr/>
            </p:nvSpPr>
            <p:spPr bwMode="auto">
              <a:xfrm>
                <a:off x="3618" y="304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49" name="Freeform 4885"/>
              <p:cNvSpPr>
                <a:spLocks/>
              </p:cNvSpPr>
              <p:nvPr/>
            </p:nvSpPr>
            <p:spPr bwMode="auto">
              <a:xfrm>
                <a:off x="3685" y="331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50" name="Freeform 4886"/>
              <p:cNvSpPr>
                <a:spLocks/>
              </p:cNvSpPr>
              <p:nvPr/>
            </p:nvSpPr>
            <p:spPr bwMode="auto">
              <a:xfrm>
                <a:off x="3610" y="3057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51" name="Freeform 4887"/>
              <p:cNvSpPr>
                <a:spLocks/>
              </p:cNvSpPr>
              <p:nvPr/>
            </p:nvSpPr>
            <p:spPr bwMode="auto">
              <a:xfrm>
                <a:off x="3886" y="2814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52" name="Freeform 4888"/>
              <p:cNvSpPr>
                <a:spLocks/>
              </p:cNvSpPr>
              <p:nvPr/>
            </p:nvSpPr>
            <p:spPr bwMode="auto">
              <a:xfrm>
                <a:off x="3777" y="282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53" name="Freeform 4889"/>
              <p:cNvSpPr>
                <a:spLocks/>
              </p:cNvSpPr>
              <p:nvPr/>
            </p:nvSpPr>
            <p:spPr bwMode="auto">
              <a:xfrm>
                <a:off x="3509" y="284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54" name="Freeform 4890"/>
              <p:cNvSpPr>
                <a:spLocks/>
              </p:cNvSpPr>
              <p:nvPr/>
            </p:nvSpPr>
            <p:spPr bwMode="auto">
              <a:xfrm>
                <a:off x="3727" y="302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55" name="Freeform 4891"/>
              <p:cNvSpPr>
                <a:spLocks/>
              </p:cNvSpPr>
              <p:nvPr/>
            </p:nvSpPr>
            <p:spPr bwMode="auto">
              <a:xfrm>
                <a:off x="3551" y="314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56" name="Freeform 4892"/>
              <p:cNvSpPr>
                <a:spLocks/>
              </p:cNvSpPr>
              <p:nvPr/>
            </p:nvSpPr>
            <p:spPr bwMode="auto">
              <a:xfrm>
                <a:off x="4029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57" name="Freeform 4893"/>
              <p:cNvSpPr>
                <a:spLocks/>
              </p:cNvSpPr>
              <p:nvPr/>
            </p:nvSpPr>
            <p:spPr bwMode="auto">
              <a:xfrm>
                <a:off x="4482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58" name="Freeform 4894"/>
              <p:cNvSpPr>
                <a:spLocks/>
              </p:cNvSpPr>
              <p:nvPr/>
            </p:nvSpPr>
            <p:spPr bwMode="auto">
              <a:xfrm>
                <a:off x="4599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59" name="Freeform 4895"/>
              <p:cNvSpPr>
                <a:spLocks/>
              </p:cNvSpPr>
              <p:nvPr/>
            </p:nvSpPr>
            <p:spPr bwMode="auto">
              <a:xfrm>
                <a:off x="4666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60" name="Freeform 4896"/>
              <p:cNvSpPr>
                <a:spLocks/>
              </p:cNvSpPr>
              <p:nvPr/>
            </p:nvSpPr>
            <p:spPr bwMode="auto">
              <a:xfrm>
                <a:off x="4054" y="273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61" name="Freeform 4897"/>
              <p:cNvSpPr>
                <a:spLocks/>
              </p:cNvSpPr>
              <p:nvPr/>
            </p:nvSpPr>
            <p:spPr bwMode="auto">
              <a:xfrm>
                <a:off x="3828" y="2822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62" name="Freeform 4898"/>
              <p:cNvSpPr>
                <a:spLocks/>
              </p:cNvSpPr>
              <p:nvPr/>
            </p:nvSpPr>
            <p:spPr bwMode="auto">
              <a:xfrm>
                <a:off x="3475" y="3074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63" name="Freeform 4899"/>
              <p:cNvSpPr>
                <a:spLocks/>
              </p:cNvSpPr>
              <p:nvPr/>
            </p:nvSpPr>
            <p:spPr bwMode="auto">
              <a:xfrm>
                <a:off x="3618" y="307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64" name="Freeform 4900"/>
              <p:cNvSpPr>
                <a:spLocks/>
              </p:cNvSpPr>
              <p:nvPr/>
            </p:nvSpPr>
            <p:spPr bwMode="auto">
              <a:xfrm>
                <a:off x="3383" y="311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65" name="Freeform 4901"/>
              <p:cNvSpPr>
                <a:spLocks/>
              </p:cNvSpPr>
              <p:nvPr/>
            </p:nvSpPr>
            <p:spPr bwMode="auto">
              <a:xfrm>
                <a:off x="3912" y="2805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66" name="Freeform 4902"/>
              <p:cNvSpPr>
                <a:spLocks/>
              </p:cNvSpPr>
              <p:nvPr/>
            </p:nvSpPr>
            <p:spPr bwMode="auto">
              <a:xfrm>
                <a:off x="3777" y="288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67" name="Freeform 4903"/>
              <p:cNvSpPr>
                <a:spLocks/>
              </p:cNvSpPr>
              <p:nvPr/>
            </p:nvSpPr>
            <p:spPr bwMode="auto">
              <a:xfrm>
                <a:off x="4163" y="243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68" name="Freeform 4904"/>
              <p:cNvSpPr>
                <a:spLocks/>
              </p:cNvSpPr>
              <p:nvPr/>
            </p:nvSpPr>
            <p:spPr bwMode="auto">
              <a:xfrm>
                <a:off x="4079" y="269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69" name="Freeform 4905"/>
              <p:cNvSpPr>
                <a:spLocks/>
              </p:cNvSpPr>
              <p:nvPr/>
            </p:nvSpPr>
            <p:spPr bwMode="auto">
              <a:xfrm>
                <a:off x="4289" y="247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70" name="Freeform 4906"/>
              <p:cNvSpPr>
                <a:spLocks/>
              </p:cNvSpPr>
              <p:nvPr/>
            </p:nvSpPr>
            <p:spPr bwMode="auto">
              <a:xfrm>
                <a:off x="4406" y="262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71" name="Freeform 4907"/>
              <p:cNvSpPr>
                <a:spLocks/>
              </p:cNvSpPr>
              <p:nvPr/>
            </p:nvSpPr>
            <p:spPr bwMode="auto">
              <a:xfrm>
                <a:off x="4339" y="239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72" name="Freeform 4908"/>
              <p:cNvSpPr>
                <a:spLocks/>
              </p:cNvSpPr>
              <p:nvPr/>
            </p:nvSpPr>
            <p:spPr bwMode="auto">
              <a:xfrm>
                <a:off x="4666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73" name="Freeform 4909"/>
              <p:cNvSpPr>
                <a:spLocks/>
              </p:cNvSpPr>
              <p:nvPr/>
            </p:nvSpPr>
            <p:spPr bwMode="auto">
              <a:xfrm>
                <a:off x="4532" y="2419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74" name="Freeform 4910"/>
              <p:cNvSpPr>
                <a:spLocks/>
              </p:cNvSpPr>
              <p:nvPr/>
            </p:nvSpPr>
            <p:spPr bwMode="auto">
              <a:xfrm>
                <a:off x="4566" y="248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75" name="Freeform 4911"/>
              <p:cNvSpPr>
                <a:spLocks/>
              </p:cNvSpPr>
              <p:nvPr/>
            </p:nvSpPr>
            <p:spPr bwMode="auto">
              <a:xfrm>
                <a:off x="4465" y="226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76" name="Freeform 4912"/>
              <p:cNvSpPr>
                <a:spLocks/>
              </p:cNvSpPr>
              <p:nvPr/>
            </p:nvSpPr>
            <p:spPr bwMode="auto">
              <a:xfrm>
                <a:off x="4650" y="214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77" name="Freeform 4913"/>
              <p:cNvSpPr>
                <a:spLocks/>
              </p:cNvSpPr>
              <p:nvPr/>
            </p:nvSpPr>
            <p:spPr bwMode="auto">
              <a:xfrm>
                <a:off x="4851" y="227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78" name="Freeform 4914"/>
              <p:cNvSpPr>
                <a:spLocks/>
              </p:cNvSpPr>
              <p:nvPr/>
            </p:nvSpPr>
            <p:spPr bwMode="auto">
              <a:xfrm>
                <a:off x="4348" y="194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79" name="Freeform 4915"/>
              <p:cNvSpPr>
                <a:spLocks/>
              </p:cNvSpPr>
              <p:nvPr/>
            </p:nvSpPr>
            <p:spPr bwMode="auto">
              <a:xfrm>
                <a:off x="4373" y="195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80" name="Freeform 4916"/>
              <p:cNvSpPr>
                <a:spLocks/>
              </p:cNvSpPr>
              <p:nvPr/>
            </p:nvSpPr>
            <p:spPr bwMode="auto">
              <a:xfrm>
                <a:off x="4398" y="1941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81" name="Freeform 4917"/>
              <p:cNvSpPr>
                <a:spLocks/>
              </p:cNvSpPr>
              <p:nvPr/>
            </p:nvSpPr>
            <p:spPr bwMode="auto">
              <a:xfrm>
                <a:off x="4742" y="215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82" name="Freeform 4918"/>
              <p:cNvSpPr>
                <a:spLocks/>
              </p:cNvSpPr>
              <p:nvPr/>
            </p:nvSpPr>
            <p:spPr bwMode="auto">
              <a:xfrm>
                <a:off x="4658" y="2151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83" name="Freeform 4919"/>
              <p:cNvSpPr>
                <a:spLocks/>
              </p:cNvSpPr>
              <p:nvPr/>
            </p:nvSpPr>
            <p:spPr bwMode="auto">
              <a:xfrm>
                <a:off x="4532" y="215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84" name="Freeform 4920"/>
              <p:cNvSpPr>
                <a:spLocks/>
              </p:cNvSpPr>
              <p:nvPr/>
            </p:nvSpPr>
            <p:spPr bwMode="auto">
              <a:xfrm>
                <a:off x="4658" y="2201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85" name="Freeform 4921"/>
              <p:cNvSpPr>
                <a:spLocks/>
              </p:cNvSpPr>
              <p:nvPr/>
            </p:nvSpPr>
            <p:spPr bwMode="auto">
              <a:xfrm>
                <a:off x="4641" y="246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86" name="Freeform 4922"/>
              <p:cNvSpPr>
                <a:spLocks/>
              </p:cNvSpPr>
              <p:nvPr/>
            </p:nvSpPr>
            <p:spPr bwMode="auto">
              <a:xfrm>
                <a:off x="4507" y="238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87" name="Freeform 4923"/>
              <p:cNvSpPr>
                <a:spLocks/>
              </p:cNvSpPr>
              <p:nvPr/>
            </p:nvSpPr>
            <p:spPr bwMode="auto">
              <a:xfrm>
                <a:off x="3282" y="328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88" name="Freeform 4924"/>
              <p:cNvSpPr>
                <a:spLocks/>
              </p:cNvSpPr>
              <p:nvPr/>
            </p:nvSpPr>
            <p:spPr bwMode="auto">
              <a:xfrm>
                <a:off x="3777" y="2923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89" name="Freeform 4925"/>
              <p:cNvSpPr>
                <a:spLocks/>
              </p:cNvSpPr>
              <p:nvPr/>
            </p:nvSpPr>
            <p:spPr bwMode="auto">
              <a:xfrm>
                <a:off x="4608" y="215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90" name="Freeform 4926"/>
              <p:cNvSpPr>
                <a:spLocks/>
              </p:cNvSpPr>
              <p:nvPr/>
            </p:nvSpPr>
            <p:spPr bwMode="auto">
              <a:xfrm>
                <a:off x="4566" y="215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91" name="Freeform 4927"/>
              <p:cNvSpPr>
                <a:spLocks/>
              </p:cNvSpPr>
              <p:nvPr/>
            </p:nvSpPr>
            <p:spPr bwMode="auto">
              <a:xfrm>
                <a:off x="4641" y="213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92" name="Freeform 4928"/>
              <p:cNvSpPr>
                <a:spLocks/>
              </p:cNvSpPr>
              <p:nvPr/>
            </p:nvSpPr>
            <p:spPr bwMode="auto">
              <a:xfrm>
                <a:off x="4633" y="2159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93" name="Freeform 4929"/>
              <p:cNvSpPr>
                <a:spLocks/>
              </p:cNvSpPr>
              <p:nvPr/>
            </p:nvSpPr>
            <p:spPr bwMode="auto">
              <a:xfrm>
                <a:off x="4507" y="2361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94" name="Freeform 4930"/>
              <p:cNvSpPr>
                <a:spLocks/>
              </p:cNvSpPr>
              <p:nvPr/>
            </p:nvSpPr>
            <p:spPr bwMode="auto">
              <a:xfrm>
                <a:off x="4541" y="239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95" name="Freeform 4931"/>
              <p:cNvSpPr>
                <a:spLocks/>
              </p:cNvSpPr>
              <p:nvPr/>
            </p:nvSpPr>
            <p:spPr bwMode="auto">
              <a:xfrm>
                <a:off x="4507" y="238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96" name="Freeform 4932"/>
              <p:cNvSpPr>
                <a:spLocks/>
              </p:cNvSpPr>
              <p:nvPr/>
            </p:nvSpPr>
            <p:spPr bwMode="auto">
              <a:xfrm>
                <a:off x="4532" y="236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97" name="Freeform 4933"/>
              <p:cNvSpPr>
                <a:spLocks/>
              </p:cNvSpPr>
              <p:nvPr/>
            </p:nvSpPr>
            <p:spPr bwMode="auto">
              <a:xfrm>
                <a:off x="4868" y="2017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98" name="Freeform 4934"/>
              <p:cNvSpPr>
                <a:spLocks/>
              </p:cNvSpPr>
              <p:nvPr/>
            </p:nvSpPr>
            <p:spPr bwMode="auto">
              <a:xfrm>
                <a:off x="4843" y="203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4999" name="Freeform 4935"/>
              <p:cNvSpPr>
                <a:spLocks/>
              </p:cNvSpPr>
              <p:nvPr/>
            </p:nvSpPr>
            <p:spPr bwMode="auto">
              <a:xfrm>
                <a:off x="4851" y="217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00" name="Freeform 4936"/>
              <p:cNvSpPr>
                <a:spLocks/>
              </p:cNvSpPr>
              <p:nvPr/>
            </p:nvSpPr>
            <p:spPr bwMode="auto">
              <a:xfrm>
                <a:off x="4893" y="218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01" name="Freeform 4937"/>
              <p:cNvSpPr>
                <a:spLocks/>
              </p:cNvSpPr>
              <p:nvPr/>
            </p:nvSpPr>
            <p:spPr bwMode="auto">
              <a:xfrm>
                <a:off x="4868" y="220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02" name="Freeform 4938"/>
              <p:cNvSpPr>
                <a:spLocks/>
              </p:cNvSpPr>
              <p:nvPr/>
            </p:nvSpPr>
            <p:spPr bwMode="auto">
              <a:xfrm>
                <a:off x="4885" y="2184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03" name="Freeform 4939"/>
              <p:cNvSpPr>
                <a:spLocks/>
              </p:cNvSpPr>
              <p:nvPr/>
            </p:nvSpPr>
            <p:spPr bwMode="auto">
              <a:xfrm>
                <a:off x="4599" y="237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04" name="Freeform 4940"/>
              <p:cNvSpPr>
                <a:spLocks/>
              </p:cNvSpPr>
              <p:nvPr/>
            </p:nvSpPr>
            <p:spPr bwMode="auto">
              <a:xfrm>
                <a:off x="4415" y="251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05" name="Freeform 4941"/>
              <p:cNvSpPr>
                <a:spLocks/>
              </p:cNvSpPr>
              <p:nvPr/>
            </p:nvSpPr>
            <p:spPr bwMode="auto">
              <a:xfrm>
                <a:off x="4138" y="257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06" name="Freeform 4942"/>
              <p:cNvSpPr>
                <a:spLocks/>
              </p:cNvSpPr>
              <p:nvPr/>
            </p:nvSpPr>
            <p:spPr bwMode="auto">
              <a:xfrm>
                <a:off x="5111" y="2117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07" name="Freeform 4943"/>
              <p:cNvSpPr>
                <a:spLocks/>
              </p:cNvSpPr>
              <p:nvPr/>
            </p:nvSpPr>
            <p:spPr bwMode="auto">
              <a:xfrm>
                <a:off x="4834" y="210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08" name="Freeform 4944"/>
              <p:cNvSpPr>
                <a:spLocks/>
              </p:cNvSpPr>
              <p:nvPr/>
            </p:nvSpPr>
            <p:spPr bwMode="auto">
              <a:xfrm>
                <a:off x="4666" y="23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09" name="Freeform 4945"/>
              <p:cNvSpPr>
                <a:spLocks/>
              </p:cNvSpPr>
              <p:nvPr/>
            </p:nvSpPr>
            <p:spPr bwMode="auto">
              <a:xfrm>
                <a:off x="4708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10" name="Freeform 4946"/>
              <p:cNvSpPr>
                <a:spLocks/>
              </p:cNvSpPr>
              <p:nvPr/>
            </p:nvSpPr>
            <p:spPr bwMode="auto">
              <a:xfrm>
                <a:off x="4734" y="2369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11" name="Freeform 4947"/>
              <p:cNvSpPr>
                <a:spLocks/>
              </p:cNvSpPr>
              <p:nvPr/>
            </p:nvSpPr>
            <p:spPr bwMode="auto">
              <a:xfrm>
                <a:off x="4591" y="240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12" name="Freeform 4948"/>
              <p:cNvSpPr>
                <a:spLocks/>
              </p:cNvSpPr>
              <p:nvPr/>
            </p:nvSpPr>
            <p:spPr bwMode="auto">
              <a:xfrm>
                <a:off x="4641" y="242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13" name="Freeform 4949"/>
              <p:cNvSpPr>
                <a:spLocks/>
              </p:cNvSpPr>
              <p:nvPr/>
            </p:nvSpPr>
            <p:spPr bwMode="auto">
              <a:xfrm>
                <a:off x="4859" y="223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14" name="Freeform 4950"/>
              <p:cNvSpPr>
                <a:spLocks/>
              </p:cNvSpPr>
              <p:nvPr/>
            </p:nvSpPr>
            <p:spPr bwMode="auto">
              <a:xfrm>
                <a:off x="4910" y="2134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15" name="Freeform 4951"/>
              <p:cNvSpPr>
                <a:spLocks/>
              </p:cNvSpPr>
              <p:nvPr/>
            </p:nvSpPr>
            <p:spPr bwMode="auto">
              <a:xfrm>
                <a:off x="4683" y="240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35" name="Group 5153"/>
            <p:cNvGrpSpPr>
              <a:grpSpLocks/>
            </p:cNvGrpSpPr>
            <p:nvPr/>
          </p:nvGrpSpPr>
          <p:grpSpPr bwMode="auto">
            <a:xfrm>
              <a:off x="3903" y="1622"/>
              <a:ext cx="1745" cy="1217"/>
              <a:chOff x="3903" y="1622"/>
              <a:chExt cx="1745" cy="1217"/>
            </a:xfrm>
          </p:grpSpPr>
          <p:sp>
            <p:nvSpPr>
              <p:cNvPr id="605017" name="Freeform 4953"/>
              <p:cNvSpPr>
                <a:spLocks/>
              </p:cNvSpPr>
              <p:nvPr/>
            </p:nvSpPr>
            <p:spPr bwMode="auto">
              <a:xfrm>
                <a:off x="4943" y="224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18" name="Freeform 4954"/>
              <p:cNvSpPr>
                <a:spLocks/>
              </p:cNvSpPr>
              <p:nvPr/>
            </p:nvSpPr>
            <p:spPr bwMode="auto">
              <a:xfrm>
                <a:off x="4683" y="236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19" name="Freeform 4955"/>
              <p:cNvSpPr>
                <a:spLocks/>
              </p:cNvSpPr>
              <p:nvPr/>
            </p:nvSpPr>
            <p:spPr bwMode="auto">
              <a:xfrm>
                <a:off x="4725" y="2646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20" name="Freeform 4956"/>
              <p:cNvSpPr>
                <a:spLocks/>
              </p:cNvSpPr>
              <p:nvPr/>
            </p:nvSpPr>
            <p:spPr bwMode="auto">
              <a:xfrm>
                <a:off x="4809" y="2151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21" name="Freeform 4957"/>
              <p:cNvSpPr>
                <a:spLocks/>
              </p:cNvSpPr>
              <p:nvPr/>
            </p:nvSpPr>
            <p:spPr bwMode="auto">
              <a:xfrm>
                <a:off x="4172" y="275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22" name="Freeform 4958"/>
              <p:cNvSpPr>
                <a:spLocks/>
              </p:cNvSpPr>
              <p:nvPr/>
            </p:nvSpPr>
            <p:spPr bwMode="auto">
              <a:xfrm>
                <a:off x="4675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23" name="Freeform 4959"/>
              <p:cNvSpPr>
                <a:spLocks/>
              </p:cNvSpPr>
              <p:nvPr/>
            </p:nvSpPr>
            <p:spPr bwMode="auto">
              <a:xfrm>
                <a:off x="4725" y="236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24" name="Freeform 4960"/>
              <p:cNvSpPr>
                <a:spLocks/>
              </p:cNvSpPr>
              <p:nvPr/>
            </p:nvSpPr>
            <p:spPr bwMode="auto">
              <a:xfrm>
                <a:off x="4776" y="2327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25" name="Freeform 4961"/>
              <p:cNvSpPr>
                <a:spLocks/>
              </p:cNvSpPr>
              <p:nvPr/>
            </p:nvSpPr>
            <p:spPr bwMode="auto">
              <a:xfrm>
                <a:off x="4809" y="2226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26" name="Freeform 4962"/>
              <p:cNvSpPr>
                <a:spLocks/>
              </p:cNvSpPr>
              <p:nvPr/>
            </p:nvSpPr>
            <p:spPr bwMode="auto">
              <a:xfrm>
                <a:off x="4339" y="257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27" name="Freeform 4963"/>
              <p:cNvSpPr>
                <a:spLocks/>
              </p:cNvSpPr>
              <p:nvPr/>
            </p:nvSpPr>
            <p:spPr bwMode="auto">
              <a:xfrm>
                <a:off x="4901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28" name="Freeform 4964"/>
              <p:cNvSpPr>
                <a:spLocks/>
              </p:cNvSpPr>
              <p:nvPr/>
            </p:nvSpPr>
            <p:spPr bwMode="auto">
              <a:xfrm>
                <a:off x="4817" y="227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29" name="Freeform 4965"/>
              <p:cNvSpPr>
                <a:spLocks/>
              </p:cNvSpPr>
              <p:nvPr/>
            </p:nvSpPr>
            <p:spPr bwMode="auto">
              <a:xfrm>
                <a:off x="4448" y="258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30" name="Freeform 4966"/>
              <p:cNvSpPr>
                <a:spLocks/>
              </p:cNvSpPr>
              <p:nvPr/>
            </p:nvSpPr>
            <p:spPr bwMode="auto">
              <a:xfrm>
                <a:off x="4759" y="2251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31" name="Freeform 4967"/>
              <p:cNvSpPr>
                <a:spLocks/>
              </p:cNvSpPr>
              <p:nvPr/>
            </p:nvSpPr>
            <p:spPr bwMode="auto">
              <a:xfrm>
                <a:off x="4088" y="269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32" name="Freeform 4968"/>
              <p:cNvSpPr>
                <a:spLocks/>
              </p:cNvSpPr>
              <p:nvPr/>
            </p:nvSpPr>
            <p:spPr bwMode="auto">
              <a:xfrm>
                <a:off x="4943" y="2319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33" name="Freeform 4969"/>
              <p:cNvSpPr>
                <a:spLocks/>
              </p:cNvSpPr>
              <p:nvPr/>
            </p:nvSpPr>
            <p:spPr bwMode="auto">
              <a:xfrm>
                <a:off x="4641" y="243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34" name="Freeform 4970"/>
              <p:cNvSpPr>
                <a:spLocks/>
              </p:cNvSpPr>
              <p:nvPr/>
            </p:nvSpPr>
            <p:spPr bwMode="auto">
              <a:xfrm>
                <a:off x="4625" y="2369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35" name="Freeform 4971"/>
              <p:cNvSpPr>
                <a:spLocks/>
              </p:cNvSpPr>
              <p:nvPr/>
            </p:nvSpPr>
            <p:spPr bwMode="auto">
              <a:xfrm>
                <a:off x="4901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36" name="Freeform 4972"/>
              <p:cNvSpPr>
                <a:spLocks/>
              </p:cNvSpPr>
              <p:nvPr/>
            </p:nvSpPr>
            <p:spPr bwMode="auto">
              <a:xfrm>
                <a:off x="4876" y="207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37" name="Freeform 4973"/>
              <p:cNvSpPr>
                <a:spLocks/>
              </p:cNvSpPr>
              <p:nvPr/>
            </p:nvSpPr>
            <p:spPr bwMode="auto">
              <a:xfrm>
                <a:off x="3903" y="268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38" name="Freeform 4974"/>
              <p:cNvSpPr>
                <a:spLocks/>
              </p:cNvSpPr>
              <p:nvPr/>
            </p:nvSpPr>
            <p:spPr bwMode="auto">
              <a:xfrm>
                <a:off x="4197" y="2470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39" name="Freeform 4975"/>
              <p:cNvSpPr>
                <a:spLocks/>
              </p:cNvSpPr>
              <p:nvPr/>
            </p:nvSpPr>
            <p:spPr bwMode="auto">
              <a:xfrm>
                <a:off x="4759" y="215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40" name="Freeform 4976"/>
              <p:cNvSpPr>
                <a:spLocks/>
              </p:cNvSpPr>
              <p:nvPr/>
            </p:nvSpPr>
            <p:spPr bwMode="auto">
              <a:xfrm>
                <a:off x="4725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41" name="Freeform 4977"/>
              <p:cNvSpPr>
                <a:spLocks/>
              </p:cNvSpPr>
              <p:nvPr/>
            </p:nvSpPr>
            <p:spPr bwMode="auto">
              <a:xfrm>
                <a:off x="4700" y="219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42" name="Freeform 4978"/>
              <p:cNvSpPr>
                <a:spLocks/>
              </p:cNvSpPr>
              <p:nvPr/>
            </p:nvSpPr>
            <p:spPr bwMode="auto">
              <a:xfrm>
                <a:off x="4834" y="215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43" name="Freeform 4979"/>
              <p:cNvSpPr>
                <a:spLocks/>
              </p:cNvSpPr>
              <p:nvPr/>
            </p:nvSpPr>
            <p:spPr bwMode="auto">
              <a:xfrm>
                <a:off x="4910" y="2126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44" name="Freeform 4980"/>
              <p:cNvSpPr>
                <a:spLocks/>
              </p:cNvSpPr>
              <p:nvPr/>
            </p:nvSpPr>
            <p:spPr bwMode="auto">
              <a:xfrm>
                <a:off x="4381" y="236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45" name="Freeform 4981"/>
              <p:cNvSpPr>
                <a:spLocks/>
              </p:cNvSpPr>
              <p:nvPr/>
            </p:nvSpPr>
            <p:spPr bwMode="auto">
              <a:xfrm>
                <a:off x="4776" y="2268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46" name="Freeform 4982"/>
              <p:cNvSpPr>
                <a:spLocks/>
              </p:cNvSpPr>
              <p:nvPr/>
            </p:nvSpPr>
            <p:spPr bwMode="auto">
              <a:xfrm>
                <a:off x="4323" y="2428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47" name="Freeform 4983"/>
              <p:cNvSpPr>
                <a:spLocks/>
              </p:cNvSpPr>
              <p:nvPr/>
            </p:nvSpPr>
            <p:spPr bwMode="auto">
              <a:xfrm>
                <a:off x="4172" y="2654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48" name="Freeform 4984"/>
              <p:cNvSpPr>
                <a:spLocks/>
              </p:cNvSpPr>
              <p:nvPr/>
            </p:nvSpPr>
            <p:spPr bwMode="auto">
              <a:xfrm>
                <a:off x="4901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49" name="Freeform 4985"/>
              <p:cNvSpPr>
                <a:spLocks/>
              </p:cNvSpPr>
              <p:nvPr/>
            </p:nvSpPr>
            <p:spPr bwMode="auto">
              <a:xfrm>
                <a:off x="4792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50" name="Freeform 4986"/>
              <p:cNvSpPr>
                <a:spLocks/>
              </p:cNvSpPr>
              <p:nvPr/>
            </p:nvSpPr>
            <p:spPr bwMode="auto">
              <a:xfrm>
                <a:off x="4792" y="2226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51" name="Freeform 4987"/>
              <p:cNvSpPr>
                <a:spLocks/>
              </p:cNvSpPr>
              <p:nvPr/>
            </p:nvSpPr>
            <p:spPr bwMode="auto">
              <a:xfrm>
                <a:off x="4994" y="2075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52" name="Freeform 4988"/>
              <p:cNvSpPr>
                <a:spLocks/>
              </p:cNvSpPr>
              <p:nvPr/>
            </p:nvSpPr>
            <p:spPr bwMode="auto">
              <a:xfrm>
                <a:off x="4834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53" name="Freeform 4989"/>
              <p:cNvSpPr>
                <a:spLocks/>
              </p:cNvSpPr>
              <p:nvPr/>
            </p:nvSpPr>
            <p:spPr bwMode="auto">
              <a:xfrm>
                <a:off x="4759" y="21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54" name="Freeform 4990"/>
              <p:cNvSpPr>
                <a:spLocks/>
              </p:cNvSpPr>
              <p:nvPr/>
            </p:nvSpPr>
            <p:spPr bwMode="auto">
              <a:xfrm>
                <a:off x="4968" y="208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55" name="Freeform 4991"/>
              <p:cNvSpPr>
                <a:spLocks/>
              </p:cNvSpPr>
              <p:nvPr/>
            </p:nvSpPr>
            <p:spPr bwMode="auto">
              <a:xfrm>
                <a:off x="5321" y="185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56" name="Freeform 4992"/>
              <p:cNvSpPr>
                <a:spLocks/>
              </p:cNvSpPr>
              <p:nvPr/>
            </p:nvSpPr>
            <p:spPr bwMode="auto">
              <a:xfrm>
                <a:off x="5346" y="206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57" name="Freeform 4993"/>
              <p:cNvSpPr>
                <a:spLocks/>
              </p:cNvSpPr>
              <p:nvPr/>
            </p:nvSpPr>
            <p:spPr bwMode="auto">
              <a:xfrm>
                <a:off x="5564" y="204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58" name="Freeform 4994"/>
              <p:cNvSpPr>
                <a:spLocks/>
              </p:cNvSpPr>
              <p:nvPr/>
            </p:nvSpPr>
            <p:spPr bwMode="auto">
              <a:xfrm>
                <a:off x="4776" y="2428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59" name="Freeform 4995"/>
              <p:cNvSpPr>
                <a:spLocks/>
              </p:cNvSpPr>
              <p:nvPr/>
            </p:nvSpPr>
            <p:spPr bwMode="auto">
              <a:xfrm>
                <a:off x="4868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60" name="Freeform 4996"/>
              <p:cNvSpPr>
                <a:spLocks/>
              </p:cNvSpPr>
              <p:nvPr/>
            </p:nvSpPr>
            <p:spPr bwMode="auto">
              <a:xfrm>
                <a:off x="4918" y="215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61" name="Freeform 4997"/>
              <p:cNvSpPr>
                <a:spLocks/>
              </p:cNvSpPr>
              <p:nvPr/>
            </p:nvSpPr>
            <p:spPr bwMode="auto">
              <a:xfrm>
                <a:off x="4801" y="22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62" name="Freeform 4998"/>
              <p:cNvSpPr>
                <a:spLocks/>
              </p:cNvSpPr>
              <p:nvPr/>
            </p:nvSpPr>
            <p:spPr bwMode="auto">
              <a:xfrm>
                <a:off x="4742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63" name="Freeform 4999"/>
              <p:cNvSpPr>
                <a:spLocks/>
              </p:cNvSpPr>
              <p:nvPr/>
            </p:nvSpPr>
            <p:spPr bwMode="auto">
              <a:xfrm>
                <a:off x="4885" y="2017"/>
                <a:ext cx="75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64" name="Freeform 5000"/>
              <p:cNvSpPr>
                <a:spLocks/>
              </p:cNvSpPr>
              <p:nvPr/>
            </p:nvSpPr>
            <p:spPr bwMode="auto">
              <a:xfrm>
                <a:off x="4885" y="2126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65" name="Freeform 5001"/>
              <p:cNvSpPr>
                <a:spLocks/>
              </p:cNvSpPr>
              <p:nvPr/>
            </p:nvSpPr>
            <p:spPr bwMode="auto">
              <a:xfrm>
                <a:off x="4817" y="2067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66" name="Freeform 5002"/>
              <p:cNvSpPr>
                <a:spLocks/>
              </p:cNvSpPr>
              <p:nvPr/>
            </p:nvSpPr>
            <p:spPr bwMode="auto">
              <a:xfrm>
                <a:off x="4801" y="220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67" name="Freeform 5003"/>
              <p:cNvSpPr>
                <a:spLocks/>
              </p:cNvSpPr>
              <p:nvPr/>
            </p:nvSpPr>
            <p:spPr bwMode="auto">
              <a:xfrm>
                <a:off x="4566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68" name="Freeform 5004"/>
              <p:cNvSpPr>
                <a:spLocks/>
              </p:cNvSpPr>
              <p:nvPr/>
            </p:nvSpPr>
            <p:spPr bwMode="auto">
              <a:xfrm>
                <a:off x="4566" y="239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69" name="Freeform 5005"/>
              <p:cNvSpPr>
                <a:spLocks/>
              </p:cNvSpPr>
              <p:nvPr/>
            </p:nvSpPr>
            <p:spPr bwMode="auto">
              <a:xfrm>
                <a:off x="4725" y="203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70" name="Freeform 5006"/>
              <p:cNvSpPr>
                <a:spLocks/>
              </p:cNvSpPr>
              <p:nvPr/>
            </p:nvSpPr>
            <p:spPr bwMode="auto">
              <a:xfrm>
                <a:off x="4776" y="2092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71" name="Freeform 5007"/>
              <p:cNvSpPr>
                <a:spLocks/>
              </p:cNvSpPr>
              <p:nvPr/>
            </p:nvSpPr>
            <p:spPr bwMode="auto">
              <a:xfrm>
                <a:off x="4314" y="24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72" name="Freeform 5008"/>
              <p:cNvSpPr>
                <a:spLocks/>
              </p:cNvSpPr>
              <p:nvPr/>
            </p:nvSpPr>
            <p:spPr bwMode="auto">
              <a:xfrm>
                <a:off x="4515" y="236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73" name="Freeform 5009"/>
              <p:cNvSpPr>
                <a:spLocks/>
              </p:cNvSpPr>
              <p:nvPr/>
            </p:nvSpPr>
            <p:spPr bwMode="auto">
              <a:xfrm>
                <a:off x="4700" y="224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74" name="Freeform 5010"/>
              <p:cNvSpPr>
                <a:spLocks/>
              </p:cNvSpPr>
              <p:nvPr/>
            </p:nvSpPr>
            <p:spPr bwMode="auto">
              <a:xfrm>
                <a:off x="4255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75" name="Freeform 5011"/>
              <p:cNvSpPr>
                <a:spLocks/>
              </p:cNvSpPr>
              <p:nvPr/>
            </p:nvSpPr>
            <p:spPr bwMode="auto">
              <a:xfrm>
                <a:off x="5094" y="174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76" name="Freeform 5012"/>
              <p:cNvSpPr>
                <a:spLocks/>
              </p:cNvSpPr>
              <p:nvPr/>
            </p:nvSpPr>
            <p:spPr bwMode="auto">
              <a:xfrm>
                <a:off x="4348" y="192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77" name="Freeform 5013"/>
              <p:cNvSpPr>
                <a:spLocks/>
              </p:cNvSpPr>
              <p:nvPr/>
            </p:nvSpPr>
            <p:spPr bwMode="auto">
              <a:xfrm>
                <a:off x="4608" y="188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78" name="Freeform 5014"/>
              <p:cNvSpPr>
                <a:spLocks/>
              </p:cNvSpPr>
              <p:nvPr/>
            </p:nvSpPr>
            <p:spPr bwMode="auto">
              <a:xfrm>
                <a:off x="4314" y="174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79" name="Freeform 5015"/>
              <p:cNvSpPr>
                <a:spLocks/>
              </p:cNvSpPr>
              <p:nvPr/>
            </p:nvSpPr>
            <p:spPr bwMode="auto">
              <a:xfrm>
                <a:off x="4264" y="1958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80" name="Freeform 5016"/>
              <p:cNvSpPr>
                <a:spLocks/>
              </p:cNvSpPr>
              <p:nvPr/>
            </p:nvSpPr>
            <p:spPr bwMode="auto">
              <a:xfrm>
                <a:off x="4255" y="1866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81" name="Freeform 5017"/>
              <p:cNvSpPr>
                <a:spLocks/>
              </p:cNvSpPr>
              <p:nvPr/>
            </p:nvSpPr>
            <p:spPr bwMode="auto">
              <a:xfrm>
                <a:off x="4700" y="2168"/>
                <a:ext cx="76" cy="8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82" name="Freeform 5018"/>
              <p:cNvSpPr>
                <a:spLocks/>
              </p:cNvSpPr>
              <p:nvPr/>
            </p:nvSpPr>
            <p:spPr bwMode="auto">
              <a:xfrm>
                <a:off x="4742" y="162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83" name="Freeform 5019"/>
              <p:cNvSpPr>
                <a:spLocks/>
              </p:cNvSpPr>
              <p:nvPr/>
            </p:nvSpPr>
            <p:spPr bwMode="auto">
              <a:xfrm>
                <a:off x="4834" y="200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84" name="Freeform 5020"/>
              <p:cNvSpPr>
                <a:spLocks/>
              </p:cNvSpPr>
              <p:nvPr/>
            </p:nvSpPr>
            <p:spPr bwMode="auto">
              <a:xfrm>
                <a:off x="4876" y="2025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85" name="Freeform 5021"/>
              <p:cNvSpPr>
                <a:spLocks/>
              </p:cNvSpPr>
              <p:nvPr/>
            </p:nvSpPr>
            <p:spPr bwMode="auto">
              <a:xfrm>
                <a:off x="5002" y="2117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86" name="Freeform 5022"/>
              <p:cNvSpPr>
                <a:spLocks/>
              </p:cNvSpPr>
              <p:nvPr/>
            </p:nvSpPr>
            <p:spPr bwMode="auto">
              <a:xfrm>
                <a:off x="4826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87" name="Freeform 5023"/>
              <p:cNvSpPr>
                <a:spLocks/>
              </p:cNvSpPr>
              <p:nvPr/>
            </p:nvSpPr>
            <p:spPr bwMode="auto">
              <a:xfrm>
                <a:off x="4801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88" name="Freeform 5024"/>
              <p:cNvSpPr>
                <a:spLocks/>
              </p:cNvSpPr>
              <p:nvPr/>
            </p:nvSpPr>
            <p:spPr bwMode="auto">
              <a:xfrm>
                <a:off x="4885" y="2100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89" name="Freeform 5025"/>
              <p:cNvSpPr>
                <a:spLocks/>
              </p:cNvSpPr>
              <p:nvPr/>
            </p:nvSpPr>
            <p:spPr bwMode="auto">
              <a:xfrm>
                <a:off x="4742" y="162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90" name="Freeform 5026"/>
              <p:cNvSpPr>
                <a:spLocks/>
              </p:cNvSpPr>
              <p:nvPr/>
            </p:nvSpPr>
            <p:spPr bwMode="auto">
              <a:xfrm>
                <a:off x="5245" y="1757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91" name="Freeform 5027"/>
              <p:cNvSpPr>
                <a:spLocks/>
              </p:cNvSpPr>
              <p:nvPr/>
            </p:nvSpPr>
            <p:spPr bwMode="auto">
              <a:xfrm>
                <a:off x="4885" y="2100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92" name="Freeform 5028"/>
              <p:cNvSpPr>
                <a:spLocks/>
              </p:cNvSpPr>
              <p:nvPr/>
            </p:nvSpPr>
            <p:spPr bwMode="auto">
              <a:xfrm>
                <a:off x="4264" y="203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93" name="Freeform 5029"/>
              <p:cNvSpPr>
                <a:spLocks/>
              </p:cNvSpPr>
              <p:nvPr/>
            </p:nvSpPr>
            <p:spPr bwMode="auto">
              <a:xfrm>
                <a:off x="5027" y="210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94" name="Freeform 5030"/>
              <p:cNvSpPr>
                <a:spLocks/>
              </p:cNvSpPr>
              <p:nvPr/>
            </p:nvSpPr>
            <p:spPr bwMode="auto">
              <a:xfrm>
                <a:off x="4918" y="2059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95" name="Freeform 5031"/>
              <p:cNvSpPr>
                <a:spLocks/>
              </p:cNvSpPr>
              <p:nvPr/>
            </p:nvSpPr>
            <p:spPr bwMode="auto">
              <a:xfrm>
                <a:off x="4843" y="210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96" name="Freeform 5032"/>
              <p:cNvSpPr>
                <a:spLocks/>
              </p:cNvSpPr>
              <p:nvPr/>
            </p:nvSpPr>
            <p:spPr bwMode="auto">
              <a:xfrm>
                <a:off x="4666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97" name="Freeform 5033"/>
              <p:cNvSpPr>
                <a:spLocks/>
              </p:cNvSpPr>
              <p:nvPr/>
            </p:nvSpPr>
            <p:spPr bwMode="auto">
              <a:xfrm>
                <a:off x="4826" y="210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98" name="Freeform 5034"/>
              <p:cNvSpPr>
                <a:spLocks/>
              </p:cNvSpPr>
              <p:nvPr/>
            </p:nvSpPr>
            <p:spPr bwMode="auto">
              <a:xfrm>
                <a:off x="4985" y="200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099" name="Freeform 5035"/>
              <p:cNvSpPr>
                <a:spLocks/>
              </p:cNvSpPr>
              <p:nvPr/>
            </p:nvSpPr>
            <p:spPr bwMode="auto">
              <a:xfrm>
                <a:off x="4943" y="197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00" name="Freeform 5036"/>
              <p:cNvSpPr>
                <a:spLocks/>
              </p:cNvSpPr>
              <p:nvPr/>
            </p:nvSpPr>
            <p:spPr bwMode="auto">
              <a:xfrm>
                <a:off x="4474" y="2428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01" name="Freeform 5037"/>
              <p:cNvSpPr>
                <a:spLocks/>
              </p:cNvSpPr>
              <p:nvPr/>
            </p:nvSpPr>
            <p:spPr bwMode="auto">
              <a:xfrm>
                <a:off x="4574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02" name="Freeform 5038"/>
              <p:cNvSpPr>
                <a:spLocks/>
              </p:cNvSpPr>
              <p:nvPr/>
            </p:nvSpPr>
            <p:spPr bwMode="auto">
              <a:xfrm>
                <a:off x="4926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03" name="Freeform 5039"/>
              <p:cNvSpPr>
                <a:spLocks/>
              </p:cNvSpPr>
              <p:nvPr/>
            </p:nvSpPr>
            <p:spPr bwMode="auto">
              <a:xfrm>
                <a:off x="4918" y="218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04" name="Freeform 5040"/>
              <p:cNvSpPr>
                <a:spLocks/>
              </p:cNvSpPr>
              <p:nvPr/>
            </p:nvSpPr>
            <p:spPr bwMode="auto">
              <a:xfrm>
                <a:off x="4918" y="224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05" name="Freeform 5041"/>
              <p:cNvSpPr>
                <a:spLocks/>
              </p:cNvSpPr>
              <p:nvPr/>
            </p:nvSpPr>
            <p:spPr bwMode="auto">
              <a:xfrm>
                <a:off x="4885" y="2251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06" name="Freeform 5042"/>
              <p:cNvSpPr>
                <a:spLocks/>
              </p:cNvSpPr>
              <p:nvPr/>
            </p:nvSpPr>
            <p:spPr bwMode="auto">
              <a:xfrm>
                <a:off x="4935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07" name="Freeform 5043"/>
              <p:cNvSpPr>
                <a:spLocks/>
              </p:cNvSpPr>
              <p:nvPr/>
            </p:nvSpPr>
            <p:spPr bwMode="auto">
              <a:xfrm>
                <a:off x="4608" y="239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08" name="Freeform 5044"/>
              <p:cNvSpPr>
                <a:spLocks/>
              </p:cNvSpPr>
              <p:nvPr/>
            </p:nvSpPr>
            <p:spPr bwMode="auto">
              <a:xfrm>
                <a:off x="4608" y="231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09" name="Freeform 5045"/>
              <p:cNvSpPr>
                <a:spLocks/>
              </p:cNvSpPr>
              <p:nvPr/>
            </p:nvSpPr>
            <p:spPr bwMode="auto">
              <a:xfrm>
                <a:off x="4767" y="217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10" name="Freeform 5046"/>
              <p:cNvSpPr>
                <a:spLocks/>
              </p:cNvSpPr>
              <p:nvPr/>
            </p:nvSpPr>
            <p:spPr bwMode="auto">
              <a:xfrm>
                <a:off x="4843" y="2260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11" name="Freeform 5047"/>
              <p:cNvSpPr>
                <a:spLocks/>
              </p:cNvSpPr>
              <p:nvPr/>
            </p:nvSpPr>
            <p:spPr bwMode="auto">
              <a:xfrm>
                <a:off x="4859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12" name="Freeform 5048"/>
              <p:cNvSpPr>
                <a:spLocks/>
              </p:cNvSpPr>
              <p:nvPr/>
            </p:nvSpPr>
            <p:spPr bwMode="auto">
              <a:xfrm>
                <a:off x="5463" y="2025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13" name="Freeform 5049"/>
              <p:cNvSpPr>
                <a:spLocks/>
              </p:cNvSpPr>
              <p:nvPr/>
            </p:nvSpPr>
            <p:spPr bwMode="auto">
              <a:xfrm>
                <a:off x="4708" y="2050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14" name="Freeform 5050"/>
              <p:cNvSpPr>
                <a:spLocks/>
              </p:cNvSpPr>
              <p:nvPr/>
            </p:nvSpPr>
            <p:spPr bwMode="auto">
              <a:xfrm>
                <a:off x="5119" y="176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15" name="Freeform 5051"/>
              <p:cNvSpPr>
                <a:spLocks/>
              </p:cNvSpPr>
              <p:nvPr/>
            </p:nvSpPr>
            <p:spPr bwMode="auto">
              <a:xfrm>
                <a:off x="5254" y="1731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16" name="Freeform 5052"/>
              <p:cNvSpPr>
                <a:spLocks/>
              </p:cNvSpPr>
              <p:nvPr/>
            </p:nvSpPr>
            <p:spPr bwMode="auto">
              <a:xfrm>
                <a:off x="4725" y="2151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17" name="Freeform 5053"/>
              <p:cNvSpPr>
                <a:spLocks/>
              </p:cNvSpPr>
              <p:nvPr/>
            </p:nvSpPr>
            <p:spPr bwMode="auto">
              <a:xfrm>
                <a:off x="4817" y="2000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18" name="Freeform 5054"/>
              <p:cNvSpPr>
                <a:spLocks/>
              </p:cNvSpPr>
              <p:nvPr/>
            </p:nvSpPr>
            <p:spPr bwMode="auto">
              <a:xfrm>
                <a:off x="4834" y="2017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19" name="Freeform 5055"/>
              <p:cNvSpPr>
                <a:spLocks/>
              </p:cNvSpPr>
              <p:nvPr/>
            </p:nvSpPr>
            <p:spPr bwMode="auto">
              <a:xfrm>
                <a:off x="4381" y="194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20" name="Freeform 5056"/>
              <p:cNvSpPr>
                <a:spLocks/>
              </p:cNvSpPr>
              <p:nvPr/>
            </p:nvSpPr>
            <p:spPr bwMode="auto">
              <a:xfrm>
                <a:off x="4398" y="1991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21" name="Freeform 5057"/>
              <p:cNvSpPr>
                <a:spLocks/>
              </p:cNvSpPr>
              <p:nvPr/>
            </p:nvSpPr>
            <p:spPr bwMode="auto">
              <a:xfrm>
                <a:off x="5044" y="222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22" name="Freeform 5058"/>
              <p:cNvSpPr>
                <a:spLocks/>
              </p:cNvSpPr>
              <p:nvPr/>
            </p:nvSpPr>
            <p:spPr bwMode="auto">
              <a:xfrm>
                <a:off x="4901" y="226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23" name="Freeform 5059"/>
              <p:cNvSpPr>
                <a:spLocks/>
              </p:cNvSpPr>
              <p:nvPr/>
            </p:nvSpPr>
            <p:spPr bwMode="auto">
              <a:xfrm>
                <a:off x="4910" y="226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24" name="Freeform 5060"/>
              <p:cNvSpPr>
                <a:spLocks/>
              </p:cNvSpPr>
              <p:nvPr/>
            </p:nvSpPr>
            <p:spPr bwMode="auto">
              <a:xfrm>
                <a:off x="4943" y="224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25" name="Freeform 5061"/>
              <p:cNvSpPr>
                <a:spLocks/>
              </p:cNvSpPr>
              <p:nvPr/>
            </p:nvSpPr>
            <p:spPr bwMode="auto">
              <a:xfrm>
                <a:off x="4926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26" name="Freeform 5062"/>
              <p:cNvSpPr>
                <a:spLocks/>
              </p:cNvSpPr>
              <p:nvPr/>
            </p:nvSpPr>
            <p:spPr bwMode="auto">
              <a:xfrm>
                <a:off x="4717" y="2201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27" name="Freeform 5063"/>
              <p:cNvSpPr>
                <a:spLocks/>
              </p:cNvSpPr>
              <p:nvPr/>
            </p:nvSpPr>
            <p:spPr bwMode="auto">
              <a:xfrm>
                <a:off x="4616" y="206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28" name="Freeform 5064"/>
              <p:cNvSpPr>
                <a:spLocks/>
              </p:cNvSpPr>
              <p:nvPr/>
            </p:nvSpPr>
            <p:spPr bwMode="auto">
              <a:xfrm>
                <a:off x="4633" y="187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29" name="Freeform 5065"/>
              <p:cNvSpPr>
                <a:spLocks/>
              </p:cNvSpPr>
              <p:nvPr/>
            </p:nvSpPr>
            <p:spPr bwMode="auto">
              <a:xfrm>
                <a:off x="4776" y="1933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30" name="Freeform 5066"/>
              <p:cNvSpPr>
                <a:spLocks/>
              </p:cNvSpPr>
              <p:nvPr/>
            </p:nvSpPr>
            <p:spPr bwMode="auto">
              <a:xfrm>
                <a:off x="4876" y="2033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31" name="Freeform 5067"/>
              <p:cNvSpPr>
                <a:spLocks/>
              </p:cNvSpPr>
              <p:nvPr/>
            </p:nvSpPr>
            <p:spPr bwMode="auto">
              <a:xfrm>
                <a:off x="4885" y="2000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32" name="Freeform 5068"/>
              <p:cNvSpPr>
                <a:spLocks/>
              </p:cNvSpPr>
              <p:nvPr/>
            </p:nvSpPr>
            <p:spPr bwMode="auto">
              <a:xfrm>
                <a:off x="4859" y="193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33" name="Freeform 5069"/>
              <p:cNvSpPr>
                <a:spLocks/>
              </p:cNvSpPr>
              <p:nvPr/>
            </p:nvSpPr>
            <p:spPr bwMode="auto">
              <a:xfrm>
                <a:off x="4759" y="222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34" name="Freeform 5070"/>
              <p:cNvSpPr>
                <a:spLocks/>
              </p:cNvSpPr>
              <p:nvPr/>
            </p:nvSpPr>
            <p:spPr bwMode="auto">
              <a:xfrm>
                <a:off x="4457" y="1857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35" name="Freeform 5071"/>
              <p:cNvSpPr>
                <a:spLocks/>
              </p:cNvSpPr>
              <p:nvPr/>
            </p:nvSpPr>
            <p:spPr bwMode="auto">
              <a:xfrm>
                <a:off x="4784" y="1908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36" name="Freeform 5072"/>
              <p:cNvSpPr>
                <a:spLocks/>
              </p:cNvSpPr>
              <p:nvPr/>
            </p:nvSpPr>
            <p:spPr bwMode="auto">
              <a:xfrm>
                <a:off x="4985" y="2134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37" name="Freeform 5073"/>
              <p:cNvSpPr>
                <a:spLocks/>
              </p:cNvSpPr>
              <p:nvPr/>
            </p:nvSpPr>
            <p:spPr bwMode="auto">
              <a:xfrm>
                <a:off x="5044" y="222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38" name="Freeform 5074"/>
              <p:cNvSpPr>
                <a:spLocks/>
              </p:cNvSpPr>
              <p:nvPr/>
            </p:nvSpPr>
            <p:spPr bwMode="auto">
              <a:xfrm>
                <a:off x="4893" y="236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39" name="Freeform 5075"/>
              <p:cNvSpPr>
                <a:spLocks/>
              </p:cNvSpPr>
              <p:nvPr/>
            </p:nvSpPr>
            <p:spPr bwMode="auto">
              <a:xfrm>
                <a:off x="4683" y="2218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40" name="Freeform 5076"/>
              <p:cNvSpPr>
                <a:spLocks/>
              </p:cNvSpPr>
              <p:nvPr/>
            </p:nvSpPr>
            <p:spPr bwMode="auto">
              <a:xfrm>
                <a:off x="4792" y="205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41" name="Freeform 5077"/>
              <p:cNvSpPr>
                <a:spLocks/>
              </p:cNvSpPr>
              <p:nvPr/>
            </p:nvSpPr>
            <p:spPr bwMode="auto">
              <a:xfrm>
                <a:off x="4708" y="2084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42" name="Freeform 5078"/>
              <p:cNvSpPr>
                <a:spLocks/>
              </p:cNvSpPr>
              <p:nvPr/>
            </p:nvSpPr>
            <p:spPr bwMode="auto">
              <a:xfrm>
                <a:off x="4633" y="227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43" name="Freeform 5079"/>
              <p:cNvSpPr>
                <a:spLocks/>
              </p:cNvSpPr>
              <p:nvPr/>
            </p:nvSpPr>
            <p:spPr bwMode="auto">
              <a:xfrm>
                <a:off x="4935" y="231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44" name="Freeform 5080"/>
              <p:cNvSpPr>
                <a:spLocks/>
              </p:cNvSpPr>
              <p:nvPr/>
            </p:nvSpPr>
            <p:spPr bwMode="auto">
              <a:xfrm>
                <a:off x="4893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45" name="Freeform 5081"/>
              <p:cNvSpPr>
                <a:spLocks/>
              </p:cNvSpPr>
              <p:nvPr/>
            </p:nvSpPr>
            <p:spPr bwMode="auto">
              <a:xfrm>
                <a:off x="4885" y="2017"/>
                <a:ext cx="83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46" name="Freeform 5082"/>
              <p:cNvSpPr>
                <a:spLocks/>
              </p:cNvSpPr>
              <p:nvPr/>
            </p:nvSpPr>
            <p:spPr bwMode="auto">
              <a:xfrm>
                <a:off x="4717" y="203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47" name="Freeform 5083"/>
              <p:cNvSpPr>
                <a:spLocks/>
              </p:cNvSpPr>
              <p:nvPr/>
            </p:nvSpPr>
            <p:spPr bwMode="auto">
              <a:xfrm>
                <a:off x="4885" y="1941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48" name="Freeform 5084"/>
              <p:cNvSpPr>
                <a:spLocks/>
              </p:cNvSpPr>
              <p:nvPr/>
            </p:nvSpPr>
            <p:spPr bwMode="auto">
              <a:xfrm>
                <a:off x="4641" y="202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49" name="Freeform 5085"/>
              <p:cNvSpPr>
                <a:spLocks/>
              </p:cNvSpPr>
              <p:nvPr/>
            </p:nvSpPr>
            <p:spPr bwMode="auto">
              <a:xfrm>
                <a:off x="4801" y="215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50" name="Freeform 5086"/>
              <p:cNvSpPr>
                <a:spLocks/>
              </p:cNvSpPr>
              <p:nvPr/>
            </p:nvSpPr>
            <p:spPr bwMode="auto">
              <a:xfrm>
                <a:off x="4868" y="200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51" name="Freeform 5087"/>
              <p:cNvSpPr>
                <a:spLocks/>
              </p:cNvSpPr>
              <p:nvPr/>
            </p:nvSpPr>
            <p:spPr bwMode="auto">
              <a:xfrm>
                <a:off x="4893" y="236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52" name="Freeform 5088"/>
              <p:cNvSpPr>
                <a:spLocks/>
              </p:cNvSpPr>
              <p:nvPr/>
            </p:nvSpPr>
            <p:spPr bwMode="auto">
              <a:xfrm>
                <a:off x="4918" y="2344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53" name="Freeform 5089"/>
              <p:cNvSpPr>
                <a:spLocks/>
              </p:cNvSpPr>
              <p:nvPr/>
            </p:nvSpPr>
            <p:spPr bwMode="auto">
              <a:xfrm>
                <a:off x="4876" y="2126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54" name="Freeform 5090"/>
              <p:cNvSpPr>
                <a:spLocks/>
              </p:cNvSpPr>
              <p:nvPr/>
            </p:nvSpPr>
            <p:spPr bwMode="auto">
              <a:xfrm>
                <a:off x="4759" y="2042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55" name="Freeform 5091"/>
              <p:cNvSpPr>
                <a:spLocks/>
              </p:cNvSpPr>
              <p:nvPr/>
            </p:nvSpPr>
            <p:spPr bwMode="auto">
              <a:xfrm>
                <a:off x="5304" y="226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56" name="Freeform 5092"/>
              <p:cNvSpPr>
                <a:spLocks/>
              </p:cNvSpPr>
              <p:nvPr/>
            </p:nvSpPr>
            <p:spPr bwMode="auto">
              <a:xfrm>
                <a:off x="5002" y="2084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57" name="Freeform 5093"/>
              <p:cNvSpPr>
                <a:spLocks/>
              </p:cNvSpPr>
              <p:nvPr/>
            </p:nvSpPr>
            <p:spPr bwMode="auto">
              <a:xfrm>
                <a:off x="4910" y="1966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58" name="Freeform 5094"/>
              <p:cNvSpPr>
                <a:spLocks/>
              </p:cNvSpPr>
              <p:nvPr/>
            </p:nvSpPr>
            <p:spPr bwMode="auto">
              <a:xfrm>
                <a:off x="4943" y="1899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59" name="Freeform 5095"/>
              <p:cNvSpPr>
                <a:spLocks/>
              </p:cNvSpPr>
              <p:nvPr/>
            </p:nvSpPr>
            <p:spPr bwMode="auto">
              <a:xfrm>
                <a:off x="4943" y="194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60" name="Freeform 5096"/>
              <p:cNvSpPr>
                <a:spLocks/>
              </p:cNvSpPr>
              <p:nvPr/>
            </p:nvSpPr>
            <p:spPr bwMode="auto">
              <a:xfrm>
                <a:off x="5036" y="189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61" name="Freeform 5097"/>
              <p:cNvSpPr>
                <a:spLocks/>
              </p:cNvSpPr>
              <p:nvPr/>
            </p:nvSpPr>
            <p:spPr bwMode="auto">
              <a:xfrm>
                <a:off x="4742" y="162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62" name="Freeform 5098"/>
              <p:cNvSpPr>
                <a:spLocks/>
              </p:cNvSpPr>
              <p:nvPr/>
            </p:nvSpPr>
            <p:spPr bwMode="auto">
              <a:xfrm>
                <a:off x="4834" y="200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63" name="Freeform 5099"/>
              <p:cNvSpPr>
                <a:spLocks/>
              </p:cNvSpPr>
              <p:nvPr/>
            </p:nvSpPr>
            <p:spPr bwMode="auto">
              <a:xfrm>
                <a:off x="4876" y="2025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64" name="Freeform 5100"/>
              <p:cNvSpPr>
                <a:spLocks/>
              </p:cNvSpPr>
              <p:nvPr/>
            </p:nvSpPr>
            <p:spPr bwMode="auto">
              <a:xfrm>
                <a:off x="4918" y="1882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65" name="Freeform 5101"/>
              <p:cNvSpPr>
                <a:spLocks/>
              </p:cNvSpPr>
              <p:nvPr/>
            </p:nvSpPr>
            <p:spPr bwMode="auto">
              <a:xfrm>
                <a:off x="5002" y="2117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66" name="Freeform 5102"/>
              <p:cNvSpPr>
                <a:spLocks/>
              </p:cNvSpPr>
              <p:nvPr/>
            </p:nvSpPr>
            <p:spPr bwMode="auto">
              <a:xfrm>
                <a:off x="4801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67" name="Freeform 5103"/>
              <p:cNvSpPr>
                <a:spLocks/>
              </p:cNvSpPr>
              <p:nvPr/>
            </p:nvSpPr>
            <p:spPr bwMode="auto">
              <a:xfrm>
                <a:off x="4633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68" name="Freeform 5104"/>
              <p:cNvSpPr>
                <a:spLocks/>
              </p:cNvSpPr>
              <p:nvPr/>
            </p:nvSpPr>
            <p:spPr bwMode="auto">
              <a:xfrm>
                <a:off x="4826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69" name="Freeform 5105"/>
              <p:cNvSpPr>
                <a:spLocks/>
              </p:cNvSpPr>
              <p:nvPr/>
            </p:nvSpPr>
            <p:spPr bwMode="auto">
              <a:xfrm>
                <a:off x="4801" y="224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70" name="Freeform 5106"/>
              <p:cNvSpPr>
                <a:spLocks/>
              </p:cNvSpPr>
              <p:nvPr/>
            </p:nvSpPr>
            <p:spPr bwMode="auto">
              <a:xfrm>
                <a:off x="4767" y="20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71" name="Freeform 5107"/>
              <p:cNvSpPr>
                <a:spLocks/>
              </p:cNvSpPr>
              <p:nvPr/>
            </p:nvSpPr>
            <p:spPr bwMode="auto">
              <a:xfrm>
                <a:off x="4650" y="2302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72" name="Freeform 5108"/>
              <p:cNvSpPr>
                <a:spLocks/>
              </p:cNvSpPr>
              <p:nvPr/>
            </p:nvSpPr>
            <p:spPr bwMode="auto">
              <a:xfrm>
                <a:off x="4507" y="239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73" name="Freeform 5109"/>
              <p:cNvSpPr>
                <a:spLocks/>
              </p:cNvSpPr>
              <p:nvPr/>
            </p:nvSpPr>
            <p:spPr bwMode="auto">
              <a:xfrm>
                <a:off x="4792" y="2201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74" name="Freeform 5110"/>
              <p:cNvSpPr>
                <a:spLocks/>
              </p:cNvSpPr>
              <p:nvPr/>
            </p:nvSpPr>
            <p:spPr bwMode="auto">
              <a:xfrm>
                <a:off x="4591" y="2352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75" name="Freeform 5111"/>
              <p:cNvSpPr>
                <a:spLocks/>
              </p:cNvSpPr>
              <p:nvPr/>
            </p:nvSpPr>
            <p:spPr bwMode="auto">
              <a:xfrm>
                <a:off x="4549" y="238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76" name="Freeform 5112"/>
              <p:cNvSpPr>
                <a:spLocks/>
              </p:cNvSpPr>
              <p:nvPr/>
            </p:nvSpPr>
            <p:spPr bwMode="auto">
              <a:xfrm>
                <a:off x="4717" y="2260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77" name="Freeform 5113"/>
              <p:cNvSpPr>
                <a:spLocks/>
              </p:cNvSpPr>
              <p:nvPr/>
            </p:nvSpPr>
            <p:spPr bwMode="auto">
              <a:xfrm>
                <a:off x="4725" y="229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78" name="Freeform 5114"/>
              <p:cNvSpPr>
                <a:spLocks/>
              </p:cNvSpPr>
              <p:nvPr/>
            </p:nvSpPr>
            <p:spPr bwMode="auto">
              <a:xfrm>
                <a:off x="4708" y="22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79" name="Freeform 5115"/>
              <p:cNvSpPr>
                <a:spLocks/>
              </p:cNvSpPr>
              <p:nvPr/>
            </p:nvSpPr>
            <p:spPr bwMode="auto">
              <a:xfrm>
                <a:off x="4809" y="207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80" name="Freeform 5116"/>
              <p:cNvSpPr>
                <a:spLocks/>
              </p:cNvSpPr>
              <p:nvPr/>
            </p:nvSpPr>
            <p:spPr bwMode="auto">
              <a:xfrm>
                <a:off x="4700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81" name="Freeform 5117"/>
              <p:cNvSpPr>
                <a:spLocks/>
              </p:cNvSpPr>
              <p:nvPr/>
            </p:nvSpPr>
            <p:spPr bwMode="auto">
              <a:xfrm>
                <a:off x="4599" y="23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82" name="Freeform 5118"/>
              <p:cNvSpPr>
                <a:spLocks/>
              </p:cNvSpPr>
              <p:nvPr/>
            </p:nvSpPr>
            <p:spPr bwMode="auto">
              <a:xfrm>
                <a:off x="4700" y="2293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83" name="Freeform 5119"/>
              <p:cNvSpPr>
                <a:spLocks/>
              </p:cNvSpPr>
              <p:nvPr/>
            </p:nvSpPr>
            <p:spPr bwMode="auto">
              <a:xfrm>
                <a:off x="4666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84" name="Freeform 5120"/>
              <p:cNvSpPr>
                <a:spLocks/>
              </p:cNvSpPr>
              <p:nvPr/>
            </p:nvSpPr>
            <p:spPr bwMode="auto">
              <a:xfrm>
                <a:off x="4767" y="231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85" name="Freeform 5121"/>
              <p:cNvSpPr>
                <a:spLocks/>
              </p:cNvSpPr>
              <p:nvPr/>
            </p:nvSpPr>
            <p:spPr bwMode="auto">
              <a:xfrm>
                <a:off x="4918" y="2059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86" name="Freeform 5122"/>
              <p:cNvSpPr>
                <a:spLocks/>
              </p:cNvSpPr>
              <p:nvPr/>
            </p:nvSpPr>
            <p:spPr bwMode="auto">
              <a:xfrm>
                <a:off x="4843" y="210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87" name="Freeform 5123"/>
              <p:cNvSpPr>
                <a:spLocks/>
              </p:cNvSpPr>
              <p:nvPr/>
            </p:nvSpPr>
            <p:spPr bwMode="auto">
              <a:xfrm>
                <a:off x="5027" y="2117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88" name="Freeform 5124"/>
              <p:cNvSpPr>
                <a:spLocks/>
              </p:cNvSpPr>
              <p:nvPr/>
            </p:nvSpPr>
            <p:spPr bwMode="auto">
              <a:xfrm>
                <a:off x="4960" y="197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89" name="Freeform 5125"/>
              <p:cNvSpPr>
                <a:spLocks/>
              </p:cNvSpPr>
              <p:nvPr/>
            </p:nvSpPr>
            <p:spPr bwMode="auto">
              <a:xfrm>
                <a:off x="4381" y="24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90" name="Freeform 5126"/>
              <p:cNvSpPr>
                <a:spLocks/>
              </p:cNvSpPr>
              <p:nvPr/>
            </p:nvSpPr>
            <p:spPr bwMode="auto">
              <a:xfrm>
                <a:off x="4398" y="2470"/>
                <a:ext cx="76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91" name="Freeform 5127"/>
              <p:cNvSpPr>
                <a:spLocks/>
              </p:cNvSpPr>
              <p:nvPr/>
            </p:nvSpPr>
            <p:spPr bwMode="auto">
              <a:xfrm>
                <a:off x="5019" y="231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92" name="Freeform 5128"/>
              <p:cNvSpPr>
                <a:spLocks/>
              </p:cNvSpPr>
              <p:nvPr/>
            </p:nvSpPr>
            <p:spPr bwMode="auto">
              <a:xfrm>
                <a:off x="5111" y="226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93" name="Freeform 5129"/>
              <p:cNvSpPr>
                <a:spLocks/>
              </p:cNvSpPr>
              <p:nvPr/>
            </p:nvSpPr>
            <p:spPr bwMode="auto">
              <a:xfrm>
                <a:off x="5052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94" name="Freeform 5130"/>
              <p:cNvSpPr>
                <a:spLocks/>
              </p:cNvSpPr>
              <p:nvPr/>
            </p:nvSpPr>
            <p:spPr bwMode="auto">
              <a:xfrm>
                <a:off x="5010" y="2260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95" name="Freeform 5131"/>
              <p:cNvSpPr>
                <a:spLocks/>
              </p:cNvSpPr>
              <p:nvPr/>
            </p:nvSpPr>
            <p:spPr bwMode="auto">
              <a:xfrm>
                <a:off x="5036" y="223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96" name="Freeform 5132"/>
              <p:cNvSpPr>
                <a:spLocks/>
              </p:cNvSpPr>
              <p:nvPr/>
            </p:nvSpPr>
            <p:spPr bwMode="auto">
              <a:xfrm>
                <a:off x="4725" y="232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97" name="Freeform 5133"/>
              <p:cNvSpPr>
                <a:spLocks/>
              </p:cNvSpPr>
              <p:nvPr/>
            </p:nvSpPr>
            <p:spPr bwMode="auto">
              <a:xfrm>
                <a:off x="4952" y="2084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98" name="Freeform 5134"/>
              <p:cNvSpPr>
                <a:spLocks/>
              </p:cNvSpPr>
              <p:nvPr/>
            </p:nvSpPr>
            <p:spPr bwMode="auto">
              <a:xfrm>
                <a:off x="4893" y="210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199" name="Freeform 5135"/>
              <p:cNvSpPr>
                <a:spLocks/>
              </p:cNvSpPr>
              <p:nvPr/>
            </p:nvSpPr>
            <p:spPr bwMode="auto">
              <a:xfrm>
                <a:off x="4482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00" name="Freeform 5136"/>
              <p:cNvSpPr>
                <a:spLocks/>
              </p:cNvSpPr>
              <p:nvPr/>
            </p:nvSpPr>
            <p:spPr bwMode="auto">
              <a:xfrm>
                <a:off x="4952" y="2084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01" name="Freeform 5137"/>
              <p:cNvSpPr>
                <a:spLocks/>
              </p:cNvSpPr>
              <p:nvPr/>
            </p:nvSpPr>
            <p:spPr bwMode="auto">
              <a:xfrm>
                <a:off x="4566" y="22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02" name="Freeform 5138"/>
              <p:cNvSpPr>
                <a:spLocks/>
              </p:cNvSpPr>
              <p:nvPr/>
            </p:nvSpPr>
            <p:spPr bwMode="auto">
              <a:xfrm>
                <a:off x="4599" y="22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03" name="Freeform 5139"/>
              <p:cNvSpPr>
                <a:spLocks/>
              </p:cNvSpPr>
              <p:nvPr/>
            </p:nvSpPr>
            <p:spPr bwMode="auto">
              <a:xfrm>
                <a:off x="4557" y="231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04" name="Freeform 5140"/>
              <p:cNvSpPr>
                <a:spLocks/>
              </p:cNvSpPr>
              <p:nvPr/>
            </p:nvSpPr>
            <p:spPr bwMode="auto">
              <a:xfrm>
                <a:off x="4532" y="257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05" name="Freeform 5141"/>
              <p:cNvSpPr>
                <a:spLocks/>
              </p:cNvSpPr>
              <p:nvPr/>
            </p:nvSpPr>
            <p:spPr bwMode="auto">
              <a:xfrm>
                <a:off x="4759" y="226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06" name="Freeform 5142"/>
              <p:cNvSpPr>
                <a:spLocks/>
              </p:cNvSpPr>
              <p:nvPr/>
            </p:nvSpPr>
            <p:spPr bwMode="auto">
              <a:xfrm>
                <a:off x="4574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07" name="Freeform 5143"/>
              <p:cNvSpPr>
                <a:spLocks/>
              </p:cNvSpPr>
              <p:nvPr/>
            </p:nvSpPr>
            <p:spPr bwMode="auto">
              <a:xfrm>
                <a:off x="4440" y="248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08" name="Freeform 5144"/>
              <p:cNvSpPr>
                <a:spLocks/>
              </p:cNvSpPr>
              <p:nvPr/>
            </p:nvSpPr>
            <p:spPr bwMode="auto">
              <a:xfrm>
                <a:off x="4708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09" name="Freeform 5145"/>
              <p:cNvSpPr>
                <a:spLocks/>
              </p:cNvSpPr>
              <p:nvPr/>
            </p:nvSpPr>
            <p:spPr bwMode="auto">
              <a:xfrm>
                <a:off x="4599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10" name="Freeform 5146"/>
              <p:cNvSpPr>
                <a:spLocks/>
              </p:cNvSpPr>
              <p:nvPr/>
            </p:nvSpPr>
            <p:spPr bwMode="auto">
              <a:xfrm>
                <a:off x="4725" y="232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11" name="Freeform 5147"/>
              <p:cNvSpPr>
                <a:spLocks/>
              </p:cNvSpPr>
              <p:nvPr/>
            </p:nvSpPr>
            <p:spPr bwMode="auto">
              <a:xfrm>
                <a:off x="4557" y="227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12" name="Freeform 5148"/>
              <p:cNvSpPr>
                <a:spLocks/>
              </p:cNvSpPr>
              <p:nvPr/>
            </p:nvSpPr>
            <p:spPr bwMode="auto">
              <a:xfrm>
                <a:off x="4356" y="244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13" name="Freeform 5149"/>
              <p:cNvSpPr>
                <a:spLocks/>
              </p:cNvSpPr>
              <p:nvPr/>
            </p:nvSpPr>
            <p:spPr bwMode="auto">
              <a:xfrm>
                <a:off x="4415" y="24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14" name="Freeform 5150"/>
              <p:cNvSpPr>
                <a:spLocks/>
              </p:cNvSpPr>
              <p:nvPr/>
            </p:nvSpPr>
            <p:spPr bwMode="auto">
              <a:xfrm>
                <a:off x="4222" y="236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15" name="Freeform 5151"/>
              <p:cNvSpPr>
                <a:spLocks/>
              </p:cNvSpPr>
              <p:nvPr/>
            </p:nvSpPr>
            <p:spPr bwMode="auto">
              <a:xfrm>
                <a:off x="4750" y="230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16" name="Freeform 5152"/>
              <p:cNvSpPr>
                <a:spLocks/>
              </p:cNvSpPr>
              <p:nvPr/>
            </p:nvSpPr>
            <p:spPr bwMode="auto">
              <a:xfrm>
                <a:off x="4708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grpSp>
          <p:nvGrpSpPr>
            <p:cNvPr id="111636" name="Group 5354"/>
            <p:cNvGrpSpPr>
              <a:grpSpLocks/>
            </p:cNvGrpSpPr>
            <p:nvPr/>
          </p:nvGrpSpPr>
          <p:grpSpPr bwMode="auto">
            <a:xfrm>
              <a:off x="3501" y="2109"/>
              <a:ext cx="1543" cy="856"/>
              <a:chOff x="3501" y="2109"/>
              <a:chExt cx="1543" cy="856"/>
            </a:xfrm>
          </p:grpSpPr>
          <p:sp>
            <p:nvSpPr>
              <p:cNvPr id="605218" name="Freeform 5154"/>
              <p:cNvSpPr>
                <a:spLocks/>
              </p:cNvSpPr>
              <p:nvPr/>
            </p:nvSpPr>
            <p:spPr bwMode="auto">
              <a:xfrm>
                <a:off x="4599" y="2218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19" name="Freeform 5155"/>
              <p:cNvSpPr>
                <a:spLocks/>
              </p:cNvSpPr>
              <p:nvPr/>
            </p:nvSpPr>
            <p:spPr bwMode="auto">
              <a:xfrm>
                <a:off x="4717" y="2117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20" name="Freeform 5156"/>
              <p:cNvSpPr>
                <a:spLocks/>
              </p:cNvSpPr>
              <p:nvPr/>
            </p:nvSpPr>
            <p:spPr bwMode="auto">
              <a:xfrm>
                <a:off x="4943" y="210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21" name="Freeform 5157"/>
              <p:cNvSpPr>
                <a:spLocks/>
              </p:cNvSpPr>
              <p:nvPr/>
            </p:nvSpPr>
            <p:spPr bwMode="auto">
              <a:xfrm>
                <a:off x="4893" y="215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22" name="Freeform 5158"/>
              <p:cNvSpPr>
                <a:spLocks/>
              </p:cNvSpPr>
              <p:nvPr/>
            </p:nvSpPr>
            <p:spPr bwMode="auto">
              <a:xfrm>
                <a:off x="4599" y="2293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23" name="Freeform 5159"/>
              <p:cNvSpPr>
                <a:spLocks/>
              </p:cNvSpPr>
              <p:nvPr/>
            </p:nvSpPr>
            <p:spPr bwMode="auto">
              <a:xfrm>
                <a:off x="4717" y="224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24" name="Freeform 5160"/>
              <p:cNvSpPr>
                <a:spLocks/>
              </p:cNvSpPr>
              <p:nvPr/>
            </p:nvSpPr>
            <p:spPr bwMode="auto">
              <a:xfrm>
                <a:off x="4893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25" name="Freeform 5161"/>
              <p:cNvSpPr>
                <a:spLocks/>
              </p:cNvSpPr>
              <p:nvPr/>
            </p:nvSpPr>
            <p:spPr bwMode="auto">
              <a:xfrm>
                <a:off x="4943" y="2193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26" name="Freeform 5162"/>
              <p:cNvSpPr>
                <a:spLocks/>
              </p:cNvSpPr>
              <p:nvPr/>
            </p:nvSpPr>
            <p:spPr bwMode="auto">
              <a:xfrm>
                <a:off x="4549" y="24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27" name="Freeform 5163"/>
              <p:cNvSpPr>
                <a:spLocks/>
              </p:cNvSpPr>
              <p:nvPr/>
            </p:nvSpPr>
            <p:spPr bwMode="auto">
              <a:xfrm>
                <a:off x="4658" y="242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28" name="Freeform 5164"/>
              <p:cNvSpPr>
                <a:spLocks/>
              </p:cNvSpPr>
              <p:nvPr/>
            </p:nvSpPr>
            <p:spPr bwMode="auto">
              <a:xfrm>
                <a:off x="4650" y="2461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29" name="Freeform 5165"/>
              <p:cNvSpPr>
                <a:spLocks/>
              </p:cNvSpPr>
              <p:nvPr/>
            </p:nvSpPr>
            <p:spPr bwMode="auto">
              <a:xfrm>
                <a:off x="4608" y="23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30" name="Freeform 5166"/>
              <p:cNvSpPr>
                <a:spLocks/>
              </p:cNvSpPr>
              <p:nvPr/>
            </p:nvSpPr>
            <p:spPr bwMode="auto">
              <a:xfrm>
                <a:off x="4532" y="2520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31" name="Freeform 5167"/>
              <p:cNvSpPr>
                <a:spLocks/>
              </p:cNvSpPr>
              <p:nvPr/>
            </p:nvSpPr>
            <p:spPr bwMode="auto">
              <a:xfrm>
                <a:off x="4507" y="246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32" name="Freeform 5168"/>
              <p:cNvSpPr>
                <a:spLocks/>
              </p:cNvSpPr>
              <p:nvPr/>
            </p:nvSpPr>
            <p:spPr bwMode="auto">
              <a:xfrm>
                <a:off x="4457" y="255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33" name="Freeform 5169"/>
              <p:cNvSpPr>
                <a:spLocks/>
              </p:cNvSpPr>
              <p:nvPr/>
            </p:nvSpPr>
            <p:spPr bwMode="auto">
              <a:xfrm>
                <a:off x="4515" y="253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34" name="Freeform 5170"/>
              <p:cNvSpPr>
                <a:spLocks/>
              </p:cNvSpPr>
              <p:nvPr/>
            </p:nvSpPr>
            <p:spPr bwMode="auto">
              <a:xfrm>
                <a:off x="4490" y="2545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35" name="Freeform 5171"/>
              <p:cNvSpPr>
                <a:spLocks/>
              </p:cNvSpPr>
              <p:nvPr/>
            </p:nvSpPr>
            <p:spPr bwMode="auto">
              <a:xfrm>
                <a:off x="4440" y="257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36" name="Freeform 5172"/>
              <p:cNvSpPr>
                <a:spLocks/>
              </p:cNvSpPr>
              <p:nvPr/>
            </p:nvSpPr>
            <p:spPr bwMode="auto">
              <a:xfrm>
                <a:off x="4214" y="2688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37" name="Freeform 5173"/>
              <p:cNvSpPr>
                <a:spLocks/>
              </p:cNvSpPr>
              <p:nvPr/>
            </p:nvSpPr>
            <p:spPr bwMode="auto">
              <a:xfrm>
                <a:off x="4096" y="262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38" name="Freeform 5174"/>
              <p:cNvSpPr>
                <a:spLocks/>
              </p:cNvSpPr>
              <p:nvPr/>
            </p:nvSpPr>
            <p:spPr bwMode="auto">
              <a:xfrm>
                <a:off x="4146" y="258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39" name="Freeform 5175"/>
              <p:cNvSpPr>
                <a:spLocks/>
              </p:cNvSpPr>
              <p:nvPr/>
            </p:nvSpPr>
            <p:spPr bwMode="auto">
              <a:xfrm>
                <a:off x="4104" y="262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40" name="Freeform 5176"/>
              <p:cNvSpPr>
                <a:spLocks/>
              </p:cNvSpPr>
              <p:nvPr/>
            </p:nvSpPr>
            <p:spPr bwMode="auto">
              <a:xfrm>
                <a:off x="4155" y="263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41" name="Freeform 5177"/>
              <p:cNvSpPr>
                <a:spLocks/>
              </p:cNvSpPr>
              <p:nvPr/>
            </p:nvSpPr>
            <p:spPr bwMode="auto">
              <a:xfrm>
                <a:off x="4088" y="2788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42" name="Freeform 5178"/>
              <p:cNvSpPr>
                <a:spLocks/>
              </p:cNvSpPr>
              <p:nvPr/>
            </p:nvSpPr>
            <p:spPr bwMode="auto">
              <a:xfrm>
                <a:off x="4138" y="262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43" name="Freeform 5179"/>
              <p:cNvSpPr>
                <a:spLocks/>
              </p:cNvSpPr>
              <p:nvPr/>
            </p:nvSpPr>
            <p:spPr bwMode="auto">
              <a:xfrm>
                <a:off x="4155" y="262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44" name="Freeform 5180"/>
              <p:cNvSpPr>
                <a:spLocks/>
              </p:cNvSpPr>
              <p:nvPr/>
            </p:nvSpPr>
            <p:spPr bwMode="auto">
              <a:xfrm>
                <a:off x="3828" y="2520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45" name="Freeform 5181"/>
              <p:cNvSpPr>
                <a:spLocks/>
              </p:cNvSpPr>
              <p:nvPr/>
            </p:nvSpPr>
            <p:spPr bwMode="auto">
              <a:xfrm>
                <a:off x="3828" y="2512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46" name="Freeform 5182"/>
              <p:cNvSpPr>
                <a:spLocks/>
              </p:cNvSpPr>
              <p:nvPr/>
            </p:nvSpPr>
            <p:spPr bwMode="auto">
              <a:xfrm>
                <a:off x="4759" y="23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47" name="Freeform 5183"/>
              <p:cNvSpPr>
                <a:spLocks/>
              </p:cNvSpPr>
              <p:nvPr/>
            </p:nvSpPr>
            <p:spPr bwMode="auto">
              <a:xfrm>
                <a:off x="4725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48" name="Freeform 5184"/>
              <p:cNvSpPr>
                <a:spLocks/>
              </p:cNvSpPr>
              <p:nvPr/>
            </p:nvSpPr>
            <p:spPr bwMode="auto">
              <a:xfrm>
                <a:off x="4801" y="222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49" name="Freeform 5185"/>
              <p:cNvSpPr>
                <a:spLocks/>
              </p:cNvSpPr>
              <p:nvPr/>
            </p:nvSpPr>
            <p:spPr bwMode="auto">
              <a:xfrm>
                <a:off x="4801" y="220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50" name="Freeform 5186"/>
              <p:cNvSpPr>
                <a:spLocks/>
              </p:cNvSpPr>
              <p:nvPr/>
            </p:nvSpPr>
            <p:spPr bwMode="auto">
              <a:xfrm>
                <a:off x="4834" y="225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51" name="Freeform 5187"/>
              <p:cNvSpPr>
                <a:spLocks/>
              </p:cNvSpPr>
              <p:nvPr/>
            </p:nvSpPr>
            <p:spPr bwMode="auto">
              <a:xfrm>
                <a:off x="4625" y="2352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52" name="Freeform 5188"/>
              <p:cNvSpPr>
                <a:spLocks/>
              </p:cNvSpPr>
              <p:nvPr/>
            </p:nvSpPr>
            <p:spPr bwMode="auto">
              <a:xfrm>
                <a:off x="4809" y="227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53" name="Freeform 5189"/>
              <p:cNvSpPr>
                <a:spLocks/>
              </p:cNvSpPr>
              <p:nvPr/>
            </p:nvSpPr>
            <p:spPr bwMode="auto">
              <a:xfrm>
                <a:off x="4759" y="228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54" name="Freeform 5190"/>
              <p:cNvSpPr>
                <a:spLocks/>
              </p:cNvSpPr>
              <p:nvPr/>
            </p:nvSpPr>
            <p:spPr bwMode="auto">
              <a:xfrm>
                <a:off x="4700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55" name="Freeform 5191"/>
              <p:cNvSpPr>
                <a:spLocks/>
              </p:cNvSpPr>
              <p:nvPr/>
            </p:nvSpPr>
            <p:spPr bwMode="auto">
              <a:xfrm>
                <a:off x="4918" y="219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56" name="Freeform 5192"/>
              <p:cNvSpPr>
                <a:spLocks/>
              </p:cNvSpPr>
              <p:nvPr/>
            </p:nvSpPr>
            <p:spPr bwMode="auto">
              <a:xfrm>
                <a:off x="4817" y="2235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57" name="Freeform 5193"/>
              <p:cNvSpPr>
                <a:spLocks/>
              </p:cNvSpPr>
              <p:nvPr/>
            </p:nvSpPr>
            <p:spPr bwMode="auto">
              <a:xfrm>
                <a:off x="4851" y="224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58" name="Freeform 5194"/>
              <p:cNvSpPr>
                <a:spLocks/>
              </p:cNvSpPr>
              <p:nvPr/>
            </p:nvSpPr>
            <p:spPr bwMode="auto">
              <a:xfrm>
                <a:off x="4876" y="224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59" name="Freeform 5195"/>
              <p:cNvSpPr>
                <a:spLocks/>
              </p:cNvSpPr>
              <p:nvPr/>
            </p:nvSpPr>
            <p:spPr bwMode="auto">
              <a:xfrm>
                <a:off x="4792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60" name="Freeform 5196"/>
              <p:cNvSpPr>
                <a:spLocks/>
              </p:cNvSpPr>
              <p:nvPr/>
            </p:nvSpPr>
            <p:spPr bwMode="auto">
              <a:xfrm>
                <a:off x="4817" y="2285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61" name="Freeform 5197"/>
              <p:cNvSpPr>
                <a:spLocks/>
              </p:cNvSpPr>
              <p:nvPr/>
            </p:nvSpPr>
            <p:spPr bwMode="auto">
              <a:xfrm>
                <a:off x="4742" y="2302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62" name="Freeform 5198"/>
              <p:cNvSpPr>
                <a:spLocks/>
              </p:cNvSpPr>
              <p:nvPr/>
            </p:nvSpPr>
            <p:spPr bwMode="auto">
              <a:xfrm>
                <a:off x="4767" y="232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63" name="Freeform 5199"/>
              <p:cNvSpPr>
                <a:spLocks/>
              </p:cNvSpPr>
              <p:nvPr/>
            </p:nvSpPr>
            <p:spPr bwMode="auto">
              <a:xfrm>
                <a:off x="4792" y="22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64" name="Freeform 5200"/>
              <p:cNvSpPr>
                <a:spLocks/>
              </p:cNvSpPr>
              <p:nvPr/>
            </p:nvSpPr>
            <p:spPr bwMode="auto">
              <a:xfrm>
                <a:off x="4666" y="2352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65" name="Freeform 5201"/>
              <p:cNvSpPr>
                <a:spLocks/>
              </p:cNvSpPr>
              <p:nvPr/>
            </p:nvSpPr>
            <p:spPr bwMode="auto">
              <a:xfrm>
                <a:off x="4792" y="233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66" name="Freeform 5202"/>
              <p:cNvSpPr>
                <a:spLocks/>
              </p:cNvSpPr>
              <p:nvPr/>
            </p:nvSpPr>
            <p:spPr bwMode="auto">
              <a:xfrm>
                <a:off x="4641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67" name="Freeform 5203"/>
              <p:cNvSpPr>
                <a:spLocks/>
              </p:cNvSpPr>
              <p:nvPr/>
            </p:nvSpPr>
            <p:spPr bwMode="auto">
              <a:xfrm>
                <a:off x="4608" y="23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68" name="Freeform 5204"/>
              <p:cNvSpPr>
                <a:spLocks/>
              </p:cNvSpPr>
              <p:nvPr/>
            </p:nvSpPr>
            <p:spPr bwMode="auto">
              <a:xfrm>
                <a:off x="4608" y="238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69" name="Freeform 5205"/>
              <p:cNvSpPr>
                <a:spLocks/>
              </p:cNvSpPr>
              <p:nvPr/>
            </p:nvSpPr>
            <p:spPr bwMode="auto">
              <a:xfrm>
                <a:off x="4666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70" name="Freeform 5206"/>
              <p:cNvSpPr>
                <a:spLocks/>
              </p:cNvSpPr>
              <p:nvPr/>
            </p:nvSpPr>
            <p:spPr bwMode="auto">
              <a:xfrm>
                <a:off x="4843" y="227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71" name="Freeform 5207"/>
              <p:cNvSpPr>
                <a:spLocks/>
              </p:cNvSpPr>
              <p:nvPr/>
            </p:nvSpPr>
            <p:spPr bwMode="auto">
              <a:xfrm>
                <a:off x="4750" y="226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72" name="Freeform 5208"/>
              <p:cNvSpPr>
                <a:spLocks/>
              </p:cNvSpPr>
              <p:nvPr/>
            </p:nvSpPr>
            <p:spPr bwMode="auto">
              <a:xfrm>
                <a:off x="4784" y="2260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73" name="Freeform 5209"/>
              <p:cNvSpPr>
                <a:spLocks/>
              </p:cNvSpPr>
              <p:nvPr/>
            </p:nvSpPr>
            <p:spPr bwMode="auto">
              <a:xfrm>
                <a:off x="4851" y="2251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74" name="Freeform 5210"/>
              <p:cNvSpPr>
                <a:spLocks/>
              </p:cNvSpPr>
              <p:nvPr/>
            </p:nvSpPr>
            <p:spPr bwMode="auto">
              <a:xfrm>
                <a:off x="4851" y="22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75" name="Freeform 5211"/>
              <p:cNvSpPr>
                <a:spLocks/>
              </p:cNvSpPr>
              <p:nvPr/>
            </p:nvSpPr>
            <p:spPr bwMode="auto">
              <a:xfrm>
                <a:off x="4851" y="224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76" name="Freeform 5212"/>
              <p:cNvSpPr>
                <a:spLocks/>
              </p:cNvSpPr>
              <p:nvPr/>
            </p:nvSpPr>
            <p:spPr bwMode="auto">
              <a:xfrm>
                <a:off x="4826" y="228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77" name="Freeform 5213"/>
              <p:cNvSpPr>
                <a:spLocks/>
              </p:cNvSpPr>
              <p:nvPr/>
            </p:nvSpPr>
            <p:spPr bwMode="auto">
              <a:xfrm>
                <a:off x="4742" y="23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78" name="Freeform 5214"/>
              <p:cNvSpPr>
                <a:spLocks/>
              </p:cNvSpPr>
              <p:nvPr/>
            </p:nvSpPr>
            <p:spPr bwMode="auto">
              <a:xfrm>
                <a:off x="4675" y="239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79" name="Freeform 5215"/>
              <p:cNvSpPr>
                <a:spLocks/>
              </p:cNvSpPr>
              <p:nvPr/>
            </p:nvSpPr>
            <p:spPr bwMode="auto">
              <a:xfrm>
                <a:off x="4759" y="232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80" name="Freeform 5216"/>
              <p:cNvSpPr>
                <a:spLocks/>
              </p:cNvSpPr>
              <p:nvPr/>
            </p:nvSpPr>
            <p:spPr bwMode="auto">
              <a:xfrm>
                <a:off x="4440" y="254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81" name="Freeform 5217"/>
              <p:cNvSpPr>
                <a:spLocks/>
              </p:cNvSpPr>
              <p:nvPr/>
            </p:nvSpPr>
            <p:spPr bwMode="auto">
              <a:xfrm>
                <a:off x="4457" y="253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82" name="Freeform 5218"/>
              <p:cNvSpPr>
                <a:spLocks/>
              </p:cNvSpPr>
              <p:nvPr/>
            </p:nvSpPr>
            <p:spPr bwMode="auto">
              <a:xfrm>
                <a:off x="4306" y="2621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83" name="Freeform 5219"/>
              <p:cNvSpPr>
                <a:spLocks/>
              </p:cNvSpPr>
              <p:nvPr/>
            </p:nvSpPr>
            <p:spPr bwMode="auto">
              <a:xfrm>
                <a:off x="4306" y="253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84" name="Freeform 5220"/>
              <p:cNvSpPr>
                <a:spLocks/>
              </p:cNvSpPr>
              <p:nvPr/>
            </p:nvSpPr>
            <p:spPr bwMode="auto">
              <a:xfrm>
                <a:off x="4054" y="268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85" name="Freeform 5221"/>
              <p:cNvSpPr>
                <a:spLocks/>
              </p:cNvSpPr>
              <p:nvPr/>
            </p:nvSpPr>
            <p:spPr bwMode="auto">
              <a:xfrm>
                <a:off x="4583" y="2310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86" name="Freeform 5222"/>
              <p:cNvSpPr>
                <a:spLocks/>
              </p:cNvSpPr>
              <p:nvPr/>
            </p:nvSpPr>
            <p:spPr bwMode="auto">
              <a:xfrm>
                <a:off x="4599" y="228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87" name="Freeform 5223"/>
              <p:cNvSpPr>
                <a:spLocks/>
              </p:cNvSpPr>
              <p:nvPr/>
            </p:nvSpPr>
            <p:spPr bwMode="auto">
              <a:xfrm>
                <a:off x="4625" y="2293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88" name="Freeform 5224"/>
              <p:cNvSpPr>
                <a:spLocks/>
              </p:cNvSpPr>
              <p:nvPr/>
            </p:nvSpPr>
            <p:spPr bwMode="auto">
              <a:xfrm>
                <a:off x="4507" y="23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89" name="Freeform 5225"/>
              <p:cNvSpPr>
                <a:spLocks/>
              </p:cNvSpPr>
              <p:nvPr/>
            </p:nvSpPr>
            <p:spPr bwMode="auto">
              <a:xfrm>
                <a:off x="4482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90" name="Freeform 5226"/>
              <p:cNvSpPr>
                <a:spLocks/>
              </p:cNvSpPr>
              <p:nvPr/>
            </p:nvSpPr>
            <p:spPr bwMode="auto">
              <a:xfrm>
                <a:off x="4507" y="236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91" name="Freeform 5227"/>
              <p:cNvSpPr>
                <a:spLocks/>
              </p:cNvSpPr>
              <p:nvPr/>
            </p:nvSpPr>
            <p:spPr bwMode="auto">
              <a:xfrm>
                <a:off x="4692" y="2268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92" name="Freeform 5228"/>
              <p:cNvSpPr>
                <a:spLocks/>
              </p:cNvSpPr>
              <p:nvPr/>
            </p:nvSpPr>
            <p:spPr bwMode="auto">
              <a:xfrm>
                <a:off x="4625" y="2268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93" name="Freeform 5229"/>
              <p:cNvSpPr>
                <a:spLocks/>
              </p:cNvSpPr>
              <p:nvPr/>
            </p:nvSpPr>
            <p:spPr bwMode="auto">
              <a:xfrm>
                <a:off x="4641" y="2293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94" name="Freeform 5230"/>
              <p:cNvSpPr>
                <a:spLocks/>
              </p:cNvSpPr>
              <p:nvPr/>
            </p:nvSpPr>
            <p:spPr bwMode="auto">
              <a:xfrm>
                <a:off x="4666" y="2243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95" name="Freeform 5231"/>
              <p:cNvSpPr>
                <a:spLocks/>
              </p:cNvSpPr>
              <p:nvPr/>
            </p:nvSpPr>
            <p:spPr bwMode="auto">
              <a:xfrm>
                <a:off x="4666" y="226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96" name="Freeform 5232"/>
              <p:cNvSpPr>
                <a:spLocks/>
              </p:cNvSpPr>
              <p:nvPr/>
            </p:nvSpPr>
            <p:spPr bwMode="auto">
              <a:xfrm>
                <a:off x="4666" y="2285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97" name="Freeform 5233"/>
              <p:cNvSpPr>
                <a:spLocks/>
              </p:cNvSpPr>
              <p:nvPr/>
            </p:nvSpPr>
            <p:spPr bwMode="auto">
              <a:xfrm>
                <a:off x="4683" y="224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98" name="Freeform 5234"/>
              <p:cNvSpPr>
                <a:spLocks/>
              </p:cNvSpPr>
              <p:nvPr/>
            </p:nvSpPr>
            <p:spPr bwMode="auto">
              <a:xfrm>
                <a:off x="4432" y="237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299" name="Freeform 5235"/>
              <p:cNvSpPr>
                <a:spLocks/>
              </p:cNvSpPr>
              <p:nvPr/>
            </p:nvSpPr>
            <p:spPr bwMode="auto">
              <a:xfrm>
                <a:off x="4499" y="2310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00" name="Freeform 5236"/>
              <p:cNvSpPr>
                <a:spLocks/>
              </p:cNvSpPr>
              <p:nvPr/>
            </p:nvSpPr>
            <p:spPr bwMode="auto">
              <a:xfrm>
                <a:off x="4499" y="2327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01" name="Freeform 5237"/>
              <p:cNvSpPr>
                <a:spLocks/>
              </p:cNvSpPr>
              <p:nvPr/>
            </p:nvSpPr>
            <p:spPr bwMode="auto">
              <a:xfrm>
                <a:off x="4960" y="221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02" name="Freeform 5238"/>
              <p:cNvSpPr>
                <a:spLocks/>
              </p:cNvSpPr>
              <p:nvPr/>
            </p:nvSpPr>
            <p:spPr bwMode="auto">
              <a:xfrm>
                <a:off x="4960" y="2210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03" name="Freeform 5239"/>
              <p:cNvSpPr>
                <a:spLocks/>
              </p:cNvSpPr>
              <p:nvPr/>
            </p:nvSpPr>
            <p:spPr bwMode="auto">
              <a:xfrm>
                <a:off x="4901" y="226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04" name="Freeform 5240"/>
              <p:cNvSpPr>
                <a:spLocks/>
              </p:cNvSpPr>
              <p:nvPr/>
            </p:nvSpPr>
            <p:spPr bwMode="auto">
              <a:xfrm>
                <a:off x="4885" y="2277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05" name="Freeform 5241"/>
              <p:cNvSpPr>
                <a:spLocks/>
              </p:cNvSpPr>
              <p:nvPr/>
            </p:nvSpPr>
            <p:spPr bwMode="auto">
              <a:xfrm>
                <a:off x="4885" y="228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06" name="Freeform 5242"/>
              <p:cNvSpPr>
                <a:spLocks/>
              </p:cNvSpPr>
              <p:nvPr/>
            </p:nvSpPr>
            <p:spPr bwMode="auto">
              <a:xfrm>
                <a:off x="4885" y="2285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07" name="Freeform 5243"/>
              <p:cNvSpPr>
                <a:spLocks/>
              </p:cNvSpPr>
              <p:nvPr/>
            </p:nvSpPr>
            <p:spPr bwMode="auto">
              <a:xfrm>
                <a:off x="4901" y="22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08" name="Freeform 5244"/>
              <p:cNvSpPr>
                <a:spLocks/>
              </p:cNvSpPr>
              <p:nvPr/>
            </p:nvSpPr>
            <p:spPr bwMode="auto">
              <a:xfrm>
                <a:off x="4885" y="2293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09" name="Freeform 5245"/>
              <p:cNvSpPr>
                <a:spLocks/>
              </p:cNvSpPr>
              <p:nvPr/>
            </p:nvSpPr>
            <p:spPr bwMode="auto">
              <a:xfrm>
                <a:off x="4885" y="229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10" name="Freeform 5246"/>
              <p:cNvSpPr>
                <a:spLocks/>
              </p:cNvSpPr>
              <p:nvPr/>
            </p:nvSpPr>
            <p:spPr bwMode="auto">
              <a:xfrm>
                <a:off x="4859" y="2293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11" name="Freeform 5247"/>
              <p:cNvSpPr>
                <a:spLocks/>
              </p:cNvSpPr>
              <p:nvPr/>
            </p:nvSpPr>
            <p:spPr bwMode="auto">
              <a:xfrm>
                <a:off x="4826" y="232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12" name="Freeform 5248"/>
              <p:cNvSpPr>
                <a:spLocks/>
              </p:cNvSpPr>
              <p:nvPr/>
            </p:nvSpPr>
            <p:spPr bwMode="auto">
              <a:xfrm>
                <a:off x="4784" y="237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13" name="Freeform 5249"/>
              <p:cNvSpPr>
                <a:spLocks/>
              </p:cNvSpPr>
              <p:nvPr/>
            </p:nvSpPr>
            <p:spPr bwMode="auto">
              <a:xfrm>
                <a:off x="4776" y="2377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14" name="Freeform 5250"/>
              <p:cNvSpPr>
                <a:spLocks/>
              </p:cNvSpPr>
              <p:nvPr/>
            </p:nvSpPr>
            <p:spPr bwMode="auto">
              <a:xfrm>
                <a:off x="4725" y="2428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15" name="Freeform 5251"/>
              <p:cNvSpPr>
                <a:spLocks/>
              </p:cNvSpPr>
              <p:nvPr/>
            </p:nvSpPr>
            <p:spPr bwMode="auto">
              <a:xfrm>
                <a:off x="4708" y="245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16" name="Freeform 5252"/>
              <p:cNvSpPr>
                <a:spLocks/>
              </p:cNvSpPr>
              <p:nvPr/>
            </p:nvSpPr>
            <p:spPr bwMode="auto">
              <a:xfrm>
                <a:off x="4843" y="2235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17" name="Freeform 5253"/>
              <p:cNvSpPr>
                <a:spLocks/>
              </p:cNvSpPr>
              <p:nvPr/>
            </p:nvSpPr>
            <p:spPr bwMode="auto">
              <a:xfrm>
                <a:off x="4868" y="2226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18" name="Freeform 5254"/>
              <p:cNvSpPr>
                <a:spLocks/>
              </p:cNvSpPr>
              <p:nvPr/>
            </p:nvSpPr>
            <p:spPr bwMode="auto">
              <a:xfrm>
                <a:off x="4868" y="22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19" name="Freeform 5255"/>
              <p:cNvSpPr>
                <a:spLocks/>
              </p:cNvSpPr>
              <p:nvPr/>
            </p:nvSpPr>
            <p:spPr bwMode="auto">
              <a:xfrm>
                <a:off x="4851" y="22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20" name="Freeform 5256"/>
              <p:cNvSpPr>
                <a:spLocks/>
              </p:cNvSpPr>
              <p:nvPr/>
            </p:nvSpPr>
            <p:spPr bwMode="auto">
              <a:xfrm>
                <a:off x="4851" y="224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21" name="Freeform 5257"/>
              <p:cNvSpPr>
                <a:spLocks/>
              </p:cNvSpPr>
              <p:nvPr/>
            </p:nvSpPr>
            <p:spPr bwMode="auto">
              <a:xfrm>
                <a:off x="4851" y="2251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22" name="Freeform 5258"/>
              <p:cNvSpPr>
                <a:spLocks/>
              </p:cNvSpPr>
              <p:nvPr/>
            </p:nvSpPr>
            <p:spPr bwMode="auto">
              <a:xfrm>
                <a:off x="4851" y="2226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23" name="Freeform 5259"/>
              <p:cNvSpPr>
                <a:spLocks/>
              </p:cNvSpPr>
              <p:nvPr/>
            </p:nvSpPr>
            <p:spPr bwMode="auto">
              <a:xfrm>
                <a:off x="4851" y="224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24" name="Freeform 5260"/>
              <p:cNvSpPr>
                <a:spLocks/>
              </p:cNvSpPr>
              <p:nvPr/>
            </p:nvSpPr>
            <p:spPr bwMode="auto">
              <a:xfrm>
                <a:off x="4809" y="226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25" name="Freeform 5261"/>
              <p:cNvSpPr>
                <a:spLocks/>
              </p:cNvSpPr>
              <p:nvPr/>
            </p:nvSpPr>
            <p:spPr bwMode="auto">
              <a:xfrm>
                <a:off x="4817" y="226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26" name="Freeform 5262"/>
              <p:cNvSpPr>
                <a:spLocks/>
              </p:cNvSpPr>
              <p:nvPr/>
            </p:nvSpPr>
            <p:spPr bwMode="auto">
              <a:xfrm>
                <a:off x="4826" y="228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27" name="Freeform 5263"/>
              <p:cNvSpPr>
                <a:spLocks/>
              </p:cNvSpPr>
              <p:nvPr/>
            </p:nvSpPr>
            <p:spPr bwMode="auto">
              <a:xfrm>
                <a:off x="4725" y="2335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28" name="Freeform 5264"/>
              <p:cNvSpPr>
                <a:spLocks/>
              </p:cNvSpPr>
              <p:nvPr/>
            </p:nvSpPr>
            <p:spPr bwMode="auto">
              <a:xfrm>
                <a:off x="4759" y="2327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29" name="Freeform 5265"/>
              <p:cNvSpPr>
                <a:spLocks/>
              </p:cNvSpPr>
              <p:nvPr/>
            </p:nvSpPr>
            <p:spPr bwMode="auto">
              <a:xfrm>
                <a:off x="4742" y="233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30" name="Freeform 5266"/>
              <p:cNvSpPr>
                <a:spLocks/>
              </p:cNvSpPr>
              <p:nvPr/>
            </p:nvSpPr>
            <p:spPr bwMode="auto">
              <a:xfrm>
                <a:off x="4675" y="239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31" name="Freeform 5267"/>
              <p:cNvSpPr>
                <a:spLocks/>
              </p:cNvSpPr>
              <p:nvPr/>
            </p:nvSpPr>
            <p:spPr bwMode="auto">
              <a:xfrm>
                <a:off x="4683" y="2361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32" name="Freeform 5268"/>
              <p:cNvSpPr>
                <a:spLocks/>
              </p:cNvSpPr>
              <p:nvPr/>
            </p:nvSpPr>
            <p:spPr bwMode="auto">
              <a:xfrm>
                <a:off x="4650" y="2394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33" name="Freeform 5269"/>
              <p:cNvSpPr>
                <a:spLocks/>
              </p:cNvSpPr>
              <p:nvPr/>
            </p:nvSpPr>
            <p:spPr bwMode="auto">
              <a:xfrm>
                <a:off x="4658" y="2394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34" name="Freeform 5270"/>
              <p:cNvSpPr>
                <a:spLocks/>
              </p:cNvSpPr>
              <p:nvPr/>
            </p:nvSpPr>
            <p:spPr bwMode="auto">
              <a:xfrm>
                <a:off x="4574" y="243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35" name="Freeform 5271"/>
              <p:cNvSpPr>
                <a:spLocks/>
              </p:cNvSpPr>
              <p:nvPr/>
            </p:nvSpPr>
            <p:spPr bwMode="auto">
              <a:xfrm>
                <a:off x="4474" y="2478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36" name="Freeform 5272"/>
              <p:cNvSpPr>
                <a:spLocks/>
              </p:cNvSpPr>
              <p:nvPr/>
            </p:nvSpPr>
            <p:spPr bwMode="auto">
              <a:xfrm>
                <a:off x="4440" y="254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37" name="Freeform 5273"/>
              <p:cNvSpPr>
                <a:spLocks/>
              </p:cNvSpPr>
              <p:nvPr/>
            </p:nvSpPr>
            <p:spPr bwMode="auto">
              <a:xfrm>
                <a:off x="4474" y="2537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38" name="Freeform 5274"/>
              <p:cNvSpPr>
                <a:spLocks/>
              </p:cNvSpPr>
              <p:nvPr/>
            </p:nvSpPr>
            <p:spPr bwMode="auto">
              <a:xfrm>
                <a:off x="4457" y="2537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39" name="Freeform 5275"/>
              <p:cNvSpPr>
                <a:spLocks/>
              </p:cNvSpPr>
              <p:nvPr/>
            </p:nvSpPr>
            <p:spPr bwMode="auto">
              <a:xfrm>
                <a:off x="4658" y="240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40" name="Freeform 5276"/>
              <p:cNvSpPr>
                <a:spLocks/>
              </p:cNvSpPr>
              <p:nvPr/>
            </p:nvSpPr>
            <p:spPr bwMode="auto">
              <a:xfrm>
                <a:off x="4885" y="2243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41" name="Freeform 5277"/>
              <p:cNvSpPr>
                <a:spLocks/>
              </p:cNvSpPr>
              <p:nvPr/>
            </p:nvSpPr>
            <p:spPr bwMode="auto">
              <a:xfrm>
                <a:off x="4742" y="2377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42" name="Freeform 5278"/>
              <p:cNvSpPr>
                <a:spLocks/>
              </p:cNvSpPr>
              <p:nvPr/>
            </p:nvSpPr>
            <p:spPr bwMode="auto">
              <a:xfrm>
                <a:off x="4071" y="2822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43" name="Freeform 5279"/>
              <p:cNvSpPr>
                <a:spLocks/>
              </p:cNvSpPr>
              <p:nvPr/>
            </p:nvSpPr>
            <p:spPr bwMode="auto">
              <a:xfrm>
                <a:off x="4239" y="2671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44" name="Freeform 5280"/>
              <p:cNvSpPr>
                <a:spLocks/>
              </p:cNvSpPr>
              <p:nvPr/>
            </p:nvSpPr>
            <p:spPr bwMode="auto">
              <a:xfrm>
                <a:off x="4155" y="267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45" name="Freeform 5281"/>
              <p:cNvSpPr>
                <a:spLocks/>
              </p:cNvSpPr>
              <p:nvPr/>
            </p:nvSpPr>
            <p:spPr bwMode="auto">
              <a:xfrm>
                <a:off x="4247" y="2402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46" name="Freeform 5282"/>
              <p:cNvSpPr>
                <a:spLocks/>
              </p:cNvSpPr>
              <p:nvPr/>
            </p:nvSpPr>
            <p:spPr bwMode="auto">
              <a:xfrm>
                <a:off x="4054" y="254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47" name="Freeform 5283"/>
              <p:cNvSpPr>
                <a:spLocks/>
              </p:cNvSpPr>
              <p:nvPr/>
            </p:nvSpPr>
            <p:spPr bwMode="auto">
              <a:xfrm>
                <a:off x="3652" y="2579"/>
                <a:ext cx="83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48" name="Freeform 5284"/>
              <p:cNvSpPr>
                <a:spLocks/>
              </p:cNvSpPr>
              <p:nvPr/>
            </p:nvSpPr>
            <p:spPr bwMode="auto">
              <a:xfrm>
                <a:off x="3635" y="2553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49" name="Freeform 5285"/>
              <p:cNvSpPr>
                <a:spLocks/>
              </p:cNvSpPr>
              <p:nvPr/>
            </p:nvSpPr>
            <p:spPr bwMode="auto">
              <a:xfrm>
                <a:off x="4717" y="2243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50" name="Freeform 5286"/>
              <p:cNvSpPr>
                <a:spLocks/>
              </p:cNvSpPr>
              <p:nvPr/>
            </p:nvSpPr>
            <p:spPr bwMode="auto">
              <a:xfrm>
                <a:off x="4692" y="2394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51" name="Freeform 5287"/>
              <p:cNvSpPr>
                <a:spLocks/>
              </p:cNvSpPr>
              <p:nvPr/>
            </p:nvSpPr>
            <p:spPr bwMode="auto">
              <a:xfrm>
                <a:off x="4859" y="2277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52" name="Freeform 5288"/>
              <p:cNvSpPr>
                <a:spLocks/>
              </p:cNvSpPr>
              <p:nvPr/>
            </p:nvSpPr>
            <p:spPr bwMode="auto">
              <a:xfrm>
                <a:off x="4633" y="241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53" name="Freeform 5289"/>
              <p:cNvSpPr>
                <a:spLocks/>
              </p:cNvSpPr>
              <p:nvPr/>
            </p:nvSpPr>
            <p:spPr bwMode="auto">
              <a:xfrm>
                <a:off x="4390" y="2595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54" name="Freeform 5290"/>
              <p:cNvSpPr>
                <a:spLocks/>
              </p:cNvSpPr>
              <p:nvPr/>
            </p:nvSpPr>
            <p:spPr bwMode="auto">
              <a:xfrm>
                <a:off x="4356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55" name="Freeform 5291"/>
              <p:cNvSpPr>
                <a:spLocks/>
              </p:cNvSpPr>
              <p:nvPr/>
            </p:nvSpPr>
            <p:spPr bwMode="auto">
              <a:xfrm>
                <a:off x="4834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56" name="Freeform 5292"/>
              <p:cNvSpPr>
                <a:spLocks/>
              </p:cNvSpPr>
              <p:nvPr/>
            </p:nvSpPr>
            <p:spPr bwMode="auto">
              <a:xfrm>
                <a:off x="4834" y="226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57" name="Freeform 5293"/>
              <p:cNvSpPr>
                <a:spLocks/>
              </p:cNvSpPr>
              <p:nvPr/>
            </p:nvSpPr>
            <p:spPr bwMode="auto">
              <a:xfrm>
                <a:off x="4817" y="2268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58" name="Freeform 5294"/>
              <p:cNvSpPr>
                <a:spLocks/>
              </p:cNvSpPr>
              <p:nvPr/>
            </p:nvSpPr>
            <p:spPr bwMode="auto">
              <a:xfrm>
                <a:off x="4809" y="2285"/>
                <a:ext cx="76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59" name="Freeform 5295"/>
              <p:cNvSpPr>
                <a:spLocks/>
              </p:cNvSpPr>
              <p:nvPr/>
            </p:nvSpPr>
            <p:spPr bwMode="auto">
              <a:xfrm>
                <a:off x="4826" y="2285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60" name="Freeform 5296"/>
              <p:cNvSpPr>
                <a:spLocks/>
              </p:cNvSpPr>
              <p:nvPr/>
            </p:nvSpPr>
            <p:spPr bwMode="auto">
              <a:xfrm>
                <a:off x="4759" y="2335"/>
                <a:ext cx="7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61" name="Freeform 5297"/>
              <p:cNvSpPr>
                <a:spLocks/>
              </p:cNvSpPr>
              <p:nvPr/>
            </p:nvSpPr>
            <p:spPr bwMode="auto">
              <a:xfrm>
                <a:off x="4742" y="236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62" name="Freeform 5298"/>
              <p:cNvSpPr>
                <a:spLocks/>
              </p:cNvSpPr>
              <p:nvPr/>
            </p:nvSpPr>
            <p:spPr bwMode="auto">
              <a:xfrm>
                <a:off x="4717" y="2361"/>
                <a:ext cx="75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63" name="Freeform 5299"/>
              <p:cNvSpPr>
                <a:spLocks/>
              </p:cNvSpPr>
              <p:nvPr/>
            </p:nvSpPr>
            <p:spPr bwMode="auto">
              <a:xfrm>
                <a:off x="4708" y="2361"/>
                <a:ext cx="84" cy="8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64" name="Freeform 5300"/>
              <p:cNvSpPr>
                <a:spLocks/>
              </p:cNvSpPr>
              <p:nvPr/>
            </p:nvSpPr>
            <p:spPr bwMode="auto">
              <a:xfrm>
                <a:off x="4708" y="236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65" name="Freeform 5301"/>
              <p:cNvSpPr>
                <a:spLocks/>
              </p:cNvSpPr>
              <p:nvPr/>
            </p:nvSpPr>
            <p:spPr bwMode="auto">
              <a:xfrm>
                <a:off x="4725" y="234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66" name="Freeform 5302"/>
              <p:cNvSpPr>
                <a:spLocks/>
              </p:cNvSpPr>
              <p:nvPr/>
            </p:nvSpPr>
            <p:spPr bwMode="auto">
              <a:xfrm>
                <a:off x="4734" y="2352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67" name="Freeform 5303"/>
              <p:cNvSpPr>
                <a:spLocks/>
              </p:cNvSpPr>
              <p:nvPr/>
            </p:nvSpPr>
            <p:spPr bwMode="auto">
              <a:xfrm>
                <a:off x="4675" y="239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68" name="Freeform 5304"/>
              <p:cNvSpPr>
                <a:spLocks/>
              </p:cNvSpPr>
              <p:nvPr/>
            </p:nvSpPr>
            <p:spPr bwMode="auto">
              <a:xfrm>
                <a:off x="4683" y="2369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69" name="Freeform 5305"/>
              <p:cNvSpPr>
                <a:spLocks/>
              </p:cNvSpPr>
              <p:nvPr/>
            </p:nvSpPr>
            <p:spPr bwMode="auto">
              <a:xfrm>
                <a:off x="4650" y="2394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70" name="Freeform 5306"/>
              <p:cNvSpPr>
                <a:spLocks/>
              </p:cNvSpPr>
              <p:nvPr/>
            </p:nvSpPr>
            <p:spPr bwMode="auto">
              <a:xfrm>
                <a:off x="4666" y="239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71" name="Freeform 5307"/>
              <p:cNvSpPr>
                <a:spLocks/>
              </p:cNvSpPr>
              <p:nvPr/>
            </p:nvSpPr>
            <p:spPr bwMode="auto">
              <a:xfrm>
                <a:off x="4658" y="2428"/>
                <a:ext cx="76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72" name="Freeform 5308"/>
              <p:cNvSpPr>
                <a:spLocks/>
              </p:cNvSpPr>
              <p:nvPr/>
            </p:nvSpPr>
            <p:spPr bwMode="auto">
              <a:xfrm>
                <a:off x="4599" y="2444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73" name="Freeform 5309"/>
              <p:cNvSpPr>
                <a:spLocks/>
              </p:cNvSpPr>
              <p:nvPr/>
            </p:nvSpPr>
            <p:spPr bwMode="auto">
              <a:xfrm>
                <a:off x="4641" y="243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74" name="Freeform 5310"/>
              <p:cNvSpPr>
                <a:spLocks/>
              </p:cNvSpPr>
              <p:nvPr/>
            </p:nvSpPr>
            <p:spPr bwMode="auto">
              <a:xfrm>
                <a:off x="4616" y="243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75" name="Freeform 5311"/>
              <p:cNvSpPr>
                <a:spLocks/>
              </p:cNvSpPr>
              <p:nvPr/>
            </p:nvSpPr>
            <p:spPr bwMode="auto">
              <a:xfrm>
                <a:off x="4641" y="2436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76" name="Freeform 5312"/>
              <p:cNvSpPr>
                <a:spLocks/>
              </p:cNvSpPr>
              <p:nvPr/>
            </p:nvSpPr>
            <p:spPr bwMode="auto">
              <a:xfrm>
                <a:off x="4490" y="2520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77" name="Freeform 5313"/>
              <p:cNvSpPr>
                <a:spLocks/>
              </p:cNvSpPr>
              <p:nvPr/>
            </p:nvSpPr>
            <p:spPr bwMode="auto">
              <a:xfrm>
                <a:off x="4507" y="2545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78" name="Freeform 5314"/>
              <p:cNvSpPr>
                <a:spLocks/>
              </p:cNvSpPr>
              <p:nvPr/>
            </p:nvSpPr>
            <p:spPr bwMode="auto">
              <a:xfrm>
                <a:off x="4465" y="2553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79" name="Freeform 5315"/>
              <p:cNvSpPr>
                <a:spLocks/>
              </p:cNvSpPr>
              <p:nvPr/>
            </p:nvSpPr>
            <p:spPr bwMode="auto">
              <a:xfrm>
                <a:off x="4490" y="2537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80" name="Freeform 5316"/>
              <p:cNvSpPr>
                <a:spLocks/>
              </p:cNvSpPr>
              <p:nvPr/>
            </p:nvSpPr>
            <p:spPr bwMode="auto">
              <a:xfrm>
                <a:off x="4541" y="2520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81" name="Freeform 5317"/>
              <p:cNvSpPr>
                <a:spLocks/>
              </p:cNvSpPr>
              <p:nvPr/>
            </p:nvSpPr>
            <p:spPr bwMode="auto">
              <a:xfrm>
                <a:off x="4314" y="288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82" name="Freeform 5318"/>
              <p:cNvSpPr>
                <a:spLocks/>
              </p:cNvSpPr>
              <p:nvPr/>
            </p:nvSpPr>
            <p:spPr bwMode="auto">
              <a:xfrm>
                <a:off x="4700" y="2394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83" name="Freeform 5319"/>
              <p:cNvSpPr>
                <a:spLocks/>
              </p:cNvSpPr>
              <p:nvPr/>
            </p:nvSpPr>
            <p:spPr bwMode="auto">
              <a:xfrm>
                <a:off x="4406" y="2654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84" name="Freeform 5320"/>
              <p:cNvSpPr>
                <a:spLocks/>
              </p:cNvSpPr>
              <p:nvPr/>
            </p:nvSpPr>
            <p:spPr bwMode="auto">
              <a:xfrm>
                <a:off x="4625" y="2453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85" name="Freeform 5321"/>
              <p:cNvSpPr>
                <a:spLocks/>
              </p:cNvSpPr>
              <p:nvPr/>
            </p:nvSpPr>
            <p:spPr bwMode="auto">
              <a:xfrm>
                <a:off x="4390" y="2646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86" name="Freeform 5322"/>
              <p:cNvSpPr>
                <a:spLocks/>
              </p:cNvSpPr>
              <p:nvPr/>
            </p:nvSpPr>
            <p:spPr bwMode="auto">
              <a:xfrm>
                <a:off x="4717" y="2512"/>
                <a:ext cx="75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87" name="Freeform 5323"/>
              <p:cNvSpPr>
                <a:spLocks/>
              </p:cNvSpPr>
              <p:nvPr/>
            </p:nvSpPr>
            <p:spPr bwMode="auto">
              <a:xfrm>
                <a:off x="4314" y="2679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88" name="Freeform 5324"/>
              <p:cNvSpPr>
                <a:spLocks/>
              </p:cNvSpPr>
              <p:nvPr/>
            </p:nvSpPr>
            <p:spPr bwMode="auto">
              <a:xfrm>
                <a:off x="4222" y="2721"/>
                <a:ext cx="84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89" name="Freeform 5325"/>
              <p:cNvSpPr>
                <a:spLocks/>
              </p:cNvSpPr>
              <p:nvPr/>
            </p:nvSpPr>
            <p:spPr bwMode="auto">
              <a:xfrm>
                <a:off x="4406" y="257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90" name="Freeform 5326"/>
              <p:cNvSpPr>
                <a:spLocks/>
              </p:cNvSpPr>
              <p:nvPr/>
            </p:nvSpPr>
            <p:spPr bwMode="auto">
              <a:xfrm>
                <a:off x="4197" y="283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91" name="Freeform 5327"/>
              <p:cNvSpPr>
                <a:spLocks/>
              </p:cNvSpPr>
              <p:nvPr/>
            </p:nvSpPr>
            <p:spPr bwMode="auto">
              <a:xfrm>
                <a:off x="4021" y="2671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92" name="Freeform 5328"/>
              <p:cNvSpPr>
                <a:spLocks/>
              </p:cNvSpPr>
              <p:nvPr/>
            </p:nvSpPr>
            <p:spPr bwMode="auto">
              <a:xfrm>
                <a:off x="3987" y="2772"/>
                <a:ext cx="76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93" name="Freeform 5329"/>
              <p:cNvSpPr>
                <a:spLocks/>
              </p:cNvSpPr>
              <p:nvPr/>
            </p:nvSpPr>
            <p:spPr bwMode="auto">
              <a:xfrm>
                <a:off x="4423" y="2755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94" name="Freeform 5330"/>
              <p:cNvSpPr>
                <a:spLocks/>
              </p:cNvSpPr>
              <p:nvPr/>
            </p:nvSpPr>
            <p:spPr bwMode="auto">
              <a:xfrm>
                <a:off x="4566" y="2570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95" name="Freeform 5331"/>
              <p:cNvSpPr>
                <a:spLocks/>
              </p:cNvSpPr>
              <p:nvPr/>
            </p:nvSpPr>
            <p:spPr bwMode="auto">
              <a:xfrm>
                <a:off x="4373" y="2679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96" name="Freeform 5332"/>
              <p:cNvSpPr>
                <a:spLocks/>
              </p:cNvSpPr>
              <p:nvPr/>
            </p:nvSpPr>
            <p:spPr bwMode="auto">
              <a:xfrm>
                <a:off x="3928" y="2839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97" name="Freeform 5333"/>
              <p:cNvSpPr>
                <a:spLocks/>
              </p:cNvSpPr>
              <p:nvPr/>
            </p:nvSpPr>
            <p:spPr bwMode="auto">
              <a:xfrm>
                <a:off x="3878" y="288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98" name="Freeform 5334"/>
              <p:cNvSpPr>
                <a:spLocks/>
              </p:cNvSpPr>
              <p:nvPr/>
            </p:nvSpPr>
            <p:spPr bwMode="auto">
              <a:xfrm>
                <a:off x="4885" y="2302"/>
                <a:ext cx="83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399" name="Freeform 5335"/>
              <p:cNvSpPr>
                <a:spLocks/>
              </p:cNvSpPr>
              <p:nvPr/>
            </p:nvSpPr>
            <p:spPr bwMode="auto">
              <a:xfrm>
                <a:off x="4541" y="2629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00" name="Freeform 5336"/>
              <p:cNvSpPr>
                <a:spLocks/>
              </p:cNvSpPr>
              <p:nvPr/>
            </p:nvSpPr>
            <p:spPr bwMode="auto">
              <a:xfrm>
                <a:off x="4625" y="2436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01" name="Freeform 5337"/>
              <p:cNvSpPr>
                <a:spLocks/>
              </p:cNvSpPr>
              <p:nvPr/>
            </p:nvSpPr>
            <p:spPr bwMode="auto">
              <a:xfrm>
                <a:off x="4666" y="2411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02" name="Freeform 5338"/>
              <p:cNvSpPr>
                <a:spLocks/>
              </p:cNvSpPr>
              <p:nvPr/>
            </p:nvSpPr>
            <p:spPr bwMode="auto">
              <a:xfrm>
                <a:off x="4532" y="2528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03" name="Freeform 5339"/>
              <p:cNvSpPr>
                <a:spLocks/>
              </p:cNvSpPr>
              <p:nvPr/>
            </p:nvSpPr>
            <p:spPr bwMode="auto">
              <a:xfrm>
                <a:off x="4943" y="2302"/>
                <a:ext cx="76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04" name="Freeform 5340"/>
              <p:cNvSpPr>
                <a:spLocks/>
              </p:cNvSpPr>
              <p:nvPr/>
            </p:nvSpPr>
            <p:spPr bwMode="auto">
              <a:xfrm>
                <a:off x="4599" y="2486"/>
                <a:ext cx="76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05" name="Freeform 5341"/>
              <p:cNvSpPr>
                <a:spLocks/>
              </p:cNvSpPr>
              <p:nvPr/>
            </p:nvSpPr>
            <p:spPr bwMode="auto">
              <a:xfrm>
                <a:off x="4918" y="2369"/>
                <a:ext cx="76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10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06" name="Freeform 5342"/>
              <p:cNvSpPr>
                <a:spLocks/>
              </p:cNvSpPr>
              <p:nvPr/>
            </p:nvSpPr>
            <p:spPr bwMode="auto">
              <a:xfrm>
                <a:off x="4566" y="2486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07" name="Freeform 5343"/>
              <p:cNvSpPr>
                <a:spLocks/>
              </p:cNvSpPr>
              <p:nvPr/>
            </p:nvSpPr>
            <p:spPr bwMode="auto">
              <a:xfrm>
                <a:off x="4625" y="2419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08" name="Freeform 5344"/>
              <p:cNvSpPr>
                <a:spLocks/>
              </p:cNvSpPr>
              <p:nvPr/>
            </p:nvSpPr>
            <p:spPr bwMode="auto">
              <a:xfrm>
                <a:off x="3912" y="2461"/>
                <a:ext cx="75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09" name="Freeform 5345"/>
              <p:cNvSpPr>
                <a:spLocks/>
              </p:cNvSpPr>
              <p:nvPr/>
            </p:nvSpPr>
            <p:spPr bwMode="auto">
              <a:xfrm>
                <a:off x="4088" y="2478"/>
                <a:ext cx="75" cy="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10" name="Freeform 5346"/>
              <p:cNvSpPr>
                <a:spLocks/>
              </p:cNvSpPr>
              <p:nvPr/>
            </p:nvSpPr>
            <p:spPr bwMode="auto">
              <a:xfrm>
                <a:off x="3836" y="246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11" name="Freeform 5347"/>
              <p:cNvSpPr>
                <a:spLocks/>
              </p:cNvSpPr>
              <p:nvPr/>
            </p:nvSpPr>
            <p:spPr bwMode="auto">
              <a:xfrm>
                <a:off x="3903" y="2461"/>
                <a:ext cx="84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10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12" name="Freeform 5348"/>
              <p:cNvSpPr>
                <a:spLocks/>
              </p:cNvSpPr>
              <p:nvPr/>
            </p:nvSpPr>
            <p:spPr bwMode="auto">
              <a:xfrm>
                <a:off x="3710" y="2688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13" name="Freeform 5349"/>
              <p:cNvSpPr>
                <a:spLocks/>
              </p:cNvSpPr>
              <p:nvPr/>
            </p:nvSpPr>
            <p:spPr bwMode="auto">
              <a:xfrm>
                <a:off x="3501" y="2654"/>
                <a:ext cx="75" cy="8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5"/>
                  </a:cxn>
                  <a:cxn ang="0">
                    <a:pos x="5" y="10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14" name="Freeform 5350"/>
              <p:cNvSpPr>
                <a:spLocks/>
              </p:cNvSpPr>
              <p:nvPr/>
            </p:nvSpPr>
            <p:spPr bwMode="auto">
              <a:xfrm>
                <a:off x="3702" y="2654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15" name="Freeform 5351"/>
              <p:cNvSpPr>
                <a:spLocks/>
              </p:cNvSpPr>
              <p:nvPr/>
            </p:nvSpPr>
            <p:spPr bwMode="auto">
              <a:xfrm>
                <a:off x="4188" y="2453"/>
                <a:ext cx="84" cy="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4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4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16" name="Freeform 5352"/>
              <p:cNvSpPr>
                <a:spLocks/>
              </p:cNvSpPr>
              <p:nvPr/>
            </p:nvSpPr>
            <p:spPr bwMode="auto">
              <a:xfrm>
                <a:off x="4214" y="2461"/>
                <a:ext cx="75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4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605417" name="Freeform 5353"/>
              <p:cNvSpPr>
                <a:spLocks/>
              </p:cNvSpPr>
              <p:nvPr/>
            </p:nvSpPr>
            <p:spPr bwMode="auto">
              <a:xfrm>
                <a:off x="4214" y="2419"/>
                <a:ext cx="83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5"/>
                  </a:cxn>
                  <a:cxn ang="0">
                    <a:pos x="5" y="9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5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848C"/>
              </a:solidFill>
              <a:ln w="12700" cap="rnd">
                <a:solidFill>
                  <a:srgbClr val="242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</p:grpSp>
        <p:sp>
          <p:nvSpPr>
            <p:cNvPr id="605419" name="Freeform 5355"/>
            <p:cNvSpPr>
              <a:spLocks/>
            </p:cNvSpPr>
            <p:nvPr/>
          </p:nvSpPr>
          <p:spPr bwMode="auto">
            <a:xfrm>
              <a:off x="3937" y="2679"/>
              <a:ext cx="84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20" name="Freeform 5356"/>
            <p:cNvSpPr>
              <a:spLocks/>
            </p:cNvSpPr>
            <p:nvPr/>
          </p:nvSpPr>
          <p:spPr bwMode="auto">
            <a:xfrm>
              <a:off x="3970" y="2654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21" name="Freeform 5357"/>
            <p:cNvSpPr>
              <a:spLocks/>
            </p:cNvSpPr>
            <p:nvPr/>
          </p:nvSpPr>
          <p:spPr bwMode="auto">
            <a:xfrm>
              <a:off x="4121" y="2428"/>
              <a:ext cx="76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22" name="Freeform 5358"/>
            <p:cNvSpPr>
              <a:spLocks/>
            </p:cNvSpPr>
            <p:nvPr/>
          </p:nvSpPr>
          <p:spPr bwMode="auto">
            <a:xfrm>
              <a:off x="4079" y="2453"/>
              <a:ext cx="76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23" name="Freeform 5359"/>
            <p:cNvSpPr>
              <a:spLocks/>
            </p:cNvSpPr>
            <p:nvPr/>
          </p:nvSpPr>
          <p:spPr bwMode="auto">
            <a:xfrm>
              <a:off x="3794" y="2604"/>
              <a:ext cx="76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24" name="Freeform 5360"/>
            <p:cNvSpPr>
              <a:spLocks/>
            </p:cNvSpPr>
            <p:nvPr/>
          </p:nvSpPr>
          <p:spPr bwMode="auto">
            <a:xfrm>
              <a:off x="3903" y="2595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25" name="Freeform 5361"/>
            <p:cNvSpPr>
              <a:spLocks/>
            </p:cNvSpPr>
            <p:nvPr/>
          </p:nvSpPr>
          <p:spPr bwMode="auto">
            <a:xfrm>
              <a:off x="3584" y="2864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26" name="Freeform 5362"/>
            <p:cNvSpPr>
              <a:spLocks/>
            </p:cNvSpPr>
            <p:nvPr/>
          </p:nvSpPr>
          <p:spPr bwMode="auto">
            <a:xfrm>
              <a:off x="3979" y="2696"/>
              <a:ext cx="75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27" name="Freeform 5363"/>
            <p:cNvSpPr>
              <a:spLocks/>
            </p:cNvSpPr>
            <p:nvPr/>
          </p:nvSpPr>
          <p:spPr bwMode="auto">
            <a:xfrm>
              <a:off x="3819" y="2721"/>
              <a:ext cx="76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28" name="Freeform 5364"/>
            <p:cNvSpPr>
              <a:spLocks/>
            </p:cNvSpPr>
            <p:nvPr/>
          </p:nvSpPr>
          <p:spPr bwMode="auto">
            <a:xfrm>
              <a:off x="3828" y="2721"/>
              <a:ext cx="84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29" name="Freeform 5365"/>
            <p:cNvSpPr>
              <a:spLocks/>
            </p:cNvSpPr>
            <p:nvPr/>
          </p:nvSpPr>
          <p:spPr bwMode="auto">
            <a:xfrm>
              <a:off x="4113" y="2704"/>
              <a:ext cx="75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30" name="Freeform 5366"/>
            <p:cNvSpPr>
              <a:spLocks/>
            </p:cNvSpPr>
            <p:nvPr/>
          </p:nvSpPr>
          <p:spPr bwMode="auto">
            <a:xfrm>
              <a:off x="3802" y="2721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31" name="Freeform 5367"/>
            <p:cNvSpPr>
              <a:spLocks/>
            </p:cNvSpPr>
            <p:nvPr/>
          </p:nvSpPr>
          <p:spPr bwMode="auto">
            <a:xfrm>
              <a:off x="4633" y="2470"/>
              <a:ext cx="84" cy="8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32" name="Freeform 5368"/>
            <p:cNvSpPr>
              <a:spLocks/>
            </p:cNvSpPr>
            <p:nvPr/>
          </p:nvSpPr>
          <p:spPr bwMode="auto">
            <a:xfrm>
              <a:off x="4088" y="2461"/>
              <a:ext cx="84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33" name="Freeform 5369"/>
            <p:cNvSpPr>
              <a:spLocks/>
            </p:cNvSpPr>
            <p:nvPr/>
          </p:nvSpPr>
          <p:spPr bwMode="auto">
            <a:xfrm>
              <a:off x="3836" y="2553"/>
              <a:ext cx="84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34" name="Freeform 5370"/>
            <p:cNvSpPr>
              <a:spLocks/>
            </p:cNvSpPr>
            <p:nvPr/>
          </p:nvSpPr>
          <p:spPr bwMode="auto">
            <a:xfrm>
              <a:off x="3727" y="2629"/>
              <a:ext cx="75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35" name="Freeform 5371"/>
            <p:cNvSpPr>
              <a:spLocks/>
            </p:cNvSpPr>
            <p:nvPr/>
          </p:nvSpPr>
          <p:spPr bwMode="auto">
            <a:xfrm>
              <a:off x="3693" y="2788"/>
              <a:ext cx="76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36" name="Freeform 5372"/>
            <p:cNvSpPr>
              <a:spLocks/>
            </p:cNvSpPr>
            <p:nvPr/>
          </p:nvSpPr>
          <p:spPr bwMode="auto">
            <a:xfrm>
              <a:off x="4029" y="2553"/>
              <a:ext cx="84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37" name="Freeform 5373"/>
            <p:cNvSpPr>
              <a:spLocks/>
            </p:cNvSpPr>
            <p:nvPr/>
          </p:nvSpPr>
          <p:spPr bwMode="auto">
            <a:xfrm>
              <a:off x="3802" y="2612"/>
              <a:ext cx="84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38" name="Freeform 5374"/>
            <p:cNvSpPr>
              <a:spLocks/>
            </p:cNvSpPr>
            <p:nvPr/>
          </p:nvSpPr>
          <p:spPr bwMode="auto">
            <a:xfrm>
              <a:off x="4633" y="2117"/>
              <a:ext cx="75" cy="7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9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9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39" name="Freeform 5375"/>
            <p:cNvSpPr>
              <a:spLocks/>
            </p:cNvSpPr>
            <p:nvPr/>
          </p:nvSpPr>
          <p:spPr bwMode="auto">
            <a:xfrm>
              <a:off x="3928" y="2444"/>
              <a:ext cx="84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40" name="Freeform 5376"/>
            <p:cNvSpPr>
              <a:spLocks/>
            </p:cNvSpPr>
            <p:nvPr/>
          </p:nvSpPr>
          <p:spPr bwMode="auto">
            <a:xfrm>
              <a:off x="4180" y="2444"/>
              <a:ext cx="75" cy="7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9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9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41" name="Freeform 5377"/>
            <p:cNvSpPr>
              <a:spLocks/>
            </p:cNvSpPr>
            <p:nvPr/>
          </p:nvSpPr>
          <p:spPr bwMode="auto">
            <a:xfrm>
              <a:off x="3693" y="2906"/>
              <a:ext cx="76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9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42" name="Freeform 5378"/>
            <p:cNvSpPr>
              <a:spLocks/>
            </p:cNvSpPr>
            <p:nvPr/>
          </p:nvSpPr>
          <p:spPr bwMode="auto">
            <a:xfrm>
              <a:off x="4625" y="2478"/>
              <a:ext cx="75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9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43" name="Freeform 5379"/>
            <p:cNvSpPr>
              <a:spLocks/>
            </p:cNvSpPr>
            <p:nvPr/>
          </p:nvSpPr>
          <p:spPr bwMode="auto">
            <a:xfrm>
              <a:off x="4423" y="2570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44" name="Freeform 5380"/>
            <p:cNvSpPr>
              <a:spLocks/>
            </p:cNvSpPr>
            <p:nvPr/>
          </p:nvSpPr>
          <p:spPr bwMode="auto">
            <a:xfrm>
              <a:off x="4457" y="2696"/>
              <a:ext cx="75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45" name="Freeform 5381"/>
            <p:cNvSpPr>
              <a:spLocks/>
            </p:cNvSpPr>
            <p:nvPr/>
          </p:nvSpPr>
          <p:spPr bwMode="auto">
            <a:xfrm>
              <a:off x="4373" y="2671"/>
              <a:ext cx="75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46" name="Freeform 5382"/>
            <p:cNvSpPr>
              <a:spLocks/>
            </p:cNvSpPr>
            <p:nvPr/>
          </p:nvSpPr>
          <p:spPr bwMode="auto">
            <a:xfrm>
              <a:off x="4364" y="2721"/>
              <a:ext cx="76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47" name="Freeform 5383"/>
            <p:cNvSpPr>
              <a:spLocks/>
            </p:cNvSpPr>
            <p:nvPr/>
          </p:nvSpPr>
          <p:spPr bwMode="auto">
            <a:xfrm>
              <a:off x="4440" y="2595"/>
              <a:ext cx="75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48" name="Freeform 5384"/>
            <p:cNvSpPr>
              <a:spLocks/>
            </p:cNvSpPr>
            <p:nvPr/>
          </p:nvSpPr>
          <p:spPr bwMode="auto">
            <a:xfrm>
              <a:off x="5027" y="2327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49" name="Freeform 5385"/>
            <p:cNvSpPr>
              <a:spLocks/>
            </p:cNvSpPr>
            <p:nvPr/>
          </p:nvSpPr>
          <p:spPr bwMode="auto">
            <a:xfrm>
              <a:off x="3895" y="2553"/>
              <a:ext cx="75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50" name="Freeform 5386"/>
            <p:cNvSpPr>
              <a:spLocks/>
            </p:cNvSpPr>
            <p:nvPr/>
          </p:nvSpPr>
          <p:spPr bwMode="auto">
            <a:xfrm>
              <a:off x="4398" y="2302"/>
              <a:ext cx="76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51" name="Freeform 5387"/>
            <p:cNvSpPr>
              <a:spLocks/>
            </p:cNvSpPr>
            <p:nvPr/>
          </p:nvSpPr>
          <p:spPr bwMode="auto">
            <a:xfrm>
              <a:off x="4499" y="2268"/>
              <a:ext cx="75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52" name="Freeform 5388"/>
            <p:cNvSpPr>
              <a:spLocks/>
            </p:cNvSpPr>
            <p:nvPr/>
          </p:nvSpPr>
          <p:spPr bwMode="auto">
            <a:xfrm>
              <a:off x="4507" y="2268"/>
              <a:ext cx="76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53" name="Freeform 5389"/>
            <p:cNvSpPr>
              <a:spLocks/>
            </p:cNvSpPr>
            <p:nvPr/>
          </p:nvSpPr>
          <p:spPr bwMode="auto">
            <a:xfrm>
              <a:off x="4985" y="2126"/>
              <a:ext cx="76" cy="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4"/>
                </a:cxn>
                <a:cxn ang="0">
                  <a:pos x="4" y="9"/>
                </a:cxn>
                <a:cxn ang="0">
                  <a:pos x="0" y="4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9" y="4"/>
                  </a:lnTo>
                  <a:lnTo>
                    <a:pt x="4" y="9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54" name="Freeform 5390"/>
            <p:cNvSpPr>
              <a:spLocks/>
            </p:cNvSpPr>
            <p:nvPr/>
          </p:nvSpPr>
          <p:spPr bwMode="auto">
            <a:xfrm>
              <a:off x="4188" y="2822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55" name="Freeform 5391"/>
            <p:cNvSpPr>
              <a:spLocks/>
            </p:cNvSpPr>
            <p:nvPr/>
          </p:nvSpPr>
          <p:spPr bwMode="auto">
            <a:xfrm>
              <a:off x="4222" y="2772"/>
              <a:ext cx="84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56" name="Freeform 5392"/>
            <p:cNvSpPr>
              <a:spLocks/>
            </p:cNvSpPr>
            <p:nvPr/>
          </p:nvSpPr>
          <p:spPr bwMode="auto">
            <a:xfrm>
              <a:off x="4549" y="2755"/>
              <a:ext cx="84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57" name="Freeform 5393"/>
            <p:cNvSpPr>
              <a:spLocks/>
            </p:cNvSpPr>
            <p:nvPr/>
          </p:nvSpPr>
          <p:spPr bwMode="auto">
            <a:xfrm>
              <a:off x="4532" y="2570"/>
              <a:ext cx="76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58" name="Freeform 5394"/>
            <p:cNvSpPr>
              <a:spLocks/>
            </p:cNvSpPr>
            <p:nvPr/>
          </p:nvSpPr>
          <p:spPr bwMode="auto">
            <a:xfrm>
              <a:off x="4591" y="2520"/>
              <a:ext cx="75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59" name="Freeform 5395"/>
            <p:cNvSpPr>
              <a:spLocks/>
            </p:cNvSpPr>
            <p:nvPr/>
          </p:nvSpPr>
          <p:spPr bwMode="auto">
            <a:xfrm>
              <a:off x="4574" y="2520"/>
              <a:ext cx="84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60" name="Freeform 5396"/>
            <p:cNvSpPr>
              <a:spLocks/>
            </p:cNvSpPr>
            <p:nvPr/>
          </p:nvSpPr>
          <p:spPr bwMode="auto">
            <a:xfrm>
              <a:off x="4851" y="2436"/>
              <a:ext cx="75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61" name="Freeform 5397"/>
            <p:cNvSpPr>
              <a:spLocks/>
            </p:cNvSpPr>
            <p:nvPr/>
          </p:nvSpPr>
          <p:spPr bwMode="auto">
            <a:xfrm>
              <a:off x="4700" y="2537"/>
              <a:ext cx="76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62" name="Freeform 5398"/>
            <p:cNvSpPr>
              <a:spLocks/>
            </p:cNvSpPr>
            <p:nvPr/>
          </p:nvSpPr>
          <p:spPr bwMode="auto">
            <a:xfrm>
              <a:off x="4440" y="2595"/>
              <a:ext cx="75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63" name="Freeform 5399"/>
            <p:cNvSpPr>
              <a:spLocks/>
            </p:cNvSpPr>
            <p:nvPr/>
          </p:nvSpPr>
          <p:spPr bwMode="auto">
            <a:xfrm>
              <a:off x="4524" y="2461"/>
              <a:ext cx="75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64" name="Freeform 5400"/>
            <p:cNvSpPr>
              <a:spLocks/>
            </p:cNvSpPr>
            <p:nvPr/>
          </p:nvSpPr>
          <p:spPr bwMode="auto">
            <a:xfrm>
              <a:off x="4767" y="2486"/>
              <a:ext cx="84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65" name="Freeform 5401"/>
            <p:cNvSpPr>
              <a:spLocks/>
            </p:cNvSpPr>
            <p:nvPr/>
          </p:nvSpPr>
          <p:spPr bwMode="auto">
            <a:xfrm>
              <a:off x="4650" y="2478"/>
              <a:ext cx="75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9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66" name="Freeform 5402"/>
            <p:cNvSpPr>
              <a:spLocks/>
            </p:cNvSpPr>
            <p:nvPr/>
          </p:nvSpPr>
          <p:spPr bwMode="auto">
            <a:xfrm>
              <a:off x="4515" y="2377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67" name="Freeform 5403"/>
            <p:cNvSpPr>
              <a:spLocks/>
            </p:cNvSpPr>
            <p:nvPr/>
          </p:nvSpPr>
          <p:spPr bwMode="auto">
            <a:xfrm>
              <a:off x="4247" y="2361"/>
              <a:ext cx="84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68" name="Freeform 5404"/>
            <p:cNvSpPr>
              <a:spLocks/>
            </p:cNvSpPr>
            <p:nvPr/>
          </p:nvSpPr>
          <p:spPr bwMode="auto">
            <a:xfrm>
              <a:off x="4734" y="2486"/>
              <a:ext cx="83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69" name="Freeform 5405"/>
            <p:cNvSpPr>
              <a:spLocks/>
            </p:cNvSpPr>
            <p:nvPr/>
          </p:nvSpPr>
          <p:spPr bwMode="auto">
            <a:xfrm>
              <a:off x="4549" y="2470"/>
              <a:ext cx="84" cy="8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70" name="Freeform 5406"/>
            <p:cNvSpPr>
              <a:spLocks/>
            </p:cNvSpPr>
            <p:nvPr/>
          </p:nvSpPr>
          <p:spPr bwMode="auto">
            <a:xfrm>
              <a:off x="4071" y="2503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71" name="Freeform 5407"/>
            <p:cNvSpPr>
              <a:spLocks/>
            </p:cNvSpPr>
            <p:nvPr/>
          </p:nvSpPr>
          <p:spPr bwMode="auto">
            <a:xfrm>
              <a:off x="4281" y="2629"/>
              <a:ext cx="75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72" name="Freeform 5408"/>
            <p:cNvSpPr>
              <a:spLocks/>
            </p:cNvSpPr>
            <p:nvPr/>
          </p:nvSpPr>
          <p:spPr bwMode="auto">
            <a:xfrm>
              <a:off x="4440" y="2512"/>
              <a:ext cx="75" cy="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9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9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73" name="Freeform 5409"/>
            <p:cNvSpPr>
              <a:spLocks/>
            </p:cNvSpPr>
            <p:nvPr/>
          </p:nvSpPr>
          <p:spPr bwMode="auto">
            <a:xfrm>
              <a:off x="4155" y="2478"/>
              <a:ext cx="75" cy="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9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9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74" name="Freeform 5410"/>
            <p:cNvSpPr>
              <a:spLocks/>
            </p:cNvSpPr>
            <p:nvPr/>
          </p:nvSpPr>
          <p:spPr bwMode="auto">
            <a:xfrm>
              <a:off x="4163" y="2545"/>
              <a:ext cx="84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75" name="Freeform 5411"/>
            <p:cNvSpPr>
              <a:spLocks/>
            </p:cNvSpPr>
            <p:nvPr/>
          </p:nvSpPr>
          <p:spPr bwMode="auto">
            <a:xfrm>
              <a:off x="4490" y="2512"/>
              <a:ext cx="76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9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76" name="Freeform 5412"/>
            <p:cNvSpPr>
              <a:spLocks/>
            </p:cNvSpPr>
            <p:nvPr/>
          </p:nvSpPr>
          <p:spPr bwMode="auto">
            <a:xfrm>
              <a:off x="4759" y="2461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77" name="Freeform 5413"/>
            <p:cNvSpPr>
              <a:spLocks/>
            </p:cNvSpPr>
            <p:nvPr/>
          </p:nvSpPr>
          <p:spPr bwMode="auto">
            <a:xfrm>
              <a:off x="4700" y="2361"/>
              <a:ext cx="84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78" name="Freeform 5414"/>
            <p:cNvSpPr>
              <a:spLocks/>
            </p:cNvSpPr>
            <p:nvPr/>
          </p:nvSpPr>
          <p:spPr bwMode="auto">
            <a:xfrm>
              <a:off x="4364" y="2595"/>
              <a:ext cx="76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79" name="Freeform 5415"/>
            <p:cNvSpPr>
              <a:spLocks/>
            </p:cNvSpPr>
            <p:nvPr/>
          </p:nvSpPr>
          <p:spPr bwMode="auto">
            <a:xfrm>
              <a:off x="4457" y="2411"/>
              <a:ext cx="75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9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80" name="Freeform 5416"/>
            <p:cNvSpPr>
              <a:spLocks/>
            </p:cNvSpPr>
            <p:nvPr/>
          </p:nvSpPr>
          <p:spPr bwMode="auto">
            <a:xfrm>
              <a:off x="4373" y="2394"/>
              <a:ext cx="75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81" name="Freeform 5417"/>
            <p:cNvSpPr>
              <a:spLocks/>
            </p:cNvSpPr>
            <p:nvPr/>
          </p:nvSpPr>
          <p:spPr bwMode="auto">
            <a:xfrm>
              <a:off x="4188" y="2369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82" name="Freeform 5418"/>
            <p:cNvSpPr>
              <a:spLocks/>
            </p:cNvSpPr>
            <p:nvPr/>
          </p:nvSpPr>
          <p:spPr bwMode="auto">
            <a:xfrm>
              <a:off x="4180" y="2411"/>
              <a:ext cx="75" cy="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9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9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83" name="Freeform 5419"/>
            <p:cNvSpPr>
              <a:spLocks/>
            </p:cNvSpPr>
            <p:nvPr/>
          </p:nvSpPr>
          <p:spPr bwMode="auto">
            <a:xfrm>
              <a:off x="4885" y="2159"/>
              <a:ext cx="83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84" name="Freeform 5420"/>
            <p:cNvSpPr>
              <a:spLocks/>
            </p:cNvSpPr>
            <p:nvPr/>
          </p:nvSpPr>
          <p:spPr bwMode="auto">
            <a:xfrm>
              <a:off x="4843" y="2126"/>
              <a:ext cx="75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85" name="Freeform 5421"/>
            <p:cNvSpPr>
              <a:spLocks/>
            </p:cNvSpPr>
            <p:nvPr/>
          </p:nvSpPr>
          <p:spPr bwMode="auto">
            <a:xfrm>
              <a:off x="4859" y="2151"/>
              <a:ext cx="84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86" name="Freeform 5422"/>
            <p:cNvSpPr>
              <a:spLocks/>
            </p:cNvSpPr>
            <p:nvPr/>
          </p:nvSpPr>
          <p:spPr bwMode="auto">
            <a:xfrm>
              <a:off x="4532" y="2461"/>
              <a:ext cx="76" cy="8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10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9" y="5"/>
                  </a:lnTo>
                  <a:lnTo>
                    <a:pt x="4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87" name="Freeform 5423"/>
            <p:cNvSpPr>
              <a:spLocks/>
            </p:cNvSpPr>
            <p:nvPr/>
          </p:nvSpPr>
          <p:spPr bwMode="auto">
            <a:xfrm>
              <a:off x="4666" y="2411"/>
              <a:ext cx="76" cy="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5"/>
                </a:cxn>
                <a:cxn ang="0">
                  <a:pos x="4" y="9"/>
                </a:cxn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9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88" name="Freeform 5424"/>
            <p:cNvSpPr>
              <a:spLocks/>
            </p:cNvSpPr>
            <p:nvPr/>
          </p:nvSpPr>
          <p:spPr bwMode="auto">
            <a:xfrm>
              <a:off x="4826" y="2319"/>
              <a:ext cx="84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89" name="Freeform 5425"/>
            <p:cNvSpPr>
              <a:spLocks/>
            </p:cNvSpPr>
            <p:nvPr/>
          </p:nvSpPr>
          <p:spPr bwMode="auto">
            <a:xfrm>
              <a:off x="4868" y="2126"/>
              <a:ext cx="84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90" name="Freeform 5426"/>
            <p:cNvSpPr>
              <a:spLocks/>
            </p:cNvSpPr>
            <p:nvPr/>
          </p:nvSpPr>
          <p:spPr bwMode="auto">
            <a:xfrm>
              <a:off x="4675" y="2327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91" name="Freeform 5427"/>
            <p:cNvSpPr>
              <a:spLocks/>
            </p:cNvSpPr>
            <p:nvPr/>
          </p:nvSpPr>
          <p:spPr bwMode="auto">
            <a:xfrm>
              <a:off x="4750" y="2444"/>
              <a:ext cx="76" cy="7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5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9" y="5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92" name="Freeform 5428"/>
            <p:cNvSpPr>
              <a:spLocks/>
            </p:cNvSpPr>
            <p:nvPr/>
          </p:nvSpPr>
          <p:spPr bwMode="auto">
            <a:xfrm>
              <a:off x="4121" y="2193"/>
              <a:ext cx="84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4"/>
                </a:cxn>
                <a:cxn ang="0">
                  <a:pos x="5" y="9"/>
                </a:cxn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10" y="4"/>
                  </a:lnTo>
                  <a:lnTo>
                    <a:pt x="5" y="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93" name="Freeform 5429"/>
            <p:cNvSpPr>
              <a:spLocks/>
            </p:cNvSpPr>
            <p:nvPr/>
          </p:nvSpPr>
          <p:spPr bwMode="auto">
            <a:xfrm>
              <a:off x="4155" y="2402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94" name="Rectangle 5430"/>
            <p:cNvSpPr>
              <a:spLocks noChangeArrowheads="1"/>
            </p:cNvSpPr>
            <p:nvPr/>
          </p:nvSpPr>
          <p:spPr bwMode="auto">
            <a:xfrm>
              <a:off x="2885" y="1027"/>
              <a:ext cx="59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smtClean="0">
                  <a:solidFill>
                    <a:srgbClr val="242729"/>
                  </a:solidFill>
                  <a:effectLst/>
                  <a:latin typeface="Calibri" pitchFamily="34" charset="0"/>
                </a:rPr>
                <a:t>Orogenic</a:t>
              </a:r>
              <a:endParaRPr lang="en-GB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05495" name="Rectangle 5431"/>
            <p:cNvSpPr>
              <a:spLocks noChangeArrowheads="1"/>
            </p:cNvSpPr>
            <p:nvPr/>
          </p:nvSpPr>
          <p:spPr bwMode="auto">
            <a:xfrm>
              <a:off x="2885" y="1245"/>
              <a:ext cx="1106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dirty="0" smtClean="0">
                  <a:solidFill>
                    <a:srgbClr val="242729"/>
                  </a:solidFill>
                  <a:effectLst/>
                  <a:latin typeface="Calibri" pitchFamily="34" charset="0"/>
                </a:rPr>
                <a:t>(subduction-like)</a:t>
              </a:r>
              <a:endParaRPr lang="en-GB" dirty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05496" name="Rectangle 5432"/>
            <p:cNvSpPr>
              <a:spLocks noChangeArrowheads="1"/>
            </p:cNvSpPr>
            <p:nvPr/>
          </p:nvSpPr>
          <p:spPr bwMode="auto">
            <a:xfrm>
              <a:off x="4000" y="3159"/>
              <a:ext cx="748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smtClean="0">
                  <a:solidFill>
                    <a:srgbClr val="242729"/>
                  </a:solidFill>
                  <a:effectLst/>
                  <a:latin typeface="Calibri" pitchFamily="34" charset="0"/>
                </a:rPr>
                <a:t>Anorogenic</a:t>
              </a:r>
              <a:endParaRPr lang="en-GB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05497" name="Rectangle 5433"/>
            <p:cNvSpPr>
              <a:spLocks noChangeArrowheads="1"/>
            </p:cNvSpPr>
            <p:nvPr/>
          </p:nvSpPr>
          <p:spPr bwMode="auto">
            <a:xfrm>
              <a:off x="4000" y="3377"/>
              <a:ext cx="1011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dirty="0" smtClean="0">
                  <a:solidFill>
                    <a:srgbClr val="242729"/>
                  </a:solidFill>
                  <a:effectLst/>
                  <a:latin typeface="Calibri" pitchFamily="34" charset="0"/>
                </a:rPr>
                <a:t>(intraplate-like)</a:t>
              </a:r>
              <a:endParaRPr lang="en-GB" dirty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05498" name="Freeform 5434"/>
            <p:cNvSpPr>
              <a:spLocks/>
            </p:cNvSpPr>
            <p:nvPr/>
          </p:nvSpPr>
          <p:spPr bwMode="auto">
            <a:xfrm>
              <a:off x="2309" y="3619"/>
              <a:ext cx="101" cy="84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101" y="33"/>
                </a:cxn>
                <a:cxn ang="0">
                  <a:pos x="34" y="84"/>
                </a:cxn>
                <a:cxn ang="0">
                  <a:pos x="0" y="50"/>
                </a:cxn>
                <a:cxn ang="0">
                  <a:pos x="68" y="0"/>
                </a:cxn>
              </a:cxnLst>
              <a:rect l="0" t="0" r="r" b="b"/>
              <a:pathLst>
                <a:path w="101" h="84">
                  <a:moveTo>
                    <a:pt x="68" y="0"/>
                  </a:moveTo>
                  <a:lnTo>
                    <a:pt x="101" y="33"/>
                  </a:lnTo>
                  <a:lnTo>
                    <a:pt x="34" y="84"/>
                  </a:lnTo>
                  <a:lnTo>
                    <a:pt x="0" y="5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499" name="Freeform 5435"/>
            <p:cNvSpPr>
              <a:spLocks/>
            </p:cNvSpPr>
            <p:nvPr/>
          </p:nvSpPr>
          <p:spPr bwMode="auto">
            <a:xfrm>
              <a:off x="2486" y="3476"/>
              <a:ext cx="92" cy="9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2" y="34"/>
                </a:cxn>
                <a:cxn ang="0">
                  <a:pos x="25" y="93"/>
                </a:cxn>
                <a:cxn ang="0">
                  <a:pos x="0" y="59"/>
                </a:cxn>
                <a:cxn ang="0">
                  <a:pos x="67" y="0"/>
                </a:cxn>
              </a:cxnLst>
              <a:rect l="0" t="0" r="r" b="b"/>
              <a:pathLst>
                <a:path w="92" h="93">
                  <a:moveTo>
                    <a:pt x="67" y="0"/>
                  </a:moveTo>
                  <a:lnTo>
                    <a:pt x="92" y="34"/>
                  </a:lnTo>
                  <a:lnTo>
                    <a:pt x="25" y="93"/>
                  </a:lnTo>
                  <a:lnTo>
                    <a:pt x="0" y="5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00" name="Freeform 5436"/>
            <p:cNvSpPr>
              <a:spLocks/>
            </p:cNvSpPr>
            <p:nvPr/>
          </p:nvSpPr>
          <p:spPr bwMode="auto">
            <a:xfrm>
              <a:off x="2662" y="3334"/>
              <a:ext cx="92" cy="92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2" y="42"/>
                </a:cxn>
                <a:cxn ang="0">
                  <a:pos x="25" y="92"/>
                </a:cxn>
                <a:cxn ang="0">
                  <a:pos x="0" y="58"/>
                </a:cxn>
                <a:cxn ang="0">
                  <a:pos x="67" y="0"/>
                </a:cxn>
              </a:cxnLst>
              <a:rect l="0" t="0" r="r" b="b"/>
              <a:pathLst>
                <a:path w="92" h="92">
                  <a:moveTo>
                    <a:pt x="67" y="0"/>
                  </a:moveTo>
                  <a:lnTo>
                    <a:pt x="92" y="42"/>
                  </a:lnTo>
                  <a:lnTo>
                    <a:pt x="25" y="92"/>
                  </a:lnTo>
                  <a:lnTo>
                    <a:pt x="0" y="5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01" name="Freeform 5437"/>
            <p:cNvSpPr>
              <a:spLocks/>
            </p:cNvSpPr>
            <p:nvPr/>
          </p:nvSpPr>
          <p:spPr bwMode="auto">
            <a:xfrm>
              <a:off x="2829" y="3199"/>
              <a:ext cx="101" cy="93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101" y="34"/>
                </a:cxn>
                <a:cxn ang="0">
                  <a:pos x="34" y="93"/>
                </a:cxn>
                <a:cxn ang="0">
                  <a:pos x="0" y="59"/>
                </a:cxn>
                <a:cxn ang="0">
                  <a:pos x="76" y="0"/>
                </a:cxn>
              </a:cxnLst>
              <a:rect l="0" t="0" r="r" b="b"/>
              <a:pathLst>
                <a:path w="101" h="93">
                  <a:moveTo>
                    <a:pt x="76" y="0"/>
                  </a:moveTo>
                  <a:lnTo>
                    <a:pt x="101" y="34"/>
                  </a:lnTo>
                  <a:lnTo>
                    <a:pt x="34" y="93"/>
                  </a:lnTo>
                  <a:lnTo>
                    <a:pt x="0" y="59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02" name="Freeform 5438"/>
            <p:cNvSpPr>
              <a:spLocks/>
            </p:cNvSpPr>
            <p:nvPr/>
          </p:nvSpPr>
          <p:spPr bwMode="auto">
            <a:xfrm>
              <a:off x="3006" y="3057"/>
              <a:ext cx="100" cy="92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42"/>
                </a:cxn>
                <a:cxn ang="0">
                  <a:pos x="25" y="92"/>
                </a:cxn>
                <a:cxn ang="0">
                  <a:pos x="0" y="59"/>
                </a:cxn>
                <a:cxn ang="0">
                  <a:pos x="67" y="0"/>
                </a:cxn>
              </a:cxnLst>
              <a:rect l="0" t="0" r="r" b="b"/>
              <a:pathLst>
                <a:path w="100" h="92">
                  <a:moveTo>
                    <a:pt x="67" y="0"/>
                  </a:moveTo>
                  <a:lnTo>
                    <a:pt x="100" y="42"/>
                  </a:lnTo>
                  <a:lnTo>
                    <a:pt x="25" y="92"/>
                  </a:lnTo>
                  <a:lnTo>
                    <a:pt x="0" y="5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03" name="Freeform 5439"/>
            <p:cNvSpPr>
              <a:spLocks/>
            </p:cNvSpPr>
            <p:nvPr/>
          </p:nvSpPr>
          <p:spPr bwMode="auto">
            <a:xfrm>
              <a:off x="3182" y="2923"/>
              <a:ext cx="92" cy="92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2" y="33"/>
                </a:cxn>
                <a:cxn ang="0">
                  <a:pos x="25" y="92"/>
                </a:cxn>
                <a:cxn ang="0">
                  <a:pos x="0" y="58"/>
                </a:cxn>
                <a:cxn ang="0">
                  <a:pos x="67" y="0"/>
                </a:cxn>
              </a:cxnLst>
              <a:rect l="0" t="0" r="r" b="b"/>
              <a:pathLst>
                <a:path w="92" h="92">
                  <a:moveTo>
                    <a:pt x="67" y="0"/>
                  </a:moveTo>
                  <a:lnTo>
                    <a:pt x="92" y="33"/>
                  </a:lnTo>
                  <a:lnTo>
                    <a:pt x="25" y="92"/>
                  </a:lnTo>
                  <a:lnTo>
                    <a:pt x="0" y="5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04" name="Freeform 5440"/>
            <p:cNvSpPr>
              <a:spLocks/>
            </p:cNvSpPr>
            <p:nvPr/>
          </p:nvSpPr>
          <p:spPr bwMode="auto">
            <a:xfrm>
              <a:off x="3350" y="2780"/>
              <a:ext cx="100" cy="9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100" y="34"/>
                </a:cxn>
                <a:cxn ang="0">
                  <a:pos x="33" y="92"/>
                </a:cxn>
                <a:cxn ang="0">
                  <a:pos x="0" y="59"/>
                </a:cxn>
                <a:cxn ang="0">
                  <a:pos x="75" y="0"/>
                </a:cxn>
              </a:cxnLst>
              <a:rect l="0" t="0" r="r" b="b"/>
              <a:pathLst>
                <a:path w="100" h="92">
                  <a:moveTo>
                    <a:pt x="75" y="0"/>
                  </a:moveTo>
                  <a:lnTo>
                    <a:pt x="100" y="34"/>
                  </a:lnTo>
                  <a:lnTo>
                    <a:pt x="33" y="92"/>
                  </a:lnTo>
                  <a:lnTo>
                    <a:pt x="0" y="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05" name="Freeform 5441"/>
            <p:cNvSpPr>
              <a:spLocks/>
            </p:cNvSpPr>
            <p:nvPr/>
          </p:nvSpPr>
          <p:spPr bwMode="auto">
            <a:xfrm>
              <a:off x="3526" y="2646"/>
              <a:ext cx="100" cy="92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33"/>
                </a:cxn>
                <a:cxn ang="0">
                  <a:pos x="25" y="92"/>
                </a:cxn>
                <a:cxn ang="0">
                  <a:pos x="0" y="50"/>
                </a:cxn>
                <a:cxn ang="0">
                  <a:pos x="67" y="0"/>
                </a:cxn>
              </a:cxnLst>
              <a:rect l="0" t="0" r="r" b="b"/>
              <a:pathLst>
                <a:path w="100" h="92">
                  <a:moveTo>
                    <a:pt x="67" y="0"/>
                  </a:moveTo>
                  <a:lnTo>
                    <a:pt x="100" y="33"/>
                  </a:lnTo>
                  <a:lnTo>
                    <a:pt x="25" y="92"/>
                  </a:lnTo>
                  <a:lnTo>
                    <a:pt x="0" y="5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06" name="Freeform 5442"/>
            <p:cNvSpPr>
              <a:spLocks/>
            </p:cNvSpPr>
            <p:nvPr/>
          </p:nvSpPr>
          <p:spPr bwMode="auto">
            <a:xfrm>
              <a:off x="3702" y="2503"/>
              <a:ext cx="92" cy="92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2" y="34"/>
                </a:cxn>
                <a:cxn ang="0">
                  <a:pos x="25" y="92"/>
                </a:cxn>
                <a:cxn ang="0">
                  <a:pos x="0" y="59"/>
                </a:cxn>
                <a:cxn ang="0">
                  <a:pos x="67" y="0"/>
                </a:cxn>
              </a:cxnLst>
              <a:rect l="0" t="0" r="r" b="b"/>
              <a:pathLst>
                <a:path w="92" h="92">
                  <a:moveTo>
                    <a:pt x="67" y="0"/>
                  </a:moveTo>
                  <a:lnTo>
                    <a:pt x="92" y="34"/>
                  </a:lnTo>
                  <a:lnTo>
                    <a:pt x="25" y="92"/>
                  </a:lnTo>
                  <a:lnTo>
                    <a:pt x="0" y="5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07" name="Freeform 5443"/>
            <p:cNvSpPr>
              <a:spLocks/>
            </p:cNvSpPr>
            <p:nvPr/>
          </p:nvSpPr>
          <p:spPr bwMode="auto">
            <a:xfrm>
              <a:off x="3870" y="2369"/>
              <a:ext cx="100" cy="8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100" y="33"/>
                </a:cxn>
                <a:cxn ang="0">
                  <a:pos x="33" y="84"/>
                </a:cxn>
                <a:cxn ang="0">
                  <a:pos x="0" y="50"/>
                </a:cxn>
                <a:cxn ang="0">
                  <a:pos x="75" y="0"/>
                </a:cxn>
              </a:cxnLst>
              <a:rect l="0" t="0" r="r" b="b"/>
              <a:pathLst>
                <a:path w="100" h="84">
                  <a:moveTo>
                    <a:pt x="75" y="0"/>
                  </a:moveTo>
                  <a:lnTo>
                    <a:pt x="100" y="33"/>
                  </a:lnTo>
                  <a:lnTo>
                    <a:pt x="33" y="84"/>
                  </a:lnTo>
                  <a:lnTo>
                    <a:pt x="0" y="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08" name="Freeform 5444"/>
            <p:cNvSpPr>
              <a:spLocks/>
            </p:cNvSpPr>
            <p:nvPr/>
          </p:nvSpPr>
          <p:spPr bwMode="auto">
            <a:xfrm>
              <a:off x="4046" y="2226"/>
              <a:ext cx="100" cy="9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34"/>
                </a:cxn>
                <a:cxn ang="0">
                  <a:pos x="25" y="93"/>
                </a:cxn>
                <a:cxn ang="0">
                  <a:pos x="0" y="59"/>
                </a:cxn>
                <a:cxn ang="0">
                  <a:pos x="67" y="0"/>
                </a:cxn>
              </a:cxnLst>
              <a:rect l="0" t="0" r="r" b="b"/>
              <a:pathLst>
                <a:path w="100" h="93">
                  <a:moveTo>
                    <a:pt x="67" y="0"/>
                  </a:moveTo>
                  <a:lnTo>
                    <a:pt x="100" y="34"/>
                  </a:lnTo>
                  <a:lnTo>
                    <a:pt x="25" y="93"/>
                  </a:lnTo>
                  <a:lnTo>
                    <a:pt x="0" y="5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09" name="Freeform 5445"/>
            <p:cNvSpPr>
              <a:spLocks/>
            </p:cNvSpPr>
            <p:nvPr/>
          </p:nvSpPr>
          <p:spPr bwMode="auto">
            <a:xfrm>
              <a:off x="4222" y="2092"/>
              <a:ext cx="92" cy="8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2" y="34"/>
                </a:cxn>
                <a:cxn ang="0">
                  <a:pos x="25" y="84"/>
                </a:cxn>
                <a:cxn ang="0">
                  <a:pos x="0" y="50"/>
                </a:cxn>
                <a:cxn ang="0">
                  <a:pos x="67" y="0"/>
                </a:cxn>
              </a:cxnLst>
              <a:rect l="0" t="0" r="r" b="b"/>
              <a:pathLst>
                <a:path w="92" h="84">
                  <a:moveTo>
                    <a:pt x="67" y="0"/>
                  </a:moveTo>
                  <a:lnTo>
                    <a:pt x="92" y="34"/>
                  </a:lnTo>
                  <a:lnTo>
                    <a:pt x="25" y="84"/>
                  </a:lnTo>
                  <a:lnTo>
                    <a:pt x="0" y="5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10" name="Freeform 5446"/>
            <p:cNvSpPr>
              <a:spLocks/>
            </p:cNvSpPr>
            <p:nvPr/>
          </p:nvSpPr>
          <p:spPr bwMode="auto">
            <a:xfrm>
              <a:off x="4398" y="1949"/>
              <a:ext cx="92" cy="9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2" y="34"/>
                </a:cxn>
                <a:cxn ang="0">
                  <a:pos x="25" y="93"/>
                </a:cxn>
                <a:cxn ang="0">
                  <a:pos x="0" y="59"/>
                </a:cxn>
                <a:cxn ang="0">
                  <a:pos x="67" y="0"/>
                </a:cxn>
              </a:cxnLst>
              <a:rect l="0" t="0" r="r" b="b"/>
              <a:pathLst>
                <a:path w="92" h="93">
                  <a:moveTo>
                    <a:pt x="67" y="0"/>
                  </a:moveTo>
                  <a:lnTo>
                    <a:pt x="92" y="34"/>
                  </a:lnTo>
                  <a:lnTo>
                    <a:pt x="25" y="93"/>
                  </a:lnTo>
                  <a:lnTo>
                    <a:pt x="0" y="5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11" name="Freeform 5447"/>
            <p:cNvSpPr>
              <a:spLocks/>
            </p:cNvSpPr>
            <p:nvPr/>
          </p:nvSpPr>
          <p:spPr bwMode="auto">
            <a:xfrm>
              <a:off x="4566" y="1815"/>
              <a:ext cx="100" cy="8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34"/>
                </a:cxn>
                <a:cxn ang="0">
                  <a:pos x="33" y="84"/>
                </a:cxn>
                <a:cxn ang="0">
                  <a:pos x="0" y="51"/>
                </a:cxn>
                <a:cxn ang="0">
                  <a:pos x="67" y="0"/>
                </a:cxn>
              </a:cxnLst>
              <a:rect l="0" t="0" r="r" b="b"/>
              <a:pathLst>
                <a:path w="100" h="84">
                  <a:moveTo>
                    <a:pt x="67" y="0"/>
                  </a:moveTo>
                  <a:lnTo>
                    <a:pt x="100" y="34"/>
                  </a:lnTo>
                  <a:lnTo>
                    <a:pt x="33" y="84"/>
                  </a:lnTo>
                  <a:lnTo>
                    <a:pt x="0" y="5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12" name="Freeform 5448"/>
            <p:cNvSpPr>
              <a:spLocks/>
            </p:cNvSpPr>
            <p:nvPr/>
          </p:nvSpPr>
          <p:spPr bwMode="auto">
            <a:xfrm>
              <a:off x="4742" y="1673"/>
              <a:ext cx="101" cy="92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1" y="33"/>
                </a:cxn>
                <a:cxn ang="0">
                  <a:pos x="25" y="92"/>
                </a:cxn>
                <a:cxn ang="0">
                  <a:pos x="0" y="58"/>
                </a:cxn>
                <a:cxn ang="0">
                  <a:pos x="67" y="0"/>
                </a:cxn>
              </a:cxnLst>
              <a:rect l="0" t="0" r="r" b="b"/>
              <a:pathLst>
                <a:path w="101" h="92">
                  <a:moveTo>
                    <a:pt x="67" y="0"/>
                  </a:moveTo>
                  <a:lnTo>
                    <a:pt x="101" y="33"/>
                  </a:lnTo>
                  <a:lnTo>
                    <a:pt x="25" y="92"/>
                  </a:lnTo>
                  <a:lnTo>
                    <a:pt x="0" y="5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13" name="Freeform 5449"/>
            <p:cNvSpPr>
              <a:spLocks/>
            </p:cNvSpPr>
            <p:nvPr/>
          </p:nvSpPr>
          <p:spPr bwMode="auto">
            <a:xfrm>
              <a:off x="4918" y="1538"/>
              <a:ext cx="92" cy="8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2" y="34"/>
                </a:cxn>
                <a:cxn ang="0">
                  <a:pos x="25" y="84"/>
                </a:cxn>
                <a:cxn ang="0">
                  <a:pos x="0" y="51"/>
                </a:cxn>
                <a:cxn ang="0">
                  <a:pos x="67" y="0"/>
                </a:cxn>
              </a:cxnLst>
              <a:rect l="0" t="0" r="r" b="b"/>
              <a:pathLst>
                <a:path w="92" h="84">
                  <a:moveTo>
                    <a:pt x="67" y="0"/>
                  </a:moveTo>
                  <a:lnTo>
                    <a:pt x="92" y="34"/>
                  </a:lnTo>
                  <a:lnTo>
                    <a:pt x="25" y="84"/>
                  </a:lnTo>
                  <a:lnTo>
                    <a:pt x="0" y="5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14" name="Freeform 5450"/>
            <p:cNvSpPr>
              <a:spLocks/>
            </p:cNvSpPr>
            <p:nvPr/>
          </p:nvSpPr>
          <p:spPr bwMode="auto">
            <a:xfrm>
              <a:off x="5086" y="1396"/>
              <a:ext cx="101" cy="9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101" y="33"/>
                </a:cxn>
                <a:cxn ang="0">
                  <a:pos x="33" y="92"/>
                </a:cxn>
                <a:cxn ang="0">
                  <a:pos x="0" y="59"/>
                </a:cxn>
                <a:cxn ang="0">
                  <a:pos x="75" y="0"/>
                </a:cxn>
              </a:cxnLst>
              <a:rect l="0" t="0" r="r" b="b"/>
              <a:pathLst>
                <a:path w="101" h="92">
                  <a:moveTo>
                    <a:pt x="75" y="0"/>
                  </a:moveTo>
                  <a:lnTo>
                    <a:pt x="101" y="33"/>
                  </a:lnTo>
                  <a:lnTo>
                    <a:pt x="33" y="92"/>
                  </a:lnTo>
                  <a:lnTo>
                    <a:pt x="0" y="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15" name="Freeform 5451"/>
            <p:cNvSpPr>
              <a:spLocks/>
            </p:cNvSpPr>
            <p:nvPr/>
          </p:nvSpPr>
          <p:spPr bwMode="auto">
            <a:xfrm>
              <a:off x="5262" y="1262"/>
              <a:ext cx="101" cy="8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1" y="33"/>
                </a:cxn>
                <a:cxn ang="0">
                  <a:pos x="25" y="83"/>
                </a:cxn>
                <a:cxn ang="0">
                  <a:pos x="0" y="50"/>
                </a:cxn>
                <a:cxn ang="0">
                  <a:pos x="67" y="0"/>
                </a:cxn>
              </a:cxnLst>
              <a:rect l="0" t="0" r="r" b="b"/>
              <a:pathLst>
                <a:path w="101" h="83">
                  <a:moveTo>
                    <a:pt x="67" y="0"/>
                  </a:moveTo>
                  <a:lnTo>
                    <a:pt x="101" y="33"/>
                  </a:lnTo>
                  <a:lnTo>
                    <a:pt x="25" y="83"/>
                  </a:lnTo>
                  <a:lnTo>
                    <a:pt x="0" y="5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16" name="Freeform 5452"/>
            <p:cNvSpPr>
              <a:spLocks/>
            </p:cNvSpPr>
            <p:nvPr/>
          </p:nvSpPr>
          <p:spPr bwMode="auto">
            <a:xfrm>
              <a:off x="5438" y="1119"/>
              <a:ext cx="92" cy="92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2" y="34"/>
                </a:cxn>
                <a:cxn ang="0">
                  <a:pos x="25" y="92"/>
                </a:cxn>
                <a:cxn ang="0">
                  <a:pos x="0" y="59"/>
                </a:cxn>
                <a:cxn ang="0">
                  <a:pos x="67" y="0"/>
                </a:cxn>
              </a:cxnLst>
              <a:rect l="0" t="0" r="r" b="b"/>
              <a:pathLst>
                <a:path w="92" h="92">
                  <a:moveTo>
                    <a:pt x="67" y="0"/>
                  </a:moveTo>
                  <a:lnTo>
                    <a:pt x="92" y="34"/>
                  </a:lnTo>
                  <a:lnTo>
                    <a:pt x="25" y="92"/>
                  </a:lnTo>
                  <a:lnTo>
                    <a:pt x="0" y="5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17" name="Freeform 5453"/>
            <p:cNvSpPr>
              <a:spLocks/>
            </p:cNvSpPr>
            <p:nvPr/>
          </p:nvSpPr>
          <p:spPr bwMode="auto">
            <a:xfrm>
              <a:off x="5606" y="1018"/>
              <a:ext cx="50" cy="5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17"/>
                </a:cxn>
                <a:cxn ang="0">
                  <a:pos x="33" y="51"/>
                </a:cxn>
                <a:cxn ang="0">
                  <a:pos x="50" y="34"/>
                </a:cxn>
                <a:cxn ang="0">
                  <a:pos x="25" y="0"/>
                </a:cxn>
              </a:cxnLst>
              <a:rect l="0" t="0" r="r" b="b"/>
              <a:pathLst>
                <a:path w="50" h="51">
                  <a:moveTo>
                    <a:pt x="25" y="0"/>
                  </a:moveTo>
                  <a:lnTo>
                    <a:pt x="0" y="17"/>
                  </a:lnTo>
                  <a:lnTo>
                    <a:pt x="33" y="51"/>
                  </a:lnTo>
                  <a:lnTo>
                    <a:pt x="50" y="3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18" name="Freeform 5454"/>
            <p:cNvSpPr>
              <a:spLocks/>
            </p:cNvSpPr>
            <p:nvPr/>
          </p:nvSpPr>
          <p:spPr bwMode="auto">
            <a:xfrm>
              <a:off x="5161" y="2151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19" name="Freeform 5455"/>
            <p:cNvSpPr>
              <a:spLocks/>
            </p:cNvSpPr>
            <p:nvPr/>
          </p:nvSpPr>
          <p:spPr bwMode="auto">
            <a:xfrm>
              <a:off x="5212" y="2151"/>
              <a:ext cx="84" cy="8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10" y="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848C"/>
            </a:solidFill>
            <a:ln w="12700" cap="rnd">
              <a:solidFill>
                <a:srgbClr val="242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05520" name="Rectangle 5456"/>
            <p:cNvSpPr>
              <a:spLocks noChangeArrowheads="1"/>
            </p:cNvSpPr>
            <p:nvPr/>
          </p:nvSpPr>
          <p:spPr bwMode="auto">
            <a:xfrm>
              <a:off x="2043" y="3535"/>
              <a:ext cx="210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/>
                  <a:latin typeface="Calibri" pitchFamily="34" charset="0"/>
                </a:rPr>
                <a:t>0.1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05521" name="Rectangle 5457"/>
            <p:cNvSpPr>
              <a:spLocks noChangeArrowheads="1"/>
            </p:cNvSpPr>
            <p:nvPr/>
          </p:nvSpPr>
          <p:spPr bwMode="auto">
            <a:xfrm>
              <a:off x="2042" y="2697"/>
              <a:ext cx="210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/>
                  <a:latin typeface="Calibri" pitchFamily="34" charset="0"/>
                </a:rPr>
                <a:t>1.0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05522" name="Rectangle 5458"/>
            <p:cNvSpPr>
              <a:spLocks noChangeArrowheads="1"/>
            </p:cNvSpPr>
            <p:nvPr/>
          </p:nvSpPr>
          <p:spPr bwMode="auto">
            <a:xfrm>
              <a:off x="2066" y="1775"/>
              <a:ext cx="170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dirty="0" smtClean="0">
                  <a:solidFill>
                    <a:schemeClr val="bg1"/>
                  </a:solidFill>
                  <a:effectLst/>
                  <a:latin typeface="Calibri" pitchFamily="34" charset="0"/>
                </a:rPr>
                <a:t>10</a:t>
              </a:r>
              <a:endPara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05523" name="Rectangle 5459"/>
            <p:cNvSpPr>
              <a:spLocks noChangeArrowheads="1"/>
            </p:cNvSpPr>
            <p:nvPr/>
          </p:nvSpPr>
          <p:spPr bwMode="auto">
            <a:xfrm>
              <a:off x="2017" y="927"/>
              <a:ext cx="233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1900" dirty="0" smtClean="0">
                  <a:solidFill>
                    <a:schemeClr val="bg1"/>
                  </a:solidFill>
                  <a:effectLst/>
                  <a:latin typeface="Calibri" pitchFamily="34" charset="0"/>
                </a:rPr>
                <a:t>100</a:t>
              </a:r>
              <a:endPara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05524" name="Rectangle 5460"/>
            <p:cNvSpPr>
              <a:spLocks noChangeArrowheads="1"/>
            </p:cNvSpPr>
            <p:nvPr/>
          </p:nvSpPr>
          <p:spPr bwMode="auto">
            <a:xfrm rot="16200000">
              <a:off x="1613" y="2061"/>
              <a:ext cx="899" cy="4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Th/Yb</a:t>
              </a:r>
              <a:endPara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2727" name="Rectangle 2"/>
          <p:cNvSpPr>
            <a:spLocks noChangeArrowheads="1"/>
          </p:cNvSpPr>
          <p:nvPr/>
        </p:nvSpPr>
        <p:spPr bwMode="auto">
          <a:xfrm>
            <a:off x="0" y="719138"/>
            <a:ext cx="9144000" cy="806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of central Mediterranean Cenozoic mafic igneous rocks in orogenic and anorogenic types. 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728" name="Oval 24"/>
          <p:cNvSpPr>
            <a:spLocks noChangeArrowheads="1"/>
          </p:cNvSpPr>
          <p:nvPr/>
        </p:nvSpPr>
        <p:spPr bwMode="auto">
          <a:xfrm>
            <a:off x="3360529" y="1189038"/>
            <a:ext cx="1654452" cy="1656000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2729" name="Oval 24"/>
          <p:cNvSpPr>
            <a:spLocks noChangeArrowheads="1"/>
          </p:cNvSpPr>
          <p:nvPr/>
        </p:nvSpPr>
        <p:spPr bwMode="auto">
          <a:xfrm>
            <a:off x="7722979" y="4553925"/>
            <a:ext cx="1654452" cy="1656000"/>
          </a:xfrm>
          <a:prstGeom prst="ellipse">
            <a:avLst/>
          </a:prstGeom>
          <a:gradFill rotWithShape="1">
            <a:gsLst>
              <a:gs pos="0">
                <a:srgbClr val="0066FF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9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9187" grpId="0"/>
      <p:bldP spid="2728" grpId="0" animBg="1"/>
      <p:bldP spid="2729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9" name="Rectangle 3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59780" name="Rectangle 4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1" name="Rectangle 2"/>
          <p:cNvSpPr>
            <a:spLocks noChangeArrowheads="1"/>
          </p:cNvSpPr>
          <p:nvPr/>
        </p:nvSpPr>
        <p:spPr bwMode="auto">
          <a:xfrm>
            <a:off x="0" y="719138"/>
            <a:ext cx="9144000" cy="806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of central Mediterranean Cenozoic mafic igneous rocks in orogenic and anorogenic types. 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2" name="Group 23"/>
          <p:cNvGrpSpPr>
            <a:grpSpLocks/>
          </p:cNvGrpSpPr>
          <p:nvPr/>
        </p:nvGrpSpPr>
        <p:grpSpPr bwMode="auto">
          <a:xfrm>
            <a:off x="196850" y="1300163"/>
            <a:ext cx="8683625" cy="5364162"/>
            <a:chOff x="290" y="819"/>
            <a:chExt cx="5470" cy="3379"/>
          </a:xfrm>
          <a:effectLst/>
        </p:grpSpPr>
        <p:pic>
          <p:nvPicPr>
            <p:cNvPr id="24" name="Picture 5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243" y="995"/>
              <a:ext cx="4517" cy="281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25" name="Rectangle 6"/>
            <p:cNvSpPr>
              <a:spLocks noChangeArrowheads="1"/>
            </p:cNvSpPr>
            <p:nvPr/>
          </p:nvSpPr>
          <p:spPr bwMode="auto">
            <a:xfrm>
              <a:off x="2585" y="3785"/>
              <a:ext cx="476" cy="2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 </a:t>
              </a:r>
              <a:endPara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26" name="Rectangle 7"/>
            <p:cNvSpPr>
              <a:spLocks noChangeArrowheads="1"/>
            </p:cNvSpPr>
            <p:nvPr/>
          </p:nvSpPr>
          <p:spPr bwMode="auto">
            <a:xfrm>
              <a:off x="4118" y="3791"/>
              <a:ext cx="601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100 </a:t>
              </a:r>
              <a:endPara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27" name="Rectangle 9"/>
            <p:cNvSpPr>
              <a:spLocks noChangeArrowheads="1"/>
            </p:cNvSpPr>
            <p:nvPr/>
          </p:nvSpPr>
          <p:spPr bwMode="auto">
            <a:xfrm>
              <a:off x="957" y="1768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 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28" name="Rectangle 10"/>
            <p:cNvSpPr>
              <a:spLocks noChangeArrowheads="1"/>
            </p:cNvSpPr>
            <p:nvPr/>
          </p:nvSpPr>
          <p:spPr bwMode="auto">
            <a:xfrm rot="16200000">
              <a:off x="-203" y="2096"/>
              <a:ext cx="1974" cy="3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 algn="ctr"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32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Th*100/Zr</a:t>
              </a:r>
              <a:endPara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29" name="Rectangle 11"/>
            <p:cNvSpPr>
              <a:spLocks noChangeArrowheads="1"/>
            </p:cNvSpPr>
            <p:nvPr/>
          </p:nvSpPr>
          <p:spPr bwMode="auto">
            <a:xfrm>
              <a:off x="2863" y="3902"/>
              <a:ext cx="1256" cy="2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32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Nb*100/Zr</a:t>
              </a:r>
              <a:endPara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0" name="Rectangle 12"/>
            <p:cNvSpPr>
              <a:spLocks noChangeArrowheads="1"/>
            </p:cNvSpPr>
            <p:nvPr/>
          </p:nvSpPr>
          <p:spPr bwMode="auto">
            <a:xfrm>
              <a:off x="1069" y="2694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 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1" name="Rectangle 13"/>
            <p:cNvSpPr>
              <a:spLocks noChangeArrowheads="1"/>
            </p:cNvSpPr>
            <p:nvPr/>
          </p:nvSpPr>
          <p:spPr bwMode="auto">
            <a:xfrm>
              <a:off x="865" y="819"/>
              <a:ext cx="568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100 </a:t>
              </a:r>
              <a:endPara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2" name="Rectangle 14"/>
            <p:cNvSpPr>
              <a:spLocks noChangeArrowheads="1"/>
            </p:cNvSpPr>
            <p:nvPr/>
          </p:nvSpPr>
          <p:spPr bwMode="auto">
            <a:xfrm>
              <a:off x="1243" y="992"/>
              <a:ext cx="4517" cy="2840"/>
            </a:xfrm>
            <a:prstGeom prst="rect">
              <a:avLst/>
            </a:prstGeom>
            <a:noFill/>
            <a:ln w="38100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33" name="Rectangle 16"/>
            <p:cNvSpPr>
              <a:spLocks noChangeArrowheads="1"/>
            </p:cNvSpPr>
            <p:nvPr/>
          </p:nvSpPr>
          <p:spPr bwMode="auto">
            <a:xfrm>
              <a:off x="3166" y="1032"/>
              <a:ext cx="242" cy="23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34" name="Text Box 15"/>
            <p:cNvSpPr txBox="1">
              <a:spLocks noChangeArrowheads="1"/>
            </p:cNvSpPr>
            <p:nvPr/>
          </p:nvSpPr>
          <p:spPr bwMode="auto">
            <a:xfrm>
              <a:off x="2959" y="1028"/>
              <a:ext cx="917" cy="26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2200" b="1" smtClean="0">
                  <a:solidFill>
                    <a:srgbClr val="5F5F5F"/>
                  </a:solidFill>
                  <a:effectLst/>
                  <a:latin typeface="Calibri" pitchFamily="34" charset="0"/>
                </a:rPr>
                <a:t>Aeolian Is.</a:t>
              </a:r>
              <a:endParaRPr lang="en-GB" sz="2200" b="1">
                <a:solidFill>
                  <a:srgbClr val="5F5F5F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35" name="Rectangle 18"/>
            <p:cNvSpPr>
              <a:spLocks noChangeArrowheads="1"/>
            </p:cNvSpPr>
            <p:nvPr/>
          </p:nvSpPr>
          <p:spPr bwMode="auto">
            <a:xfrm>
              <a:off x="1849" y="1024"/>
              <a:ext cx="242" cy="352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36" name="Text Box 17"/>
            <p:cNvSpPr txBox="1">
              <a:spLocks noChangeArrowheads="1"/>
            </p:cNvSpPr>
            <p:nvPr/>
          </p:nvSpPr>
          <p:spPr bwMode="auto">
            <a:xfrm>
              <a:off x="1382" y="952"/>
              <a:ext cx="1320" cy="48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GB" sz="2200" b="1" smtClean="0">
                  <a:solidFill>
                    <a:srgbClr val="5F5F5F"/>
                  </a:solidFill>
                  <a:effectLst/>
                  <a:latin typeface="Calibri" pitchFamily="34" charset="0"/>
                </a:rPr>
                <a:t>S. Tuscany and N Latium</a:t>
              </a:r>
              <a:endParaRPr lang="en-GB" sz="2200" b="1">
                <a:solidFill>
                  <a:srgbClr val="5F5F5F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37" name="Rectangle 22"/>
            <p:cNvSpPr>
              <a:spLocks noChangeArrowheads="1"/>
            </p:cNvSpPr>
            <p:nvPr/>
          </p:nvSpPr>
          <p:spPr bwMode="auto">
            <a:xfrm>
              <a:off x="290" y="3825"/>
              <a:ext cx="2317" cy="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GB" sz="1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From: Wilson and Bianchini (1999).</a:t>
              </a:r>
              <a:r>
                <a:rPr lang="en-GB" sz="1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Geol. Soc. London Spec. Pubbl., 156. 141-168</a:t>
              </a:r>
              <a:r>
                <a:rPr lang="en-GB" sz="1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Times New Roman" pitchFamily="18" charset="0"/>
                </a:rPr>
                <a:t>.</a:t>
              </a:r>
              <a:r>
                <a:rPr lang="en-GB" sz="1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endParaRPr lang="en-GB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900" y="38100"/>
            <a:ext cx="8966199" cy="63927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800" y="50800"/>
            <a:ext cx="9033189" cy="6261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Rettangolo arrotondato 3"/>
          <p:cNvSpPr/>
          <p:nvPr/>
        </p:nvSpPr>
        <p:spPr bwMode="auto">
          <a:xfrm>
            <a:off x="1905000" y="2298700"/>
            <a:ext cx="1638300" cy="27940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66" name="Text Box 2"/>
          <p:cNvSpPr txBox="1">
            <a:spLocks noChangeArrowheads="1"/>
          </p:cNvSpPr>
          <p:nvPr/>
        </p:nvSpPr>
        <p:spPr bwMode="auto">
          <a:xfrm>
            <a:off x="15875" y="41275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Preliminary Summary: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1267" name="Text Box 3"/>
          <p:cNvSpPr txBox="1">
            <a:spLocks noChangeArrowheads="1"/>
          </p:cNvSpPr>
          <p:nvPr/>
        </p:nvSpPr>
        <p:spPr bwMode="auto">
          <a:xfrm>
            <a:off x="169864" y="849313"/>
            <a:ext cx="8711676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Now let us make a simple exercise.</a:t>
            </a:r>
          </a:p>
          <a:p>
            <a:pPr algn="ctr"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Let us classify various rock groups using the rules illustrated up to now.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0" y="3032929"/>
            <a:ext cx="91440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6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Exercise </a:t>
            </a:r>
            <a:r>
              <a:rPr lang="en-GB" sz="7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#1</a:t>
            </a:r>
            <a:endParaRPr lang="en-GB" sz="6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1267" grpId="0"/>
      <p:bldP spid="4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90" name="Rectangle 6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51587" name="Rectangle 3"/>
          <p:cNvSpPr>
            <a:spLocks noChangeArrowheads="1"/>
          </p:cNvSpPr>
          <p:nvPr/>
        </p:nvSpPr>
        <p:spPr bwMode="auto">
          <a:xfrm>
            <a:off x="0" y="74613"/>
            <a:ext cx="91440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5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Credits:</a:t>
            </a:r>
            <a:endParaRPr lang="en-GB" sz="5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51588" name="Text Box 4"/>
          <p:cNvSpPr txBox="1">
            <a:spLocks noChangeArrowheads="1"/>
          </p:cNvSpPr>
          <p:nvPr/>
        </p:nvSpPr>
        <p:spPr bwMode="auto">
          <a:xfrm>
            <a:off x="0" y="6296025"/>
            <a:ext cx="9144000" cy="587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265113" indent="-265113" algn="r">
              <a:lnSpc>
                <a:spcPct val="90000"/>
              </a:lnSpc>
              <a:defRPr/>
            </a:pPr>
            <a:r>
              <a:rPr lang="en-GB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You can use this material for scientific and non-scientific purposes.</a:t>
            </a:r>
          </a:p>
          <a:p>
            <a:pPr marL="265113" indent="-265113" algn="r">
              <a:lnSpc>
                <a:spcPct val="90000"/>
              </a:lnSpc>
              <a:defRPr/>
            </a:pPr>
            <a:r>
              <a:rPr lang="en-GB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Please quote and acknowledge the source of data</a:t>
            </a:r>
            <a:endParaRPr lang="en-GB" sz="1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929307"/>
            <a:ext cx="4686300" cy="55861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numCol="1">
            <a:spAutoFit/>
          </a:bodyPr>
          <a:lstStyle/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Arculus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(2003) J. Petrol., 44, 929-935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Carminati and Doglioni (2004)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Encyclopedia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of Geology, Elsevier,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135-146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Chen and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Simonetti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(2015) Lithos, 216-217, 81-92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Clapham and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Renne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(2019)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Annu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. Rev. Earth Planet. Sci., 47, 275-303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  <a:sym typeface="Wingdings" pitchFamily="2" charset="2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Conticelli et al. (2002) Mineral. Petrol., 74, 189-222</a:t>
            </a:r>
          </a:p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Courtillot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and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Renne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 (2003) Compt. Rend.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Geosci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., 335, 113-140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Cross et al. (1902) J. Geol., 10, 555-590</a:t>
            </a:r>
          </a:p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D'Orazio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et al. (2007) Lithos, 98, 313-334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Doglioni et al. (2001) Terra Nova, 13, 25-31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Foley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et al. (1987) Earth Sci. Rev., 24,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81-134</a:t>
            </a:r>
          </a:p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Giannandrea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et al. (2004) Carta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geologica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del Monte Vulture (Geological map of Mt. Vulture)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Gozzi et al. (2014) Lithos, 190-191, 191-203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  <a:sym typeface="Wingdings" pitchFamily="2" charset="2"/>
            </a:endParaRPr>
          </a:p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Jaques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and Green (1980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)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Contrib. Mineral. Petrol., 73,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287-310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Hatch et al. (1961) Petrology of igneous rocks, Thomas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Murby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Ed. 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Humphreys et al. (2010) Geology, 38, 911-914</a:t>
            </a:r>
          </a:p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Kaminskiy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et al. (1993) Int. Geol. Rev., 35, 235-252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Kerr (2005) Elements, 1,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289-292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Kogarko et al. (2019) J.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Geodyn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., 125, 13-21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Kuno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(1968) In: Hess and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Poldervaart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(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Eds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) Basalts: The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Poldervaart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Treatise on Rocks of Basaltic Composition, 2.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Interscience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, 623–688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Le Maitre (Ed.) (1989) Blackwell Scientific Publications, 193 pp 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Li et al. (2015) Lithos, 232, 76-83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Lustrino and Wilson (2007) Earth Sci. Rev., 81,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1-65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Lustrino et al. (2016)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Geochim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.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Cosmochim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.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Acta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, 185, 477-497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Lustrino et al. (2016) J.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Volcanol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. Geotherm. Res., 327, 539-553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Lustrino et al. (2019) Lithos, 324-325, 216-233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Lustrino et al. (2019) Sci. Rep., </a:t>
            </a:r>
            <a:r>
              <a:rPr lang="it-IT" sz="1050" dirty="0" smtClean="0">
                <a:solidFill>
                  <a:schemeClr val="bg1"/>
                </a:solidFill>
              </a:rPr>
              <a:t>9: 9212 </a:t>
            </a:r>
            <a:r>
              <a:rPr lang="it-IT" sz="1050" dirty="0">
                <a:solidFill>
                  <a:schemeClr val="bg1"/>
                </a:solidFill>
              </a:rPr>
              <a:t>https://doi.org/10.1038/s41598-019-45471-x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Lynn et al. (2017) Am. Mineral., 102, 507-518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.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Mattioli 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et al. (2012) Lithos, 134-135, 201-220 </a:t>
            </a:r>
          </a:p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Meibom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and Anderson (2003) Earth Planet. Sci. Lett., 217,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123-139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  <a:sym typeface="Wingdings" pitchFamily="2" charset="2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Miyashiro (1974) Am. J. Sci., 274,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321-355</a:t>
            </a:r>
            <a:endParaRPr lang="en-GB" sz="105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4572000" y="929307"/>
            <a:ext cx="4572000" cy="25160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numCol="1">
            <a:spAutoFit/>
          </a:bodyPr>
          <a:lstStyle/>
          <a:p>
            <a:pPr marL="266700" indent="-266700" eaLnBrk="0" hangingPunct="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Niu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and O’Hara (2008) J. Petrol., 49, 633-664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Peacock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(1931) J. Geol., 39, 54-67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Peccerillo 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(2005) Plio-Quaternary volcanism of Italy, Springer,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17-50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  <a:sym typeface="Wingdings" pitchFamily="2" charset="2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Peccerillo and Taylor (1976) Contrib. Mineral. Petrol., 58,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63-81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  <a:sym typeface="Wingdings" pitchFamily="2" charset="2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Peccerillo et al. (1984) Contrib. Mineral. Petrol., 86,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230-240</a:t>
            </a:r>
          </a:p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Pirajno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(2015)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Gondw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. Res., 27, 1181-1216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  <a:sym typeface="Wingdings" pitchFamily="2" charset="2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Rosatelli et al. (2010) Contrib. Mineral. Petrol., 160, 645-661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  <a:sym typeface="Wingdings" pitchFamily="2" charset="2"/>
            </a:endParaRPr>
          </a:p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Sobolev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et al (2005) Nature, 434,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590-597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Stoppa et al. (2019) Ore Geol. Rev., 114, 103041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Toscani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et al. (2020) Lithos, 354-355, 105288</a:t>
            </a: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Ueki et al. (2018) Geochem.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Geophys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.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Geosyst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., 19, 1327-1347</a:t>
            </a:r>
          </a:p>
          <a:p>
            <a:pPr marL="266700" indent="-266700">
              <a:defRPr/>
            </a:pP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Yaxley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 et al. (2019)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cs typeface="Arial" charset="0"/>
              </a:rPr>
              <a:t>Orcutt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 et al. (Eds.) Deep Carbon – past to present Cambridge University Press,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129-162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Yoder and Tilley (1962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)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J.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Petrol.,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3,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342-532</a:t>
            </a:r>
            <a:endParaRPr lang="en-GB" sz="1050" dirty="0" smtClean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Wilson and Bianchini (1999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) 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Geol. Soc. London Spec. </a:t>
            </a:r>
            <a:r>
              <a:rPr lang="en-GB" sz="1050" dirty="0" err="1" smtClean="0">
                <a:solidFill>
                  <a:schemeClr val="bg1"/>
                </a:solidFill>
                <a:latin typeface="Calibri" pitchFamily="34" charset="0"/>
              </a:rPr>
              <a:t>Pubbl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., 156. 141-168</a:t>
            </a:r>
            <a:r>
              <a:rPr lang="en-GB" sz="1050" dirty="0" smtClean="0">
                <a:solidFill>
                  <a:schemeClr val="bg1"/>
                </a:solidFill>
                <a:latin typeface="Calibri" pitchFamily="34" charset="0"/>
              </a:rPr>
              <a:t>.</a:t>
            </a:r>
            <a:endParaRPr lang="en-GB" sz="105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1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451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1587" grpId="0"/>
      <p:bldP spid="451588" grpId="0" autoUpdateAnimBg="0"/>
      <p:bldP spid="6" grpId="0" autoUpdateAnimBg="0"/>
      <p:bldP spid="7" grpId="0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228600" y="0"/>
            <a:ext cx="8686800" cy="278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Let us make some simple examples to show how to calculate the normative minerals of igneous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228600" y="3028950"/>
            <a:ext cx="8686800" cy="332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defRPr/>
            </a:pPr>
            <a:r>
              <a:rPr lang="en-GB" sz="3200" smtClean="0">
                <a:solidFill>
                  <a:srgbClr val="FFFF00"/>
                </a:solidFill>
                <a:latin typeface="Calibri" pitchFamily="34" charset="0"/>
              </a:rPr>
              <a:t>C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ross</a:t>
            </a:r>
            <a:r>
              <a:rPr lang="en-GB" sz="200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W,</a:t>
            </a:r>
            <a:r>
              <a:rPr lang="en-GB" sz="200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 smtClean="0">
                <a:solidFill>
                  <a:srgbClr val="FFFF00"/>
                </a:solidFill>
                <a:latin typeface="Calibri" pitchFamily="34" charset="0"/>
              </a:rPr>
              <a:t>I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ddings</a:t>
            </a:r>
            <a:r>
              <a:rPr lang="en-GB" sz="200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JP,</a:t>
            </a:r>
            <a:r>
              <a:rPr lang="en-GB" sz="200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 smtClean="0">
                <a:solidFill>
                  <a:srgbClr val="FFFF00"/>
                </a:solidFill>
                <a:latin typeface="Calibri" pitchFamily="34" charset="0"/>
              </a:rPr>
              <a:t>P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irrson</a:t>
            </a:r>
            <a:r>
              <a:rPr lang="en-GB" sz="200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LV,</a:t>
            </a:r>
            <a:r>
              <a:rPr lang="en-GB" sz="200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 smtClean="0">
                <a:solidFill>
                  <a:srgbClr val="FFFF00"/>
                </a:solidFill>
                <a:latin typeface="Calibri" pitchFamily="34" charset="0"/>
              </a:rPr>
              <a:t>W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ashington</a:t>
            </a:r>
            <a:r>
              <a:rPr lang="en-GB" sz="200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HS</a:t>
            </a:r>
          </a:p>
          <a:p>
            <a:pPr algn="ctr">
              <a:defRPr/>
            </a:pPr>
            <a:endParaRPr lang="en-GB" sz="1200" smtClean="0">
              <a:solidFill>
                <a:schemeClr val="bg1"/>
              </a:solidFill>
              <a:latin typeface="Calibri" pitchFamily="34" charset="0"/>
            </a:endParaRPr>
          </a:p>
          <a:p>
            <a:pPr algn="ctr">
              <a:defRPr/>
            </a:pPr>
            <a:r>
              <a:rPr lang="en-GB" sz="4400" smtClean="0">
                <a:solidFill>
                  <a:schemeClr val="bg1"/>
                </a:solidFill>
                <a:latin typeface="Calibri" pitchFamily="34" charset="0"/>
              </a:rPr>
              <a:t>1902</a:t>
            </a:r>
            <a:endParaRPr lang="en-GB" sz="3200" smtClean="0">
              <a:solidFill>
                <a:schemeClr val="bg1"/>
              </a:solidFill>
              <a:latin typeface="Calibri" pitchFamily="34" charset="0"/>
            </a:endParaRPr>
          </a:p>
          <a:p>
            <a:pPr algn="ctr">
              <a:defRPr/>
            </a:pPr>
            <a:endParaRPr lang="en-GB" sz="1200" smtClean="0">
              <a:solidFill>
                <a:schemeClr val="bg1"/>
              </a:solidFill>
              <a:latin typeface="Calibri" pitchFamily="34" charset="0"/>
            </a:endParaRPr>
          </a:p>
          <a:p>
            <a:pPr algn="ctr">
              <a:defRPr/>
            </a:pPr>
            <a:r>
              <a:rPr lang="en-GB" sz="3100" smtClean="0">
                <a:solidFill>
                  <a:schemeClr val="bg1"/>
                </a:solidFill>
                <a:latin typeface="Calibri" pitchFamily="34" charset="0"/>
              </a:rPr>
              <a:t>A quantitative chemico-mineralogical classification and nomenclature of igneous rocks</a:t>
            </a:r>
          </a:p>
          <a:p>
            <a:pPr algn="ctr">
              <a:defRPr/>
            </a:pPr>
            <a:endParaRPr lang="en-GB" sz="1200" i="1" smtClean="0">
              <a:solidFill>
                <a:schemeClr val="bg1"/>
              </a:solidFill>
              <a:latin typeface="Calibri" pitchFamily="34" charset="0"/>
            </a:endParaRPr>
          </a:p>
          <a:p>
            <a:pPr algn="ctr">
              <a:defRPr/>
            </a:pPr>
            <a:r>
              <a:rPr lang="en-GB" sz="3200" smtClean="0">
                <a:solidFill>
                  <a:schemeClr val="bg1"/>
                </a:solidFill>
                <a:latin typeface="Calibri" pitchFamily="34" charset="0"/>
              </a:rPr>
              <a:t>Journal of Geology, 10, 555–590.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uppo 191"/>
          <p:cNvGrpSpPr>
            <a:grpSpLocks/>
          </p:cNvGrpSpPr>
          <p:nvPr/>
        </p:nvGrpSpPr>
        <p:grpSpPr bwMode="auto">
          <a:xfrm>
            <a:off x="-90488" y="-90488"/>
            <a:ext cx="9639301" cy="7040563"/>
            <a:chOff x="-90488" y="-90488"/>
            <a:chExt cx="9639602" cy="7040563"/>
          </a:xfrm>
        </p:grpSpPr>
        <p:pic>
          <p:nvPicPr>
            <p:cNvPr id="12311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-90488" y="-90488"/>
              <a:ext cx="9326563" cy="70405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312" name="Rettangolo 5"/>
            <p:cNvSpPr>
              <a:spLocks noChangeArrowheads="1"/>
            </p:cNvSpPr>
            <p:nvPr/>
          </p:nvSpPr>
          <p:spPr bwMode="auto">
            <a:xfrm>
              <a:off x="1571625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3" name="Rettangolo 6"/>
            <p:cNvSpPr>
              <a:spLocks noChangeArrowheads="1"/>
            </p:cNvSpPr>
            <p:nvPr/>
          </p:nvSpPr>
          <p:spPr bwMode="auto">
            <a:xfrm>
              <a:off x="2286000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4" name="Rettangolo 7"/>
            <p:cNvSpPr>
              <a:spLocks noChangeArrowheads="1"/>
            </p:cNvSpPr>
            <p:nvPr/>
          </p:nvSpPr>
          <p:spPr bwMode="auto">
            <a:xfrm>
              <a:off x="29575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5" name="Rettangolo 8"/>
            <p:cNvSpPr>
              <a:spLocks noChangeArrowheads="1"/>
            </p:cNvSpPr>
            <p:nvPr/>
          </p:nvSpPr>
          <p:spPr bwMode="auto">
            <a:xfrm>
              <a:off x="35290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6" name="Rettangolo 10"/>
            <p:cNvSpPr>
              <a:spLocks noChangeArrowheads="1"/>
            </p:cNvSpPr>
            <p:nvPr/>
          </p:nvSpPr>
          <p:spPr bwMode="auto">
            <a:xfrm>
              <a:off x="41005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7" name="Rettangolo 11"/>
            <p:cNvSpPr>
              <a:spLocks noChangeArrowheads="1"/>
            </p:cNvSpPr>
            <p:nvPr/>
          </p:nvSpPr>
          <p:spPr bwMode="auto">
            <a:xfrm>
              <a:off x="46720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8" name="Rettangolo 12"/>
            <p:cNvSpPr>
              <a:spLocks noChangeArrowheads="1"/>
            </p:cNvSpPr>
            <p:nvPr/>
          </p:nvSpPr>
          <p:spPr bwMode="auto">
            <a:xfrm>
              <a:off x="52435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9" name="Rettangolo 13"/>
            <p:cNvSpPr>
              <a:spLocks noChangeArrowheads="1"/>
            </p:cNvSpPr>
            <p:nvPr/>
          </p:nvSpPr>
          <p:spPr bwMode="auto">
            <a:xfrm>
              <a:off x="5805488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0" name="Rettangolo 14"/>
            <p:cNvSpPr>
              <a:spLocks noChangeArrowheads="1"/>
            </p:cNvSpPr>
            <p:nvPr/>
          </p:nvSpPr>
          <p:spPr bwMode="auto">
            <a:xfrm>
              <a:off x="6357938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1" name="Rettangolo 15"/>
            <p:cNvSpPr>
              <a:spLocks noChangeArrowheads="1"/>
            </p:cNvSpPr>
            <p:nvPr/>
          </p:nvSpPr>
          <p:spPr bwMode="auto">
            <a:xfrm>
              <a:off x="6948488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2" name="Rettangolo 16"/>
            <p:cNvSpPr>
              <a:spLocks noChangeArrowheads="1"/>
            </p:cNvSpPr>
            <p:nvPr/>
          </p:nvSpPr>
          <p:spPr bwMode="auto">
            <a:xfrm>
              <a:off x="75295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3" name="Rettangolo 17"/>
            <p:cNvSpPr>
              <a:spLocks noChangeArrowheads="1"/>
            </p:cNvSpPr>
            <p:nvPr/>
          </p:nvSpPr>
          <p:spPr bwMode="auto">
            <a:xfrm>
              <a:off x="7529513" y="64008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4" name="Rettangolo 18"/>
            <p:cNvSpPr>
              <a:spLocks noChangeArrowheads="1"/>
            </p:cNvSpPr>
            <p:nvPr/>
          </p:nvSpPr>
          <p:spPr bwMode="auto">
            <a:xfrm>
              <a:off x="5794375" y="64008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5" name="Rettangolo 19"/>
            <p:cNvSpPr>
              <a:spLocks noChangeArrowheads="1"/>
            </p:cNvSpPr>
            <p:nvPr/>
          </p:nvSpPr>
          <p:spPr bwMode="auto">
            <a:xfrm>
              <a:off x="2284413" y="61245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6" name="Rettangolo 20"/>
            <p:cNvSpPr>
              <a:spLocks noChangeArrowheads="1"/>
            </p:cNvSpPr>
            <p:nvPr/>
          </p:nvSpPr>
          <p:spPr bwMode="auto">
            <a:xfrm>
              <a:off x="4089400" y="61245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7" name="Rettangolo 21"/>
            <p:cNvSpPr>
              <a:spLocks noChangeArrowheads="1"/>
            </p:cNvSpPr>
            <p:nvPr/>
          </p:nvSpPr>
          <p:spPr bwMode="auto">
            <a:xfrm>
              <a:off x="3525838" y="559435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8" name="Rettangolo 22"/>
            <p:cNvSpPr>
              <a:spLocks noChangeArrowheads="1"/>
            </p:cNvSpPr>
            <p:nvPr/>
          </p:nvSpPr>
          <p:spPr bwMode="auto">
            <a:xfrm>
              <a:off x="4100513" y="559435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9" name="Rettangolo 23"/>
            <p:cNvSpPr>
              <a:spLocks noChangeArrowheads="1"/>
            </p:cNvSpPr>
            <p:nvPr/>
          </p:nvSpPr>
          <p:spPr bwMode="auto">
            <a:xfrm>
              <a:off x="6977063" y="17684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0" name="Rettangolo 24"/>
            <p:cNvSpPr>
              <a:spLocks noChangeArrowheads="1"/>
            </p:cNvSpPr>
            <p:nvPr/>
          </p:nvSpPr>
          <p:spPr bwMode="auto">
            <a:xfrm>
              <a:off x="2949575" y="17684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1" name="Rettangolo 25"/>
            <p:cNvSpPr>
              <a:spLocks noChangeArrowheads="1"/>
            </p:cNvSpPr>
            <p:nvPr/>
          </p:nvSpPr>
          <p:spPr bwMode="auto">
            <a:xfrm>
              <a:off x="6388100" y="20447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2" name="Rettangolo 26"/>
            <p:cNvSpPr>
              <a:spLocks noChangeArrowheads="1"/>
            </p:cNvSpPr>
            <p:nvPr/>
          </p:nvSpPr>
          <p:spPr bwMode="auto">
            <a:xfrm>
              <a:off x="2955925" y="20447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3" name="Rettangolo 27"/>
            <p:cNvSpPr>
              <a:spLocks noChangeArrowheads="1"/>
            </p:cNvSpPr>
            <p:nvPr/>
          </p:nvSpPr>
          <p:spPr bwMode="auto">
            <a:xfrm>
              <a:off x="2955925" y="229711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4" name="Rettangolo 28"/>
            <p:cNvSpPr>
              <a:spLocks noChangeArrowheads="1"/>
            </p:cNvSpPr>
            <p:nvPr/>
          </p:nvSpPr>
          <p:spPr bwMode="auto">
            <a:xfrm>
              <a:off x="5829300" y="229711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5" name="Rettangolo 29"/>
            <p:cNvSpPr>
              <a:spLocks noChangeArrowheads="1"/>
            </p:cNvSpPr>
            <p:nvPr/>
          </p:nvSpPr>
          <p:spPr bwMode="auto">
            <a:xfrm>
              <a:off x="5829300" y="35845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6" name="Rettangolo 30"/>
            <p:cNvSpPr>
              <a:spLocks noChangeArrowheads="1"/>
            </p:cNvSpPr>
            <p:nvPr/>
          </p:nvSpPr>
          <p:spPr bwMode="auto">
            <a:xfrm>
              <a:off x="5243513" y="38131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7" name="Rettangolo 31"/>
            <p:cNvSpPr>
              <a:spLocks noChangeArrowheads="1"/>
            </p:cNvSpPr>
            <p:nvPr/>
          </p:nvSpPr>
          <p:spPr bwMode="auto">
            <a:xfrm>
              <a:off x="4087813" y="40544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8" name="Rettangolo 34"/>
            <p:cNvSpPr>
              <a:spLocks noChangeArrowheads="1"/>
            </p:cNvSpPr>
            <p:nvPr/>
          </p:nvSpPr>
          <p:spPr bwMode="auto">
            <a:xfrm>
              <a:off x="1550988" y="17684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9" name="Rettangolo 35"/>
            <p:cNvSpPr>
              <a:spLocks noChangeArrowheads="1"/>
            </p:cNvSpPr>
            <p:nvPr/>
          </p:nvSpPr>
          <p:spPr bwMode="auto">
            <a:xfrm>
              <a:off x="1550988" y="20447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0" name="Rettangolo 36"/>
            <p:cNvSpPr>
              <a:spLocks noChangeArrowheads="1"/>
            </p:cNvSpPr>
            <p:nvPr/>
          </p:nvSpPr>
          <p:spPr bwMode="auto">
            <a:xfrm>
              <a:off x="1550988" y="22987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1" name="Rettangolo 37"/>
            <p:cNvSpPr>
              <a:spLocks noChangeArrowheads="1"/>
            </p:cNvSpPr>
            <p:nvPr/>
          </p:nvSpPr>
          <p:spPr bwMode="auto">
            <a:xfrm>
              <a:off x="1550988" y="35734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2" name="Rettangolo 38"/>
            <p:cNvSpPr>
              <a:spLocks noChangeArrowheads="1"/>
            </p:cNvSpPr>
            <p:nvPr/>
          </p:nvSpPr>
          <p:spPr bwMode="auto">
            <a:xfrm>
              <a:off x="1550988" y="38147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3" name="Rettangolo 39"/>
            <p:cNvSpPr>
              <a:spLocks noChangeArrowheads="1"/>
            </p:cNvSpPr>
            <p:nvPr/>
          </p:nvSpPr>
          <p:spPr bwMode="auto">
            <a:xfrm>
              <a:off x="1550988" y="4078288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4" name="Rettangolo 42"/>
            <p:cNvSpPr>
              <a:spLocks noChangeArrowheads="1"/>
            </p:cNvSpPr>
            <p:nvPr/>
          </p:nvSpPr>
          <p:spPr bwMode="auto">
            <a:xfrm>
              <a:off x="1550988" y="15160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5" name="Rettangolo 43"/>
            <p:cNvSpPr>
              <a:spLocks noChangeArrowheads="1"/>
            </p:cNvSpPr>
            <p:nvPr/>
          </p:nvSpPr>
          <p:spPr bwMode="auto">
            <a:xfrm>
              <a:off x="1550988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6" name="Rettangolo 44"/>
            <p:cNvSpPr>
              <a:spLocks noChangeArrowheads="1"/>
            </p:cNvSpPr>
            <p:nvPr/>
          </p:nvSpPr>
          <p:spPr bwMode="auto">
            <a:xfrm>
              <a:off x="2278063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7" name="Rettangolo 45"/>
            <p:cNvSpPr>
              <a:spLocks noChangeArrowheads="1"/>
            </p:cNvSpPr>
            <p:nvPr/>
          </p:nvSpPr>
          <p:spPr bwMode="auto">
            <a:xfrm>
              <a:off x="2949575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8" name="Rettangolo 46"/>
            <p:cNvSpPr>
              <a:spLocks noChangeArrowheads="1"/>
            </p:cNvSpPr>
            <p:nvPr/>
          </p:nvSpPr>
          <p:spPr bwMode="auto">
            <a:xfrm>
              <a:off x="3525838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9" name="Rettangolo 47"/>
            <p:cNvSpPr>
              <a:spLocks noChangeArrowheads="1"/>
            </p:cNvSpPr>
            <p:nvPr/>
          </p:nvSpPr>
          <p:spPr bwMode="auto">
            <a:xfrm>
              <a:off x="4100513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0" name="Rettangolo 48"/>
            <p:cNvSpPr>
              <a:spLocks noChangeArrowheads="1"/>
            </p:cNvSpPr>
            <p:nvPr/>
          </p:nvSpPr>
          <p:spPr bwMode="auto">
            <a:xfrm>
              <a:off x="4672013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1" name="Rettangolo 49"/>
            <p:cNvSpPr>
              <a:spLocks noChangeArrowheads="1"/>
            </p:cNvSpPr>
            <p:nvPr/>
          </p:nvSpPr>
          <p:spPr bwMode="auto">
            <a:xfrm>
              <a:off x="5243513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2" name="Rettangolo 50"/>
            <p:cNvSpPr>
              <a:spLocks noChangeArrowheads="1"/>
            </p:cNvSpPr>
            <p:nvPr/>
          </p:nvSpPr>
          <p:spPr bwMode="auto">
            <a:xfrm>
              <a:off x="5829300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3" name="Rettangolo 51"/>
            <p:cNvSpPr>
              <a:spLocks noChangeArrowheads="1"/>
            </p:cNvSpPr>
            <p:nvPr/>
          </p:nvSpPr>
          <p:spPr bwMode="auto">
            <a:xfrm>
              <a:off x="6388100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4" name="Rettangolo 52"/>
            <p:cNvSpPr>
              <a:spLocks noChangeArrowheads="1"/>
            </p:cNvSpPr>
            <p:nvPr/>
          </p:nvSpPr>
          <p:spPr bwMode="auto">
            <a:xfrm>
              <a:off x="6948488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5" name="Rettangolo 53"/>
            <p:cNvSpPr>
              <a:spLocks noChangeArrowheads="1"/>
            </p:cNvSpPr>
            <p:nvPr/>
          </p:nvSpPr>
          <p:spPr bwMode="auto">
            <a:xfrm>
              <a:off x="7529513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6" name="Rettangolo 54"/>
            <p:cNvSpPr>
              <a:spLocks noChangeArrowheads="1"/>
            </p:cNvSpPr>
            <p:nvPr/>
          </p:nvSpPr>
          <p:spPr bwMode="auto">
            <a:xfrm>
              <a:off x="8645525" y="15160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7" name="Rettangolo 55"/>
            <p:cNvSpPr>
              <a:spLocks noChangeArrowheads="1"/>
            </p:cNvSpPr>
            <p:nvPr/>
          </p:nvSpPr>
          <p:spPr bwMode="auto">
            <a:xfrm>
              <a:off x="8645525" y="17557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8" name="Rettangolo 56"/>
            <p:cNvSpPr>
              <a:spLocks noChangeArrowheads="1"/>
            </p:cNvSpPr>
            <p:nvPr/>
          </p:nvSpPr>
          <p:spPr bwMode="auto">
            <a:xfrm>
              <a:off x="8645525" y="2033588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9" name="Rettangolo 57"/>
            <p:cNvSpPr>
              <a:spLocks noChangeArrowheads="1"/>
            </p:cNvSpPr>
            <p:nvPr/>
          </p:nvSpPr>
          <p:spPr bwMode="auto">
            <a:xfrm>
              <a:off x="8645525" y="230981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60" name="Rettangolo 58"/>
            <p:cNvSpPr>
              <a:spLocks noChangeArrowheads="1"/>
            </p:cNvSpPr>
            <p:nvPr/>
          </p:nvSpPr>
          <p:spPr bwMode="auto">
            <a:xfrm>
              <a:off x="8645525" y="35845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61" name="Rettangolo 59"/>
            <p:cNvSpPr>
              <a:spLocks noChangeArrowheads="1"/>
            </p:cNvSpPr>
            <p:nvPr/>
          </p:nvSpPr>
          <p:spPr bwMode="auto">
            <a:xfrm>
              <a:off x="8645525" y="38131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62" name="Rettangolo 60"/>
            <p:cNvSpPr>
              <a:spLocks noChangeArrowheads="1"/>
            </p:cNvSpPr>
            <p:nvPr/>
          </p:nvSpPr>
          <p:spPr bwMode="auto">
            <a:xfrm>
              <a:off x="8663813" y="40544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297040" name="Rectangle 80"/>
            <p:cNvSpPr>
              <a:spLocks noChangeArrowheads="1"/>
            </p:cNvSpPr>
            <p:nvPr/>
          </p:nvSpPr>
          <p:spPr bwMode="auto">
            <a:xfrm>
              <a:off x="4091119" y="4540250"/>
              <a:ext cx="417525" cy="176213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97041" name="Rectangle 81"/>
            <p:cNvSpPr>
              <a:spLocks noChangeArrowheads="1"/>
            </p:cNvSpPr>
            <p:nvPr/>
          </p:nvSpPr>
          <p:spPr bwMode="auto">
            <a:xfrm>
              <a:off x="1530401" y="4556125"/>
              <a:ext cx="417526" cy="176213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2365" name="Text Box 82"/>
            <p:cNvSpPr txBox="1">
              <a:spLocks noChangeArrowheads="1"/>
            </p:cNvSpPr>
            <p:nvPr/>
          </p:nvSpPr>
          <p:spPr bwMode="auto">
            <a:xfrm>
              <a:off x="1447800" y="4489450"/>
              <a:ext cx="828675" cy="2746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200" smtClean="0">
                  <a:solidFill>
                    <a:srgbClr val="333333"/>
                  </a:solidFill>
                  <a:effectLst/>
                  <a:latin typeface="Calibri" pitchFamily="34" charset="0"/>
                </a:rPr>
                <a:t>0,056</a:t>
              </a:r>
              <a:endParaRPr lang="en-GB" sz="1200">
                <a:solidFill>
                  <a:srgbClr val="333333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297043" name="Rectangle 83"/>
            <p:cNvSpPr>
              <a:spLocks noChangeArrowheads="1"/>
            </p:cNvSpPr>
            <p:nvPr/>
          </p:nvSpPr>
          <p:spPr bwMode="auto">
            <a:xfrm>
              <a:off x="5232566" y="4802188"/>
              <a:ext cx="417526" cy="17621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97044" name="Rectangle 84"/>
            <p:cNvSpPr>
              <a:spLocks noChangeArrowheads="1"/>
            </p:cNvSpPr>
            <p:nvPr/>
          </p:nvSpPr>
          <p:spPr bwMode="auto">
            <a:xfrm>
              <a:off x="1530401" y="4805363"/>
              <a:ext cx="417526" cy="17621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2368" name="Text Box 85"/>
            <p:cNvSpPr txBox="1">
              <a:spLocks noChangeArrowheads="1"/>
            </p:cNvSpPr>
            <p:nvPr/>
          </p:nvSpPr>
          <p:spPr bwMode="auto">
            <a:xfrm>
              <a:off x="4030663" y="4722813"/>
              <a:ext cx="828675" cy="2746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200" smtClean="0">
                  <a:solidFill>
                    <a:srgbClr val="333333"/>
                  </a:solidFill>
                  <a:effectLst/>
                  <a:latin typeface="Calibri" pitchFamily="34" charset="0"/>
                </a:rPr>
                <a:t>0,042</a:t>
              </a:r>
              <a:endParaRPr lang="en-GB" sz="1200">
                <a:solidFill>
                  <a:srgbClr val="333333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69" name="Text Box 86"/>
            <p:cNvSpPr txBox="1">
              <a:spLocks noChangeArrowheads="1"/>
            </p:cNvSpPr>
            <p:nvPr/>
          </p:nvSpPr>
          <p:spPr bwMode="auto">
            <a:xfrm>
              <a:off x="1446213" y="4722813"/>
              <a:ext cx="828675" cy="2746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200" smtClean="0">
                  <a:solidFill>
                    <a:srgbClr val="333333"/>
                  </a:solidFill>
                  <a:effectLst/>
                  <a:latin typeface="Calibri" pitchFamily="34" charset="0"/>
                </a:rPr>
                <a:t>0,042</a:t>
              </a:r>
              <a:endParaRPr lang="en-GB" sz="1200">
                <a:solidFill>
                  <a:srgbClr val="333333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70" name="Text Box 87"/>
            <p:cNvSpPr txBox="1">
              <a:spLocks noChangeArrowheads="1"/>
            </p:cNvSpPr>
            <p:nvPr/>
          </p:nvSpPr>
          <p:spPr bwMode="auto">
            <a:xfrm>
              <a:off x="5170488" y="4476750"/>
              <a:ext cx="828675" cy="2746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200" smtClean="0">
                  <a:solidFill>
                    <a:srgbClr val="333333"/>
                  </a:solidFill>
                  <a:effectLst/>
                  <a:latin typeface="Calibri" pitchFamily="34" charset="0"/>
                </a:rPr>
                <a:t>0,056</a:t>
              </a:r>
              <a:endParaRPr lang="en-GB" sz="1200">
                <a:solidFill>
                  <a:srgbClr val="333333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71" name="Rettangolo 32"/>
            <p:cNvSpPr>
              <a:spLocks noChangeArrowheads="1"/>
            </p:cNvSpPr>
            <p:nvPr/>
          </p:nvSpPr>
          <p:spPr bwMode="auto">
            <a:xfrm>
              <a:off x="5219700" y="455295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72" name="Rettangolo 33"/>
            <p:cNvSpPr>
              <a:spLocks noChangeArrowheads="1"/>
            </p:cNvSpPr>
            <p:nvPr/>
          </p:nvSpPr>
          <p:spPr bwMode="auto">
            <a:xfrm>
              <a:off x="4089400" y="48053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73" name="Rettangolo 40"/>
            <p:cNvSpPr>
              <a:spLocks noChangeArrowheads="1"/>
            </p:cNvSpPr>
            <p:nvPr/>
          </p:nvSpPr>
          <p:spPr bwMode="auto">
            <a:xfrm>
              <a:off x="1528128" y="45370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74" name="Rettangolo 41"/>
            <p:cNvSpPr>
              <a:spLocks noChangeArrowheads="1"/>
            </p:cNvSpPr>
            <p:nvPr/>
          </p:nvSpPr>
          <p:spPr bwMode="auto">
            <a:xfrm>
              <a:off x="1528763" y="47672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297052" name="Rectangle 92"/>
            <p:cNvSpPr>
              <a:spLocks noChangeArrowheads="1"/>
            </p:cNvSpPr>
            <p:nvPr/>
          </p:nvSpPr>
          <p:spPr bwMode="auto">
            <a:xfrm>
              <a:off x="8695012" y="4549775"/>
              <a:ext cx="417525" cy="17621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97053" name="Rectangle 93"/>
            <p:cNvSpPr>
              <a:spLocks noChangeArrowheads="1"/>
            </p:cNvSpPr>
            <p:nvPr/>
          </p:nvSpPr>
          <p:spPr bwMode="auto">
            <a:xfrm>
              <a:off x="8688662" y="4792663"/>
              <a:ext cx="417525" cy="17621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2377" name="Text Box 94"/>
            <p:cNvSpPr txBox="1">
              <a:spLocks noChangeArrowheads="1"/>
            </p:cNvSpPr>
            <p:nvPr/>
          </p:nvSpPr>
          <p:spPr bwMode="auto">
            <a:xfrm>
              <a:off x="8610029" y="4774248"/>
              <a:ext cx="509587" cy="202363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ts val="800"/>
                </a:lnSpc>
              </a:pPr>
              <a:r>
                <a:rPr lang="en-GB" sz="1100" smtClean="0">
                  <a:solidFill>
                    <a:srgbClr val="333333"/>
                  </a:solidFill>
                  <a:effectLst/>
                  <a:latin typeface="Calibri" pitchFamily="34" charset="0"/>
                </a:rPr>
                <a:t>5,54</a:t>
              </a:r>
              <a:endParaRPr lang="en-GB" sz="1100">
                <a:solidFill>
                  <a:srgbClr val="333333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78" name="Text Box 95"/>
            <p:cNvSpPr txBox="1">
              <a:spLocks noChangeArrowheads="1"/>
            </p:cNvSpPr>
            <p:nvPr/>
          </p:nvSpPr>
          <p:spPr bwMode="auto">
            <a:xfrm>
              <a:off x="8614791" y="4535043"/>
              <a:ext cx="504825" cy="202363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ts val="800"/>
                </a:lnSpc>
              </a:pPr>
              <a:r>
                <a:rPr lang="en-GB" sz="1100" smtClean="0">
                  <a:solidFill>
                    <a:srgbClr val="333333"/>
                  </a:solidFill>
                  <a:effectLst/>
                  <a:latin typeface="Calibri" pitchFamily="34" charset="0"/>
                </a:rPr>
                <a:t>5,60</a:t>
              </a:r>
              <a:endParaRPr lang="en-GB" sz="1100">
                <a:solidFill>
                  <a:srgbClr val="333333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79" name="Rettangolo 61"/>
            <p:cNvSpPr>
              <a:spLocks noChangeArrowheads="1"/>
            </p:cNvSpPr>
            <p:nvPr/>
          </p:nvSpPr>
          <p:spPr bwMode="auto">
            <a:xfrm>
              <a:off x="8639429" y="454025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80" name="Rettangolo 62"/>
            <p:cNvSpPr>
              <a:spLocks noChangeArrowheads="1"/>
            </p:cNvSpPr>
            <p:nvPr/>
          </p:nvSpPr>
          <p:spPr bwMode="auto">
            <a:xfrm>
              <a:off x="8639429" y="47926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81" name="Text Box 115"/>
            <p:cNvSpPr txBox="1">
              <a:spLocks noChangeArrowheads="1"/>
            </p:cNvSpPr>
            <p:nvPr/>
          </p:nvSpPr>
          <p:spPr bwMode="auto">
            <a:xfrm>
              <a:off x="611188" y="5300663"/>
              <a:ext cx="288925" cy="2359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b="1" baseline="-25000" smtClean="0">
                  <a:solidFill>
                    <a:srgbClr val="333333"/>
                  </a:solidFill>
                  <a:effectLst/>
                  <a:latin typeface="Calibri" pitchFamily="34" charset="0"/>
                </a:rPr>
                <a:t>2</a:t>
              </a:r>
              <a:endParaRPr lang="en-GB" sz="1400" b="1" baseline="-25000">
                <a:solidFill>
                  <a:srgbClr val="333333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59" name="Rettangolo 158"/>
            <p:cNvSpPr/>
            <p:nvPr/>
          </p:nvSpPr>
          <p:spPr bwMode="auto">
            <a:xfrm>
              <a:off x="8680724" y="2786063"/>
              <a:ext cx="868390" cy="350837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2383" name="Rettangolo 169"/>
            <p:cNvSpPr>
              <a:spLocks noChangeArrowheads="1"/>
            </p:cNvSpPr>
            <p:nvPr/>
          </p:nvSpPr>
          <p:spPr bwMode="auto">
            <a:xfrm>
              <a:off x="8639429" y="559733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84" name="Rettangolo 171"/>
            <p:cNvSpPr>
              <a:spLocks noChangeArrowheads="1"/>
            </p:cNvSpPr>
            <p:nvPr/>
          </p:nvSpPr>
          <p:spPr bwMode="auto">
            <a:xfrm>
              <a:off x="8639429" y="6131784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85" name="Rettangolo 185"/>
            <p:cNvSpPr>
              <a:spLocks noChangeArrowheads="1"/>
            </p:cNvSpPr>
            <p:nvPr/>
          </p:nvSpPr>
          <p:spPr bwMode="auto">
            <a:xfrm>
              <a:off x="8622775" y="6398001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86" name="Rettangolo 186"/>
            <p:cNvSpPr>
              <a:spLocks noChangeArrowheads="1"/>
            </p:cNvSpPr>
            <p:nvPr/>
          </p:nvSpPr>
          <p:spPr bwMode="auto">
            <a:xfrm>
              <a:off x="8657500" y="66423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</p:grpSp>
      <p:sp>
        <p:nvSpPr>
          <p:cNvPr id="81" name="Freccia a destra 80"/>
          <p:cNvSpPr/>
          <p:nvPr/>
        </p:nvSpPr>
        <p:spPr bwMode="auto">
          <a:xfrm>
            <a:off x="3290888" y="1727200"/>
            <a:ext cx="579437" cy="185738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00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0" name="Text Box 120"/>
          <p:cNvSpPr txBox="1">
            <a:spLocks noChangeArrowheads="1"/>
          </p:cNvSpPr>
          <p:nvPr/>
        </p:nvSpPr>
        <p:spPr bwMode="auto">
          <a:xfrm>
            <a:off x="1393825" y="1589088"/>
            <a:ext cx="1924050" cy="461962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Or (KAlSi</a:t>
            </a:r>
            <a:r>
              <a:rPr lang="en-GB" sz="2400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6</a:t>
            </a:r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)</a:t>
            </a:r>
            <a:endParaRPr lang="en-GB" sz="2400" baseline="30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3" name="Freccia a destra 82"/>
          <p:cNvSpPr/>
          <p:nvPr/>
        </p:nvSpPr>
        <p:spPr bwMode="auto">
          <a:xfrm rot="5400000">
            <a:off x="4029075" y="2195513"/>
            <a:ext cx="579437" cy="185738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4" name="CasellaDiTesto 83"/>
          <p:cNvSpPr txBox="1">
            <a:spLocks noChangeArrowheads="1"/>
          </p:cNvSpPr>
          <p:nvPr/>
        </p:nvSpPr>
        <p:spPr bwMode="auto">
          <a:xfrm>
            <a:off x="2139950" y="2586038"/>
            <a:ext cx="4659313" cy="461962"/>
          </a:xfrm>
          <a:prstGeom prst="rect">
            <a:avLst/>
          </a:prstGeom>
          <a:solidFill>
            <a:srgbClr val="FF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KAlSi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3</a:t>
            </a:r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O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8                           </a:t>
            </a:r>
            <a:endParaRPr lang="en-GB" sz="2400" b="1" baseline="-25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2" name="CasellaDiTesto 81"/>
          <p:cNvSpPr txBox="1">
            <a:spLocks noChangeArrowheads="1"/>
          </p:cNvSpPr>
          <p:nvPr/>
        </p:nvSpPr>
        <p:spPr bwMode="auto">
          <a:xfrm>
            <a:off x="3875088" y="1616075"/>
            <a:ext cx="1011237" cy="406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WHY?</a:t>
            </a:r>
            <a:endParaRPr lang="en-GB" sz="20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5" name="Freccia a destra 84"/>
          <p:cNvSpPr/>
          <p:nvPr/>
        </p:nvSpPr>
        <p:spPr bwMode="auto">
          <a:xfrm>
            <a:off x="3290888" y="5056188"/>
            <a:ext cx="579437" cy="185737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00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6" name="Text Box 120"/>
          <p:cNvSpPr txBox="1">
            <a:spLocks noChangeArrowheads="1"/>
          </p:cNvSpPr>
          <p:nvPr/>
        </p:nvSpPr>
        <p:spPr bwMode="auto">
          <a:xfrm>
            <a:off x="1393825" y="4919663"/>
            <a:ext cx="1924050" cy="460375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Fo (Mg</a:t>
            </a:r>
            <a:r>
              <a:rPr lang="en-GB" sz="2400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Si)</a:t>
            </a:r>
            <a:endParaRPr lang="en-GB" sz="2400" baseline="30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8" name="CasellaDiTesto 87"/>
          <p:cNvSpPr txBox="1">
            <a:spLocks noChangeArrowheads="1"/>
          </p:cNvSpPr>
          <p:nvPr/>
        </p:nvSpPr>
        <p:spPr bwMode="auto">
          <a:xfrm>
            <a:off x="2538413" y="5856288"/>
            <a:ext cx="3662362" cy="460375"/>
          </a:xfrm>
          <a:prstGeom prst="rect">
            <a:avLst/>
          </a:prstGeom>
          <a:solidFill>
            <a:srgbClr val="FF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Mg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SiO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4</a:t>
            </a:r>
            <a:endParaRPr lang="en-GB" sz="2400" b="1" baseline="-25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0" name="CasellaDiTesto 89"/>
          <p:cNvSpPr txBox="1">
            <a:spLocks noChangeArrowheads="1"/>
          </p:cNvSpPr>
          <p:nvPr/>
        </p:nvSpPr>
        <p:spPr bwMode="auto">
          <a:xfrm>
            <a:off x="3471863" y="2578100"/>
            <a:ext cx="3252787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= K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O+Al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O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3</a:t>
            </a:r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+6SiO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endParaRPr lang="en-GB" sz="2400" b="1" baseline="-25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1" name="CasellaDiTesto 90"/>
          <p:cNvSpPr txBox="1">
            <a:spLocks noChangeArrowheads="1"/>
          </p:cNvSpPr>
          <p:nvPr/>
        </p:nvSpPr>
        <p:spPr bwMode="auto">
          <a:xfrm>
            <a:off x="3730625" y="5878513"/>
            <a:ext cx="2462213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= 2MgO+SiO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endParaRPr lang="en-GB" sz="2400" b="1" baseline="-25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2" name="Freccia a destra 91"/>
          <p:cNvSpPr/>
          <p:nvPr/>
        </p:nvSpPr>
        <p:spPr bwMode="auto">
          <a:xfrm rot="5400000">
            <a:off x="4052094" y="5468144"/>
            <a:ext cx="579438" cy="184150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9" name="CasellaDiTesto 88"/>
          <p:cNvSpPr txBox="1">
            <a:spLocks noChangeArrowheads="1"/>
          </p:cNvSpPr>
          <p:nvPr/>
        </p:nvSpPr>
        <p:spPr bwMode="auto">
          <a:xfrm>
            <a:off x="3875088" y="4945063"/>
            <a:ext cx="1011237" cy="406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WHY?</a:t>
            </a:r>
            <a:endParaRPr lang="en-GB" sz="20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3" name="Freccia a destra 92"/>
          <p:cNvSpPr/>
          <p:nvPr/>
        </p:nvSpPr>
        <p:spPr bwMode="auto">
          <a:xfrm>
            <a:off x="3290888" y="4524375"/>
            <a:ext cx="579437" cy="184150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00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94" name="Text Box 120"/>
          <p:cNvSpPr txBox="1">
            <a:spLocks noChangeArrowheads="1"/>
          </p:cNvSpPr>
          <p:nvPr/>
        </p:nvSpPr>
        <p:spPr bwMode="auto">
          <a:xfrm>
            <a:off x="1393825" y="4386263"/>
            <a:ext cx="1924050" cy="461962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En (MgSi)</a:t>
            </a:r>
            <a:endParaRPr lang="en-GB" sz="2400" baseline="30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5" name="CasellaDiTesto 94"/>
          <p:cNvSpPr txBox="1">
            <a:spLocks noChangeArrowheads="1"/>
          </p:cNvSpPr>
          <p:nvPr/>
        </p:nvSpPr>
        <p:spPr bwMode="auto">
          <a:xfrm>
            <a:off x="2538413" y="3436938"/>
            <a:ext cx="3662362" cy="461962"/>
          </a:xfrm>
          <a:prstGeom prst="rect">
            <a:avLst/>
          </a:prstGeom>
          <a:solidFill>
            <a:srgbClr val="FF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Mg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Si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O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6</a:t>
            </a:r>
            <a:endParaRPr lang="en-GB" sz="2400" b="1" baseline="-25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6" name="CasellaDiTesto 95"/>
          <p:cNvSpPr txBox="1">
            <a:spLocks noChangeArrowheads="1"/>
          </p:cNvSpPr>
          <p:nvPr/>
        </p:nvSpPr>
        <p:spPr bwMode="auto">
          <a:xfrm>
            <a:off x="3846513" y="3459163"/>
            <a:ext cx="2462212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= 2MgO+2SiO</a:t>
            </a:r>
            <a:r>
              <a:rPr lang="en-GB" sz="24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endParaRPr lang="en-GB" sz="2400" b="1" baseline="-25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7" name="Freccia a destra 96"/>
          <p:cNvSpPr/>
          <p:nvPr/>
        </p:nvSpPr>
        <p:spPr bwMode="auto">
          <a:xfrm rot="16200000">
            <a:off x="4052094" y="4114007"/>
            <a:ext cx="579437" cy="184150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98" name="CasellaDiTesto 97"/>
          <p:cNvSpPr txBox="1">
            <a:spLocks noChangeArrowheads="1"/>
          </p:cNvSpPr>
          <p:nvPr/>
        </p:nvSpPr>
        <p:spPr bwMode="auto">
          <a:xfrm>
            <a:off x="3875088" y="4413250"/>
            <a:ext cx="996950" cy="406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WHY?</a:t>
            </a:r>
            <a:endParaRPr lang="en-GB" sz="20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9" name="Text Box 120"/>
          <p:cNvSpPr txBox="1">
            <a:spLocks noChangeArrowheads="1"/>
          </p:cNvSpPr>
          <p:nvPr/>
        </p:nvSpPr>
        <p:spPr bwMode="auto">
          <a:xfrm>
            <a:off x="4999038" y="4167188"/>
            <a:ext cx="4005262" cy="1401762"/>
          </a:xfrm>
          <a:prstGeom prst="rect">
            <a:avLst/>
          </a:prstGeom>
          <a:solidFill>
            <a:srgbClr val="FF0000"/>
          </a:solidFill>
          <a:ln w="2857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800" smtClean="0">
                <a:solidFill>
                  <a:schemeClr val="bg1"/>
                </a:solidFill>
                <a:latin typeface="Calibri" pitchFamily="34" charset="0"/>
              </a:rPr>
              <a:t>What is the most striking difference between Fo and En?</a:t>
            </a:r>
            <a:endParaRPr lang="en-GB" sz="2800" baseline="300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0" name="Text Box 120"/>
          <p:cNvSpPr txBox="1">
            <a:spLocks noChangeArrowheads="1"/>
          </p:cNvSpPr>
          <p:nvPr/>
        </p:nvSpPr>
        <p:spPr bwMode="auto">
          <a:xfrm>
            <a:off x="5224463" y="1295400"/>
            <a:ext cx="3576638" cy="1216025"/>
          </a:xfrm>
          <a:prstGeom prst="rect">
            <a:avLst/>
          </a:prstGeom>
          <a:solidFill>
            <a:srgbClr val="0070C0"/>
          </a:solidFill>
          <a:ln w="2857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2400" dirty="0" smtClean="0">
                <a:solidFill>
                  <a:schemeClr val="bg1"/>
                </a:solidFill>
                <a:latin typeface="Calibri" pitchFamily="34" charset="0"/>
              </a:rPr>
              <a:t>The same type of difference exists between Or-Lc and Ab-Ne</a:t>
            </a:r>
            <a:endParaRPr lang="en-GB" sz="2400" baseline="300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0" grpId="0" animBg="1"/>
      <p:bldP spid="83" grpId="0" animBg="1"/>
      <p:bldP spid="84" grpId="0" animBg="1"/>
      <p:bldP spid="82" grpId="0" animBg="1"/>
      <p:bldP spid="85" grpId="0" animBg="1"/>
      <p:bldP spid="86" grpId="0" animBg="1"/>
      <p:bldP spid="88" grpId="0" animBg="1"/>
      <p:bldP spid="90" grpId="0"/>
      <p:bldP spid="91" grpId="0"/>
      <p:bldP spid="92" grpId="0" animBg="1"/>
      <p:bldP spid="89" grpId="0" animBg="1"/>
      <p:bldP spid="93" grpId="0" animBg="1"/>
      <p:bldP spid="94" grpId="0" animBg="1"/>
      <p:bldP spid="95" grpId="0" animBg="1"/>
      <p:bldP spid="96" grpId="0"/>
      <p:bldP spid="97" grpId="0" animBg="1"/>
      <p:bldP spid="98" grpId="0" animBg="1"/>
      <p:bldP spid="99" grpId="0" animBg="1"/>
      <p:bldP spid="10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ttangolo 5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/>
          <a:lstStyle/>
          <a:p>
            <a:endParaRPr lang="it-IT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pic>
        <p:nvPicPr>
          <p:cNvPr id="13315" name="Tabella 9"/>
          <p:cNvPicPr>
            <a:picLocks noGrp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73025" y="-73025"/>
            <a:ext cx="9290050" cy="7004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90488" y="-90488"/>
            <a:ext cx="9326563" cy="7040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ttangolo 5"/>
          <p:cNvSpPr>
            <a:spLocks noChangeArrowheads="1"/>
          </p:cNvSpPr>
          <p:nvPr/>
        </p:nvSpPr>
        <p:spPr bwMode="auto">
          <a:xfrm>
            <a:off x="1571625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" name="Rettangolo 6"/>
          <p:cNvSpPr>
            <a:spLocks noChangeArrowheads="1"/>
          </p:cNvSpPr>
          <p:nvPr/>
        </p:nvSpPr>
        <p:spPr bwMode="auto">
          <a:xfrm>
            <a:off x="2286000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" name="Rettangolo 7"/>
          <p:cNvSpPr>
            <a:spLocks noChangeArrowheads="1"/>
          </p:cNvSpPr>
          <p:nvPr/>
        </p:nvSpPr>
        <p:spPr bwMode="auto">
          <a:xfrm>
            <a:off x="29575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" name="Rettangolo 8"/>
          <p:cNvSpPr>
            <a:spLocks noChangeArrowheads="1"/>
          </p:cNvSpPr>
          <p:nvPr/>
        </p:nvSpPr>
        <p:spPr bwMode="auto">
          <a:xfrm>
            <a:off x="35290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1" name="Rettangolo 10"/>
          <p:cNvSpPr>
            <a:spLocks noChangeArrowheads="1"/>
          </p:cNvSpPr>
          <p:nvPr/>
        </p:nvSpPr>
        <p:spPr bwMode="auto">
          <a:xfrm>
            <a:off x="41005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2" name="Rettangolo 11"/>
          <p:cNvSpPr>
            <a:spLocks noChangeArrowheads="1"/>
          </p:cNvSpPr>
          <p:nvPr/>
        </p:nvSpPr>
        <p:spPr bwMode="auto">
          <a:xfrm>
            <a:off x="46720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3" name="Rettangolo 12"/>
          <p:cNvSpPr>
            <a:spLocks noChangeArrowheads="1"/>
          </p:cNvSpPr>
          <p:nvPr/>
        </p:nvSpPr>
        <p:spPr bwMode="auto">
          <a:xfrm>
            <a:off x="52435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4" name="Rettangolo 13"/>
          <p:cNvSpPr>
            <a:spLocks noChangeArrowheads="1"/>
          </p:cNvSpPr>
          <p:nvPr/>
        </p:nvSpPr>
        <p:spPr bwMode="auto">
          <a:xfrm>
            <a:off x="5805488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5" name="Rettangolo 14"/>
          <p:cNvSpPr>
            <a:spLocks noChangeArrowheads="1"/>
          </p:cNvSpPr>
          <p:nvPr/>
        </p:nvSpPr>
        <p:spPr bwMode="auto">
          <a:xfrm>
            <a:off x="6357938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6" name="Rettangolo 15"/>
          <p:cNvSpPr>
            <a:spLocks noChangeArrowheads="1"/>
          </p:cNvSpPr>
          <p:nvPr/>
        </p:nvSpPr>
        <p:spPr bwMode="auto">
          <a:xfrm>
            <a:off x="6948488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" name="Rettangolo 16"/>
          <p:cNvSpPr>
            <a:spLocks noChangeArrowheads="1"/>
          </p:cNvSpPr>
          <p:nvPr/>
        </p:nvSpPr>
        <p:spPr bwMode="auto">
          <a:xfrm>
            <a:off x="75295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" name="Rettangolo 17"/>
          <p:cNvSpPr>
            <a:spLocks noChangeArrowheads="1"/>
          </p:cNvSpPr>
          <p:nvPr/>
        </p:nvSpPr>
        <p:spPr bwMode="auto">
          <a:xfrm>
            <a:off x="7529513" y="64008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9" name="Rettangolo 18"/>
          <p:cNvSpPr>
            <a:spLocks noChangeArrowheads="1"/>
          </p:cNvSpPr>
          <p:nvPr/>
        </p:nvSpPr>
        <p:spPr bwMode="auto">
          <a:xfrm>
            <a:off x="5794375" y="64008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0" name="Rettangolo 19"/>
          <p:cNvSpPr>
            <a:spLocks noChangeArrowheads="1"/>
          </p:cNvSpPr>
          <p:nvPr/>
        </p:nvSpPr>
        <p:spPr bwMode="auto">
          <a:xfrm>
            <a:off x="2284413" y="61245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" name="Rettangolo 20"/>
          <p:cNvSpPr>
            <a:spLocks noChangeArrowheads="1"/>
          </p:cNvSpPr>
          <p:nvPr/>
        </p:nvSpPr>
        <p:spPr bwMode="auto">
          <a:xfrm>
            <a:off x="4089400" y="61245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2" name="Rettangolo 21"/>
          <p:cNvSpPr>
            <a:spLocks noChangeArrowheads="1"/>
          </p:cNvSpPr>
          <p:nvPr/>
        </p:nvSpPr>
        <p:spPr bwMode="auto">
          <a:xfrm>
            <a:off x="3525838" y="559435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3" name="Rettangolo 22"/>
          <p:cNvSpPr>
            <a:spLocks noChangeArrowheads="1"/>
          </p:cNvSpPr>
          <p:nvPr/>
        </p:nvSpPr>
        <p:spPr bwMode="auto">
          <a:xfrm>
            <a:off x="4100513" y="559435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4" name="Rettangolo 23"/>
          <p:cNvSpPr>
            <a:spLocks noChangeArrowheads="1"/>
          </p:cNvSpPr>
          <p:nvPr/>
        </p:nvSpPr>
        <p:spPr bwMode="auto">
          <a:xfrm>
            <a:off x="6977063" y="17684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5" name="Rettangolo 24"/>
          <p:cNvSpPr>
            <a:spLocks noChangeArrowheads="1"/>
          </p:cNvSpPr>
          <p:nvPr/>
        </p:nvSpPr>
        <p:spPr bwMode="auto">
          <a:xfrm>
            <a:off x="2949575" y="17684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6" name="Rettangolo 25"/>
          <p:cNvSpPr>
            <a:spLocks noChangeArrowheads="1"/>
          </p:cNvSpPr>
          <p:nvPr/>
        </p:nvSpPr>
        <p:spPr bwMode="auto">
          <a:xfrm>
            <a:off x="6388100" y="20447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7" name="Rettangolo 26"/>
          <p:cNvSpPr>
            <a:spLocks noChangeArrowheads="1"/>
          </p:cNvSpPr>
          <p:nvPr/>
        </p:nvSpPr>
        <p:spPr bwMode="auto">
          <a:xfrm>
            <a:off x="2955925" y="20447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8" name="Rettangolo 27"/>
          <p:cNvSpPr>
            <a:spLocks noChangeArrowheads="1"/>
          </p:cNvSpPr>
          <p:nvPr/>
        </p:nvSpPr>
        <p:spPr bwMode="auto">
          <a:xfrm>
            <a:off x="2955925" y="229711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9" name="Rettangolo 28"/>
          <p:cNvSpPr>
            <a:spLocks noChangeArrowheads="1"/>
          </p:cNvSpPr>
          <p:nvPr/>
        </p:nvSpPr>
        <p:spPr bwMode="auto">
          <a:xfrm>
            <a:off x="5829300" y="229711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1" name="Rettangolo 30"/>
          <p:cNvSpPr>
            <a:spLocks noChangeArrowheads="1"/>
          </p:cNvSpPr>
          <p:nvPr/>
        </p:nvSpPr>
        <p:spPr bwMode="auto">
          <a:xfrm>
            <a:off x="5243513" y="38131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2" name="Rettangolo 31"/>
          <p:cNvSpPr>
            <a:spLocks noChangeArrowheads="1"/>
          </p:cNvSpPr>
          <p:nvPr/>
        </p:nvSpPr>
        <p:spPr bwMode="auto">
          <a:xfrm>
            <a:off x="4087813" y="40544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5" name="Rettangolo 34"/>
          <p:cNvSpPr>
            <a:spLocks noChangeArrowheads="1"/>
          </p:cNvSpPr>
          <p:nvPr/>
        </p:nvSpPr>
        <p:spPr bwMode="auto">
          <a:xfrm>
            <a:off x="1550988" y="17684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6" name="Rettangolo 35"/>
          <p:cNvSpPr>
            <a:spLocks noChangeArrowheads="1"/>
          </p:cNvSpPr>
          <p:nvPr/>
        </p:nvSpPr>
        <p:spPr bwMode="auto">
          <a:xfrm>
            <a:off x="1550988" y="20447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7" name="Rettangolo 36"/>
          <p:cNvSpPr>
            <a:spLocks noChangeArrowheads="1"/>
          </p:cNvSpPr>
          <p:nvPr/>
        </p:nvSpPr>
        <p:spPr bwMode="auto">
          <a:xfrm>
            <a:off x="1550988" y="22987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8" name="Rettangolo 37"/>
          <p:cNvSpPr>
            <a:spLocks noChangeArrowheads="1"/>
          </p:cNvSpPr>
          <p:nvPr/>
        </p:nvSpPr>
        <p:spPr bwMode="auto">
          <a:xfrm>
            <a:off x="1550988" y="35734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9" name="Rettangolo 38"/>
          <p:cNvSpPr>
            <a:spLocks noChangeArrowheads="1"/>
          </p:cNvSpPr>
          <p:nvPr/>
        </p:nvSpPr>
        <p:spPr bwMode="auto">
          <a:xfrm>
            <a:off x="1550988" y="38147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0" name="Rettangolo 39"/>
          <p:cNvSpPr>
            <a:spLocks noChangeArrowheads="1"/>
          </p:cNvSpPr>
          <p:nvPr/>
        </p:nvSpPr>
        <p:spPr bwMode="auto">
          <a:xfrm>
            <a:off x="1550988" y="4078288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3" name="Rettangolo 42"/>
          <p:cNvSpPr>
            <a:spLocks noChangeArrowheads="1"/>
          </p:cNvSpPr>
          <p:nvPr/>
        </p:nvSpPr>
        <p:spPr bwMode="auto">
          <a:xfrm>
            <a:off x="1550988" y="15160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4" name="Rettangolo 43"/>
          <p:cNvSpPr>
            <a:spLocks noChangeArrowheads="1"/>
          </p:cNvSpPr>
          <p:nvPr/>
        </p:nvSpPr>
        <p:spPr bwMode="auto">
          <a:xfrm>
            <a:off x="1550988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5" name="Rettangolo 44"/>
          <p:cNvSpPr>
            <a:spLocks noChangeArrowheads="1"/>
          </p:cNvSpPr>
          <p:nvPr/>
        </p:nvSpPr>
        <p:spPr bwMode="auto">
          <a:xfrm>
            <a:off x="2278063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6" name="Rettangolo 45"/>
          <p:cNvSpPr>
            <a:spLocks noChangeArrowheads="1"/>
          </p:cNvSpPr>
          <p:nvPr/>
        </p:nvSpPr>
        <p:spPr bwMode="auto">
          <a:xfrm>
            <a:off x="2949575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7" name="Rettangolo 46"/>
          <p:cNvSpPr>
            <a:spLocks noChangeArrowheads="1"/>
          </p:cNvSpPr>
          <p:nvPr/>
        </p:nvSpPr>
        <p:spPr bwMode="auto">
          <a:xfrm>
            <a:off x="3525838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8" name="Rettangolo 47"/>
          <p:cNvSpPr>
            <a:spLocks noChangeArrowheads="1"/>
          </p:cNvSpPr>
          <p:nvPr/>
        </p:nvSpPr>
        <p:spPr bwMode="auto">
          <a:xfrm>
            <a:off x="4100513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9" name="Rettangolo 48"/>
          <p:cNvSpPr>
            <a:spLocks noChangeArrowheads="1"/>
          </p:cNvSpPr>
          <p:nvPr/>
        </p:nvSpPr>
        <p:spPr bwMode="auto">
          <a:xfrm>
            <a:off x="4672013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0" name="Rettangolo 49"/>
          <p:cNvSpPr>
            <a:spLocks noChangeArrowheads="1"/>
          </p:cNvSpPr>
          <p:nvPr/>
        </p:nvSpPr>
        <p:spPr bwMode="auto">
          <a:xfrm>
            <a:off x="5243513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1" name="Rettangolo 50"/>
          <p:cNvSpPr>
            <a:spLocks noChangeArrowheads="1"/>
          </p:cNvSpPr>
          <p:nvPr/>
        </p:nvSpPr>
        <p:spPr bwMode="auto">
          <a:xfrm>
            <a:off x="5829300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2" name="Rettangolo 51"/>
          <p:cNvSpPr>
            <a:spLocks noChangeArrowheads="1"/>
          </p:cNvSpPr>
          <p:nvPr/>
        </p:nvSpPr>
        <p:spPr bwMode="auto">
          <a:xfrm>
            <a:off x="6388100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3" name="Rettangolo 52"/>
          <p:cNvSpPr>
            <a:spLocks noChangeArrowheads="1"/>
          </p:cNvSpPr>
          <p:nvPr/>
        </p:nvSpPr>
        <p:spPr bwMode="auto">
          <a:xfrm>
            <a:off x="6948488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4" name="Rettangolo 53"/>
          <p:cNvSpPr>
            <a:spLocks noChangeArrowheads="1"/>
          </p:cNvSpPr>
          <p:nvPr/>
        </p:nvSpPr>
        <p:spPr bwMode="auto">
          <a:xfrm>
            <a:off x="7529513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5" name="Rettangolo 54"/>
          <p:cNvSpPr>
            <a:spLocks noChangeArrowheads="1"/>
          </p:cNvSpPr>
          <p:nvPr/>
        </p:nvSpPr>
        <p:spPr bwMode="auto">
          <a:xfrm>
            <a:off x="8645525" y="15160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6" name="Rettangolo 55"/>
          <p:cNvSpPr>
            <a:spLocks noChangeArrowheads="1"/>
          </p:cNvSpPr>
          <p:nvPr/>
        </p:nvSpPr>
        <p:spPr bwMode="auto">
          <a:xfrm>
            <a:off x="8645525" y="17557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7" name="Rettangolo 56"/>
          <p:cNvSpPr>
            <a:spLocks noChangeArrowheads="1"/>
          </p:cNvSpPr>
          <p:nvPr/>
        </p:nvSpPr>
        <p:spPr bwMode="auto">
          <a:xfrm>
            <a:off x="8645525" y="2033588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8" name="Rettangolo 57"/>
          <p:cNvSpPr>
            <a:spLocks noChangeArrowheads="1"/>
          </p:cNvSpPr>
          <p:nvPr/>
        </p:nvSpPr>
        <p:spPr bwMode="auto">
          <a:xfrm>
            <a:off x="8645525" y="230981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9" name="Rettangolo 58"/>
          <p:cNvSpPr>
            <a:spLocks noChangeArrowheads="1"/>
          </p:cNvSpPr>
          <p:nvPr/>
        </p:nvSpPr>
        <p:spPr bwMode="auto">
          <a:xfrm>
            <a:off x="8645525" y="35845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0" name="Rettangolo 59"/>
          <p:cNvSpPr>
            <a:spLocks noChangeArrowheads="1"/>
          </p:cNvSpPr>
          <p:nvPr/>
        </p:nvSpPr>
        <p:spPr bwMode="auto">
          <a:xfrm>
            <a:off x="8645525" y="38131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1" name="Rettangolo 60"/>
          <p:cNvSpPr>
            <a:spLocks noChangeArrowheads="1"/>
          </p:cNvSpPr>
          <p:nvPr/>
        </p:nvSpPr>
        <p:spPr bwMode="auto">
          <a:xfrm>
            <a:off x="8664575" y="40544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8" name="CasellaDiTesto 67"/>
          <p:cNvSpPr txBox="1">
            <a:spLocks noChangeArrowheads="1"/>
          </p:cNvSpPr>
          <p:nvPr/>
        </p:nvSpPr>
        <p:spPr bwMode="auto">
          <a:xfrm>
            <a:off x="1071563" y="6308725"/>
            <a:ext cx="3571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1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69" name="CasellaDiTesto 68"/>
          <p:cNvSpPr txBox="1">
            <a:spLocks noChangeArrowheads="1"/>
          </p:cNvSpPr>
          <p:nvPr/>
        </p:nvSpPr>
        <p:spPr bwMode="auto">
          <a:xfrm>
            <a:off x="1071563" y="6030913"/>
            <a:ext cx="35718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2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70" name="CasellaDiTesto 69"/>
          <p:cNvSpPr txBox="1">
            <a:spLocks noChangeArrowheads="1"/>
          </p:cNvSpPr>
          <p:nvPr/>
        </p:nvSpPr>
        <p:spPr bwMode="auto">
          <a:xfrm>
            <a:off x="1071563" y="5524500"/>
            <a:ext cx="3571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3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71" name="CasellaDiTesto 70"/>
          <p:cNvSpPr txBox="1">
            <a:spLocks noChangeArrowheads="1"/>
          </p:cNvSpPr>
          <p:nvPr/>
        </p:nvSpPr>
        <p:spPr bwMode="auto">
          <a:xfrm>
            <a:off x="1071563" y="1663700"/>
            <a:ext cx="3571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4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72" name="CasellaDiTesto 71"/>
          <p:cNvSpPr txBox="1">
            <a:spLocks noChangeArrowheads="1"/>
          </p:cNvSpPr>
          <p:nvPr/>
        </p:nvSpPr>
        <p:spPr bwMode="auto">
          <a:xfrm>
            <a:off x="1071563" y="1939925"/>
            <a:ext cx="3571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5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73" name="CasellaDiTesto 72"/>
          <p:cNvSpPr txBox="1">
            <a:spLocks noChangeArrowheads="1"/>
          </p:cNvSpPr>
          <p:nvPr/>
        </p:nvSpPr>
        <p:spPr bwMode="auto">
          <a:xfrm>
            <a:off x="1071563" y="2214563"/>
            <a:ext cx="35718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6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74" name="CasellaDiTesto 73"/>
          <p:cNvSpPr txBox="1">
            <a:spLocks noChangeArrowheads="1"/>
          </p:cNvSpPr>
          <p:nvPr/>
        </p:nvSpPr>
        <p:spPr bwMode="auto">
          <a:xfrm>
            <a:off x="1071563" y="3481388"/>
            <a:ext cx="35718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7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75" name="CasellaDiTesto 74"/>
          <p:cNvSpPr txBox="1">
            <a:spLocks noChangeArrowheads="1"/>
          </p:cNvSpPr>
          <p:nvPr/>
        </p:nvSpPr>
        <p:spPr bwMode="auto">
          <a:xfrm>
            <a:off x="1071563" y="3709988"/>
            <a:ext cx="35718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8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76" name="CasellaDiTesto 75"/>
          <p:cNvSpPr txBox="1">
            <a:spLocks noChangeArrowheads="1"/>
          </p:cNvSpPr>
          <p:nvPr/>
        </p:nvSpPr>
        <p:spPr bwMode="auto">
          <a:xfrm>
            <a:off x="1071563" y="3981450"/>
            <a:ext cx="3571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9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77" name="CasellaDiTesto 76"/>
          <p:cNvSpPr txBox="1">
            <a:spLocks noChangeArrowheads="1"/>
          </p:cNvSpPr>
          <p:nvPr/>
        </p:nvSpPr>
        <p:spPr bwMode="auto">
          <a:xfrm>
            <a:off x="1012825" y="4430713"/>
            <a:ext cx="4794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10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78" name="CasellaDiTesto 77"/>
          <p:cNvSpPr txBox="1">
            <a:spLocks noChangeArrowheads="1"/>
          </p:cNvSpPr>
          <p:nvPr/>
        </p:nvSpPr>
        <p:spPr bwMode="auto">
          <a:xfrm>
            <a:off x="1012825" y="4716463"/>
            <a:ext cx="4794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11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97040" name="Rectangle 80"/>
          <p:cNvSpPr>
            <a:spLocks noChangeArrowheads="1"/>
          </p:cNvSpPr>
          <p:nvPr/>
        </p:nvSpPr>
        <p:spPr bwMode="auto">
          <a:xfrm>
            <a:off x="4090988" y="4540250"/>
            <a:ext cx="417512" cy="1762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41" name="Rectangle 81"/>
          <p:cNvSpPr>
            <a:spLocks noChangeArrowheads="1"/>
          </p:cNvSpPr>
          <p:nvPr/>
        </p:nvSpPr>
        <p:spPr bwMode="auto">
          <a:xfrm>
            <a:off x="1530350" y="4556125"/>
            <a:ext cx="417513" cy="1762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4402" name="Text Box 82"/>
          <p:cNvSpPr txBox="1">
            <a:spLocks noChangeArrowheads="1"/>
          </p:cNvSpPr>
          <p:nvPr/>
        </p:nvSpPr>
        <p:spPr bwMode="auto">
          <a:xfrm>
            <a:off x="1447800" y="4489450"/>
            <a:ext cx="82867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200" smtClean="0">
                <a:solidFill>
                  <a:srgbClr val="333333"/>
                </a:solidFill>
                <a:effectLst/>
                <a:latin typeface="Calibri" pitchFamily="34" charset="0"/>
              </a:rPr>
              <a:t>0,056</a:t>
            </a:r>
            <a:endParaRPr lang="en-GB" sz="1200">
              <a:solidFill>
                <a:srgbClr val="333333"/>
              </a:solidFill>
              <a:effectLst/>
              <a:latin typeface="Calibri" pitchFamily="34" charset="0"/>
            </a:endParaRPr>
          </a:p>
        </p:txBody>
      </p:sp>
      <p:sp>
        <p:nvSpPr>
          <p:cNvPr id="297043" name="Rectangle 83"/>
          <p:cNvSpPr>
            <a:spLocks noChangeArrowheads="1"/>
          </p:cNvSpPr>
          <p:nvPr/>
        </p:nvSpPr>
        <p:spPr bwMode="auto">
          <a:xfrm>
            <a:off x="5232400" y="4802188"/>
            <a:ext cx="417513" cy="17621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44" name="Rectangle 84"/>
          <p:cNvSpPr>
            <a:spLocks noChangeArrowheads="1"/>
          </p:cNvSpPr>
          <p:nvPr/>
        </p:nvSpPr>
        <p:spPr bwMode="auto">
          <a:xfrm>
            <a:off x="1530350" y="4805363"/>
            <a:ext cx="417513" cy="17621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4405" name="Text Box 85"/>
          <p:cNvSpPr txBox="1">
            <a:spLocks noChangeArrowheads="1"/>
          </p:cNvSpPr>
          <p:nvPr/>
        </p:nvSpPr>
        <p:spPr bwMode="auto">
          <a:xfrm>
            <a:off x="4030663" y="4722813"/>
            <a:ext cx="82867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200" smtClean="0">
                <a:solidFill>
                  <a:srgbClr val="333333"/>
                </a:solidFill>
                <a:effectLst/>
                <a:latin typeface="Calibri" pitchFamily="34" charset="0"/>
              </a:rPr>
              <a:t>0,042</a:t>
            </a:r>
            <a:endParaRPr lang="en-GB" sz="1200">
              <a:solidFill>
                <a:srgbClr val="333333"/>
              </a:solidFill>
              <a:effectLst/>
              <a:latin typeface="Calibri" pitchFamily="34" charset="0"/>
            </a:endParaRPr>
          </a:p>
        </p:txBody>
      </p:sp>
      <p:sp>
        <p:nvSpPr>
          <p:cNvPr id="14406" name="Text Box 86"/>
          <p:cNvSpPr txBox="1">
            <a:spLocks noChangeArrowheads="1"/>
          </p:cNvSpPr>
          <p:nvPr/>
        </p:nvSpPr>
        <p:spPr bwMode="auto">
          <a:xfrm>
            <a:off x="1446213" y="4722813"/>
            <a:ext cx="82867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200" smtClean="0">
                <a:solidFill>
                  <a:srgbClr val="333333"/>
                </a:solidFill>
                <a:effectLst/>
                <a:latin typeface="Calibri" pitchFamily="34" charset="0"/>
              </a:rPr>
              <a:t>0,042</a:t>
            </a:r>
            <a:endParaRPr lang="en-GB" sz="1200">
              <a:solidFill>
                <a:srgbClr val="333333"/>
              </a:solidFill>
              <a:effectLst/>
              <a:latin typeface="Calibri" pitchFamily="34" charset="0"/>
            </a:endParaRPr>
          </a:p>
        </p:txBody>
      </p:sp>
      <p:sp>
        <p:nvSpPr>
          <p:cNvPr id="14407" name="Text Box 87"/>
          <p:cNvSpPr txBox="1">
            <a:spLocks noChangeArrowheads="1"/>
          </p:cNvSpPr>
          <p:nvPr/>
        </p:nvSpPr>
        <p:spPr bwMode="auto">
          <a:xfrm>
            <a:off x="5170488" y="4476750"/>
            <a:ext cx="82867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200" smtClean="0">
                <a:solidFill>
                  <a:srgbClr val="333333"/>
                </a:solidFill>
                <a:effectLst/>
                <a:latin typeface="Calibri" pitchFamily="34" charset="0"/>
              </a:rPr>
              <a:t>0,056</a:t>
            </a:r>
            <a:endParaRPr lang="en-GB" sz="1200">
              <a:solidFill>
                <a:srgbClr val="333333"/>
              </a:solidFill>
              <a:effectLst/>
              <a:latin typeface="Calibri" pitchFamily="34" charset="0"/>
            </a:endParaRPr>
          </a:p>
        </p:txBody>
      </p:sp>
      <p:sp>
        <p:nvSpPr>
          <p:cNvPr id="33" name="Rettangolo 32"/>
          <p:cNvSpPr>
            <a:spLocks noChangeArrowheads="1"/>
          </p:cNvSpPr>
          <p:nvPr/>
        </p:nvSpPr>
        <p:spPr bwMode="auto">
          <a:xfrm>
            <a:off x="5219700" y="455295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4" name="Rettangolo 33"/>
          <p:cNvSpPr>
            <a:spLocks noChangeArrowheads="1"/>
          </p:cNvSpPr>
          <p:nvPr/>
        </p:nvSpPr>
        <p:spPr bwMode="auto">
          <a:xfrm>
            <a:off x="4089400" y="48053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1" name="Rettangolo 40"/>
          <p:cNvSpPr>
            <a:spLocks noChangeArrowheads="1"/>
          </p:cNvSpPr>
          <p:nvPr/>
        </p:nvSpPr>
        <p:spPr bwMode="auto">
          <a:xfrm>
            <a:off x="1528763" y="45370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2" name="Rettangolo 41"/>
          <p:cNvSpPr>
            <a:spLocks noChangeArrowheads="1"/>
          </p:cNvSpPr>
          <p:nvPr/>
        </p:nvSpPr>
        <p:spPr bwMode="auto">
          <a:xfrm>
            <a:off x="1528763" y="47672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97052" name="Rectangle 92"/>
          <p:cNvSpPr>
            <a:spLocks noChangeArrowheads="1"/>
          </p:cNvSpPr>
          <p:nvPr/>
        </p:nvSpPr>
        <p:spPr bwMode="auto">
          <a:xfrm>
            <a:off x="8694738" y="4549775"/>
            <a:ext cx="417512" cy="1762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53" name="Rectangle 93"/>
          <p:cNvSpPr>
            <a:spLocks noChangeArrowheads="1"/>
          </p:cNvSpPr>
          <p:nvPr/>
        </p:nvSpPr>
        <p:spPr bwMode="auto">
          <a:xfrm>
            <a:off x="8688388" y="4792663"/>
            <a:ext cx="417512" cy="1762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4414" name="Text Box 94"/>
          <p:cNvSpPr txBox="1">
            <a:spLocks noChangeArrowheads="1"/>
          </p:cNvSpPr>
          <p:nvPr/>
        </p:nvSpPr>
        <p:spPr bwMode="auto">
          <a:xfrm>
            <a:off x="8610600" y="4773613"/>
            <a:ext cx="509588" cy="19492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ts val="800"/>
              </a:lnSpc>
            </a:pPr>
            <a:r>
              <a:rPr lang="en-GB" sz="1100" smtClean="0">
                <a:solidFill>
                  <a:srgbClr val="333333"/>
                </a:solidFill>
                <a:effectLst/>
                <a:latin typeface="Calibri" pitchFamily="34" charset="0"/>
              </a:rPr>
              <a:t>5,54</a:t>
            </a:r>
            <a:endParaRPr lang="en-GB" sz="1100">
              <a:solidFill>
                <a:srgbClr val="333333"/>
              </a:solidFill>
              <a:effectLst/>
              <a:latin typeface="Calibri" pitchFamily="34" charset="0"/>
            </a:endParaRPr>
          </a:p>
        </p:txBody>
      </p:sp>
      <p:sp>
        <p:nvSpPr>
          <p:cNvPr id="14415" name="Text Box 95"/>
          <p:cNvSpPr txBox="1">
            <a:spLocks noChangeArrowheads="1"/>
          </p:cNvSpPr>
          <p:nvPr/>
        </p:nvSpPr>
        <p:spPr bwMode="auto">
          <a:xfrm>
            <a:off x="8615363" y="4535488"/>
            <a:ext cx="504825" cy="20161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ts val="800"/>
              </a:lnSpc>
            </a:pPr>
            <a:r>
              <a:rPr lang="en-GB" sz="1100" smtClean="0">
                <a:solidFill>
                  <a:srgbClr val="333333"/>
                </a:solidFill>
                <a:effectLst/>
                <a:latin typeface="Calibri" pitchFamily="34" charset="0"/>
              </a:rPr>
              <a:t>5,60</a:t>
            </a:r>
            <a:endParaRPr lang="en-GB" sz="1100">
              <a:solidFill>
                <a:srgbClr val="333333"/>
              </a:solidFill>
              <a:effectLst/>
              <a:latin typeface="Calibri" pitchFamily="34" charset="0"/>
            </a:endParaRPr>
          </a:p>
        </p:txBody>
      </p:sp>
      <p:sp>
        <p:nvSpPr>
          <p:cNvPr id="62" name="Rettangolo 61"/>
          <p:cNvSpPr>
            <a:spLocks noChangeArrowheads="1"/>
          </p:cNvSpPr>
          <p:nvPr/>
        </p:nvSpPr>
        <p:spPr bwMode="auto">
          <a:xfrm>
            <a:off x="8639175" y="454025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3" name="Rettangolo 62"/>
          <p:cNvSpPr>
            <a:spLocks noChangeArrowheads="1"/>
          </p:cNvSpPr>
          <p:nvPr/>
        </p:nvSpPr>
        <p:spPr bwMode="auto">
          <a:xfrm>
            <a:off x="8639175" y="47926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97059" name="AutoShape 99"/>
          <p:cNvSpPr>
            <a:spLocks/>
          </p:cNvSpPr>
          <p:nvPr/>
        </p:nvSpPr>
        <p:spPr bwMode="auto">
          <a:xfrm>
            <a:off x="8401050" y="1939925"/>
            <a:ext cx="142875" cy="642938"/>
          </a:xfrm>
          <a:prstGeom prst="leftBrace">
            <a:avLst>
              <a:gd name="adj1" fmla="val 37500"/>
              <a:gd name="adj2" fmla="val 50000"/>
            </a:avLst>
          </a:prstGeom>
          <a:solidFill>
            <a:schemeClr val="bg1"/>
          </a:solidFill>
          <a:ln w="28575">
            <a:solidFill>
              <a:srgbClr val="FF0033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pSp>
        <p:nvGrpSpPr>
          <p:cNvPr id="2" name="Group 100"/>
          <p:cNvGrpSpPr>
            <a:grpSpLocks/>
          </p:cNvGrpSpPr>
          <p:nvPr/>
        </p:nvGrpSpPr>
        <p:grpSpPr bwMode="auto">
          <a:xfrm>
            <a:off x="7364413" y="2079625"/>
            <a:ext cx="1200150" cy="307975"/>
            <a:chOff x="4394" y="1310"/>
            <a:chExt cx="634" cy="194"/>
          </a:xfrm>
        </p:grpSpPr>
        <p:sp>
          <p:nvSpPr>
            <p:cNvPr id="297061" name="Rectangle 101"/>
            <p:cNvSpPr>
              <a:spLocks noChangeArrowheads="1"/>
            </p:cNvSpPr>
            <p:nvPr/>
          </p:nvSpPr>
          <p:spPr bwMode="auto">
            <a:xfrm>
              <a:off x="4422" y="1395"/>
              <a:ext cx="524" cy="44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4545" name="Text Box 102"/>
            <p:cNvSpPr txBox="1">
              <a:spLocks noChangeArrowheads="1"/>
            </p:cNvSpPr>
            <p:nvPr/>
          </p:nvSpPr>
          <p:spPr bwMode="auto">
            <a:xfrm>
              <a:off x="4394" y="1310"/>
              <a:ext cx="63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b="1" smtClean="0">
                  <a:solidFill>
                    <a:srgbClr val="FF0033"/>
                  </a:solidFill>
                  <a:effectLst/>
                  <a:latin typeface="Calibri" pitchFamily="34" charset="0"/>
                </a:rPr>
                <a:t>Plagioclases</a:t>
              </a:r>
              <a:endParaRPr lang="en-GB" sz="1400" b="1">
                <a:solidFill>
                  <a:srgbClr val="FF0033"/>
                </a:solidFill>
                <a:effectLst/>
                <a:latin typeface="Calibri" pitchFamily="34" charset="0"/>
              </a:endParaRPr>
            </a:p>
          </p:txBody>
        </p:sp>
      </p:grpSp>
      <p:sp>
        <p:nvSpPr>
          <p:cNvPr id="297063" name="AutoShape 103"/>
          <p:cNvSpPr>
            <a:spLocks/>
          </p:cNvSpPr>
          <p:nvPr/>
        </p:nvSpPr>
        <p:spPr bwMode="auto">
          <a:xfrm>
            <a:off x="8470900" y="1663700"/>
            <a:ext cx="142875" cy="919163"/>
          </a:xfrm>
          <a:prstGeom prst="leftBrace">
            <a:avLst>
              <a:gd name="adj1" fmla="val 53611"/>
              <a:gd name="adj2" fmla="val 50000"/>
            </a:avLst>
          </a:prstGeom>
          <a:solidFill>
            <a:schemeClr val="bg1"/>
          </a:solidFill>
          <a:ln w="28575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pSp>
        <p:nvGrpSpPr>
          <p:cNvPr id="3" name="Group 104"/>
          <p:cNvGrpSpPr>
            <a:grpSpLocks/>
          </p:cNvGrpSpPr>
          <p:nvPr/>
        </p:nvGrpSpPr>
        <p:grpSpPr bwMode="auto">
          <a:xfrm>
            <a:off x="7364413" y="1797050"/>
            <a:ext cx="1006475" cy="307975"/>
            <a:chOff x="4394" y="1310"/>
            <a:chExt cx="634" cy="194"/>
          </a:xfrm>
        </p:grpSpPr>
        <p:sp>
          <p:nvSpPr>
            <p:cNvPr id="297065" name="Rectangle 105"/>
            <p:cNvSpPr>
              <a:spLocks noChangeArrowheads="1"/>
            </p:cNvSpPr>
            <p:nvPr/>
          </p:nvSpPr>
          <p:spPr bwMode="auto">
            <a:xfrm>
              <a:off x="4422" y="1395"/>
              <a:ext cx="524" cy="44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4543" name="Text Box 106"/>
            <p:cNvSpPr txBox="1">
              <a:spLocks noChangeArrowheads="1"/>
            </p:cNvSpPr>
            <p:nvPr/>
          </p:nvSpPr>
          <p:spPr bwMode="auto">
            <a:xfrm>
              <a:off x="4394" y="1310"/>
              <a:ext cx="63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b="1" smtClean="0">
                  <a:solidFill>
                    <a:srgbClr val="0099FF"/>
                  </a:solidFill>
                  <a:effectLst/>
                  <a:latin typeface="Calibri" pitchFamily="34" charset="0"/>
                </a:rPr>
                <a:t>Feldspars</a:t>
              </a:r>
              <a:endParaRPr lang="en-GB" sz="1400" b="1">
                <a:solidFill>
                  <a:srgbClr val="0099FF"/>
                </a:solidFill>
                <a:effectLst/>
                <a:latin typeface="Calibri" pitchFamily="34" charset="0"/>
              </a:endParaRPr>
            </a:p>
          </p:txBody>
        </p:sp>
      </p:grpSp>
      <p:sp>
        <p:nvSpPr>
          <p:cNvPr id="297067" name="AutoShape 107"/>
          <p:cNvSpPr>
            <a:spLocks/>
          </p:cNvSpPr>
          <p:nvPr/>
        </p:nvSpPr>
        <p:spPr bwMode="auto">
          <a:xfrm>
            <a:off x="8401050" y="3508375"/>
            <a:ext cx="142875" cy="814388"/>
          </a:xfrm>
          <a:prstGeom prst="leftBrace">
            <a:avLst>
              <a:gd name="adj1" fmla="val 47500"/>
              <a:gd name="adj2" fmla="val 50000"/>
            </a:avLst>
          </a:prstGeom>
          <a:solidFill>
            <a:schemeClr val="bg1"/>
          </a:solidFill>
          <a:ln w="28575">
            <a:solidFill>
              <a:srgbClr val="0099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pSp>
        <p:nvGrpSpPr>
          <p:cNvPr id="4" name="Group 108"/>
          <p:cNvGrpSpPr>
            <a:grpSpLocks/>
          </p:cNvGrpSpPr>
          <p:nvPr/>
        </p:nvGrpSpPr>
        <p:grpSpPr bwMode="auto">
          <a:xfrm>
            <a:off x="6832600" y="3727450"/>
            <a:ext cx="1512888" cy="307975"/>
            <a:chOff x="4394" y="1310"/>
            <a:chExt cx="634" cy="194"/>
          </a:xfrm>
        </p:grpSpPr>
        <p:sp>
          <p:nvSpPr>
            <p:cNvPr id="297069" name="Rectangle 109"/>
            <p:cNvSpPr>
              <a:spLocks noChangeArrowheads="1"/>
            </p:cNvSpPr>
            <p:nvPr/>
          </p:nvSpPr>
          <p:spPr bwMode="auto">
            <a:xfrm>
              <a:off x="4422" y="1395"/>
              <a:ext cx="524" cy="44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4541" name="Text Box 110"/>
            <p:cNvSpPr txBox="1">
              <a:spLocks noChangeArrowheads="1"/>
            </p:cNvSpPr>
            <p:nvPr/>
          </p:nvSpPr>
          <p:spPr bwMode="auto">
            <a:xfrm>
              <a:off x="4394" y="1310"/>
              <a:ext cx="63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b="1" smtClean="0">
                  <a:solidFill>
                    <a:srgbClr val="009900"/>
                  </a:solidFill>
                  <a:effectLst/>
                  <a:latin typeface="Calibri" pitchFamily="34" charset="0"/>
                </a:rPr>
                <a:t>Clinopyroxenes</a:t>
              </a:r>
              <a:endParaRPr lang="en-GB" sz="1400" b="1">
                <a:solidFill>
                  <a:srgbClr val="009900"/>
                </a:solidFill>
                <a:effectLst/>
                <a:latin typeface="Calibri" pitchFamily="34" charset="0"/>
              </a:endParaRPr>
            </a:p>
          </p:txBody>
        </p:sp>
      </p:grpSp>
      <p:sp>
        <p:nvSpPr>
          <p:cNvPr id="297071" name="AutoShape 111"/>
          <p:cNvSpPr>
            <a:spLocks/>
          </p:cNvSpPr>
          <p:nvPr/>
        </p:nvSpPr>
        <p:spPr bwMode="auto">
          <a:xfrm>
            <a:off x="8394700" y="4489450"/>
            <a:ext cx="142875" cy="596900"/>
          </a:xfrm>
          <a:prstGeom prst="leftBrace">
            <a:avLst>
              <a:gd name="adj1" fmla="val 34815"/>
              <a:gd name="adj2" fmla="val 50000"/>
            </a:avLst>
          </a:prstGeom>
          <a:solidFill>
            <a:schemeClr val="bg1"/>
          </a:solidFill>
          <a:ln w="28575">
            <a:solidFill>
              <a:srgbClr val="FF66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pSp>
        <p:nvGrpSpPr>
          <p:cNvPr id="5" name="Group 112"/>
          <p:cNvGrpSpPr>
            <a:grpSpLocks/>
          </p:cNvGrpSpPr>
          <p:nvPr/>
        </p:nvGrpSpPr>
        <p:grpSpPr bwMode="auto">
          <a:xfrm>
            <a:off x="6832600" y="4581525"/>
            <a:ext cx="1525588" cy="307975"/>
            <a:chOff x="4394" y="1310"/>
            <a:chExt cx="634" cy="194"/>
          </a:xfrm>
        </p:grpSpPr>
        <p:sp>
          <p:nvSpPr>
            <p:cNvPr id="297073" name="Rectangle 113"/>
            <p:cNvSpPr>
              <a:spLocks noChangeArrowheads="1"/>
            </p:cNvSpPr>
            <p:nvPr/>
          </p:nvSpPr>
          <p:spPr bwMode="auto">
            <a:xfrm>
              <a:off x="4422" y="1395"/>
              <a:ext cx="524" cy="44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4539" name="Text Box 114"/>
            <p:cNvSpPr txBox="1">
              <a:spLocks noChangeArrowheads="1"/>
            </p:cNvSpPr>
            <p:nvPr/>
          </p:nvSpPr>
          <p:spPr bwMode="auto">
            <a:xfrm>
              <a:off x="4394" y="1310"/>
              <a:ext cx="63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b="1" smtClean="0">
                  <a:solidFill>
                    <a:srgbClr val="FF6600"/>
                  </a:solidFill>
                  <a:effectLst/>
                  <a:latin typeface="Calibri" pitchFamily="34" charset="0"/>
                </a:rPr>
                <a:t>Orthopyroxenes</a:t>
              </a:r>
              <a:endParaRPr lang="en-GB" sz="1400" b="1">
                <a:solidFill>
                  <a:srgbClr val="FF6600"/>
                </a:solidFill>
                <a:effectLst/>
                <a:latin typeface="Calibri" pitchFamily="34" charset="0"/>
              </a:endParaRPr>
            </a:p>
          </p:txBody>
        </p:sp>
      </p:grpSp>
      <p:sp>
        <p:nvSpPr>
          <p:cNvPr id="14426" name="Text Box 115"/>
          <p:cNvSpPr txBox="1">
            <a:spLocks noChangeArrowheads="1"/>
          </p:cNvSpPr>
          <p:nvPr/>
        </p:nvSpPr>
        <p:spPr bwMode="auto">
          <a:xfrm>
            <a:off x="611188" y="5300663"/>
            <a:ext cx="288925" cy="23596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b="1" baseline="-25000" smtClean="0">
                <a:solidFill>
                  <a:srgbClr val="333333"/>
                </a:solidFill>
                <a:effectLst/>
                <a:latin typeface="Calibri" pitchFamily="34" charset="0"/>
              </a:rPr>
              <a:t>2</a:t>
            </a:r>
            <a:endParaRPr lang="en-GB" sz="1400" b="1" baseline="-25000">
              <a:solidFill>
                <a:srgbClr val="333333"/>
              </a:solidFill>
              <a:effectLst/>
              <a:latin typeface="Calibri" pitchFamily="34" charset="0"/>
            </a:endParaRPr>
          </a:p>
        </p:txBody>
      </p:sp>
      <p:sp>
        <p:nvSpPr>
          <p:cNvPr id="297076" name="AutoShape 116"/>
          <p:cNvSpPr>
            <a:spLocks noChangeArrowheads="1"/>
          </p:cNvSpPr>
          <p:nvPr/>
        </p:nvSpPr>
        <p:spPr bwMode="auto">
          <a:xfrm>
            <a:off x="1355725" y="6451600"/>
            <a:ext cx="6205538" cy="127000"/>
          </a:xfrm>
          <a:prstGeom prst="rightArrow">
            <a:avLst>
              <a:gd name="adj1" fmla="val 50000"/>
              <a:gd name="adj2" fmla="val 204951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77" name="AutoShape 117"/>
          <p:cNvSpPr>
            <a:spLocks noChangeArrowheads="1"/>
          </p:cNvSpPr>
          <p:nvPr/>
        </p:nvSpPr>
        <p:spPr bwMode="auto">
          <a:xfrm rot="5400000">
            <a:off x="5252244" y="3896519"/>
            <a:ext cx="4948238" cy="127000"/>
          </a:xfrm>
          <a:prstGeom prst="rightArrow">
            <a:avLst>
              <a:gd name="adj1" fmla="val 50000"/>
              <a:gd name="adj2" fmla="val 163426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79" name="AutoShape 119"/>
          <p:cNvSpPr>
            <a:spLocks noChangeArrowheads="1"/>
          </p:cNvSpPr>
          <p:nvPr/>
        </p:nvSpPr>
        <p:spPr bwMode="auto">
          <a:xfrm>
            <a:off x="6249988" y="6451600"/>
            <a:ext cx="1265237" cy="130175"/>
          </a:xfrm>
          <a:prstGeom prst="leftArrow">
            <a:avLst>
              <a:gd name="adj1" fmla="val 50000"/>
              <a:gd name="adj2" fmla="val 242988"/>
            </a:avLst>
          </a:prstGeom>
          <a:solidFill>
            <a:srgbClr val="FF33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GB" sz="2000"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97080" name="Text Box 120"/>
          <p:cNvSpPr txBox="1">
            <a:spLocks noChangeArrowheads="1"/>
          </p:cNvSpPr>
          <p:nvPr/>
        </p:nvSpPr>
        <p:spPr bwMode="auto">
          <a:xfrm>
            <a:off x="5651500" y="6134100"/>
            <a:ext cx="676788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smtClean="0">
                <a:solidFill>
                  <a:schemeClr val="tx1"/>
                </a:solidFill>
                <a:effectLst/>
                <a:latin typeface="Calibri" pitchFamily="34" charset="0"/>
              </a:rPr>
              <a:t>P x 3.33</a:t>
            </a:r>
            <a:endParaRPr lang="en-GB" sz="12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97081" name="AutoShape 121"/>
          <p:cNvSpPr>
            <a:spLocks noChangeArrowheads="1"/>
          </p:cNvSpPr>
          <p:nvPr/>
        </p:nvSpPr>
        <p:spPr bwMode="auto">
          <a:xfrm>
            <a:off x="1355725" y="6175375"/>
            <a:ext cx="842963" cy="117475"/>
          </a:xfrm>
          <a:prstGeom prst="rightArrow">
            <a:avLst>
              <a:gd name="adj1" fmla="val 56759"/>
              <a:gd name="adj2" fmla="val 143248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2" name="AutoShape 122"/>
          <p:cNvSpPr>
            <a:spLocks noChangeArrowheads="1"/>
          </p:cNvSpPr>
          <p:nvPr/>
        </p:nvSpPr>
        <p:spPr bwMode="auto">
          <a:xfrm rot="5400000">
            <a:off x="194469" y="3753644"/>
            <a:ext cx="4681538" cy="127000"/>
          </a:xfrm>
          <a:prstGeom prst="rightArrow">
            <a:avLst>
              <a:gd name="adj1" fmla="val 50000"/>
              <a:gd name="adj2" fmla="val 154618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3" name="AutoShape 123"/>
          <p:cNvSpPr>
            <a:spLocks noChangeArrowheads="1"/>
          </p:cNvSpPr>
          <p:nvPr/>
        </p:nvSpPr>
        <p:spPr bwMode="auto">
          <a:xfrm>
            <a:off x="1355725" y="5651500"/>
            <a:ext cx="2128838" cy="127000"/>
          </a:xfrm>
          <a:prstGeom prst="rightArrow">
            <a:avLst>
              <a:gd name="adj1" fmla="val 47500"/>
              <a:gd name="adj2" fmla="val 212480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4" name="AutoShape 124"/>
          <p:cNvSpPr>
            <a:spLocks noChangeArrowheads="1"/>
          </p:cNvSpPr>
          <p:nvPr/>
        </p:nvSpPr>
        <p:spPr bwMode="auto">
          <a:xfrm rot="5400000">
            <a:off x="1674019" y="3483769"/>
            <a:ext cx="4141788" cy="127000"/>
          </a:xfrm>
          <a:prstGeom prst="rightArrow">
            <a:avLst>
              <a:gd name="adj1" fmla="val 50000"/>
              <a:gd name="adj2" fmla="val 136791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5" name="AutoShape 125"/>
          <p:cNvSpPr>
            <a:spLocks noChangeArrowheads="1"/>
          </p:cNvSpPr>
          <p:nvPr/>
        </p:nvSpPr>
        <p:spPr bwMode="auto">
          <a:xfrm>
            <a:off x="927100" y="6383338"/>
            <a:ext cx="120650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6" name="AutoShape 126"/>
          <p:cNvSpPr>
            <a:spLocks noChangeArrowheads="1"/>
          </p:cNvSpPr>
          <p:nvPr/>
        </p:nvSpPr>
        <p:spPr bwMode="auto">
          <a:xfrm>
            <a:off x="741363" y="6107113"/>
            <a:ext cx="177800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7" name="AutoShape 127"/>
          <p:cNvSpPr>
            <a:spLocks noChangeArrowheads="1"/>
          </p:cNvSpPr>
          <p:nvPr/>
        </p:nvSpPr>
        <p:spPr bwMode="auto">
          <a:xfrm>
            <a:off x="827088" y="5568950"/>
            <a:ext cx="296862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8" name="AutoShape 128"/>
          <p:cNvSpPr>
            <a:spLocks noChangeArrowheads="1"/>
          </p:cNvSpPr>
          <p:nvPr/>
        </p:nvSpPr>
        <p:spPr bwMode="auto">
          <a:xfrm>
            <a:off x="536575" y="1735138"/>
            <a:ext cx="163513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9" name="AutoShape 129"/>
          <p:cNvSpPr>
            <a:spLocks noChangeArrowheads="1"/>
          </p:cNvSpPr>
          <p:nvPr/>
        </p:nvSpPr>
        <p:spPr bwMode="auto">
          <a:xfrm>
            <a:off x="569913" y="2016125"/>
            <a:ext cx="215900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0" name="AutoShape 130"/>
          <p:cNvSpPr>
            <a:spLocks noChangeArrowheads="1"/>
          </p:cNvSpPr>
          <p:nvPr/>
        </p:nvSpPr>
        <p:spPr bwMode="auto">
          <a:xfrm>
            <a:off x="757238" y="2278063"/>
            <a:ext cx="182562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1" name="AutoShape 131"/>
          <p:cNvSpPr>
            <a:spLocks noChangeArrowheads="1"/>
          </p:cNvSpPr>
          <p:nvPr/>
        </p:nvSpPr>
        <p:spPr bwMode="auto">
          <a:xfrm>
            <a:off x="603250" y="3563938"/>
            <a:ext cx="187325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3" name="AutoShape 133"/>
          <p:cNvSpPr>
            <a:spLocks noChangeArrowheads="1"/>
          </p:cNvSpPr>
          <p:nvPr/>
        </p:nvSpPr>
        <p:spPr bwMode="auto">
          <a:xfrm>
            <a:off x="1355725" y="1793875"/>
            <a:ext cx="5595938" cy="127000"/>
          </a:xfrm>
          <a:prstGeom prst="rightArrow">
            <a:avLst>
              <a:gd name="adj1" fmla="val 55000"/>
              <a:gd name="adj2" fmla="val 300074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4" name="AutoShape 134"/>
          <p:cNvSpPr>
            <a:spLocks noChangeArrowheads="1"/>
          </p:cNvSpPr>
          <p:nvPr/>
        </p:nvSpPr>
        <p:spPr bwMode="auto">
          <a:xfrm rot="5400000">
            <a:off x="7022306" y="1554957"/>
            <a:ext cx="284163" cy="127000"/>
          </a:xfrm>
          <a:prstGeom prst="rightArrow">
            <a:avLst>
              <a:gd name="adj1" fmla="val 45000"/>
              <a:gd name="adj2" fmla="val 122503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5" name="AutoShape 135"/>
          <p:cNvSpPr>
            <a:spLocks noChangeArrowheads="1"/>
          </p:cNvSpPr>
          <p:nvPr/>
        </p:nvSpPr>
        <p:spPr bwMode="auto">
          <a:xfrm>
            <a:off x="1352550" y="2047875"/>
            <a:ext cx="5057775" cy="127000"/>
          </a:xfrm>
          <a:prstGeom prst="rightArrow">
            <a:avLst>
              <a:gd name="adj1" fmla="val 55000"/>
              <a:gd name="adj2" fmla="val 271216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6" name="AutoShape 136"/>
          <p:cNvSpPr>
            <a:spLocks noChangeArrowheads="1"/>
          </p:cNvSpPr>
          <p:nvPr/>
        </p:nvSpPr>
        <p:spPr bwMode="auto">
          <a:xfrm rot="5400000">
            <a:off x="6316663" y="1695450"/>
            <a:ext cx="565150" cy="127000"/>
          </a:xfrm>
          <a:prstGeom prst="rightArrow">
            <a:avLst>
              <a:gd name="adj1" fmla="val 45000"/>
              <a:gd name="adj2" fmla="val 191268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7" name="AutoShape 137"/>
          <p:cNvSpPr>
            <a:spLocks noChangeArrowheads="1"/>
          </p:cNvSpPr>
          <p:nvPr/>
        </p:nvSpPr>
        <p:spPr bwMode="auto">
          <a:xfrm>
            <a:off x="1352550" y="2322513"/>
            <a:ext cx="1576388" cy="127000"/>
          </a:xfrm>
          <a:prstGeom prst="rightArrow">
            <a:avLst>
              <a:gd name="adj1" fmla="val 55000"/>
              <a:gd name="adj2" fmla="val 201243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8" name="AutoShape 138"/>
          <p:cNvSpPr>
            <a:spLocks noChangeArrowheads="1"/>
          </p:cNvSpPr>
          <p:nvPr/>
        </p:nvSpPr>
        <p:spPr bwMode="auto">
          <a:xfrm rot="5400000">
            <a:off x="2776538" y="1820863"/>
            <a:ext cx="812800" cy="127000"/>
          </a:xfrm>
          <a:prstGeom prst="rightArrow">
            <a:avLst>
              <a:gd name="adj1" fmla="val 45000"/>
              <a:gd name="adj2" fmla="val 223763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9" name="AutoShape 139"/>
          <p:cNvSpPr>
            <a:spLocks noChangeArrowheads="1"/>
          </p:cNvSpPr>
          <p:nvPr/>
        </p:nvSpPr>
        <p:spPr bwMode="auto">
          <a:xfrm>
            <a:off x="1352550" y="3630613"/>
            <a:ext cx="4471988" cy="127000"/>
          </a:xfrm>
          <a:prstGeom prst="rightArrow">
            <a:avLst>
              <a:gd name="adj1" fmla="val 47500"/>
              <a:gd name="adj2" fmla="val 305012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100" name="AutoShape 140"/>
          <p:cNvSpPr>
            <a:spLocks noChangeArrowheads="1"/>
          </p:cNvSpPr>
          <p:nvPr/>
        </p:nvSpPr>
        <p:spPr bwMode="auto">
          <a:xfrm rot="5400000">
            <a:off x="4964907" y="2464594"/>
            <a:ext cx="2112962" cy="127000"/>
          </a:xfrm>
          <a:prstGeom prst="rightArrow">
            <a:avLst>
              <a:gd name="adj1" fmla="val 40000"/>
              <a:gd name="adj2" fmla="val 211281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101" name="AutoShape 141"/>
          <p:cNvSpPr>
            <a:spLocks/>
          </p:cNvSpPr>
          <p:nvPr/>
        </p:nvSpPr>
        <p:spPr bwMode="auto">
          <a:xfrm>
            <a:off x="209550" y="3762375"/>
            <a:ext cx="142875" cy="523875"/>
          </a:xfrm>
          <a:prstGeom prst="leftBrace">
            <a:avLst>
              <a:gd name="adj1" fmla="val 30556"/>
              <a:gd name="adj2" fmla="val 50000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102" name="AutoShape 142"/>
          <p:cNvSpPr>
            <a:spLocks noChangeArrowheads="1"/>
          </p:cNvSpPr>
          <p:nvPr/>
        </p:nvSpPr>
        <p:spPr bwMode="auto">
          <a:xfrm>
            <a:off x="565150" y="4525963"/>
            <a:ext cx="230188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103" name="AutoShape 143"/>
          <p:cNvSpPr>
            <a:spLocks noChangeArrowheads="1"/>
          </p:cNvSpPr>
          <p:nvPr/>
        </p:nvSpPr>
        <p:spPr bwMode="auto">
          <a:xfrm>
            <a:off x="531813" y="4778375"/>
            <a:ext cx="296862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104" name="Text Box 144"/>
          <p:cNvSpPr txBox="1">
            <a:spLocks noChangeArrowheads="1"/>
          </p:cNvSpPr>
          <p:nvPr/>
        </p:nvSpPr>
        <p:spPr bwMode="auto">
          <a:xfrm>
            <a:off x="968375" y="1406525"/>
            <a:ext cx="2400016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2000" smtClean="0">
                <a:solidFill>
                  <a:srgbClr val="FF3300"/>
                </a:solidFill>
                <a:effectLst/>
                <a:latin typeface="Calibri" pitchFamily="34" charset="0"/>
              </a:rPr>
              <a:t>Now let us allocate Si</a:t>
            </a:r>
            <a:endParaRPr lang="en-GB" sz="2000">
              <a:solidFill>
                <a:srgbClr val="FF3300"/>
              </a:solidFill>
              <a:effectLst/>
              <a:latin typeface="Calibri" pitchFamily="34" charset="0"/>
            </a:endParaRPr>
          </a:p>
        </p:txBody>
      </p:sp>
      <p:sp>
        <p:nvSpPr>
          <p:cNvPr id="297105" name="Text Box 145"/>
          <p:cNvSpPr txBox="1">
            <a:spLocks noChangeArrowheads="1"/>
          </p:cNvSpPr>
          <p:nvPr/>
        </p:nvSpPr>
        <p:spPr bwMode="auto">
          <a:xfrm>
            <a:off x="1388110" y="1684338"/>
            <a:ext cx="627095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K x 6</a:t>
            </a:r>
            <a:endParaRPr lang="en-GB" dirty="0">
              <a:solidFill>
                <a:srgbClr val="0070C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297106" name="Text Box 146"/>
          <p:cNvSpPr txBox="1">
            <a:spLocks noChangeArrowheads="1"/>
          </p:cNvSpPr>
          <p:nvPr/>
        </p:nvSpPr>
        <p:spPr bwMode="auto">
          <a:xfrm>
            <a:off x="1388110" y="1935163"/>
            <a:ext cx="766557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mtClean="0">
                <a:solidFill>
                  <a:srgbClr val="0070C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Na x 6</a:t>
            </a:r>
            <a:endParaRPr lang="en-GB">
              <a:solidFill>
                <a:srgbClr val="0070C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297107" name="Text Box 147"/>
          <p:cNvSpPr txBox="1">
            <a:spLocks noChangeArrowheads="1"/>
          </p:cNvSpPr>
          <p:nvPr/>
        </p:nvSpPr>
        <p:spPr bwMode="auto">
          <a:xfrm>
            <a:off x="1388110" y="2193925"/>
            <a:ext cx="69281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mtClean="0">
                <a:solidFill>
                  <a:srgbClr val="0070C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Al x 2</a:t>
            </a:r>
            <a:endParaRPr lang="en-GB">
              <a:solidFill>
                <a:srgbClr val="0070C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147" name="Parentesi graffa chiusa 146"/>
          <p:cNvSpPr/>
          <p:nvPr/>
        </p:nvSpPr>
        <p:spPr bwMode="auto">
          <a:xfrm>
            <a:off x="1455738" y="5570538"/>
            <a:ext cx="274637" cy="1058862"/>
          </a:xfrm>
          <a:prstGeom prst="rightBrac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48" name="Text Box 120"/>
          <p:cNvSpPr txBox="1">
            <a:spLocks noChangeArrowheads="1"/>
          </p:cNvSpPr>
          <p:nvPr/>
        </p:nvSpPr>
        <p:spPr bwMode="auto">
          <a:xfrm>
            <a:off x="1774825" y="5961063"/>
            <a:ext cx="1143000" cy="277812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200" smtClean="0">
                <a:solidFill>
                  <a:schemeClr val="tx1"/>
                </a:solidFill>
                <a:effectLst/>
                <a:latin typeface="Calibri" pitchFamily="34" charset="0"/>
              </a:rPr>
              <a:t>Non-silicates</a:t>
            </a:r>
            <a:endParaRPr lang="en-GB" sz="12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51" name="AutoShape 119"/>
          <p:cNvSpPr>
            <a:spLocks noChangeArrowheads="1"/>
          </p:cNvSpPr>
          <p:nvPr/>
        </p:nvSpPr>
        <p:spPr bwMode="auto">
          <a:xfrm>
            <a:off x="3454400" y="3098800"/>
            <a:ext cx="1858963" cy="157163"/>
          </a:xfrm>
          <a:prstGeom prst="leftArrow">
            <a:avLst>
              <a:gd name="adj1" fmla="val 50000"/>
              <a:gd name="adj2" fmla="val 178472"/>
            </a:avLst>
          </a:prstGeom>
          <a:solidFill>
            <a:srgbClr val="FF33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GB" sz="2000"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55" name="Rettangolo arrotondato 154"/>
          <p:cNvSpPr/>
          <p:nvPr/>
        </p:nvSpPr>
        <p:spPr bwMode="auto">
          <a:xfrm>
            <a:off x="2887663" y="3070225"/>
            <a:ext cx="541337" cy="2286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56" name="Text Box 120"/>
          <p:cNvSpPr txBox="1">
            <a:spLocks noChangeArrowheads="1"/>
          </p:cNvSpPr>
          <p:nvPr/>
        </p:nvSpPr>
        <p:spPr bwMode="auto">
          <a:xfrm>
            <a:off x="2171700" y="3595688"/>
            <a:ext cx="1555750" cy="10160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smtClean="0">
                <a:solidFill>
                  <a:schemeClr val="tx1"/>
                </a:solidFill>
                <a:effectLst/>
                <a:latin typeface="Calibri" pitchFamily="34" charset="0"/>
              </a:rPr>
              <a:t>Now sum the amount of Si used</a:t>
            </a:r>
            <a:endParaRPr lang="en-GB" sz="2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57" name="Rettangolo arrotondato 156"/>
          <p:cNvSpPr/>
          <p:nvPr/>
        </p:nvSpPr>
        <p:spPr bwMode="auto">
          <a:xfrm>
            <a:off x="1400175" y="1712913"/>
            <a:ext cx="730250" cy="3309937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58" name="Text Box 120"/>
          <p:cNvSpPr txBox="1">
            <a:spLocks noChangeArrowheads="1"/>
          </p:cNvSpPr>
          <p:nvPr/>
        </p:nvSpPr>
        <p:spPr bwMode="auto">
          <a:xfrm>
            <a:off x="2171700" y="4614863"/>
            <a:ext cx="1555750" cy="923925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mtClean="0">
                <a:solidFill>
                  <a:schemeClr val="tx1"/>
                </a:solidFill>
                <a:effectLst/>
                <a:latin typeface="Calibri" pitchFamily="34" charset="0"/>
              </a:rPr>
              <a:t>Do you still have Si excess?</a:t>
            </a:r>
            <a:endParaRPr lang="en-GB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60" name="CasellaDiTesto 159"/>
          <p:cNvSpPr txBox="1"/>
          <p:nvPr/>
        </p:nvSpPr>
        <p:spPr>
          <a:xfrm>
            <a:off x="314325" y="6605588"/>
            <a:ext cx="1087438" cy="261937"/>
          </a:xfrm>
          <a:prstGeom prst="rect">
            <a:avLst/>
          </a:prstGeom>
          <a:solidFill>
            <a:srgbClr val="FF0000"/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1100" smtClean="0">
                <a:solidFill>
                  <a:schemeClr val="tx1"/>
                </a:solidFill>
                <a:latin typeface="Calibri" pitchFamily="34" charset="0"/>
              </a:rPr>
              <a:t>SUM</a:t>
            </a:r>
            <a:endParaRPr lang="en-GB" sz="11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61" name="Text Box 120"/>
          <p:cNvSpPr txBox="1">
            <a:spLocks noChangeArrowheads="1"/>
          </p:cNvSpPr>
          <p:nvPr/>
        </p:nvSpPr>
        <p:spPr bwMode="auto">
          <a:xfrm>
            <a:off x="6880543" y="1470025"/>
            <a:ext cx="585417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dirty="0" smtClean="0">
                <a:solidFill>
                  <a:srgbClr val="FF0000"/>
                </a:solidFill>
                <a:effectLst/>
                <a:latin typeface="Calibri" pitchFamily="34" charset="0"/>
              </a:rPr>
              <a:t>Si x 60</a:t>
            </a:r>
            <a:endParaRPr lang="en-GB" sz="1200" dirty="0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162" name="Text Box 120"/>
          <p:cNvSpPr txBox="1">
            <a:spLocks noChangeArrowheads="1"/>
          </p:cNvSpPr>
          <p:nvPr/>
        </p:nvSpPr>
        <p:spPr bwMode="auto">
          <a:xfrm>
            <a:off x="7430770" y="1733550"/>
            <a:ext cx="638316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dirty="0" smtClean="0">
                <a:solidFill>
                  <a:srgbClr val="FF0000"/>
                </a:solidFill>
                <a:effectLst/>
                <a:latin typeface="Calibri" pitchFamily="34" charset="0"/>
              </a:rPr>
              <a:t>K x 556</a:t>
            </a:r>
            <a:endParaRPr lang="en-GB" sz="1200" dirty="0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163" name="Text Box 120"/>
          <p:cNvSpPr txBox="1">
            <a:spLocks noChangeArrowheads="1"/>
          </p:cNvSpPr>
          <p:nvPr/>
        </p:nvSpPr>
        <p:spPr bwMode="auto">
          <a:xfrm>
            <a:off x="6813550" y="1995488"/>
            <a:ext cx="73129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dirty="0" smtClean="0">
                <a:solidFill>
                  <a:srgbClr val="FF0000"/>
                </a:solidFill>
                <a:effectLst/>
                <a:latin typeface="Calibri" pitchFamily="34" charset="0"/>
              </a:rPr>
              <a:t>Na x 524</a:t>
            </a:r>
            <a:endParaRPr lang="en-GB" sz="1200" dirty="0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164" name="Text Box 120"/>
          <p:cNvSpPr txBox="1">
            <a:spLocks noChangeArrowheads="1"/>
          </p:cNvSpPr>
          <p:nvPr/>
        </p:nvSpPr>
        <p:spPr bwMode="auto">
          <a:xfrm>
            <a:off x="6844030" y="2268538"/>
            <a:ext cx="6832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dirty="0" smtClean="0">
                <a:solidFill>
                  <a:srgbClr val="FF0000"/>
                </a:solidFill>
                <a:effectLst/>
                <a:latin typeface="Calibri" pitchFamily="34" charset="0"/>
              </a:rPr>
              <a:t>Al x 278</a:t>
            </a:r>
            <a:endParaRPr lang="en-GB" sz="1200" dirty="0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165" name="Text Box 120"/>
          <p:cNvSpPr txBox="1">
            <a:spLocks noChangeArrowheads="1"/>
          </p:cNvSpPr>
          <p:nvPr/>
        </p:nvSpPr>
        <p:spPr bwMode="auto">
          <a:xfrm>
            <a:off x="6828473" y="3530600"/>
            <a:ext cx="713657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Ca x 116</a:t>
            </a:r>
            <a:endParaRPr lang="en-GB" sz="1200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66" name="Text Box 120"/>
          <p:cNvSpPr txBox="1">
            <a:spLocks noChangeArrowheads="1"/>
          </p:cNvSpPr>
          <p:nvPr/>
        </p:nvSpPr>
        <p:spPr bwMode="auto">
          <a:xfrm>
            <a:off x="6819900" y="3775075"/>
            <a:ext cx="761747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smtClean="0">
                <a:solidFill>
                  <a:schemeClr val="tx1"/>
                </a:solidFill>
                <a:effectLst/>
                <a:latin typeface="Calibri" pitchFamily="34" charset="0"/>
              </a:rPr>
              <a:t>Mg x 100</a:t>
            </a:r>
            <a:endParaRPr lang="en-GB" sz="12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67" name="Text Box 120"/>
          <p:cNvSpPr txBox="1">
            <a:spLocks noChangeArrowheads="1"/>
          </p:cNvSpPr>
          <p:nvPr/>
        </p:nvSpPr>
        <p:spPr bwMode="auto">
          <a:xfrm>
            <a:off x="6842760" y="4030663"/>
            <a:ext cx="703398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smtClean="0">
                <a:solidFill>
                  <a:schemeClr val="tx1"/>
                </a:solidFill>
                <a:effectLst/>
                <a:latin typeface="Calibri" pitchFamily="34" charset="0"/>
              </a:rPr>
              <a:t>Fe x 132</a:t>
            </a:r>
            <a:endParaRPr lang="en-GB" sz="12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68" name="Text Box 120"/>
          <p:cNvSpPr txBox="1">
            <a:spLocks noChangeArrowheads="1"/>
          </p:cNvSpPr>
          <p:nvPr/>
        </p:nvSpPr>
        <p:spPr bwMode="auto">
          <a:xfrm>
            <a:off x="6781800" y="4518025"/>
            <a:ext cx="761747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smtClean="0">
                <a:solidFill>
                  <a:schemeClr val="tx1"/>
                </a:solidFill>
                <a:effectLst/>
                <a:latin typeface="Calibri" pitchFamily="34" charset="0"/>
              </a:rPr>
              <a:t>Mg x 100</a:t>
            </a:r>
            <a:endParaRPr lang="en-GB" sz="12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69" name="Text Box 120"/>
          <p:cNvSpPr txBox="1">
            <a:spLocks noChangeArrowheads="1"/>
          </p:cNvSpPr>
          <p:nvPr/>
        </p:nvSpPr>
        <p:spPr bwMode="auto">
          <a:xfrm>
            <a:off x="6812280" y="4743450"/>
            <a:ext cx="703398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smtClean="0">
                <a:solidFill>
                  <a:schemeClr val="tx1"/>
                </a:solidFill>
                <a:effectLst/>
                <a:latin typeface="Calibri" pitchFamily="34" charset="0"/>
              </a:rPr>
              <a:t>Fe x 132</a:t>
            </a:r>
            <a:endParaRPr lang="en-GB" sz="12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0" name="Rettangolo 169"/>
          <p:cNvSpPr>
            <a:spLocks noChangeArrowheads="1"/>
          </p:cNvSpPr>
          <p:nvPr/>
        </p:nvSpPr>
        <p:spPr bwMode="auto">
          <a:xfrm>
            <a:off x="8639175" y="55975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1" name="Text Box 120"/>
          <p:cNvSpPr txBox="1">
            <a:spLocks noChangeArrowheads="1"/>
          </p:cNvSpPr>
          <p:nvPr/>
        </p:nvSpPr>
        <p:spPr bwMode="auto">
          <a:xfrm>
            <a:off x="6781800" y="5548313"/>
            <a:ext cx="80599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smtClean="0">
                <a:solidFill>
                  <a:schemeClr val="tx1"/>
                </a:solidFill>
                <a:effectLst/>
                <a:latin typeface="Calibri" pitchFamily="34" charset="0"/>
              </a:rPr>
              <a:t>Fe</a:t>
            </a:r>
            <a:r>
              <a:rPr lang="en-GB" sz="1200" baseline="30000" smtClean="0">
                <a:solidFill>
                  <a:schemeClr val="tx1"/>
                </a:solidFill>
                <a:effectLst/>
                <a:latin typeface="Calibri" pitchFamily="34" charset="0"/>
              </a:rPr>
              <a:t>3+</a:t>
            </a:r>
            <a:r>
              <a:rPr lang="en-GB" sz="1200" smtClean="0">
                <a:solidFill>
                  <a:schemeClr val="tx1"/>
                </a:solidFill>
                <a:effectLst/>
                <a:latin typeface="Calibri" pitchFamily="34" charset="0"/>
              </a:rPr>
              <a:t> x 232</a:t>
            </a:r>
            <a:endParaRPr lang="en-GB" sz="12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2" name="Rettangolo 171"/>
          <p:cNvSpPr>
            <a:spLocks noChangeArrowheads="1"/>
          </p:cNvSpPr>
          <p:nvPr/>
        </p:nvSpPr>
        <p:spPr bwMode="auto">
          <a:xfrm>
            <a:off x="8639175" y="613251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3" name="Text Box 120"/>
          <p:cNvSpPr txBox="1">
            <a:spLocks noChangeArrowheads="1"/>
          </p:cNvSpPr>
          <p:nvPr/>
        </p:nvSpPr>
        <p:spPr bwMode="auto">
          <a:xfrm>
            <a:off x="6812280" y="6107113"/>
            <a:ext cx="668773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smtClean="0">
                <a:solidFill>
                  <a:schemeClr val="tx1"/>
                </a:solidFill>
                <a:effectLst/>
                <a:latin typeface="Calibri" pitchFamily="34" charset="0"/>
              </a:rPr>
              <a:t>Ti x 160</a:t>
            </a:r>
            <a:endParaRPr lang="en-GB" sz="12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5" name="Text Box 120"/>
          <p:cNvSpPr txBox="1">
            <a:spLocks noChangeArrowheads="1"/>
          </p:cNvSpPr>
          <p:nvPr/>
        </p:nvSpPr>
        <p:spPr bwMode="auto">
          <a:xfrm>
            <a:off x="6827520" y="6359525"/>
            <a:ext cx="638316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smtClean="0">
                <a:solidFill>
                  <a:schemeClr val="tx1"/>
                </a:solidFill>
                <a:effectLst/>
                <a:latin typeface="Calibri" pitchFamily="34" charset="0"/>
              </a:rPr>
              <a:t>P x 310</a:t>
            </a:r>
            <a:endParaRPr lang="en-GB" sz="12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6" name="Rettangolo 185"/>
          <p:cNvSpPr>
            <a:spLocks noChangeArrowheads="1"/>
          </p:cNvSpPr>
          <p:nvPr/>
        </p:nvSpPr>
        <p:spPr bwMode="auto">
          <a:xfrm>
            <a:off x="8623300" y="63976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7" name="Rettangolo 186"/>
          <p:cNvSpPr>
            <a:spLocks noChangeArrowheads="1"/>
          </p:cNvSpPr>
          <p:nvPr/>
        </p:nvSpPr>
        <p:spPr bwMode="auto">
          <a:xfrm>
            <a:off x="8658225" y="66421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8" name="Text Box 120"/>
          <p:cNvSpPr txBox="1">
            <a:spLocks noChangeArrowheads="1"/>
          </p:cNvSpPr>
          <p:nvPr/>
        </p:nvSpPr>
        <p:spPr bwMode="auto">
          <a:xfrm>
            <a:off x="3905250" y="1482725"/>
            <a:ext cx="1349375" cy="461963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1200" smtClean="0">
                <a:solidFill>
                  <a:schemeClr val="tx1"/>
                </a:solidFill>
                <a:effectLst/>
                <a:latin typeface="Calibri" pitchFamily="34" charset="0"/>
              </a:rPr>
              <a:t>Add the amount of Mn to Fe</a:t>
            </a:r>
            <a:r>
              <a:rPr lang="en-GB" sz="1200" baseline="30000" smtClean="0">
                <a:solidFill>
                  <a:schemeClr val="tx1"/>
                </a:solidFill>
                <a:effectLst/>
                <a:latin typeface="Calibri" pitchFamily="34" charset="0"/>
              </a:rPr>
              <a:t>2+</a:t>
            </a:r>
            <a:endParaRPr lang="en-GB" sz="1200" baseline="30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49" name="Text Box 120"/>
          <p:cNvSpPr txBox="1">
            <a:spLocks noChangeArrowheads="1"/>
          </p:cNvSpPr>
          <p:nvPr/>
        </p:nvSpPr>
        <p:spPr bwMode="auto">
          <a:xfrm>
            <a:off x="3894138" y="1519238"/>
            <a:ext cx="3146425" cy="1016000"/>
          </a:xfrm>
          <a:prstGeom prst="rect">
            <a:avLst/>
          </a:prstGeom>
          <a:solidFill>
            <a:srgbClr val="FFFF00"/>
          </a:solidFill>
          <a:ln w="19050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smtClean="0">
                <a:solidFill>
                  <a:schemeClr val="tx1"/>
                </a:solidFill>
                <a:effectLst/>
                <a:latin typeface="Calibri" pitchFamily="34" charset="0"/>
              </a:rPr>
              <a:t>Do not allocate Si in these first steps.</a:t>
            </a:r>
          </a:p>
          <a:p>
            <a:pPr algn="ctr"/>
            <a:r>
              <a:rPr lang="en-GB" sz="2000" smtClean="0">
                <a:solidFill>
                  <a:schemeClr val="tx1"/>
                </a:solidFill>
                <a:effectLst/>
                <a:latin typeface="Calibri" pitchFamily="34" charset="0"/>
              </a:rPr>
              <a:t>Use all the other cations</a:t>
            </a:r>
            <a:endParaRPr lang="en-GB" sz="2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grpSp>
        <p:nvGrpSpPr>
          <p:cNvPr id="10" name="Gruppo 168"/>
          <p:cNvGrpSpPr>
            <a:grpSpLocks/>
          </p:cNvGrpSpPr>
          <p:nvPr/>
        </p:nvGrpSpPr>
        <p:grpSpPr bwMode="auto">
          <a:xfrm>
            <a:off x="3157538" y="2586038"/>
            <a:ext cx="1970087" cy="431800"/>
            <a:chOff x="-1535935" y="1639033"/>
            <a:chExt cx="1464463" cy="431049"/>
          </a:xfrm>
        </p:grpSpPr>
        <p:sp>
          <p:nvSpPr>
            <p:cNvPr id="14536" name="Rettangolo 162"/>
            <p:cNvSpPr>
              <a:spLocks noChangeArrowheads="1"/>
            </p:cNvSpPr>
            <p:nvPr/>
          </p:nvSpPr>
          <p:spPr bwMode="auto">
            <a:xfrm>
              <a:off x="-1535935" y="1639033"/>
              <a:ext cx="1464463" cy="431049"/>
            </a:xfrm>
            <a:prstGeom prst="rect">
              <a:avLst/>
            </a:prstGeom>
            <a:solidFill>
              <a:srgbClr val="FFFF00"/>
            </a:solidFill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4537" name="CasellaDiTesto 164"/>
            <p:cNvSpPr txBox="1">
              <a:spLocks noChangeArrowheads="1"/>
            </p:cNvSpPr>
            <p:nvPr/>
          </p:nvSpPr>
          <p:spPr bwMode="auto">
            <a:xfrm>
              <a:off x="-1535935" y="1686575"/>
              <a:ext cx="1464463" cy="3379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GB" sz="160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Usually Mg+Fe</a:t>
              </a:r>
              <a:r>
                <a:rPr lang="en-GB" sz="1600" baseline="3000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2+</a:t>
              </a:r>
              <a:r>
                <a:rPr lang="en-GB" sz="160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&gt;Ca</a:t>
              </a:r>
              <a:endParaRPr lang="en-GB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</p:grpSp>
      <p:grpSp>
        <p:nvGrpSpPr>
          <p:cNvPr id="64" name="Gruppo 168"/>
          <p:cNvGrpSpPr>
            <a:grpSpLocks/>
          </p:cNvGrpSpPr>
          <p:nvPr/>
        </p:nvGrpSpPr>
        <p:grpSpPr bwMode="auto">
          <a:xfrm>
            <a:off x="1433513" y="2571750"/>
            <a:ext cx="1677987" cy="431800"/>
            <a:chOff x="-1535935" y="1639033"/>
            <a:chExt cx="1464463" cy="431049"/>
          </a:xfrm>
        </p:grpSpPr>
        <p:sp>
          <p:nvSpPr>
            <p:cNvPr id="14534" name="Rettangolo 162"/>
            <p:cNvSpPr>
              <a:spLocks noChangeArrowheads="1"/>
            </p:cNvSpPr>
            <p:nvPr/>
          </p:nvSpPr>
          <p:spPr bwMode="auto">
            <a:xfrm>
              <a:off x="-1535935" y="1639033"/>
              <a:ext cx="1464463" cy="431049"/>
            </a:xfrm>
            <a:prstGeom prst="rect">
              <a:avLst/>
            </a:prstGeom>
            <a:solidFill>
              <a:srgbClr val="CC99FF"/>
            </a:solidFill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4535" name="CasellaDiTesto 164"/>
            <p:cNvSpPr txBox="1">
              <a:spLocks noChangeArrowheads="1"/>
            </p:cNvSpPr>
            <p:nvPr/>
          </p:nvSpPr>
          <p:spPr bwMode="auto">
            <a:xfrm>
              <a:off x="-1535935" y="1686575"/>
              <a:ext cx="1464463" cy="3359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GB" sz="160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En</a:t>
              </a:r>
              <a:r>
                <a:rPr lang="en-GB" sz="1600" baseline="-2500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(Cpx)</a:t>
              </a:r>
              <a:r>
                <a:rPr lang="en-GB" sz="160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 = Ca * X</a:t>
              </a:r>
              <a:endParaRPr lang="en-GB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</p:grpSp>
      <p:sp>
        <p:nvSpPr>
          <p:cNvPr id="150" name="Text Box 120"/>
          <p:cNvSpPr txBox="1">
            <a:spLocks noChangeArrowheads="1"/>
          </p:cNvSpPr>
          <p:nvPr/>
        </p:nvSpPr>
        <p:spPr bwMode="auto">
          <a:xfrm>
            <a:off x="5235575" y="2578100"/>
            <a:ext cx="2727325" cy="954088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1400" smtClean="0">
                <a:solidFill>
                  <a:schemeClr val="tx1"/>
                </a:solidFill>
                <a:effectLst/>
                <a:latin typeface="Calibri" pitchFamily="34" charset="0"/>
              </a:rPr>
              <a:t>If Ca is less than Al, use all the Ca to build the Anorthite molecula and allocate the remaining Al to Corundum</a:t>
            </a:r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grpSp>
        <p:nvGrpSpPr>
          <p:cNvPr id="66" name="Gruppo 167"/>
          <p:cNvGrpSpPr>
            <a:grpSpLocks/>
          </p:cNvGrpSpPr>
          <p:nvPr/>
        </p:nvGrpSpPr>
        <p:grpSpPr bwMode="auto">
          <a:xfrm>
            <a:off x="3422650" y="2801938"/>
            <a:ext cx="1677988" cy="742950"/>
            <a:chOff x="-1535934" y="3123569"/>
            <a:chExt cx="1678778" cy="743711"/>
          </a:xfrm>
        </p:grpSpPr>
        <p:sp>
          <p:nvSpPr>
            <p:cNvPr id="14527" name="Rettangolo 154"/>
            <p:cNvSpPr>
              <a:spLocks noChangeArrowheads="1"/>
            </p:cNvSpPr>
            <p:nvPr/>
          </p:nvSpPr>
          <p:spPr bwMode="auto">
            <a:xfrm>
              <a:off x="-1535934" y="3123569"/>
              <a:ext cx="1643058" cy="743711"/>
            </a:xfrm>
            <a:prstGeom prst="rect">
              <a:avLst/>
            </a:prstGeom>
            <a:solidFill>
              <a:srgbClr val="CC99FF"/>
            </a:solidFill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grpSp>
          <p:nvGrpSpPr>
            <p:cNvPr id="14528" name="Gruppo 161"/>
            <p:cNvGrpSpPr>
              <a:grpSpLocks/>
            </p:cNvGrpSpPr>
            <p:nvPr/>
          </p:nvGrpSpPr>
          <p:grpSpPr bwMode="auto">
            <a:xfrm>
              <a:off x="-1535934" y="3172998"/>
              <a:ext cx="1678778" cy="634331"/>
              <a:chOff x="-1535934" y="3172998"/>
              <a:chExt cx="1678778" cy="634331"/>
            </a:xfrm>
          </p:grpSpPr>
          <p:sp>
            <p:nvSpPr>
              <p:cNvPr id="14529" name="CasellaDiTesto 155"/>
              <p:cNvSpPr txBox="1">
                <a:spLocks noChangeArrowheads="1"/>
              </p:cNvSpPr>
              <p:nvPr/>
            </p:nvSpPr>
            <p:spPr bwMode="auto">
              <a:xfrm>
                <a:off x="-1535934" y="3172998"/>
                <a:ext cx="1464463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GB" sz="1600" dirty="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X  =          Mg</a:t>
                </a:r>
                <a:endParaRPr lang="en-GB" sz="1600" dirty="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30" name="CasellaDiTesto 156"/>
              <p:cNvSpPr txBox="1">
                <a:spLocks noChangeArrowheads="1"/>
              </p:cNvSpPr>
              <p:nvPr/>
            </p:nvSpPr>
            <p:spPr bwMode="auto">
              <a:xfrm>
                <a:off x="-1143040" y="3468775"/>
                <a:ext cx="1285884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GB" sz="1600" dirty="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Fe</a:t>
                </a:r>
                <a:r>
                  <a:rPr lang="en-GB" sz="1600" baseline="30000" dirty="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2+</a:t>
                </a:r>
                <a:r>
                  <a:rPr lang="en-GB" sz="1600" baseline="-25000" dirty="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res.</a:t>
                </a:r>
                <a:r>
                  <a:rPr lang="en-GB" sz="1600" dirty="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+ Mg</a:t>
                </a:r>
                <a:endParaRPr lang="en-GB" sz="1600" dirty="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cxnSp>
            <p:nvCxnSpPr>
              <p:cNvPr id="14531" name="Connettore 1 160"/>
              <p:cNvCxnSpPr>
                <a:cxnSpLocks noChangeShapeType="1"/>
              </p:cNvCxnSpPr>
              <p:nvPr/>
            </p:nvCxnSpPr>
            <p:spPr bwMode="auto">
              <a:xfrm>
                <a:off x="-1000164" y="3479187"/>
                <a:ext cx="928694" cy="1588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</p:grpSp>
      <p:sp>
        <p:nvSpPr>
          <p:cNvPr id="146" name="Text Box 120"/>
          <p:cNvSpPr txBox="1">
            <a:spLocks noChangeArrowheads="1"/>
          </p:cNvSpPr>
          <p:nvPr/>
        </p:nvSpPr>
        <p:spPr bwMode="auto">
          <a:xfrm>
            <a:off x="4583113" y="5084763"/>
            <a:ext cx="3302000" cy="739775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If there is more Fe</a:t>
            </a:r>
            <a:r>
              <a:rPr lang="en-GB" sz="1400" baseline="300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3+</a:t>
            </a:r>
            <a:r>
              <a:rPr lang="en-GB" sz="14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 than Fe</a:t>
            </a:r>
            <a:r>
              <a:rPr lang="en-GB" sz="1400" baseline="300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2+</a:t>
            </a:r>
            <a:r>
              <a:rPr lang="en-GB" sz="14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, use all the Fe</a:t>
            </a:r>
            <a:r>
              <a:rPr lang="en-GB" sz="1400" baseline="300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2+</a:t>
            </a:r>
            <a:r>
              <a:rPr lang="en-GB" sz="14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 amount and then allocate the remaining Fe</a:t>
            </a:r>
            <a:r>
              <a:rPr lang="en-GB" sz="1400" baseline="300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3+</a:t>
            </a:r>
            <a:r>
              <a:rPr lang="en-GB" sz="14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 to Hematite</a:t>
            </a:r>
            <a:endParaRPr lang="en-GB" sz="1400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0" name="Rettangolo 29"/>
          <p:cNvSpPr>
            <a:spLocks noChangeArrowheads="1"/>
          </p:cNvSpPr>
          <p:nvPr/>
        </p:nvSpPr>
        <p:spPr bwMode="auto">
          <a:xfrm>
            <a:off x="5829300" y="35845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grpSp>
        <p:nvGrpSpPr>
          <p:cNvPr id="79" name="Gruppo 236"/>
          <p:cNvGrpSpPr>
            <a:grpSpLocks/>
          </p:cNvGrpSpPr>
          <p:nvPr/>
        </p:nvGrpSpPr>
        <p:grpSpPr bwMode="auto">
          <a:xfrm>
            <a:off x="5843587" y="3740150"/>
            <a:ext cx="3386137" cy="3160712"/>
            <a:chOff x="9710928" y="2231136"/>
            <a:chExt cx="3385278" cy="3160704"/>
          </a:xfrm>
        </p:grpSpPr>
        <p:sp>
          <p:nvSpPr>
            <p:cNvPr id="236" name="Rettangolo 235"/>
            <p:cNvSpPr/>
            <p:nvPr/>
          </p:nvSpPr>
          <p:spPr bwMode="auto">
            <a:xfrm>
              <a:off x="9712515" y="2288286"/>
              <a:ext cx="3383691" cy="3090855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grpSp>
          <p:nvGrpSpPr>
            <p:cNvPr id="14502" name="Gruppo 233"/>
            <p:cNvGrpSpPr>
              <a:grpSpLocks/>
            </p:cNvGrpSpPr>
            <p:nvPr/>
          </p:nvGrpSpPr>
          <p:grpSpPr bwMode="auto">
            <a:xfrm>
              <a:off x="9710928" y="2231136"/>
              <a:ext cx="3367013" cy="3160704"/>
              <a:chOff x="9710928" y="2231136"/>
              <a:chExt cx="3367013" cy="3160704"/>
            </a:xfrm>
          </p:grpSpPr>
          <p:sp>
            <p:nvSpPr>
              <p:cNvPr id="178" name="Triangolo isoscele 177"/>
              <p:cNvSpPr/>
              <p:nvPr/>
            </p:nvSpPr>
            <p:spPr bwMode="auto">
              <a:xfrm>
                <a:off x="9929947" y="2462910"/>
                <a:ext cx="3029768" cy="2614606"/>
              </a:xfrm>
              <a:prstGeom prst="triangle">
                <a:avLst/>
              </a:prstGeom>
              <a:solidFill>
                <a:srgbClr val="FFFF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14504" name="CasellaDiTesto 178"/>
              <p:cNvSpPr txBox="1">
                <a:spLocks noChangeArrowheads="1"/>
              </p:cNvSpPr>
              <p:nvPr/>
            </p:nvSpPr>
            <p:spPr bwMode="auto">
              <a:xfrm>
                <a:off x="10820400" y="2231136"/>
                <a:ext cx="1188293" cy="3077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(</a:t>
                </a:r>
                <a:r>
                  <a:rPr lang="en-GB" sz="1400" smtClean="0">
                    <a:solidFill>
                      <a:srgbClr val="FF0000"/>
                    </a:solidFill>
                    <a:effectLst/>
                    <a:latin typeface="Calibri" pitchFamily="34" charset="0"/>
                  </a:rPr>
                  <a:t>Wo</a:t>
                </a:r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) Ca</a:t>
                </a:r>
                <a:r>
                  <a:rPr lang="en-GB" sz="1400" baseline="-250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Si</a:t>
                </a:r>
                <a:r>
                  <a:rPr lang="en-GB" sz="1400" baseline="-250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O</a:t>
                </a:r>
                <a:r>
                  <a:rPr lang="en-GB" sz="1400" baseline="-250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6</a:t>
                </a:r>
                <a:endParaRPr lang="en-GB" sz="14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05" name="CasellaDiTesto 179"/>
              <p:cNvSpPr txBox="1">
                <a:spLocks noChangeArrowheads="1"/>
              </p:cNvSpPr>
              <p:nvPr/>
            </p:nvSpPr>
            <p:spPr bwMode="auto">
              <a:xfrm>
                <a:off x="9710928" y="5065776"/>
                <a:ext cx="1179831" cy="3077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(</a:t>
                </a:r>
                <a:r>
                  <a:rPr lang="en-GB" sz="1400" smtClean="0">
                    <a:solidFill>
                      <a:srgbClr val="FF0000"/>
                    </a:solidFill>
                    <a:effectLst/>
                    <a:latin typeface="Calibri" pitchFamily="34" charset="0"/>
                  </a:rPr>
                  <a:t>En</a:t>
                </a:r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) Mg</a:t>
                </a:r>
                <a:r>
                  <a:rPr lang="en-GB" sz="1400" baseline="-250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Si</a:t>
                </a:r>
                <a:r>
                  <a:rPr lang="en-GB" sz="1400" baseline="-250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O</a:t>
                </a:r>
                <a:r>
                  <a:rPr lang="en-GB" sz="1400" baseline="-250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6</a:t>
                </a:r>
                <a:endParaRPr lang="en-GB" sz="14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06" name="CasellaDiTesto 180"/>
              <p:cNvSpPr txBox="1">
                <a:spLocks noChangeArrowheads="1"/>
              </p:cNvSpPr>
              <p:nvPr/>
            </p:nvSpPr>
            <p:spPr bwMode="auto">
              <a:xfrm>
                <a:off x="11830304" y="5084064"/>
                <a:ext cx="1103612" cy="3077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Fe</a:t>
                </a:r>
                <a:r>
                  <a:rPr lang="en-GB" sz="1400" baseline="-250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Si</a:t>
                </a:r>
                <a:r>
                  <a:rPr lang="en-GB" sz="1400" baseline="-250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O</a:t>
                </a:r>
                <a:r>
                  <a:rPr lang="en-GB" sz="1400" baseline="-250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6 </a:t>
                </a:r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(</a:t>
                </a:r>
                <a:r>
                  <a:rPr lang="en-GB" sz="1400" smtClean="0">
                    <a:solidFill>
                      <a:srgbClr val="FF0000"/>
                    </a:solidFill>
                    <a:effectLst/>
                    <a:latin typeface="Calibri" pitchFamily="34" charset="0"/>
                  </a:rPr>
                  <a:t>Fs</a:t>
                </a:r>
                <a:r>
                  <a:rPr lang="en-GB" sz="14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) </a:t>
                </a:r>
                <a:endParaRPr lang="en-GB" sz="14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cxnSp>
            <p:nvCxnSpPr>
              <p:cNvPr id="14507" name="Connettore 1 182"/>
              <p:cNvCxnSpPr>
                <a:cxnSpLocks noChangeShapeType="1"/>
                <a:stCxn id="178" idx="1"/>
                <a:endCxn id="178" idx="5"/>
              </p:cNvCxnSpPr>
              <p:nvPr/>
            </p:nvCxnSpPr>
            <p:spPr bwMode="auto">
              <a:xfrm rot="10800000" flipH="1">
                <a:off x="10687411" y="3770477"/>
                <a:ext cx="1515123" cy="1588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14508" name="Connettore 1 188"/>
              <p:cNvCxnSpPr>
                <a:cxnSpLocks noChangeShapeType="1"/>
              </p:cNvCxnSpPr>
              <p:nvPr/>
            </p:nvCxnSpPr>
            <p:spPr bwMode="auto">
              <a:xfrm>
                <a:off x="10608945" y="3897630"/>
                <a:ext cx="1678305" cy="5715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14509" name="Connettore 1 192"/>
              <p:cNvCxnSpPr>
                <a:cxnSpLocks noChangeShapeType="1"/>
              </p:cNvCxnSpPr>
              <p:nvPr/>
            </p:nvCxnSpPr>
            <p:spPr bwMode="auto">
              <a:xfrm flipV="1">
                <a:off x="10226401" y="4549140"/>
                <a:ext cx="2434229" cy="165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14510" name="Connettore 1 194"/>
              <p:cNvCxnSpPr>
                <a:cxnSpLocks noChangeShapeType="1"/>
              </p:cNvCxnSpPr>
              <p:nvPr/>
            </p:nvCxnSpPr>
            <p:spPr bwMode="auto">
              <a:xfrm flipV="1">
                <a:off x="10006945" y="4949952"/>
                <a:ext cx="2879999" cy="1690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14511" name="CasellaDiTesto 196"/>
              <p:cNvSpPr txBox="1">
                <a:spLocks noChangeArrowheads="1"/>
              </p:cNvSpPr>
              <p:nvPr/>
            </p:nvSpPr>
            <p:spPr bwMode="auto">
              <a:xfrm>
                <a:off x="11206100" y="4066032"/>
                <a:ext cx="554818" cy="2616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11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Augite</a:t>
                </a:r>
                <a:endParaRPr lang="en-GB" sz="11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12" name="CasellaDiTesto 197"/>
              <p:cNvSpPr txBox="1">
                <a:spLocks noChangeArrowheads="1"/>
              </p:cNvSpPr>
              <p:nvPr/>
            </p:nvSpPr>
            <p:spPr bwMode="auto">
              <a:xfrm>
                <a:off x="10751478" y="3712464"/>
                <a:ext cx="594884" cy="2308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9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Diopside</a:t>
                </a:r>
                <a:endParaRPr lang="en-GB" sz="9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13" name="CasellaDiTesto 198"/>
              <p:cNvSpPr txBox="1">
                <a:spLocks noChangeArrowheads="1"/>
              </p:cNvSpPr>
              <p:nvPr/>
            </p:nvSpPr>
            <p:spPr bwMode="auto">
              <a:xfrm>
                <a:off x="11379200" y="3720084"/>
                <a:ext cx="963681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GB" sz="9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Hedembergite</a:t>
                </a:r>
                <a:endParaRPr lang="en-GB" sz="9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14" name="CasellaDiTesto 199"/>
              <p:cNvSpPr txBox="1">
                <a:spLocks noChangeArrowheads="1"/>
              </p:cNvSpPr>
              <p:nvPr/>
            </p:nvSpPr>
            <p:spPr bwMode="auto">
              <a:xfrm>
                <a:off x="11203715" y="4620768"/>
                <a:ext cx="721489" cy="2616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11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Pigeonite</a:t>
                </a:r>
                <a:endParaRPr lang="en-GB" sz="11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15" name="CasellaDiTesto 200"/>
              <p:cNvSpPr txBox="1">
                <a:spLocks noChangeArrowheads="1"/>
              </p:cNvSpPr>
              <p:nvPr/>
            </p:nvSpPr>
            <p:spPr bwMode="auto">
              <a:xfrm>
                <a:off x="10412839" y="4901184"/>
                <a:ext cx="896172" cy="2308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9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(clino)Enstatite</a:t>
                </a:r>
                <a:endParaRPr lang="en-GB" sz="9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16" name="CasellaDiTesto 201"/>
              <p:cNvSpPr txBox="1">
                <a:spLocks noChangeArrowheads="1"/>
              </p:cNvSpPr>
              <p:nvPr/>
            </p:nvSpPr>
            <p:spPr bwMode="auto">
              <a:xfrm>
                <a:off x="11753483" y="4901184"/>
                <a:ext cx="981109" cy="2308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9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(clino)Ferrosalite</a:t>
                </a:r>
                <a:endParaRPr lang="en-GB" sz="9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cxnSp>
            <p:nvCxnSpPr>
              <p:cNvPr id="14517" name="Connettore 1 205"/>
              <p:cNvCxnSpPr>
                <a:cxnSpLocks noChangeShapeType="1"/>
              </p:cNvCxnSpPr>
              <p:nvPr/>
            </p:nvCxnSpPr>
            <p:spPr bwMode="auto">
              <a:xfrm rot="5400000">
                <a:off x="11397619" y="5013958"/>
                <a:ext cx="114299" cy="6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14518" name="Connettore 1 211"/>
              <p:cNvCxnSpPr>
                <a:cxnSpLocks noChangeShapeType="1"/>
              </p:cNvCxnSpPr>
              <p:nvPr/>
            </p:nvCxnSpPr>
            <p:spPr bwMode="auto">
              <a:xfrm rot="5400000">
                <a:off x="11397619" y="3834129"/>
                <a:ext cx="114299" cy="6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14519" name="CasellaDiTesto 212"/>
              <p:cNvSpPr txBox="1">
                <a:spLocks noChangeArrowheads="1"/>
              </p:cNvSpPr>
              <p:nvPr/>
            </p:nvSpPr>
            <p:spPr bwMode="auto">
              <a:xfrm>
                <a:off x="10457517" y="366674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50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0" name="CasellaDiTesto 213"/>
              <p:cNvSpPr txBox="1">
                <a:spLocks noChangeArrowheads="1"/>
              </p:cNvSpPr>
              <p:nvPr/>
            </p:nvSpPr>
            <p:spPr bwMode="auto">
              <a:xfrm>
                <a:off x="10379412" y="378866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45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1" name="CasellaDiTesto 214"/>
              <p:cNvSpPr txBox="1">
                <a:spLocks noChangeArrowheads="1"/>
              </p:cNvSpPr>
              <p:nvPr/>
            </p:nvSpPr>
            <p:spPr bwMode="auto">
              <a:xfrm>
                <a:off x="12194877" y="366674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50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2" name="CasellaDiTesto 215"/>
              <p:cNvSpPr txBox="1">
                <a:spLocks noChangeArrowheads="1"/>
              </p:cNvSpPr>
              <p:nvPr/>
            </p:nvSpPr>
            <p:spPr bwMode="auto">
              <a:xfrm>
                <a:off x="12225358" y="378866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45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3" name="CasellaDiTesto 216"/>
              <p:cNvSpPr txBox="1">
                <a:spLocks noChangeArrowheads="1"/>
              </p:cNvSpPr>
              <p:nvPr/>
            </p:nvSpPr>
            <p:spPr bwMode="auto">
              <a:xfrm>
                <a:off x="12617787" y="444017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20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4" name="CasellaDiTesto 217"/>
              <p:cNvSpPr txBox="1">
                <a:spLocks noChangeArrowheads="1"/>
              </p:cNvSpPr>
              <p:nvPr/>
            </p:nvSpPr>
            <p:spPr bwMode="auto">
              <a:xfrm>
                <a:off x="10000318" y="444017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20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5" name="CasellaDiTesto 218"/>
              <p:cNvSpPr txBox="1">
                <a:spLocks noChangeArrowheads="1"/>
              </p:cNvSpPr>
              <p:nvPr/>
            </p:nvSpPr>
            <p:spPr bwMode="auto">
              <a:xfrm>
                <a:off x="9829600" y="4831334"/>
                <a:ext cx="235902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5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6" name="CasellaDiTesto 219"/>
              <p:cNvSpPr txBox="1">
                <a:spLocks noChangeArrowheads="1"/>
              </p:cNvSpPr>
              <p:nvPr/>
            </p:nvSpPr>
            <p:spPr bwMode="auto">
              <a:xfrm>
                <a:off x="12842039" y="4831334"/>
                <a:ext cx="235902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 smtClean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5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</p:grpSp>
      </p:grpSp>
      <p:sp>
        <p:nvSpPr>
          <p:cNvPr id="154" name="Text Box 120"/>
          <p:cNvSpPr txBox="1">
            <a:spLocks noChangeArrowheads="1"/>
          </p:cNvSpPr>
          <p:nvPr/>
        </p:nvSpPr>
        <p:spPr bwMode="auto">
          <a:xfrm>
            <a:off x="4594225" y="4719638"/>
            <a:ext cx="1474788" cy="314325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1400" smtClean="0">
                <a:solidFill>
                  <a:schemeClr val="tx1"/>
                </a:solidFill>
                <a:effectLst/>
                <a:latin typeface="Calibri" pitchFamily="34" charset="0"/>
              </a:rPr>
              <a:t>Remaining Fe</a:t>
            </a:r>
            <a:r>
              <a:rPr lang="en-GB" sz="1400" baseline="30000" smtClean="0">
                <a:solidFill>
                  <a:schemeClr val="tx1"/>
                </a:solidFill>
                <a:effectLst/>
                <a:latin typeface="Calibri" pitchFamily="34" charset="0"/>
              </a:rPr>
              <a:t>2+</a:t>
            </a:r>
            <a:endParaRPr lang="en-GB" sz="1400" baseline="30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52" name="Text Box 120"/>
          <p:cNvSpPr txBox="1">
            <a:spLocks noChangeArrowheads="1"/>
          </p:cNvSpPr>
          <p:nvPr/>
        </p:nvSpPr>
        <p:spPr bwMode="auto">
          <a:xfrm>
            <a:off x="4652963" y="3997325"/>
            <a:ext cx="2263775" cy="738664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14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If normative corundum is present, there will be no normative clinopyroxene</a:t>
            </a:r>
            <a:endParaRPr lang="en-GB" sz="1400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53" name="Text Box 120"/>
          <p:cNvSpPr txBox="1">
            <a:spLocks noChangeArrowheads="1"/>
          </p:cNvSpPr>
          <p:nvPr/>
        </p:nvSpPr>
        <p:spPr bwMode="auto">
          <a:xfrm>
            <a:off x="3756025" y="4475163"/>
            <a:ext cx="1387475" cy="307975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1400" smtClean="0">
                <a:solidFill>
                  <a:schemeClr val="tx1"/>
                </a:solidFill>
                <a:effectLst/>
                <a:latin typeface="Calibri" pitchFamily="34" charset="0"/>
              </a:rPr>
              <a:t>Remaining Mg</a:t>
            </a:r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grpSp>
        <p:nvGrpSpPr>
          <p:cNvPr id="81" name="Gruppo 242"/>
          <p:cNvGrpSpPr>
            <a:grpSpLocks/>
          </p:cNvGrpSpPr>
          <p:nvPr/>
        </p:nvGrpSpPr>
        <p:grpSpPr bwMode="auto">
          <a:xfrm>
            <a:off x="6078538" y="6402388"/>
            <a:ext cx="3003550" cy="253916"/>
            <a:chOff x="6012180" y="6408420"/>
            <a:chExt cx="3002280" cy="253599"/>
          </a:xfrm>
        </p:grpSpPr>
        <p:sp>
          <p:nvSpPr>
            <p:cNvPr id="239" name="Figura a mano libera 238"/>
            <p:cNvSpPr/>
            <p:nvPr/>
          </p:nvSpPr>
          <p:spPr bwMode="auto">
            <a:xfrm>
              <a:off x="6012180" y="6481354"/>
              <a:ext cx="3002280" cy="114157"/>
            </a:xfrm>
            <a:custGeom>
              <a:avLst/>
              <a:gdLst>
                <a:gd name="connsiteX0" fmla="*/ 68580 w 3002280"/>
                <a:gd name="connsiteY0" fmla="*/ 0 h 114300"/>
                <a:gd name="connsiteX1" fmla="*/ 0 w 3002280"/>
                <a:gd name="connsiteY1" fmla="*/ 110490 h 114300"/>
                <a:gd name="connsiteX2" fmla="*/ 3002280 w 3002280"/>
                <a:gd name="connsiteY2" fmla="*/ 114300 h 114300"/>
                <a:gd name="connsiteX3" fmla="*/ 2933700 w 3002280"/>
                <a:gd name="connsiteY3" fmla="*/ 3810 h 114300"/>
                <a:gd name="connsiteX4" fmla="*/ 68580 w 3002280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114300">
                  <a:moveTo>
                    <a:pt x="68580" y="0"/>
                  </a:moveTo>
                  <a:lnTo>
                    <a:pt x="0" y="110490"/>
                  </a:lnTo>
                  <a:lnTo>
                    <a:pt x="3002280" y="114300"/>
                  </a:lnTo>
                  <a:lnTo>
                    <a:pt x="2933700" y="3810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42" name="CasellaDiTesto 241"/>
            <p:cNvSpPr txBox="1"/>
            <p:nvPr/>
          </p:nvSpPr>
          <p:spPr>
            <a:xfrm>
              <a:off x="7281643" y="6408420"/>
              <a:ext cx="402504" cy="25359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GB" sz="1050" smtClean="0">
                  <a:solidFill>
                    <a:schemeClr val="bg1"/>
                  </a:solidFill>
                  <a:latin typeface="Calibri" pitchFamily="34" charset="0"/>
                </a:rPr>
                <a:t>Opx</a:t>
              </a:r>
              <a:endParaRPr lang="en-GB" sz="105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2" name="Gruppo 240"/>
          <p:cNvGrpSpPr>
            <a:grpSpLocks/>
          </p:cNvGrpSpPr>
          <p:nvPr/>
        </p:nvGrpSpPr>
        <p:grpSpPr bwMode="auto">
          <a:xfrm>
            <a:off x="6148388" y="5283200"/>
            <a:ext cx="2852737" cy="1174750"/>
            <a:chOff x="6080760" y="5295900"/>
            <a:chExt cx="2853690" cy="1173480"/>
          </a:xfrm>
        </p:grpSpPr>
        <p:sp>
          <p:nvSpPr>
            <p:cNvPr id="238" name="Figura a mano libera 237"/>
            <p:cNvSpPr/>
            <p:nvPr/>
          </p:nvSpPr>
          <p:spPr bwMode="auto">
            <a:xfrm>
              <a:off x="6080760" y="5295900"/>
              <a:ext cx="2853690" cy="1173480"/>
            </a:xfrm>
            <a:custGeom>
              <a:avLst/>
              <a:gdLst>
                <a:gd name="connsiteX0" fmla="*/ 0 w 2884170"/>
                <a:gd name="connsiteY0" fmla="*/ 1188720 h 1188720"/>
                <a:gd name="connsiteX1" fmla="*/ 2884170 w 2884170"/>
                <a:gd name="connsiteY1" fmla="*/ 1184910 h 1188720"/>
                <a:gd name="connsiteX2" fmla="*/ 2198370 w 2884170"/>
                <a:gd name="connsiteY2" fmla="*/ 3810 h 1188720"/>
                <a:gd name="connsiteX3" fmla="*/ 689610 w 2884170"/>
                <a:gd name="connsiteY3" fmla="*/ 0 h 1188720"/>
                <a:gd name="connsiteX4" fmla="*/ 0 w 2884170"/>
                <a:gd name="connsiteY4" fmla="*/ 1188720 h 1188720"/>
                <a:gd name="connsiteX0" fmla="*/ 0 w 2884170"/>
                <a:gd name="connsiteY0" fmla="*/ 1188720 h 1188720"/>
                <a:gd name="connsiteX1" fmla="*/ 2884170 w 2884170"/>
                <a:gd name="connsiteY1" fmla="*/ 1184910 h 1188720"/>
                <a:gd name="connsiteX2" fmla="*/ 2143125 w 2884170"/>
                <a:gd name="connsiteY2" fmla="*/ 3810 h 1188720"/>
                <a:gd name="connsiteX3" fmla="*/ 689610 w 2884170"/>
                <a:gd name="connsiteY3" fmla="*/ 0 h 1188720"/>
                <a:gd name="connsiteX4" fmla="*/ 0 w 2884170"/>
                <a:gd name="connsiteY4" fmla="*/ 1188720 h 1188720"/>
                <a:gd name="connsiteX0" fmla="*/ 0 w 2884170"/>
                <a:gd name="connsiteY0" fmla="*/ 1188720 h 1188720"/>
                <a:gd name="connsiteX1" fmla="*/ 2884170 w 2884170"/>
                <a:gd name="connsiteY1" fmla="*/ 1184910 h 1188720"/>
                <a:gd name="connsiteX2" fmla="*/ 2188845 w 2884170"/>
                <a:gd name="connsiteY2" fmla="*/ 3810 h 1188720"/>
                <a:gd name="connsiteX3" fmla="*/ 689610 w 2884170"/>
                <a:gd name="connsiteY3" fmla="*/ 0 h 1188720"/>
                <a:gd name="connsiteX4" fmla="*/ 0 w 2884170"/>
                <a:gd name="connsiteY4" fmla="*/ 1188720 h 1188720"/>
                <a:gd name="connsiteX0" fmla="*/ 0 w 2756535"/>
                <a:gd name="connsiteY0" fmla="*/ 1188720 h 1188720"/>
                <a:gd name="connsiteX1" fmla="*/ 2756535 w 2756535"/>
                <a:gd name="connsiteY1" fmla="*/ 1184910 h 1188720"/>
                <a:gd name="connsiteX2" fmla="*/ 2188845 w 2756535"/>
                <a:gd name="connsiteY2" fmla="*/ 3810 h 1188720"/>
                <a:gd name="connsiteX3" fmla="*/ 689610 w 2756535"/>
                <a:gd name="connsiteY3" fmla="*/ 0 h 1188720"/>
                <a:gd name="connsiteX4" fmla="*/ 0 w 2756535"/>
                <a:gd name="connsiteY4" fmla="*/ 1188720 h 1188720"/>
                <a:gd name="connsiteX0" fmla="*/ 0 w 2853690"/>
                <a:gd name="connsiteY0" fmla="*/ 1188720 h 1188720"/>
                <a:gd name="connsiteX1" fmla="*/ 2853690 w 2853690"/>
                <a:gd name="connsiteY1" fmla="*/ 1184910 h 1188720"/>
                <a:gd name="connsiteX2" fmla="*/ 2188845 w 2853690"/>
                <a:gd name="connsiteY2" fmla="*/ 3810 h 1188720"/>
                <a:gd name="connsiteX3" fmla="*/ 689610 w 2853690"/>
                <a:gd name="connsiteY3" fmla="*/ 0 h 1188720"/>
                <a:gd name="connsiteX4" fmla="*/ 0 w 2853690"/>
                <a:gd name="connsiteY4" fmla="*/ 1188720 h 1188720"/>
                <a:gd name="connsiteX0" fmla="*/ 0 w 2853690"/>
                <a:gd name="connsiteY0" fmla="*/ 1188720 h 1188720"/>
                <a:gd name="connsiteX1" fmla="*/ 2853690 w 2853690"/>
                <a:gd name="connsiteY1" fmla="*/ 1156335 h 1188720"/>
                <a:gd name="connsiteX2" fmla="*/ 2188845 w 2853690"/>
                <a:gd name="connsiteY2" fmla="*/ 3810 h 1188720"/>
                <a:gd name="connsiteX3" fmla="*/ 689610 w 2853690"/>
                <a:gd name="connsiteY3" fmla="*/ 0 h 1188720"/>
                <a:gd name="connsiteX4" fmla="*/ 0 w 2853690"/>
                <a:gd name="connsiteY4" fmla="*/ 1188720 h 1188720"/>
                <a:gd name="connsiteX0" fmla="*/ 0 w 2653665"/>
                <a:gd name="connsiteY0" fmla="*/ 1188720 h 1188720"/>
                <a:gd name="connsiteX1" fmla="*/ 2653665 w 2653665"/>
                <a:gd name="connsiteY1" fmla="*/ 1083945 h 1188720"/>
                <a:gd name="connsiteX2" fmla="*/ 2188845 w 2653665"/>
                <a:gd name="connsiteY2" fmla="*/ 3810 h 1188720"/>
                <a:gd name="connsiteX3" fmla="*/ 689610 w 2653665"/>
                <a:gd name="connsiteY3" fmla="*/ 0 h 1188720"/>
                <a:gd name="connsiteX4" fmla="*/ 0 w 2653665"/>
                <a:gd name="connsiteY4" fmla="*/ 1188720 h 1188720"/>
                <a:gd name="connsiteX0" fmla="*/ 0 w 2865120"/>
                <a:gd name="connsiteY0" fmla="*/ 1188720 h 1188720"/>
                <a:gd name="connsiteX1" fmla="*/ 2865120 w 2865120"/>
                <a:gd name="connsiteY1" fmla="*/ 1173480 h 1188720"/>
                <a:gd name="connsiteX2" fmla="*/ 2188845 w 2865120"/>
                <a:gd name="connsiteY2" fmla="*/ 3810 h 1188720"/>
                <a:gd name="connsiteX3" fmla="*/ 689610 w 2865120"/>
                <a:gd name="connsiteY3" fmla="*/ 0 h 1188720"/>
                <a:gd name="connsiteX4" fmla="*/ 0 w 2865120"/>
                <a:gd name="connsiteY4" fmla="*/ 1188720 h 1188720"/>
                <a:gd name="connsiteX0" fmla="*/ 0 w 2600325"/>
                <a:gd name="connsiteY0" fmla="*/ 1074420 h 1173480"/>
                <a:gd name="connsiteX1" fmla="*/ 2600325 w 2600325"/>
                <a:gd name="connsiteY1" fmla="*/ 1173480 h 1173480"/>
                <a:gd name="connsiteX2" fmla="*/ 1924050 w 2600325"/>
                <a:gd name="connsiteY2" fmla="*/ 3810 h 1173480"/>
                <a:gd name="connsiteX3" fmla="*/ 424815 w 2600325"/>
                <a:gd name="connsiteY3" fmla="*/ 0 h 1173480"/>
                <a:gd name="connsiteX4" fmla="*/ 0 w 2600325"/>
                <a:gd name="connsiteY4" fmla="*/ 1074420 h 1173480"/>
                <a:gd name="connsiteX0" fmla="*/ 0 w 2853690"/>
                <a:gd name="connsiteY0" fmla="*/ 1177290 h 1177290"/>
                <a:gd name="connsiteX1" fmla="*/ 2853690 w 2853690"/>
                <a:gd name="connsiteY1" fmla="*/ 1173480 h 1177290"/>
                <a:gd name="connsiteX2" fmla="*/ 2177415 w 2853690"/>
                <a:gd name="connsiteY2" fmla="*/ 3810 h 1177290"/>
                <a:gd name="connsiteX3" fmla="*/ 678180 w 2853690"/>
                <a:gd name="connsiteY3" fmla="*/ 0 h 1177290"/>
                <a:gd name="connsiteX4" fmla="*/ 0 w 2853690"/>
                <a:gd name="connsiteY4" fmla="*/ 1177290 h 1177290"/>
                <a:gd name="connsiteX0" fmla="*/ 0 w 2853690"/>
                <a:gd name="connsiteY0" fmla="*/ 1173480 h 1173480"/>
                <a:gd name="connsiteX1" fmla="*/ 2853690 w 2853690"/>
                <a:gd name="connsiteY1" fmla="*/ 1169670 h 1173480"/>
                <a:gd name="connsiteX2" fmla="*/ 2177415 w 2853690"/>
                <a:gd name="connsiteY2" fmla="*/ 0 h 1173480"/>
                <a:gd name="connsiteX3" fmla="*/ 735330 w 2853690"/>
                <a:gd name="connsiteY3" fmla="*/ 87630 h 1173480"/>
                <a:gd name="connsiteX4" fmla="*/ 0 w 2853690"/>
                <a:gd name="connsiteY4" fmla="*/ 1173480 h 1173480"/>
                <a:gd name="connsiteX0" fmla="*/ 0 w 2853690"/>
                <a:gd name="connsiteY0" fmla="*/ 1173480 h 1173480"/>
                <a:gd name="connsiteX1" fmla="*/ 2853690 w 2853690"/>
                <a:gd name="connsiteY1" fmla="*/ 1169670 h 1173480"/>
                <a:gd name="connsiteX2" fmla="*/ 2177415 w 2853690"/>
                <a:gd name="connsiteY2" fmla="*/ 0 h 1173480"/>
                <a:gd name="connsiteX3" fmla="*/ 680085 w 2853690"/>
                <a:gd name="connsiteY3" fmla="*/ 13335 h 1173480"/>
                <a:gd name="connsiteX4" fmla="*/ 0 w 2853690"/>
                <a:gd name="connsiteY4" fmla="*/ 1173480 h 1173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3690" h="1173480">
                  <a:moveTo>
                    <a:pt x="0" y="1173480"/>
                  </a:moveTo>
                  <a:lnTo>
                    <a:pt x="2853690" y="1169670"/>
                  </a:lnTo>
                  <a:lnTo>
                    <a:pt x="2177415" y="0"/>
                  </a:lnTo>
                  <a:lnTo>
                    <a:pt x="680085" y="13335"/>
                  </a:lnTo>
                  <a:lnTo>
                    <a:pt x="0" y="1173480"/>
                  </a:lnTo>
                  <a:close/>
                </a:path>
              </a:pathLst>
            </a:cu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40" name="CasellaDiTesto 239"/>
            <p:cNvSpPr txBox="1"/>
            <p:nvPr/>
          </p:nvSpPr>
          <p:spPr>
            <a:xfrm>
              <a:off x="7205085" y="5711375"/>
              <a:ext cx="524870" cy="36893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chemeClr val="tx1"/>
                  </a:solidFill>
                  <a:latin typeface="Calibri" pitchFamily="34" charset="0"/>
                </a:rPr>
                <a:t>Cpx</a:t>
              </a:r>
              <a:endParaRPr lang="en-GB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210" name="Rectangle 3"/>
          <p:cNvSpPr>
            <a:spLocks noChangeArrowheads="1"/>
          </p:cNvSpPr>
          <p:nvPr/>
        </p:nvSpPr>
        <p:spPr bwMode="auto">
          <a:xfrm>
            <a:off x="3693161" y="5837239"/>
            <a:ext cx="1569720" cy="32480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marL="346075" indent="-346075" algn="ctr">
              <a:spcBef>
                <a:spcPts val="600"/>
              </a:spcBef>
              <a:defRPr/>
            </a:pPr>
            <a:r>
              <a:rPr lang="en-GB" sz="16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Ca</a:t>
            </a:r>
            <a:r>
              <a:rPr lang="en-GB" sz="1600" baseline="-250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5</a:t>
            </a:r>
            <a:r>
              <a:rPr lang="en-GB" sz="16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(PO</a:t>
            </a:r>
            <a:r>
              <a:rPr lang="en-GB" sz="1600" baseline="-250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4</a:t>
            </a:r>
            <a:r>
              <a:rPr lang="en-GB" sz="16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)</a:t>
            </a:r>
            <a:r>
              <a:rPr lang="en-GB" sz="1600" baseline="-250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3</a:t>
            </a:r>
            <a:r>
              <a:rPr lang="en-GB" sz="16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(OH)</a:t>
            </a:r>
            <a:endParaRPr lang="en-GB" sz="160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211" name="Rectangle 3"/>
          <p:cNvSpPr>
            <a:spLocks noChangeArrowheads="1"/>
          </p:cNvSpPr>
          <p:nvPr/>
        </p:nvSpPr>
        <p:spPr bwMode="auto">
          <a:xfrm>
            <a:off x="3317240" y="6471920"/>
            <a:ext cx="2324100" cy="3048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marL="346075" indent="-346075" algn="ctr">
              <a:spcBef>
                <a:spcPts val="600"/>
              </a:spcBef>
              <a:defRPr/>
            </a:pPr>
            <a:r>
              <a:rPr lang="en-GB" sz="16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[10CaO + 3P</a:t>
            </a:r>
            <a:r>
              <a:rPr lang="en-GB" sz="1600" baseline="-250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2</a:t>
            </a:r>
            <a:r>
              <a:rPr lang="en-GB" sz="16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O</a:t>
            </a:r>
            <a:r>
              <a:rPr lang="en-GB" sz="1600" baseline="-250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5 </a:t>
            </a:r>
            <a:r>
              <a:rPr lang="en-GB" sz="16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+ H</a:t>
            </a:r>
            <a:r>
              <a:rPr lang="en-GB" sz="1600" baseline="-250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2</a:t>
            </a:r>
            <a:r>
              <a:rPr lang="en-GB" sz="160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O]</a:t>
            </a:r>
            <a:endParaRPr lang="en-GB" sz="160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cxnSp>
        <p:nvCxnSpPr>
          <p:cNvPr id="212" name="Connettore 2 211"/>
          <p:cNvCxnSpPr/>
          <p:nvPr/>
        </p:nvCxnSpPr>
        <p:spPr bwMode="auto">
          <a:xfrm>
            <a:off x="4469130" y="6183630"/>
            <a:ext cx="5715" cy="283845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213" name="Gruppo 169"/>
          <p:cNvGrpSpPr>
            <a:grpSpLocks/>
          </p:cNvGrpSpPr>
          <p:nvPr/>
        </p:nvGrpSpPr>
        <p:grpSpPr bwMode="auto">
          <a:xfrm>
            <a:off x="5075236" y="2111376"/>
            <a:ext cx="2343151" cy="584775"/>
            <a:chOff x="-1535936" y="1514967"/>
            <a:chExt cx="1760218" cy="585911"/>
          </a:xfrm>
        </p:grpSpPr>
        <p:sp>
          <p:nvSpPr>
            <p:cNvPr id="214" name="Rettangolo 170"/>
            <p:cNvSpPr>
              <a:spLocks noChangeArrowheads="1"/>
            </p:cNvSpPr>
            <p:nvPr/>
          </p:nvSpPr>
          <p:spPr bwMode="auto">
            <a:xfrm>
              <a:off x="-1447416" y="1539967"/>
              <a:ext cx="1610412" cy="560333"/>
            </a:xfrm>
            <a:prstGeom prst="rect">
              <a:avLst/>
            </a:prstGeom>
            <a:solidFill>
              <a:srgbClr val="CC99FF"/>
            </a:solidFill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215" name="CasellaDiTesto 171"/>
            <p:cNvSpPr txBox="1">
              <a:spLocks noChangeArrowheads="1"/>
            </p:cNvSpPr>
            <p:nvPr/>
          </p:nvSpPr>
          <p:spPr bwMode="auto">
            <a:xfrm>
              <a:off x="-1535936" y="1514967"/>
              <a:ext cx="1760218" cy="5859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GB" sz="1600" dirty="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This means that we assume that Mg+Fe = Ca</a:t>
              </a:r>
              <a:endParaRPr lang="en-GB" sz="1600" baseline="-25000" dirty="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</p:grpSp>
      <p:sp>
        <p:nvSpPr>
          <p:cNvPr id="297024" name="Figura a mano libera 297023"/>
          <p:cNvSpPr/>
          <p:nvPr/>
        </p:nvSpPr>
        <p:spPr bwMode="auto">
          <a:xfrm>
            <a:off x="3028950" y="2405121"/>
            <a:ext cx="2141538" cy="757179"/>
          </a:xfrm>
          <a:custGeom>
            <a:avLst/>
            <a:gdLst>
              <a:gd name="connsiteX0" fmla="*/ 0 w 2051050"/>
              <a:gd name="connsiteY0" fmla="*/ 757179 h 757179"/>
              <a:gd name="connsiteX1" fmla="*/ 501650 w 2051050"/>
              <a:gd name="connsiteY1" fmla="*/ 217429 h 757179"/>
              <a:gd name="connsiteX2" fmla="*/ 1257300 w 2051050"/>
              <a:gd name="connsiteY2" fmla="*/ 14229 h 757179"/>
              <a:gd name="connsiteX3" fmla="*/ 2051050 w 2051050"/>
              <a:gd name="connsiteY3" fmla="*/ 33279 h 757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51050" h="757179">
                <a:moveTo>
                  <a:pt x="0" y="757179"/>
                </a:moveTo>
                <a:cubicBezTo>
                  <a:pt x="146050" y="549216"/>
                  <a:pt x="292100" y="341254"/>
                  <a:pt x="501650" y="217429"/>
                </a:cubicBezTo>
                <a:cubicBezTo>
                  <a:pt x="711200" y="93604"/>
                  <a:pt x="999067" y="44921"/>
                  <a:pt x="1257300" y="14229"/>
                </a:cubicBezTo>
                <a:cubicBezTo>
                  <a:pt x="1515533" y="-16463"/>
                  <a:pt x="1783291" y="8408"/>
                  <a:pt x="2051050" y="33279"/>
                </a:cubicBezTo>
              </a:path>
            </a:pathLst>
          </a:custGeom>
          <a:noFill/>
          <a:ln w="38100" cap="flat" cmpd="sng" algn="ctr">
            <a:solidFill>
              <a:srgbClr val="CC99FF"/>
            </a:solidFill>
            <a:prstDash val="solid"/>
            <a:round/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pSp>
        <p:nvGrpSpPr>
          <p:cNvPr id="65" name="Gruppo 169"/>
          <p:cNvGrpSpPr>
            <a:grpSpLocks/>
          </p:cNvGrpSpPr>
          <p:nvPr/>
        </p:nvGrpSpPr>
        <p:grpSpPr bwMode="auto">
          <a:xfrm>
            <a:off x="1428750" y="3111500"/>
            <a:ext cx="1949450" cy="430213"/>
            <a:chOff x="-1535935" y="1639033"/>
            <a:chExt cx="1464463" cy="431049"/>
          </a:xfrm>
        </p:grpSpPr>
        <p:sp>
          <p:nvSpPr>
            <p:cNvPr id="14532" name="Rettangolo 170"/>
            <p:cNvSpPr>
              <a:spLocks noChangeArrowheads="1"/>
            </p:cNvSpPr>
            <p:nvPr/>
          </p:nvSpPr>
          <p:spPr bwMode="auto">
            <a:xfrm>
              <a:off x="-1535935" y="1639033"/>
              <a:ext cx="1464463" cy="431049"/>
            </a:xfrm>
            <a:prstGeom prst="rect">
              <a:avLst/>
            </a:prstGeom>
            <a:solidFill>
              <a:srgbClr val="CC99FF"/>
            </a:solidFill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4533" name="CasellaDiTesto 171"/>
            <p:cNvSpPr txBox="1">
              <a:spLocks noChangeArrowheads="1"/>
            </p:cNvSpPr>
            <p:nvPr/>
          </p:nvSpPr>
          <p:spPr bwMode="auto">
            <a:xfrm>
              <a:off x="-1535935" y="1686751"/>
              <a:ext cx="1464463" cy="337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GB" sz="160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Fs</a:t>
              </a:r>
              <a:r>
                <a:rPr lang="en-GB" sz="1600" baseline="-2500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(Cpx)</a:t>
              </a:r>
              <a:r>
                <a:rPr lang="en-GB" sz="160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 = Ca – En</a:t>
              </a:r>
              <a:r>
                <a:rPr lang="en-GB" sz="1600" baseline="-2500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(Cpx)</a:t>
              </a:r>
              <a:endParaRPr lang="en-GB" sz="1600" baseline="-25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97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2000"/>
                                        <p:tgtEl>
                                          <p:spTgt spid="297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2000"/>
                                        <p:tgtEl>
                                          <p:spTgt spid="297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2000"/>
                                        <p:tgtEl>
                                          <p:spTgt spid="2970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7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2000"/>
                                        <p:tgtEl>
                                          <p:spTgt spid="2970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7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7" dur="500"/>
                                        <p:tgtEl>
                                          <p:spTgt spid="297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97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2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500"/>
                                        <p:tgtEl>
                                          <p:spTgt spid="2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8" dur="500"/>
                                        <p:tgtEl>
                                          <p:spTgt spid="2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2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2000"/>
                                        <p:tgtEl>
                                          <p:spTgt spid="2970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7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500"/>
                                        <p:tgtEl>
                                          <p:spTgt spid="2970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297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3" dur="2000"/>
                                        <p:tgtEl>
                                          <p:spTgt spid="297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6" dur="2000"/>
                                        <p:tgtEl>
                                          <p:spTgt spid="297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500"/>
                                        <p:tgtEl>
                                          <p:spTgt spid="2970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/>
                                        <p:tgtEl>
                                          <p:spTgt spid="2970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500"/>
                            </p:stCondLst>
                            <p:childTnLst>
                              <p:par>
                                <p:cTn id="19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297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8" dur="500"/>
                                        <p:tgtEl>
                                          <p:spTgt spid="297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297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5" dur="500"/>
                                        <p:tgtEl>
                                          <p:spTgt spid="2970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500"/>
                                        <p:tgtEl>
                                          <p:spTgt spid="2970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500"/>
                            </p:stCondLst>
                            <p:childTnLst>
                              <p:par>
                                <p:cTn id="231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500"/>
                            </p:stCondLst>
                            <p:childTnLst>
                              <p:par>
                                <p:cTn id="2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7" dur="500"/>
                                        <p:tgtEl>
                                          <p:spTgt spid="297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>
                      <p:stCondLst>
                        <p:cond delay="indefinite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2" dur="500"/>
                                        <p:tgtEl>
                                          <p:spTgt spid="297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5" dur="500"/>
                                        <p:tgtEl>
                                          <p:spTgt spid="297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6" fill="hold">
                      <p:stCondLst>
                        <p:cond delay="indefinite"/>
                      </p:stCondLst>
                      <p:childTnLst>
                        <p:par>
                          <p:cTn id="267" fill="hold">
                            <p:stCondLst>
                              <p:cond delay="0"/>
                            </p:stCondLst>
                            <p:childTnLst>
                              <p:par>
                                <p:cTn id="26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9" dur="500"/>
                                        <p:tgtEl>
                                          <p:spTgt spid="2970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2" dur="500"/>
                                        <p:tgtEl>
                                          <p:spTgt spid="2970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"/>
                            </p:stCondLst>
                            <p:childTnLst>
                              <p:par>
                                <p:cTn id="275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8" fill="hold">
                      <p:stCondLst>
                        <p:cond delay="indefinite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>
                            <p:stCondLst>
                              <p:cond delay="500"/>
                            </p:stCondLst>
                            <p:childTnLst>
                              <p:par>
                                <p:cTn id="2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0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500"/>
                            </p:stCondLst>
                            <p:childTnLst>
                              <p:par>
                                <p:cTn id="2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6" fill="hold">
                      <p:stCondLst>
                        <p:cond delay="indefinite"/>
                      </p:stCondLst>
                      <p:childTnLst>
                        <p:par>
                          <p:cTn id="297" fill="hold">
                            <p:stCondLst>
                              <p:cond delay="0"/>
                            </p:stCondLst>
                            <p:childTnLst>
                              <p:par>
                                <p:cTn id="2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0" dur="500"/>
                                        <p:tgtEl>
                                          <p:spTgt spid="297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1" fill="hold">
                      <p:stCondLst>
                        <p:cond delay="indefinite"/>
                      </p:stCondLst>
                      <p:childTnLst>
                        <p:par>
                          <p:cTn id="302" fill="hold">
                            <p:stCondLst>
                              <p:cond delay="0"/>
                            </p:stCondLst>
                            <p:childTnLst>
                              <p:par>
                                <p:cTn id="30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5" dur="500"/>
                                        <p:tgtEl>
                                          <p:spTgt spid="297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8" dur="500"/>
                                        <p:tgtEl>
                                          <p:spTgt spid="297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9" fill="hold">
                      <p:stCondLst>
                        <p:cond delay="indefinite"/>
                      </p:stCondLst>
                      <p:childTnLst>
                        <p:par>
                          <p:cTn id="310" fill="hold">
                            <p:stCondLst>
                              <p:cond delay="0"/>
                            </p:stCondLst>
                            <p:childTnLst>
                              <p:par>
                                <p:cTn id="3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2" dur="500"/>
                                        <p:tgtEl>
                                          <p:spTgt spid="2970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5" dur="500"/>
                                        <p:tgtEl>
                                          <p:spTgt spid="2970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500"/>
                            </p:stCondLst>
                            <p:childTnLst>
                              <p:par>
                                <p:cTn id="318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6" fill="hold">
                      <p:stCondLst>
                        <p:cond delay="indefinite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1" fill="hold">
                      <p:stCondLst>
                        <p:cond delay="indefinite"/>
                      </p:stCondLst>
                      <p:childTnLst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5" dur="500"/>
                                        <p:tgtEl>
                                          <p:spTgt spid="297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6" fill="hold">
                      <p:stCondLst>
                        <p:cond delay="indefinite"/>
                      </p:stCondLst>
                      <p:childTnLst>
                        <p:par>
                          <p:cTn id="337" fill="hold">
                            <p:stCondLst>
                              <p:cond delay="0"/>
                            </p:stCondLst>
                            <p:childTnLst>
                              <p:par>
                                <p:cTn id="3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0" dur="500"/>
                                        <p:tgtEl>
                                          <p:spTgt spid="297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3" dur="500"/>
                                        <p:tgtEl>
                                          <p:spTgt spid="297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4" fill="hold">
                      <p:stCondLst>
                        <p:cond delay="indefinite"/>
                      </p:stCondLst>
                      <p:childTnLst>
                        <p:par>
                          <p:cTn id="345" fill="hold">
                            <p:stCondLst>
                              <p:cond delay="0"/>
                            </p:stCondLst>
                            <p:childTnLst>
                              <p:par>
                                <p:cTn id="34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7" dur="500"/>
                                        <p:tgtEl>
                                          <p:spTgt spid="2970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0" dur="500"/>
                                        <p:tgtEl>
                                          <p:spTgt spid="2970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500"/>
                            </p:stCondLst>
                            <p:childTnLst>
                              <p:par>
                                <p:cTn id="35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6" fill="hold">
                      <p:stCondLst>
                        <p:cond delay="indefinite"/>
                      </p:stCondLst>
                      <p:childTnLst>
                        <p:par>
                          <p:cTn id="357" fill="hold">
                            <p:stCondLst>
                              <p:cond delay="0"/>
                            </p:stCondLst>
                            <p:childTnLst>
                              <p:par>
                                <p:cTn id="35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500"/>
                            </p:stCondLst>
                            <p:childTnLst>
                              <p:par>
                                <p:cTn id="3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8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2000"/>
                            </p:stCondLst>
                            <p:childTnLst>
                              <p:par>
                                <p:cTn id="3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4" fill="hold">
                      <p:stCondLst>
                        <p:cond delay="indefinite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9" fill="hold">
                      <p:stCondLst>
                        <p:cond delay="indefinite"/>
                      </p:stCondLst>
                      <p:childTnLst>
                        <p:par>
                          <p:cTn id="390" fill="hold">
                            <p:stCondLst>
                              <p:cond delay="0"/>
                            </p:stCondLst>
                            <p:childTnLst>
                              <p:par>
                                <p:cTn id="39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9" fill="hold">
                      <p:stCondLst>
                        <p:cond delay="indefinite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7" fill="hold">
                            <p:stCondLst>
                              <p:cond delay="500"/>
                            </p:stCondLst>
                            <p:childTnLst>
                              <p:par>
                                <p:cTn id="4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1" fill="hold">
                      <p:stCondLst>
                        <p:cond delay="indefinite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6" fill="hold">
                      <p:stCondLst>
                        <p:cond delay="indefinite"/>
                      </p:stCondLst>
                      <p:childTnLst>
                        <p:par>
                          <p:cTn id="417" fill="hold">
                            <p:stCondLst>
                              <p:cond delay="0"/>
                            </p:stCondLst>
                            <p:childTnLst>
                              <p:par>
                                <p:cTn id="41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1" fill="hold">
                            <p:stCondLst>
                              <p:cond delay="500"/>
                            </p:stCondLst>
                            <p:childTnLst>
                              <p:par>
                                <p:cTn id="4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4" dur="500"/>
                                        <p:tgtEl>
                                          <p:spTgt spid="297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5" fill="hold">
                      <p:stCondLst>
                        <p:cond delay="indefinite"/>
                      </p:stCondLst>
                      <p:childTnLst>
                        <p:par>
                          <p:cTn id="426" fill="hold">
                            <p:stCondLst>
                              <p:cond delay="0"/>
                            </p:stCondLst>
                            <p:childTnLst>
                              <p:par>
                                <p:cTn id="4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9" dur="500"/>
                                        <p:tgtEl>
                                          <p:spTgt spid="297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2" dur="500"/>
                                        <p:tgtEl>
                                          <p:spTgt spid="297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3" fill="hold">
                      <p:stCondLst>
                        <p:cond delay="indefinite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6" dur="500"/>
                                        <p:tgtEl>
                                          <p:spTgt spid="297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2970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500"/>
                            </p:stCondLst>
                            <p:childTnLst>
                              <p:par>
                                <p:cTn id="442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9" fill="hold">
                      <p:stCondLst>
                        <p:cond delay="indefinite"/>
                      </p:stCondLst>
                      <p:childTnLst>
                        <p:par>
                          <p:cTn id="450" fill="hold">
                            <p:stCondLst>
                              <p:cond delay="0"/>
                            </p:stCondLst>
                            <p:childTnLst>
                              <p:par>
                                <p:cTn id="45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2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500"/>
                            </p:stCondLst>
                            <p:childTnLst>
                              <p:par>
                                <p:cTn id="4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297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8" fill="hold">
                      <p:stCondLst>
                        <p:cond delay="indefinite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8" fill="hold">
                      <p:stCondLst>
                        <p:cond delay="indefinite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3" fill="hold">
                      <p:stCondLst>
                        <p:cond delay="indefinite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7" dur="500"/>
                                        <p:tgtEl>
                                          <p:spTgt spid="297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2" fill="hold">
                      <p:stCondLst>
                        <p:cond delay="indefinite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7" fill="hold">
                      <p:stCondLst>
                        <p:cond delay="indefinite"/>
                      </p:stCondLst>
                      <p:childTnLst>
                        <p:par>
                          <p:cTn id="488" fill="hold">
                            <p:stCondLst>
                              <p:cond delay="0"/>
                            </p:stCondLst>
                            <p:childTnLst>
                              <p:par>
                                <p:cTn id="48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2" fill="hold">
                      <p:stCondLst>
                        <p:cond delay="indefinite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7" fill="hold">
                      <p:stCondLst>
                        <p:cond delay="indefinite"/>
                      </p:stCondLst>
                      <p:childTnLst>
                        <p:par>
                          <p:cTn id="498" fill="hold">
                            <p:stCondLst>
                              <p:cond delay="0"/>
                            </p:stCondLst>
                            <p:childTnLst>
                              <p:par>
                                <p:cTn id="49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4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7" dur="500"/>
                                        <p:tgtEl>
                                          <p:spTgt spid="2970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9" fill="hold">
                            <p:stCondLst>
                              <p:cond delay="500"/>
                            </p:stCondLst>
                            <p:childTnLst>
                              <p:par>
                                <p:cTn id="5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7" dur="500"/>
                                        <p:tgtEl>
                                          <p:spTgt spid="297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2" fill="hold">
                      <p:stCondLst>
                        <p:cond delay="indefinite"/>
                      </p:stCondLst>
                      <p:childTnLst>
                        <p:par>
                          <p:cTn id="533" fill="hold">
                            <p:stCondLst>
                              <p:cond delay="0"/>
                            </p:stCondLst>
                            <p:childTnLst>
                              <p:par>
                                <p:cTn id="53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2" fill="hold">
                            <p:stCondLst>
                              <p:cond delay="500"/>
                            </p:stCondLst>
                            <p:childTnLst>
                              <p:par>
                                <p:cTn id="5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6" fill="hold">
                      <p:stCondLst>
                        <p:cond delay="indefinite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297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1" fill="hold">
                            <p:stCondLst>
                              <p:cond delay="500"/>
                            </p:stCondLst>
                            <p:childTnLst>
                              <p:par>
                                <p:cTn id="5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5" fill="hold">
                      <p:stCondLst>
                        <p:cond delay="indefinite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0" fill="hold">
                      <p:stCondLst>
                        <p:cond delay="indefinite"/>
                      </p:stCondLst>
                      <p:childTnLst>
                        <p:par>
                          <p:cTn id="561" fill="hold">
                            <p:stCondLst>
                              <p:cond delay="0"/>
                            </p:stCondLst>
                            <p:childTnLst>
                              <p:par>
                                <p:cTn id="56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0" fill="hold">
                            <p:stCondLst>
                              <p:cond delay="500"/>
                            </p:stCondLst>
                            <p:childTnLst>
                              <p:par>
                                <p:cTn id="5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3" dur="2000"/>
                                        <p:tgtEl>
                                          <p:spTgt spid="297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4" fill="hold">
                      <p:stCondLst>
                        <p:cond delay="indefinite"/>
                      </p:stCondLst>
                      <p:childTnLst>
                        <p:par>
                          <p:cTn id="575" fill="hold">
                            <p:stCondLst>
                              <p:cond delay="0"/>
                            </p:stCondLst>
                            <p:childTnLst>
                              <p:par>
                                <p:cTn id="5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7" dur="500"/>
                                        <p:tgtEl>
                                          <p:spTgt spid="297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9" fill="hold">
                            <p:stCondLst>
                              <p:cond delay="500"/>
                            </p:stCondLst>
                            <p:childTnLst>
                              <p:par>
                                <p:cTn id="5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297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6" dur="500"/>
                                        <p:tgtEl>
                                          <p:spTgt spid="297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8" fill="hold">
                            <p:stCondLst>
                              <p:cond delay="500"/>
                            </p:stCondLst>
                            <p:childTnLst>
                              <p:par>
                                <p:cTn id="589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2" fill="hold">
                      <p:stCondLst>
                        <p:cond delay="indefinite"/>
                      </p:stCondLst>
                      <p:childTnLst>
                        <p:par>
                          <p:cTn id="593" fill="hold">
                            <p:stCondLst>
                              <p:cond delay="0"/>
                            </p:stCondLst>
                            <p:childTnLst>
                              <p:par>
                                <p:cTn id="59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297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0" dur="500"/>
                                        <p:tgtEl>
                                          <p:spTgt spid="297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2" fill="hold">
                            <p:stCondLst>
                              <p:cond delay="500"/>
                            </p:stCondLst>
                            <p:childTnLst>
                              <p:par>
                                <p:cTn id="60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6" fill="hold">
                      <p:stCondLst>
                        <p:cond delay="indefinite"/>
                      </p:stCondLst>
                      <p:childTnLst>
                        <p:par>
                          <p:cTn id="607" fill="hold">
                            <p:stCondLst>
                              <p:cond delay="0"/>
                            </p:stCondLst>
                            <p:childTnLst>
                              <p:par>
                                <p:cTn id="60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0" dur="500"/>
                                        <p:tgtEl>
                                          <p:spTgt spid="297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1" fill="hold">
                      <p:stCondLst>
                        <p:cond delay="indefinite"/>
                      </p:stCondLst>
                      <p:childTnLst>
                        <p:par>
                          <p:cTn id="612" fill="hold">
                            <p:stCondLst>
                              <p:cond delay="0"/>
                            </p:stCondLst>
                            <p:childTnLst>
                              <p:par>
                                <p:cTn id="61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4" dur="500"/>
                                        <p:tgtEl>
                                          <p:spTgt spid="297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6" fill="hold">
                            <p:stCondLst>
                              <p:cond delay="500"/>
                            </p:stCondLst>
                            <p:childTnLst>
                              <p:par>
                                <p:cTn id="617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0" fill="hold">
                      <p:stCondLst>
                        <p:cond delay="indefinite"/>
                      </p:stCondLst>
                      <p:childTnLst>
                        <p:par>
                          <p:cTn id="621" fill="hold">
                            <p:stCondLst>
                              <p:cond delay="0"/>
                            </p:stCondLst>
                            <p:childTnLst>
                              <p:par>
                                <p:cTn id="62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0" fill="hold">
                      <p:stCondLst>
                        <p:cond delay="indefinite"/>
                      </p:stCondLst>
                      <p:childTnLst>
                        <p:par>
                          <p:cTn id="631" fill="hold">
                            <p:stCondLst>
                              <p:cond delay="0"/>
                            </p:stCondLst>
                            <p:childTnLst>
                              <p:par>
                                <p:cTn id="6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5" fill="hold">
                      <p:stCondLst>
                        <p:cond delay="indefinite"/>
                      </p:stCondLst>
                      <p:childTnLst>
                        <p:par>
                          <p:cTn id="636" fill="hold">
                            <p:stCondLst>
                              <p:cond delay="0"/>
                            </p:stCondLst>
                            <p:childTnLst>
                              <p:par>
                                <p:cTn id="63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0" fill="hold">
                      <p:stCondLst>
                        <p:cond delay="indefinite"/>
                      </p:stCondLst>
                      <p:childTnLst>
                        <p:par>
                          <p:cTn id="641" fill="hold">
                            <p:stCondLst>
                              <p:cond delay="0"/>
                            </p:stCondLst>
                            <p:childTnLst>
                              <p:par>
                                <p:cTn id="64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0" fill="hold">
                      <p:stCondLst>
                        <p:cond delay="indefinite"/>
                      </p:stCondLst>
                      <p:childTnLst>
                        <p:par>
                          <p:cTn id="651" fill="hold">
                            <p:stCondLst>
                              <p:cond delay="0"/>
                            </p:stCondLst>
                            <p:childTnLst>
                              <p:par>
                                <p:cTn id="6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4" dur="2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5" fill="hold">
                      <p:stCondLst>
                        <p:cond delay="indefinite"/>
                      </p:stCondLst>
                      <p:childTnLst>
                        <p:par>
                          <p:cTn id="656" fill="hold">
                            <p:stCondLst>
                              <p:cond delay="0"/>
                            </p:stCondLst>
                            <p:childTnLst>
                              <p:par>
                                <p:cTn id="65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8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3" fill="hold">
                            <p:stCondLst>
                              <p:cond delay="500"/>
                            </p:stCondLst>
                            <p:childTnLst>
                              <p:par>
                                <p:cTn id="6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7" fill="hold">
                      <p:stCondLst>
                        <p:cond delay="indefinite"/>
                      </p:stCondLst>
                      <p:childTnLst>
                        <p:par>
                          <p:cTn id="668" fill="hold">
                            <p:stCondLst>
                              <p:cond delay="0"/>
                            </p:stCondLst>
                            <p:childTnLst>
                              <p:par>
                                <p:cTn id="66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0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2" fill="hold">
                            <p:stCondLst>
                              <p:cond delay="500"/>
                            </p:stCondLst>
                            <p:childTnLst>
                              <p:par>
                                <p:cTn id="67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6" fill="hold">
                      <p:stCondLst>
                        <p:cond delay="indefinite"/>
                      </p:stCondLst>
                      <p:childTnLst>
                        <p:par>
                          <p:cTn id="677" fill="hold">
                            <p:stCondLst>
                              <p:cond delay="0"/>
                            </p:stCondLst>
                            <p:childTnLst>
                              <p:par>
                                <p:cTn id="6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0" dur="2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1" fill="hold">
                      <p:stCondLst>
                        <p:cond delay="indefinite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6" fill="hold">
                      <p:stCondLst>
                        <p:cond delay="indefinite"/>
                      </p:stCondLst>
                      <p:childTnLst>
                        <p:par>
                          <p:cTn id="687" fill="hold">
                            <p:stCondLst>
                              <p:cond delay="0"/>
                            </p:stCondLst>
                            <p:childTnLst>
                              <p:par>
                                <p:cTn id="68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1" fill="hold">
                      <p:stCondLst>
                        <p:cond delay="indefinite"/>
                      </p:stCondLst>
                      <p:childTnLst>
                        <p:par>
                          <p:cTn id="692" fill="hold">
                            <p:stCondLst>
                              <p:cond delay="0"/>
                            </p:stCondLst>
                            <p:childTnLst>
                              <p:par>
                                <p:cTn id="69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6" fill="hold">
                      <p:stCondLst>
                        <p:cond delay="indefinite"/>
                      </p:stCondLst>
                      <p:childTnLst>
                        <p:par>
                          <p:cTn id="697" fill="hold">
                            <p:stCondLst>
                              <p:cond delay="0"/>
                            </p:stCondLst>
                            <p:childTnLst>
                              <p:par>
                                <p:cTn id="69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1" fill="hold">
                      <p:stCondLst>
                        <p:cond delay="indefinite"/>
                      </p:stCondLst>
                      <p:childTnLst>
                        <p:par>
                          <p:cTn id="712" fill="hold">
                            <p:stCondLst>
                              <p:cond delay="0"/>
                            </p:stCondLst>
                            <p:childTnLst>
                              <p:par>
                                <p:cTn id="7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6" fill="hold">
                      <p:stCondLst>
                        <p:cond delay="indefinite"/>
                      </p:stCondLst>
                      <p:childTnLst>
                        <p:par>
                          <p:cTn id="717" fill="hold">
                            <p:stCondLst>
                              <p:cond delay="0"/>
                            </p:stCondLst>
                            <p:childTnLst>
                              <p:par>
                                <p:cTn id="71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1" fill="hold">
                      <p:stCondLst>
                        <p:cond delay="indefinite"/>
                      </p:stCondLst>
                      <p:childTnLst>
                        <p:par>
                          <p:cTn id="732" fill="hold">
                            <p:stCondLst>
                              <p:cond delay="0"/>
                            </p:stCondLst>
                            <p:childTnLst>
                              <p:par>
                                <p:cTn id="73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6" fill="hold">
                      <p:stCondLst>
                        <p:cond delay="indefinite"/>
                      </p:stCondLst>
                      <p:childTnLst>
                        <p:par>
                          <p:cTn id="737" fill="hold">
                            <p:stCondLst>
                              <p:cond delay="0"/>
                            </p:stCondLst>
                            <p:childTnLst>
                              <p:par>
                                <p:cTn id="7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0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6" fill="hold">
                      <p:stCondLst>
                        <p:cond delay="indefinite"/>
                      </p:stCondLst>
                      <p:childTnLst>
                        <p:par>
                          <p:cTn id="747" fill="hold">
                            <p:stCondLst>
                              <p:cond delay="0"/>
                            </p:stCondLst>
                            <p:childTnLst>
                              <p:par>
                                <p:cTn id="7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9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1" fill="hold">
                            <p:stCondLst>
                              <p:cond delay="500"/>
                            </p:stCondLst>
                            <p:childTnLst>
                              <p:par>
                                <p:cTn id="7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5" fill="hold">
                      <p:stCondLst>
                        <p:cond delay="indefinite"/>
                      </p:stCondLst>
                      <p:childTnLst>
                        <p:par>
                          <p:cTn id="756" fill="hold">
                            <p:stCondLst>
                              <p:cond delay="0"/>
                            </p:stCondLst>
                            <p:childTnLst>
                              <p:par>
                                <p:cTn id="7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5" fill="hold">
                            <p:stCondLst>
                              <p:cond delay="500"/>
                            </p:stCondLst>
                            <p:childTnLst>
                              <p:par>
                                <p:cTn id="7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4" fill="hold">
                      <p:stCondLst>
                        <p:cond delay="indefinite"/>
                      </p:stCondLst>
                      <p:childTnLst>
                        <p:par>
                          <p:cTn id="775" fill="hold">
                            <p:stCondLst>
                              <p:cond delay="0"/>
                            </p:stCondLst>
                            <p:childTnLst>
                              <p:par>
                                <p:cTn id="7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9" fill="hold">
                            <p:stCondLst>
                              <p:cond delay="500"/>
                            </p:stCondLst>
                            <p:childTnLst>
                              <p:par>
                                <p:cTn id="7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3" fill="hold">
                      <p:stCondLst>
                        <p:cond delay="indefinite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8" fill="hold">
                      <p:stCondLst>
                        <p:cond delay="indefinite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3" fill="hold">
                            <p:stCondLst>
                              <p:cond delay="500"/>
                            </p:stCondLst>
                            <p:childTnLst>
                              <p:par>
                                <p:cTn id="79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6" dur="1000"/>
                                        <p:tgtEl>
                                          <p:spTgt spid="297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7" fill="hold">
                            <p:stCondLst>
                              <p:cond delay="1500"/>
                            </p:stCondLst>
                            <p:childTnLst>
                              <p:par>
                                <p:cTn id="7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5" dur="1000"/>
                                        <p:tgtEl>
                                          <p:spTgt spid="297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6" fill="hold">
                            <p:stCondLst>
                              <p:cond delay="1000"/>
                            </p:stCondLst>
                            <p:childTnLst>
                              <p:par>
                                <p:cTn id="80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0" fill="hold">
                      <p:stCondLst>
                        <p:cond delay="indefinite"/>
                      </p:stCondLst>
                      <p:childTnLst>
                        <p:par>
                          <p:cTn id="811" fill="hold">
                            <p:stCondLst>
                              <p:cond delay="0"/>
                            </p:stCondLst>
                            <p:childTnLst>
                              <p:par>
                                <p:cTn id="8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5" fill="hold">
                      <p:stCondLst>
                        <p:cond delay="indefinite"/>
                      </p:stCondLst>
                      <p:childTnLst>
                        <p:par>
                          <p:cTn id="816" fill="hold">
                            <p:stCondLst>
                              <p:cond delay="0"/>
                            </p:stCondLst>
                            <p:childTnLst>
                              <p:par>
                                <p:cTn id="81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0" fill="hold">
                      <p:stCondLst>
                        <p:cond delay="indefinite"/>
                      </p:stCondLst>
                      <p:childTnLst>
                        <p:par>
                          <p:cTn id="821" fill="hold">
                            <p:stCondLst>
                              <p:cond delay="0"/>
                            </p:stCondLst>
                            <p:childTnLst>
                              <p:par>
                                <p:cTn id="82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3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5" fill="hold">
                            <p:stCondLst>
                              <p:cond delay="500"/>
                            </p:stCondLst>
                            <p:childTnLst>
                              <p:par>
                                <p:cTn id="8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9" fill="hold">
                            <p:stCondLst>
                              <p:cond delay="500"/>
                            </p:stCondLst>
                            <p:childTnLst>
                              <p:par>
                                <p:cTn id="8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2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3" fill="hold">
                      <p:stCondLst>
                        <p:cond delay="indefinite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8" fill="hold">
                      <p:stCondLst>
                        <p:cond delay="indefinite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3" fill="hold">
                            <p:stCondLst>
                              <p:cond delay="500"/>
                            </p:stCondLst>
                            <p:childTnLst>
                              <p:par>
                                <p:cTn id="85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6" dur="1000"/>
                                        <p:tgtEl>
                                          <p:spTgt spid="297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7" fill="hold">
                            <p:stCondLst>
                              <p:cond delay="1500"/>
                            </p:stCondLst>
                            <p:childTnLst>
                              <p:par>
                                <p:cTn id="8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6" fill="hold">
                      <p:stCondLst>
                        <p:cond delay="indefinite"/>
                      </p:stCondLst>
                      <p:childTnLst>
                        <p:par>
                          <p:cTn id="867" fill="hold">
                            <p:stCondLst>
                              <p:cond delay="0"/>
                            </p:stCondLst>
                            <p:childTnLst>
                              <p:par>
                                <p:cTn id="86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1" fill="hold">
                      <p:stCondLst>
                        <p:cond delay="indefinite"/>
                      </p:stCondLst>
                      <p:childTnLst>
                        <p:par>
                          <p:cTn id="872" fill="hold">
                            <p:stCondLst>
                              <p:cond delay="0"/>
                            </p:stCondLst>
                            <p:childTnLst>
                              <p:par>
                                <p:cTn id="87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6" fill="hold">
                            <p:stCondLst>
                              <p:cond delay="500"/>
                            </p:stCondLst>
                            <p:childTnLst>
                              <p:par>
                                <p:cTn id="8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0" fill="hold">
                      <p:stCondLst>
                        <p:cond delay="indefinite"/>
                      </p:stCondLst>
                      <p:childTnLst>
                        <p:par>
                          <p:cTn id="881" fill="hold">
                            <p:stCondLst>
                              <p:cond delay="0"/>
                            </p:stCondLst>
                            <p:childTnLst>
                              <p:par>
                                <p:cTn id="8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8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0" fill="hold">
                            <p:stCondLst>
                              <p:cond delay="500"/>
                            </p:stCondLst>
                            <p:childTnLst>
                              <p:par>
                                <p:cTn id="89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3" dur="1000"/>
                                        <p:tgtEl>
                                          <p:spTgt spid="297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4" fill="hold">
                            <p:stCondLst>
                              <p:cond delay="1500"/>
                            </p:stCondLst>
                            <p:childTnLst>
                              <p:par>
                                <p:cTn id="8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8" fill="hold">
                      <p:stCondLst>
                        <p:cond delay="indefinite"/>
                      </p:stCondLst>
                      <p:childTnLst>
                        <p:par>
                          <p:cTn id="899" fill="hold">
                            <p:stCondLst>
                              <p:cond delay="0"/>
                            </p:stCondLst>
                            <p:childTnLst>
                              <p:par>
                                <p:cTn id="9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3" fill="hold">
                      <p:stCondLst>
                        <p:cond delay="indefinite"/>
                      </p:stCondLst>
                      <p:childTnLst>
                        <p:par>
                          <p:cTn id="904" fill="hold">
                            <p:stCondLst>
                              <p:cond delay="0"/>
                            </p:stCondLst>
                            <p:childTnLst>
                              <p:par>
                                <p:cTn id="90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6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8" fill="hold">
                      <p:stCondLst>
                        <p:cond delay="indefinite"/>
                      </p:stCondLst>
                      <p:childTnLst>
                        <p:par>
                          <p:cTn id="909" fill="hold">
                            <p:stCondLst>
                              <p:cond delay="0"/>
                            </p:stCondLst>
                            <p:childTnLst>
                              <p:par>
                                <p:cTn id="9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3" fill="hold">
                            <p:stCondLst>
                              <p:cond delay="500"/>
                            </p:stCondLst>
                            <p:childTnLst>
                              <p:par>
                                <p:cTn id="9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7" fill="hold">
                            <p:stCondLst>
                              <p:cond delay="500"/>
                            </p:stCondLst>
                            <p:childTnLst>
                              <p:par>
                                <p:cTn id="9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0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1" fill="hold">
                      <p:stCondLst>
                        <p:cond delay="indefinite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4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6" fill="hold">
                      <p:stCondLst>
                        <p:cond delay="indefinite"/>
                      </p:stCondLst>
                      <p:childTnLst>
                        <p:par>
                          <p:cTn id="937" fill="hold">
                            <p:stCondLst>
                              <p:cond delay="0"/>
                            </p:stCondLst>
                            <p:childTnLst>
                              <p:par>
                                <p:cTn id="9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9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1" fill="hold">
                            <p:stCondLst>
                              <p:cond delay="500"/>
                            </p:stCondLst>
                            <p:childTnLst>
                              <p:par>
                                <p:cTn id="942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3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8" grpId="0"/>
      <p:bldP spid="33" grpId="0" animBg="1"/>
      <p:bldP spid="34" grpId="0" animBg="1"/>
      <p:bldP spid="41" grpId="0" animBg="1"/>
      <p:bldP spid="42" grpId="0" animBg="1"/>
      <p:bldP spid="62" grpId="0" animBg="1"/>
      <p:bldP spid="63" grpId="0" animBg="1"/>
      <p:bldP spid="297063" grpId="0" animBg="1"/>
      <p:bldP spid="297067" grpId="0" animBg="1"/>
      <p:bldP spid="297071" grpId="0" animBg="1"/>
      <p:bldP spid="297076" grpId="0" animBg="1"/>
      <p:bldP spid="297076" grpId="1" animBg="1"/>
      <p:bldP spid="297077" grpId="0" animBg="1"/>
      <p:bldP spid="297077" grpId="1" animBg="1"/>
      <p:bldP spid="297079" grpId="0" animBg="1"/>
      <p:bldP spid="297079" grpId="1" animBg="1"/>
      <p:bldP spid="297080" grpId="0"/>
      <p:bldP spid="297080" grpId="1"/>
      <p:bldP spid="297081" grpId="0" animBg="1"/>
      <p:bldP spid="297081" grpId="1" animBg="1"/>
      <p:bldP spid="297082" grpId="0" animBg="1"/>
      <p:bldP spid="297082" grpId="1" animBg="1"/>
      <p:bldP spid="297083" grpId="0" animBg="1"/>
      <p:bldP spid="297083" grpId="1" animBg="1"/>
      <p:bldP spid="297084" grpId="0" animBg="1"/>
      <p:bldP spid="297084" grpId="1" animBg="1"/>
      <p:bldP spid="297085" grpId="0" animBg="1"/>
      <p:bldP spid="297086" grpId="0" animBg="1"/>
      <p:bldP spid="297087" grpId="0" animBg="1"/>
      <p:bldP spid="297088" grpId="0" animBg="1"/>
      <p:bldP spid="297089" grpId="0" animBg="1"/>
      <p:bldP spid="297090" grpId="0" animBg="1"/>
      <p:bldP spid="297091" grpId="0" animBg="1"/>
      <p:bldP spid="297093" grpId="0" animBg="1"/>
      <p:bldP spid="297093" grpId="1" animBg="1"/>
      <p:bldP spid="297094" grpId="0" animBg="1"/>
      <p:bldP spid="297094" grpId="1" animBg="1"/>
      <p:bldP spid="297095" grpId="0" animBg="1"/>
      <p:bldP spid="297095" grpId="1" animBg="1"/>
      <p:bldP spid="297096" grpId="0" animBg="1"/>
      <p:bldP spid="297096" grpId="1" animBg="1"/>
      <p:bldP spid="297097" grpId="0" animBg="1"/>
      <p:bldP spid="297097" grpId="1" animBg="1"/>
      <p:bldP spid="297098" grpId="0" animBg="1"/>
      <p:bldP spid="297098" grpId="1" animBg="1"/>
      <p:bldP spid="297099" grpId="0" animBg="1"/>
      <p:bldP spid="297099" grpId="1" animBg="1"/>
      <p:bldP spid="297100" grpId="0" animBg="1"/>
      <p:bldP spid="297100" grpId="1" animBg="1"/>
      <p:bldP spid="297101" grpId="0" animBg="1"/>
      <p:bldP spid="297102" grpId="0" animBg="1"/>
      <p:bldP spid="297103" grpId="0" animBg="1"/>
      <p:bldP spid="297104" grpId="0"/>
      <p:bldP spid="297104" grpId="1"/>
      <p:bldP spid="297105" grpId="0"/>
      <p:bldP spid="297105" grpId="1"/>
      <p:bldP spid="297106" grpId="0"/>
      <p:bldP spid="297106" grpId="1"/>
      <p:bldP spid="297107" grpId="0"/>
      <p:bldP spid="297107" grpId="1"/>
      <p:bldP spid="147" grpId="0" animBg="1"/>
      <p:bldP spid="147" grpId="1" animBg="1"/>
      <p:bldP spid="148" grpId="0" animBg="1"/>
      <p:bldP spid="148" grpId="1" animBg="1"/>
      <p:bldP spid="151" grpId="0" animBg="1"/>
      <p:bldP spid="151" grpId="1" animBg="1"/>
      <p:bldP spid="155" grpId="0" animBg="1"/>
      <p:bldP spid="155" grpId="1" animBg="1"/>
      <p:bldP spid="156" grpId="0" animBg="1"/>
      <p:bldP spid="156" grpId="1" animBg="1"/>
      <p:bldP spid="157" grpId="0" animBg="1"/>
      <p:bldP spid="157" grpId="1" animBg="1"/>
      <p:bldP spid="158" grpId="0" animBg="1"/>
      <p:bldP spid="158" grpId="1" animBg="1"/>
      <p:bldP spid="160" grpId="0" animBg="1"/>
      <p:bldP spid="161" grpId="0"/>
      <p:bldP spid="161" grpId="1"/>
      <p:bldP spid="162" grpId="0"/>
      <p:bldP spid="162" grpId="1"/>
      <p:bldP spid="163" grpId="0"/>
      <p:bldP spid="163" grpId="1"/>
      <p:bldP spid="164" grpId="0"/>
      <p:bldP spid="164" grpId="1"/>
      <p:bldP spid="165" grpId="0"/>
      <p:bldP spid="165" grpId="1"/>
      <p:bldP spid="166" grpId="0"/>
      <p:bldP spid="166" grpId="1"/>
      <p:bldP spid="167" grpId="0"/>
      <p:bldP spid="167" grpId="1"/>
      <p:bldP spid="168" grpId="0"/>
      <p:bldP spid="168" grpId="1"/>
      <p:bldP spid="169" grpId="0"/>
      <p:bldP spid="169" grpId="1"/>
      <p:bldP spid="170" grpId="0" animBg="1"/>
      <p:bldP spid="171" grpId="0"/>
      <p:bldP spid="171" grpId="1"/>
      <p:bldP spid="172" grpId="0" animBg="1"/>
      <p:bldP spid="173" grpId="0"/>
      <p:bldP spid="173" grpId="1"/>
      <p:bldP spid="175" grpId="0"/>
      <p:bldP spid="175" grpId="1"/>
      <p:bldP spid="186" grpId="0" animBg="1"/>
      <p:bldP spid="187" grpId="0" animBg="1"/>
      <p:bldP spid="188" grpId="0" animBg="1"/>
      <p:bldP spid="188" grpId="1" animBg="1"/>
      <p:bldP spid="149" grpId="0" animBg="1"/>
      <p:bldP spid="149" grpId="1" animBg="1"/>
      <p:bldP spid="150" grpId="0" animBg="1"/>
      <p:bldP spid="150" grpId="1" animBg="1"/>
      <p:bldP spid="146" grpId="0" animBg="1"/>
      <p:bldP spid="146" grpId="1" animBg="1"/>
      <p:bldP spid="30" grpId="0" animBg="1"/>
      <p:bldP spid="154" grpId="0" animBg="1"/>
      <p:bldP spid="154" grpId="1" animBg="1"/>
      <p:bldP spid="152" grpId="0" animBg="1"/>
      <p:bldP spid="152" grpId="1" animBg="1"/>
      <p:bldP spid="153" grpId="0" animBg="1"/>
      <p:bldP spid="153" grpId="1" animBg="1"/>
      <p:bldP spid="210" grpId="0" uiExpand="1" build="allAtOnce" animBg="1"/>
      <p:bldP spid="210" grpId="1" uiExpand="1" build="allAtOnce" animBg="1"/>
      <p:bldP spid="211" grpId="0" uiExpand="1" build="allAtOnce" animBg="1"/>
      <p:bldP spid="211" grpId="1" uiExpand="1" build="allAtOnce" animBg="1"/>
      <p:bldP spid="297024" grpId="0" animBg="1"/>
      <p:bldP spid="297024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2"/>
          <p:cNvSpPr>
            <a:spLocks noChangeArrowheads="1"/>
          </p:cNvSpPr>
          <p:nvPr/>
        </p:nvSpPr>
        <p:spPr bwMode="auto">
          <a:xfrm>
            <a:off x="0" y="61913"/>
            <a:ext cx="9144000" cy="174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lnSpc>
                <a:spcPct val="90000"/>
              </a:lnSpc>
              <a:defRPr/>
            </a:pPr>
            <a:r>
              <a:rPr lang="en-GB" sz="5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+mn-cs"/>
              </a:rPr>
              <a:t>Introduction to the course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+mn-cs"/>
            </a:endParaRPr>
          </a:p>
        </p:txBody>
      </p:sp>
      <p:sp>
        <p:nvSpPr>
          <p:cNvPr id="334851" name="Rectangle 3"/>
          <p:cNvSpPr>
            <a:spLocks noChangeArrowheads="1"/>
          </p:cNvSpPr>
          <p:nvPr/>
        </p:nvSpPr>
        <p:spPr bwMode="auto">
          <a:xfrm>
            <a:off x="-14288" y="860425"/>
            <a:ext cx="9144001" cy="596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 defTabSz="715963">
              <a:lnSpc>
                <a:spcPct val="130000"/>
              </a:lnSpc>
              <a:buFontTx/>
              <a:buAutoNum type="arabicParenR"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Power Point Files in English.</a:t>
            </a:r>
          </a:p>
        </p:txBody>
      </p:sp>
      <p:sp>
        <p:nvSpPr>
          <p:cNvPr id="334852" name="Rectangle 4"/>
          <p:cNvSpPr>
            <a:spLocks noChangeArrowheads="1"/>
          </p:cNvSpPr>
          <p:nvPr/>
        </p:nvSpPr>
        <p:spPr bwMode="auto">
          <a:xfrm>
            <a:off x="0" y="1365250"/>
            <a:ext cx="9144000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 defTabSz="715963">
              <a:lnSpc>
                <a:spcPct val="130000"/>
              </a:lnSpc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2) You can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download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</a:t>
            </a:r>
            <a:r>
              <a:rPr lang="en-GB" sz="26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pptx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files from the web: (</a:t>
            </a:r>
            <a:r>
              <a:rPr lang="en-GB" sz="2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google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https://elearning2.uniroma1.it/, then click on “</a:t>
            </a:r>
            <a:r>
              <a:rPr lang="en-GB" sz="20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Facoltà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e </a:t>
            </a:r>
            <a:r>
              <a:rPr lang="en-GB" sz="20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Corsi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”,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then 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digit “petrologia” in “</a:t>
            </a:r>
            <a:r>
              <a:rPr lang="en-GB" sz="20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cerca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corsi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”,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then 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click on “Petrologia e </a:t>
            </a:r>
            <a:r>
              <a:rPr lang="en-GB" sz="20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Geodinamica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34853" name="Rectangle 5"/>
          <p:cNvSpPr>
            <a:spLocks noChangeArrowheads="1"/>
          </p:cNvSpPr>
          <p:nvPr/>
        </p:nvSpPr>
        <p:spPr bwMode="auto">
          <a:xfrm>
            <a:off x="0" y="2771775"/>
            <a:ext cx="9144000" cy="574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 defTabSz="715963">
              <a:lnSpc>
                <a:spcPct val="130000"/>
              </a:lnSpc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3) Passive participation of students is not welcome.</a:t>
            </a:r>
          </a:p>
        </p:txBody>
      </p:sp>
      <p:sp>
        <p:nvSpPr>
          <p:cNvPr id="334854" name="Rectangle 6"/>
          <p:cNvSpPr>
            <a:spLocks noChangeArrowheads="1"/>
          </p:cNvSpPr>
          <p:nvPr/>
        </p:nvSpPr>
        <p:spPr bwMode="auto">
          <a:xfrm>
            <a:off x="0" y="3325813"/>
            <a:ext cx="9144000" cy="858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542925" indent="-457200" defTabSz="715963">
              <a:lnSpc>
                <a:spcPct val="110000"/>
              </a:lnSpc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4) Feel free to ask clarification or repetition of arguments treated during the lesson.</a:t>
            </a:r>
          </a:p>
        </p:txBody>
      </p:sp>
      <p:sp>
        <p:nvSpPr>
          <p:cNvPr id="334855" name="Rectangle 7"/>
          <p:cNvSpPr>
            <a:spLocks noChangeArrowheads="1"/>
          </p:cNvSpPr>
          <p:nvPr/>
        </p:nvSpPr>
        <p:spPr bwMode="auto">
          <a:xfrm>
            <a:off x="0" y="4130677"/>
            <a:ext cx="9144000" cy="68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 defTabSz="715963">
              <a:lnSpc>
                <a:spcPct val="130000"/>
              </a:lnSpc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5) Two hour-lessons.</a:t>
            </a:r>
          </a:p>
        </p:txBody>
      </p:sp>
      <p:sp>
        <p:nvSpPr>
          <p:cNvPr id="334856" name="Rectangle 8"/>
          <p:cNvSpPr>
            <a:spLocks noChangeArrowheads="1"/>
          </p:cNvSpPr>
          <p:nvPr/>
        </p:nvSpPr>
        <p:spPr bwMode="auto">
          <a:xfrm>
            <a:off x="0" y="4727126"/>
            <a:ext cx="9144000" cy="160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 defTabSz="715963">
              <a:tabLst>
                <a:tab pos="620713" algn="l"/>
              </a:tabLst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6)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Six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CFU divided into:</a:t>
            </a:r>
            <a:b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	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CFU Frontal lessons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(48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hours =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24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lessons of 2 h)</a:t>
            </a:r>
            <a:b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	1 CFU Laboratory (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12 hours MS Excel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=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6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lessons of 2 h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</a:p>
          <a:p>
            <a:pPr marL="631825" defTabSz="715963">
              <a:tabLst>
                <a:tab pos="620713" algn="l"/>
                <a:tab pos="631825" algn="l"/>
              </a:tabLst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 CFU Excursion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4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4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48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348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348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348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48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348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4850" grpId="0"/>
      <p:bldP spid="334851" grpId="0" build="p" bldLvl="5"/>
      <p:bldP spid="334852" grpId="0" build="p" bldLvl="5"/>
      <p:bldP spid="334853" grpId="0" build="p" bldLvl="5"/>
      <p:bldP spid="334854" grpId="0" build="p" bldLvl="5"/>
      <p:bldP spid="334855" grpId="0" build="p" bldLvl="5"/>
      <p:bldP spid="334856" grpId="0" build="p" bldLvl="5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aphicFrame>
        <p:nvGraphicFramePr>
          <p:cNvPr id="4" name="Tabella 3"/>
          <p:cNvGraphicFramePr>
            <a:graphicFrameLocks noGrp="1"/>
          </p:cNvGraphicFramePr>
          <p:nvPr/>
        </p:nvGraphicFramePr>
        <p:xfrm>
          <a:off x="0" y="-4"/>
          <a:ext cx="9133840" cy="6846770"/>
        </p:xfrm>
        <a:graphic>
          <a:graphicData uri="http://schemas.openxmlformats.org/drawingml/2006/table">
            <a:tbl>
              <a:tblPr/>
              <a:tblGrid>
                <a:gridCol w="435832"/>
                <a:gridCol w="1566496"/>
                <a:gridCol w="464388"/>
                <a:gridCol w="530728"/>
                <a:gridCol w="552841"/>
                <a:gridCol w="552841"/>
                <a:gridCol w="486500"/>
                <a:gridCol w="486500"/>
                <a:gridCol w="497557"/>
                <a:gridCol w="519671"/>
                <a:gridCol w="519671"/>
                <a:gridCol w="475443"/>
                <a:gridCol w="475443"/>
                <a:gridCol w="376322"/>
                <a:gridCol w="604327"/>
                <a:gridCol w="589280"/>
              </a:tblGrid>
              <a:tr h="315334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Oxides</a:t>
                      </a:r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Al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MnO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MgO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CaO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Na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K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multiply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CIPW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Norm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00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45.48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0.94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16.41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2.09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9.29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0.10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11.65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10.46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2.06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0.27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0.10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98.85</a:t>
                      </a:r>
                      <a:endParaRPr lang="it-IT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275956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(divide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80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22918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proportions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0.758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0.012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0.161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0.013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0.130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0.291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0.187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0.033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0.003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0.001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Q (Si)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2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Feldspars</a:t>
                      </a:r>
                      <a:endParaRPr lang="it-IT" sz="12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Or (KAlSi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556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Ab (NaAlSi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524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An (CaAlSi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278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Foids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Lc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436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Ne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284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Perall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.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 (Al)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Peralkaline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Ks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KSi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154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151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(NaFe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462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Ns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NaSi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122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56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Olivine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Fo (Mg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56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Fa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151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Mt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r>
                        <a:rPr lang="it-IT" sz="1500" b="1" i="0" u="none" strike="noStrike" baseline="30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+</a:t>
                      </a:r>
                      <a:r>
                        <a:rPr lang="it-IT" sz="1500" b="1" i="0" u="none" strike="noStrike" baseline="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baseline="0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He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2268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Il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152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Ap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(Ca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3.33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310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94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CasellaDiTesto 4"/>
          <p:cNvSpPr txBox="1">
            <a:spLocks noChangeArrowheads="1"/>
          </p:cNvSpPr>
          <p:nvPr/>
        </p:nvSpPr>
        <p:spPr bwMode="auto">
          <a:xfrm>
            <a:off x="7002463" y="63230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0.001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" name="CasellaDiTesto 5"/>
          <p:cNvSpPr txBox="1">
            <a:spLocks noChangeArrowheads="1"/>
          </p:cNvSpPr>
          <p:nvPr/>
        </p:nvSpPr>
        <p:spPr bwMode="auto">
          <a:xfrm>
            <a:off x="5497513" y="63230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0.003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" name="CasellaDiTesto 6"/>
          <p:cNvSpPr txBox="1">
            <a:spLocks noChangeArrowheads="1"/>
          </p:cNvSpPr>
          <p:nvPr/>
        </p:nvSpPr>
        <p:spPr bwMode="auto">
          <a:xfrm>
            <a:off x="2405063" y="60674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0.012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" name="CasellaDiTesto 7"/>
          <p:cNvSpPr txBox="1">
            <a:spLocks noChangeArrowheads="1"/>
          </p:cNvSpPr>
          <p:nvPr/>
        </p:nvSpPr>
        <p:spPr bwMode="auto">
          <a:xfrm>
            <a:off x="4025900" y="60674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0.012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" name="CasellaDiTesto 8"/>
          <p:cNvSpPr txBox="1">
            <a:spLocks noChangeArrowheads="1"/>
          </p:cNvSpPr>
          <p:nvPr/>
        </p:nvSpPr>
        <p:spPr bwMode="auto">
          <a:xfrm>
            <a:off x="3494088" y="55816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0.013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0" name="CasellaDiTesto 9"/>
          <p:cNvSpPr txBox="1">
            <a:spLocks noChangeArrowheads="1"/>
          </p:cNvSpPr>
          <p:nvPr/>
        </p:nvSpPr>
        <p:spPr bwMode="auto">
          <a:xfrm>
            <a:off x="4014788" y="55816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0.013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1" name="CasellaDiTesto 10"/>
          <p:cNvSpPr txBox="1">
            <a:spLocks noChangeArrowheads="1"/>
          </p:cNvSpPr>
          <p:nvPr/>
        </p:nvSpPr>
        <p:spPr bwMode="auto">
          <a:xfrm>
            <a:off x="6515100" y="13223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0.003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2" name="CasellaDiTesto 11"/>
          <p:cNvSpPr txBox="1">
            <a:spLocks noChangeArrowheads="1"/>
          </p:cNvSpPr>
          <p:nvPr/>
        </p:nvSpPr>
        <p:spPr bwMode="auto">
          <a:xfrm>
            <a:off x="2949575" y="13223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0.003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3" name="CasellaDiTesto 12"/>
          <p:cNvSpPr txBox="1">
            <a:spLocks noChangeArrowheads="1"/>
          </p:cNvSpPr>
          <p:nvPr/>
        </p:nvSpPr>
        <p:spPr bwMode="auto">
          <a:xfrm>
            <a:off x="6016625" y="15668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0.033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4" name="CasellaDiTesto 13"/>
          <p:cNvSpPr txBox="1">
            <a:spLocks noChangeArrowheads="1"/>
          </p:cNvSpPr>
          <p:nvPr/>
        </p:nvSpPr>
        <p:spPr bwMode="auto">
          <a:xfrm>
            <a:off x="2949575" y="15668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0.033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5" name="CasellaDiTesto 14"/>
          <p:cNvSpPr txBox="1">
            <a:spLocks noChangeArrowheads="1"/>
          </p:cNvSpPr>
          <p:nvPr/>
        </p:nvSpPr>
        <p:spPr bwMode="auto">
          <a:xfrm>
            <a:off x="2949575" y="18129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0.125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6" name="CasellaDiTesto 15"/>
          <p:cNvSpPr txBox="1">
            <a:spLocks noChangeArrowheads="1"/>
          </p:cNvSpPr>
          <p:nvPr/>
        </p:nvSpPr>
        <p:spPr bwMode="auto">
          <a:xfrm>
            <a:off x="5516563" y="18129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0.125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" name="CasellaDiTesto 16"/>
          <p:cNvSpPr txBox="1">
            <a:spLocks noChangeArrowheads="1"/>
          </p:cNvSpPr>
          <p:nvPr/>
        </p:nvSpPr>
        <p:spPr bwMode="auto">
          <a:xfrm>
            <a:off x="5505450" y="3525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0.059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" name="CasellaDiTesto 17"/>
          <p:cNvSpPr txBox="1">
            <a:spLocks noChangeArrowheads="1"/>
          </p:cNvSpPr>
          <p:nvPr/>
        </p:nvSpPr>
        <p:spPr bwMode="auto">
          <a:xfrm>
            <a:off x="5000625" y="37592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0.043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9" name="CasellaDiTesto 18"/>
          <p:cNvSpPr txBox="1">
            <a:spLocks noChangeArrowheads="1"/>
          </p:cNvSpPr>
          <p:nvPr/>
        </p:nvSpPr>
        <p:spPr bwMode="auto">
          <a:xfrm>
            <a:off x="4016375" y="39941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0.016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0" name="CasellaDiTesto 19"/>
          <p:cNvSpPr txBox="1">
            <a:spLocks noChangeArrowheads="1"/>
          </p:cNvSpPr>
          <p:nvPr/>
        </p:nvSpPr>
        <p:spPr bwMode="auto">
          <a:xfrm>
            <a:off x="5000625" y="44862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0.248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" name="CasellaDiTesto 20"/>
          <p:cNvSpPr txBox="1">
            <a:spLocks noChangeArrowheads="1"/>
          </p:cNvSpPr>
          <p:nvPr/>
        </p:nvSpPr>
        <p:spPr bwMode="auto">
          <a:xfrm>
            <a:off x="4016375" y="47212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0.089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2" name="CasellaDiTesto 21"/>
          <p:cNvSpPr txBox="1">
            <a:spLocks noChangeArrowheads="1"/>
          </p:cNvSpPr>
          <p:nvPr/>
        </p:nvSpPr>
        <p:spPr bwMode="auto">
          <a:xfrm>
            <a:off x="1906588" y="13335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0.018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3" name="CasellaDiTesto 22"/>
          <p:cNvSpPr txBox="1">
            <a:spLocks noChangeArrowheads="1"/>
          </p:cNvSpPr>
          <p:nvPr/>
        </p:nvSpPr>
        <p:spPr bwMode="auto">
          <a:xfrm>
            <a:off x="1906588" y="15795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0.198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4" name="CasellaDiTesto 23"/>
          <p:cNvSpPr txBox="1">
            <a:spLocks noChangeArrowheads="1"/>
          </p:cNvSpPr>
          <p:nvPr/>
        </p:nvSpPr>
        <p:spPr bwMode="auto">
          <a:xfrm>
            <a:off x="1906588" y="1801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0.250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5" name="CasellaDiTesto 24"/>
          <p:cNvSpPr txBox="1">
            <a:spLocks noChangeArrowheads="1"/>
          </p:cNvSpPr>
          <p:nvPr/>
        </p:nvSpPr>
        <p:spPr bwMode="auto">
          <a:xfrm>
            <a:off x="1906588" y="3525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0.059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6" name="CasellaDiTesto 25"/>
          <p:cNvSpPr txBox="1">
            <a:spLocks noChangeArrowheads="1"/>
          </p:cNvSpPr>
          <p:nvPr/>
        </p:nvSpPr>
        <p:spPr bwMode="auto">
          <a:xfrm>
            <a:off x="1906588" y="37592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0.043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7" name="CasellaDiTesto 26"/>
          <p:cNvSpPr txBox="1">
            <a:spLocks noChangeArrowheads="1"/>
          </p:cNvSpPr>
          <p:nvPr/>
        </p:nvSpPr>
        <p:spPr bwMode="auto">
          <a:xfrm>
            <a:off x="1906588" y="40179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0.016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8" name="CasellaDiTesto 27"/>
          <p:cNvSpPr txBox="1">
            <a:spLocks noChangeArrowheads="1"/>
          </p:cNvSpPr>
          <p:nvPr/>
        </p:nvSpPr>
        <p:spPr bwMode="auto">
          <a:xfrm>
            <a:off x="1906588" y="44862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0.248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9" name="CasellaDiTesto 28"/>
          <p:cNvSpPr txBox="1">
            <a:spLocks noChangeArrowheads="1"/>
          </p:cNvSpPr>
          <p:nvPr/>
        </p:nvSpPr>
        <p:spPr bwMode="auto">
          <a:xfrm>
            <a:off x="1906588" y="47212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0.089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31" name="CasellaDiTesto 30"/>
          <p:cNvSpPr txBox="1">
            <a:spLocks noChangeArrowheads="1"/>
          </p:cNvSpPr>
          <p:nvPr/>
        </p:nvSpPr>
        <p:spPr bwMode="auto">
          <a:xfrm>
            <a:off x="2500313" y="2855913"/>
            <a:ext cx="1782762" cy="70802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Too much Si consumed!</a:t>
            </a:r>
            <a:endParaRPr lang="en-GB" sz="20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32" name="CasellaDiTesto 31"/>
          <p:cNvSpPr txBox="1">
            <a:spLocks noChangeArrowheads="1"/>
          </p:cNvSpPr>
          <p:nvPr/>
        </p:nvSpPr>
        <p:spPr bwMode="auto">
          <a:xfrm>
            <a:off x="2840038" y="2043113"/>
            <a:ext cx="381000" cy="457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Y</a:t>
            </a:r>
            <a:endParaRPr lang="en-GB" sz="24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3" name="Freccia a destra 32"/>
          <p:cNvSpPr/>
          <p:nvPr/>
        </p:nvSpPr>
        <p:spPr bwMode="auto">
          <a:xfrm>
            <a:off x="3219450" y="2184400"/>
            <a:ext cx="581025" cy="185738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4" name="CasellaDiTesto 33"/>
          <p:cNvSpPr txBox="1">
            <a:spLocks noChangeArrowheads="1"/>
          </p:cNvSpPr>
          <p:nvPr/>
        </p:nvSpPr>
        <p:spPr bwMode="auto">
          <a:xfrm>
            <a:off x="3805238" y="2073275"/>
            <a:ext cx="4713287" cy="4000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Available Si</a:t>
            </a:r>
            <a:r>
              <a:rPr lang="en-GB" sz="1600" b="1" smtClean="0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=</a:t>
            </a:r>
            <a:r>
              <a:rPr lang="en-GB" sz="1600" b="1" smtClean="0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S</a:t>
            </a:r>
            <a:r>
              <a:rPr lang="en-GB" sz="1600" b="1" smtClean="0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=</a:t>
            </a:r>
            <a:r>
              <a:rPr lang="en-GB" sz="1600" b="1" smtClean="0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Original Si - Y</a:t>
            </a:r>
            <a:endParaRPr lang="en-GB" sz="20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6" name="CasellaDiTesto 35"/>
          <p:cNvSpPr txBox="1">
            <a:spLocks noChangeArrowheads="1"/>
          </p:cNvSpPr>
          <p:nvPr/>
        </p:nvSpPr>
        <p:spPr bwMode="auto">
          <a:xfrm>
            <a:off x="2911475" y="4506278"/>
            <a:ext cx="378630" cy="46166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2400" b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H</a:t>
            </a:r>
            <a:endParaRPr lang="en-GB" sz="2400" b="1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7" name="CasellaDiTesto 36"/>
          <p:cNvSpPr txBox="1">
            <a:spLocks noChangeArrowheads="1"/>
          </p:cNvSpPr>
          <p:nvPr/>
        </p:nvSpPr>
        <p:spPr bwMode="auto">
          <a:xfrm>
            <a:off x="5567363" y="2673350"/>
            <a:ext cx="3471862" cy="10160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We can have two cases:</a:t>
            </a:r>
          </a:p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S&gt;(H/2)</a:t>
            </a:r>
          </a:p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S&lt;(H/2)</a:t>
            </a:r>
            <a:endParaRPr lang="en-GB" sz="20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8" name="Freccia a destra 37"/>
          <p:cNvSpPr/>
          <p:nvPr/>
        </p:nvSpPr>
        <p:spPr bwMode="auto">
          <a:xfrm>
            <a:off x="2535238" y="2184400"/>
            <a:ext cx="363537" cy="185738"/>
          </a:xfrm>
          <a:prstGeom prst="right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" name="Freccia a destra 38"/>
          <p:cNvSpPr/>
          <p:nvPr/>
        </p:nvSpPr>
        <p:spPr bwMode="auto">
          <a:xfrm>
            <a:off x="2535238" y="4652963"/>
            <a:ext cx="439737" cy="185737"/>
          </a:xfrm>
          <a:prstGeom prst="rightArrow">
            <a:avLst>
              <a:gd name="adj1" fmla="val 50000"/>
              <a:gd name="adj2" fmla="val 82916"/>
            </a:avLst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0" name="Rettangolo arrotondato 29"/>
          <p:cNvSpPr/>
          <p:nvPr/>
        </p:nvSpPr>
        <p:spPr bwMode="auto">
          <a:xfrm>
            <a:off x="1941513" y="1301115"/>
            <a:ext cx="584200" cy="2995613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5" name="Rettangolo arrotondato 34"/>
          <p:cNvSpPr/>
          <p:nvPr/>
        </p:nvSpPr>
        <p:spPr bwMode="auto">
          <a:xfrm>
            <a:off x="1939925" y="4421188"/>
            <a:ext cx="582613" cy="614362"/>
          </a:xfrm>
          <a:prstGeom prst="roundRect">
            <a:avLst/>
          </a:prstGeom>
          <a:noFill/>
          <a:ln w="381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4" name="CasellaDiTesto 43"/>
          <p:cNvSpPr txBox="1">
            <a:spLocks noChangeArrowheads="1"/>
          </p:cNvSpPr>
          <p:nvPr/>
        </p:nvSpPr>
        <p:spPr bwMode="auto">
          <a:xfrm>
            <a:off x="1906588" y="50053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0.120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45" name="CasellaDiTesto 44"/>
          <p:cNvSpPr txBox="1">
            <a:spLocks noChangeArrowheads="1"/>
          </p:cNvSpPr>
          <p:nvPr/>
        </p:nvSpPr>
        <p:spPr bwMode="auto">
          <a:xfrm>
            <a:off x="1906588" y="53101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dirty="0" smtClean="0">
                <a:solidFill>
                  <a:srgbClr val="FF0000"/>
                </a:solidFill>
                <a:effectLst/>
                <a:latin typeface="Calibri" pitchFamily="34" charset="0"/>
              </a:rPr>
              <a:t>0.043</a:t>
            </a:r>
            <a:endParaRPr lang="en-GB" sz="1300" b="1" dirty="0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46" name="Freccia a destra 45"/>
          <p:cNvSpPr/>
          <p:nvPr/>
        </p:nvSpPr>
        <p:spPr bwMode="auto">
          <a:xfrm flipH="1">
            <a:off x="2492375" y="4816475"/>
            <a:ext cx="2565400" cy="609600"/>
          </a:xfrm>
          <a:prstGeom prst="rightArrow">
            <a:avLst>
              <a:gd name="adj1" fmla="val 50000"/>
              <a:gd name="adj2" fmla="val 82916"/>
            </a:avLst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en-GB" sz="1600" smtClean="0">
                <a:solidFill>
                  <a:schemeClr val="bg1"/>
                </a:solidFill>
                <a:latin typeface="Calibri" pitchFamily="34" charset="0"/>
              </a:rPr>
              <a:t>        How much Si?</a:t>
            </a:r>
            <a:endParaRPr lang="en-GB" sz="16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7" name="CasellaDiTesto 46"/>
          <p:cNvSpPr txBox="1">
            <a:spLocks noChangeArrowheads="1"/>
          </p:cNvSpPr>
          <p:nvPr/>
        </p:nvSpPr>
        <p:spPr bwMode="auto">
          <a:xfrm>
            <a:off x="5000625" y="49625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0.241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0" name="CasellaDiTesto 49"/>
          <p:cNvSpPr txBox="1">
            <a:spLocks noChangeArrowheads="1"/>
          </p:cNvSpPr>
          <p:nvPr/>
        </p:nvSpPr>
        <p:spPr bwMode="auto">
          <a:xfrm>
            <a:off x="4025900" y="52847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0.087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1" name="CasellaDiTesto 50"/>
          <p:cNvSpPr txBox="1">
            <a:spLocks noChangeArrowheads="1"/>
          </p:cNvSpPr>
          <p:nvPr/>
        </p:nvSpPr>
        <p:spPr bwMode="auto">
          <a:xfrm>
            <a:off x="5000625" y="44926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0.007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2" name="CasellaDiTesto 51"/>
          <p:cNvSpPr txBox="1">
            <a:spLocks noChangeArrowheads="1"/>
          </p:cNvSpPr>
          <p:nvPr/>
        </p:nvSpPr>
        <p:spPr bwMode="auto">
          <a:xfrm>
            <a:off x="4025900" y="47117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0.002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3" name="CasellaDiTesto 52"/>
          <p:cNvSpPr txBox="1">
            <a:spLocks noChangeArrowheads="1"/>
          </p:cNvSpPr>
          <p:nvPr/>
        </p:nvSpPr>
        <p:spPr bwMode="auto">
          <a:xfrm>
            <a:off x="1906588" y="44862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0.007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54" name="CasellaDiTesto 53"/>
          <p:cNvSpPr txBox="1">
            <a:spLocks noChangeArrowheads="1"/>
          </p:cNvSpPr>
          <p:nvPr/>
        </p:nvSpPr>
        <p:spPr bwMode="auto">
          <a:xfrm>
            <a:off x="1906588" y="47180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0.002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56" name="CasellaDiTesto 55"/>
          <p:cNvSpPr txBox="1">
            <a:spLocks noChangeArrowheads="1"/>
          </p:cNvSpPr>
          <p:nvPr/>
        </p:nvSpPr>
        <p:spPr bwMode="auto">
          <a:xfrm>
            <a:off x="190817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7" name="CasellaDiTesto 56"/>
          <p:cNvSpPr txBox="1">
            <a:spLocks noChangeArrowheads="1"/>
          </p:cNvSpPr>
          <p:nvPr/>
        </p:nvSpPr>
        <p:spPr bwMode="auto">
          <a:xfrm>
            <a:off x="24003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8" name="CasellaDiTesto 57"/>
          <p:cNvSpPr txBox="1">
            <a:spLocks noChangeArrowheads="1"/>
          </p:cNvSpPr>
          <p:nvPr/>
        </p:nvSpPr>
        <p:spPr bwMode="auto">
          <a:xfrm>
            <a:off x="294005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9" name="CasellaDiTesto 58"/>
          <p:cNvSpPr txBox="1">
            <a:spLocks noChangeArrowheads="1"/>
          </p:cNvSpPr>
          <p:nvPr/>
        </p:nvSpPr>
        <p:spPr bwMode="auto">
          <a:xfrm>
            <a:off x="350202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0" name="CasellaDiTesto 59"/>
          <p:cNvSpPr txBox="1">
            <a:spLocks noChangeArrowheads="1"/>
          </p:cNvSpPr>
          <p:nvPr/>
        </p:nvSpPr>
        <p:spPr bwMode="auto">
          <a:xfrm>
            <a:off x="4017963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1" name="CasellaDiTesto 60"/>
          <p:cNvSpPr txBox="1">
            <a:spLocks noChangeArrowheads="1"/>
          </p:cNvSpPr>
          <p:nvPr/>
        </p:nvSpPr>
        <p:spPr bwMode="auto">
          <a:xfrm>
            <a:off x="4510088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2" name="CasellaDiTesto 61"/>
          <p:cNvSpPr txBox="1">
            <a:spLocks noChangeArrowheads="1"/>
          </p:cNvSpPr>
          <p:nvPr/>
        </p:nvSpPr>
        <p:spPr bwMode="auto">
          <a:xfrm>
            <a:off x="49911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3" name="CasellaDiTesto 62"/>
          <p:cNvSpPr txBox="1">
            <a:spLocks noChangeArrowheads="1"/>
          </p:cNvSpPr>
          <p:nvPr/>
        </p:nvSpPr>
        <p:spPr bwMode="auto">
          <a:xfrm>
            <a:off x="5507038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4" name="CasellaDiTesto 63"/>
          <p:cNvSpPr txBox="1">
            <a:spLocks noChangeArrowheads="1"/>
          </p:cNvSpPr>
          <p:nvPr/>
        </p:nvSpPr>
        <p:spPr bwMode="auto">
          <a:xfrm>
            <a:off x="6011863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5" name="CasellaDiTesto 64"/>
          <p:cNvSpPr txBox="1">
            <a:spLocks noChangeArrowheads="1"/>
          </p:cNvSpPr>
          <p:nvPr/>
        </p:nvSpPr>
        <p:spPr bwMode="auto">
          <a:xfrm>
            <a:off x="65151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6" name="CasellaDiTesto 65"/>
          <p:cNvSpPr txBox="1">
            <a:spLocks noChangeArrowheads="1"/>
          </p:cNvSpPr>
          <p:nvPr/>
        </p:nvSpPr>
        <p:spPr bwMode="auto">
          <a:xfrm>
            <a:off x="700722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7" name="CasellaDiTesto 66"/>
          <p:cNvSpPr txBox="1">
            <a:spLocks noChangeArrowheads="1"/>
          </p:cNvSpPr>
          <p:nvPr/>
        </p:nvSpPr>
        <p:spPr bwMode="auto">
          <a:xfrm>
            <a:off x="8494713" y="1349375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1.67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8" name="CasellaDiTesto 67"/>
          <p:cNvSpPr txBox="1">
            <a:spLocks noChangeArrowheads="1"/>
          </p:cNvSpPr>
          <p:nvPr/>
        </p:nvSpPr>
        <p:spPr bwMode="auto">
          <a:xfrm>
            <a:off x="8494713" y="15827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17.29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9" name="CasellaDiTesto 68"/>
          <p:cNvSpPr txBox="1">
            <a:spLocks noChangeArrowheads="1"/>
          </p:cNvSpPr>
          <p:nvPr/>
        </p:nvSpPr>
        <p:spPr bwMode="auto">
          <a:xfrm>
            <a:off x="8494713" y="18176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34.75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1" name="CasellaDiTesto 70"/>
          <p:cNvSpPr txBox="1">
            <a:spLocks noChangeArrowheads="1"/>
          </p:cNvSpPr>
          <p:nvPr/>
        </p:nvSpPr>
        <p:spPr bwMode="auto">
          <a:xfrm>
            <a:off x="8494713" y="352901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6.84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2" name="CasellaDiTesto 71"/>
          <p:cNvSpPr txBox="1">
            <a:spLocks noChangeArrowheads="1"/>
          </p:cNvSpPr>
          <p:nvPr/>
        </p:nvSpPr>
        <p:spPr bwMode="auto">
          <a:xfrm>
            <a:off x="8494713" y="3787775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4.30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3" name="CasellaDiTesto 72"/>
          <p:cNvSpPr txBox="1">
            <a:spLocks noChangeArrowheads="1"/>
          </p:cNvSpPr>
          <p:nvPr/>
        </p:nvSpPr>
        <p:spPr bwMode="auto">
          <a:xfrm>
            <a:off x="8494713" y="4010025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2.11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4" name="CasellaDiTesto 73"/>
          <p:cNvSpPr txBox="1">
            <a:spLocks noChangeArrowheads="1"/>
          </p:cNvSpPr>
          <p:nvPr/>
        </p:nvSpPr>
        <p:spPr bwMode="auto">
          <a:xfrm>
            <a:off x="8494713" y="4479925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0.80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5" name="CasellaDiTesto 74"/>
          <p:cNvSpPr txBox="1">
            <a:spLocks noChangeArrowheads="1"/>
          </p:cNvSpPr>
          <p:nvPr/>
        </p:nvSpPr>
        <p:spPr bwMode="auto">
          <a:xfrm>
            <a:off x="8494713" y="471646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0.40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6" name="CasellaDiTesto 75"/>
          <p:cNvSpPr txBox="1">
            <a:spLocks noChangeArrowheads="1"/>
          </p:cNvSpPr>
          <p:nvPr/>
        </p:nvSpPr>
        <p:spPr bwMode="auto">
          <a:xfrm>
            <a:off x="8494713" y="49847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16.80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7" name="CasellaDiTesto 76"/>
          <p:cNvSpPr txBox="1">
            <a:spLocks noChangeArrowheads="1"/>
          </p:cNvSpPr>
          <p:nvPr/>
        </p:nvSpPr>
        <p:spPr bwMode="auto">
          <a:xfrm>
            <a:off x="8494713" y="5289550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8.77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8" name="CasellaDiTesto 77"/>
          <p:cNvSpPr txBox="1">
            <a:spLocks noChangeArrowheads="1"/>
          </p:cNvSpPr>
          <p:nvPr/>
        </p:nvSpPr>
        <p:spPr bwMode="auto">
          <a:xfrm>
            <a:off x="8494713" y="5576888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3.02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9" name="CasellaDiTesto 78"/>
          <p:cNvSpPr txBox="1">
            <a:spLocks noChangeArrowheads="1"/>
          </p:cNvSpPr>
          <p:nvPr/>
        </p:nvSpPr>
        <p:spPr bwMode="auto">
          <a:xfrm>
            <a:off x="8494713" y="6051550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1.82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0" name="CasellaDiTesto 79"/>
          <p:cNvSpPr txBox="1">
            <a:spLocks noChangeArrowheads="1"/>
          </p:cNvSpPr>
          <p:nvPr/>
        </p:nvSpPr>
        <p:spPr bwMode="auto">
          <a:xfrm>
            <a:off x="8494713" y="6319838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0.31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1" name="CasellaDiTesto 80"/>
          <p:cNvSpPr txBox="1">
            <a:spLocks noChangeArrowheads="1"/>
          </p:cNvSpPr>
          <p:nvPr/>
        </p:nvSpPr>
        <p:spPr bwMode="auto">
          <a:xfrm>
            <a:off x="8451850" y="6559550"/>
            <a:ext cx="655949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600" b="1" smtClean="0">
                <a:solidFill>
                  <a:schemeClr val="tx1"/>
                </a:solidFill>
                <a:effectLst/>
                <a:latin typeface="Calibri" pitchFamily="34" charset="0"/>
              </a:rPr>
              <a:t>99.88</a:t>
            </a:r>
            <a:endParaRPr lang="en-GB" sz="16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0" name="CasellaDiTesto 39"/>
          <p:cNvSpPr txBox="1">
            <a:spLocks noChangeArrowheads="1"/>
          </p:cNvSpPr>
          <p:nvPr/>
        </p:nvSpPr>
        <p:spPr bwMode="auto">
          <a:xfrm>
            <a:off x="1870075" y="5597525"/>
            <a:ext cx="7208838" cy="12001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In this case S is high: S&gt;(H/2).</a:t>
            </a:r>
          </a:p>
          <a:p>
            <a:pPr algn="ctr"/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S = </a:t>
            </a:r>
            <a:r>
              <a:rPr lang="en-GB" sz="2400" b="1" smtClean="0">
                <a:solidFill>
                  <a:srgbClr val="FF0000"/>
                </a:solidFill>
                <a:effectLst/>
                <a:latin typeface="Calibri" pitchFamily="34" charset="0"/>
              </a:rPr>
              <a:t>0.173</a:t>
            </a:r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   H/2 = </a:t>
            </a:r>
            <a:r>
              <a:rPr lang="en-GB" sz="2400" b="1" smtClean="0">
                <a:solidFill>
                  <a:srgbClr val="FF0000"/>
                </a:solidFill>
                <a:effectLst/>
                <a:latin typeface="Calibri" pitchFamily="34" charset="0"/>
              </a:rPr>
              <a:t>0.169</a:t>
            </a:r>
          </a:p>
          <a:p>
            <a:pPr algn="ctr"/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We will have Opx and Ol </a:t>
            </a:r>
            <a:r>
              <a:rPr lang="en-GB" sz="2400" b="1" u="sng" smtClean="0">
                <a:solidFill>
                  <a:schemeClr val="tx1"/>
                </a:solidFill>
                <a:effectLst/>
                <a:latin typeface="Calibri" pitchFamily="34" charset="0"/>
              </a:rPr>
              <a:t>together</a:t>
            </a:r>
            <a:endParaRPr lang="en-GB" sz="2400" b="1" u="sng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2" name="CasellaDiTesto 41"/>
          <p:cNvSpPr txBox="1">
            <a:spLocks noChangeArrowheads="1"/>
          </p:cNvSpPr>
          <p:nvPr/>
        </p:nvSpPr>
        <p:spPr bwMode="auto">
          <a:xfrm>
            <a:off x="2590800" y="2563813"/>
            <a:ext cx="6511925" cy="166211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200" b="1" smtClean="0">
                <a:solidFill>
                  <a:schemeClr val="tx1"/>
                </a:solidFill>
                <a:effectLst/>
                <a:latin typeface="Calibri" pitchFamily="34" charset="0"/>
              </a:rPr>
              <a:t>The amount of Mg and Fe in Opx and Ol are:</a:t>
            </a:r>
          </a:p>
          <a:p>
            <a:pPr marL="3175">
              <a:defRPr/>
            </a:pPr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En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 = Si new Opx * (Mg/(Mg+Fe</a:t>
            </a:r>
            <a:r>
              <a:rPr lang="en-GB" sz="2000" b="1" baseline="30000" smtClean="0">
                <a:solidFill>
                  <a:schemeClr val="tx1"/>
                </a:solidFill>
                <a:effectLst/>
                <a:latin typeface="Calibri" pitchFamily="34" charset="0"/>
              </a:rPr>
              <a:t>2+</a:t>
            </a:r>
            <a:r>
              <a:rPr lang="en-GB" sz="2000" b="1" baseline="-25000" smtClean="0">
                <a:solidFill>
                  <a:schemeClr val="tx1"/>
                </a:solidFill>
                <a:effectLst/>
                <a:latin typeface="Calibri" pitchFamily="34" charset="0"/>
              </a:rPr>
              <a:t>res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))</a:t>
            </a:r>
          </a:p>
          <a:p>
            <a:pPr marL="3175">
              <a:defRPr/>
            </a:pPr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Fs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 = Si new Opx -En</a:t>
            </a:r>
          </a:p>
          <a:p>
            <a:pPr marL="3175">
              <a:defRPr/>
            </a:pPr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Fo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 = remaining Mg</a:t>
            </a:r>
          </a:p>
          <a:p>
            <a:pPr marL="3175">
              <a:defRPr/>
            </a:pPr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Fa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 = remaining Fe</a:t>
            </a:r>
            <a:endParaRPr lang="en-GB" sz="2400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43" name="CasellaDiTesto 42"/>
          <p:cNvSpPr txBox="1">
            <a:spLocks noChangeArrowheads="1"/>
          </p:cNvSpPr>
          <p:nvPr/>
        </p:nvSpPr>
        <p:spPr bwMode="auto">
          <a:xfrm>
            <a:off x="6667500" y="3449638"/>
            <a:ext cx="2328863" cy="7080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000" b="1" smtClean="0">
                <a:solidFill>
                  <a:schemeClr val="bg1"/>
                </a:solidFill>
                <a:effectLst/>
                <a:latin typeface="Calibri" pitchFamily="34" charset="0"/>
              </a:rPr>
              <a:t>Mg/(Mg+Fe</a:t>
            </a:r>
            <a:r>
              <a:rPr lang="en-GB" sz="2000" b="1" baseline="30000" smtClean="0">
                <a:solidFill>
                  <a:schemeClr val="bg1"/>
                </a:solidFill>
                <a:effectLst/>
                <a:latin typeface="Calibri" pitchFamily="34" charset="0"/>
              </a:rPr>
              <a:t>2+</a:t>
            </a:r>
            <a:r>
              <a:rPr lang="en-GB" sz="2000" b="1" baseline="-25000" smtClean="0">
                <a:solidFill>
                  <a:schemeClr val="bg1"/>
                </a:solidFill>
                <a:effectLst/>
                <a:latin typeface="Calibri" pitchFamily="34" charset="0"/>
              </a:rPr>
              <a:t>res</a:t>
            </a:r>
            <a:r>
              <a:rPr lang="en-GB" sz="2000" b="1" smtClean="0">
                <a:solidFill>
                  <a:schemeClr val="bg1"/>
                </a:solidFill>
                <a:effectLst/>
                <a:latin typeface="Calibri" pitchFamily="34" charset="0"/>
              </a:rPr>
              <a:t>) = 0.735</a:t>
            </a:r>
            <a:endParaRPr lang="en-GB" sz="2400" b="1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2" name="Rettangolo 81"/>
          <p:cNvSpPr/>
          <p:nvPr/>
        </p:nvSpPr>
        <p:spPr bwMode="auto">
          <a:xfrm>
            <a:off x="427038" y="6565900"/>
            <a:ext cx="1566862" cy="279400"/>
          </a:xfrm>
          <a:prstGeom prst="rect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GB" smtClean="0">
                <a:solidFill>
                  <a:schemeClr val="bg1"/>
                </a:solidFill>
                <a:latin typeface="Calibri" pitchFamily="34" charset="0"/>
              </a:rPr>
              <a:t>SUM</a:t>
            </a:r>
            <a:endParaRPr lang="en-GB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8" name="Freccia a destra 47"/>
          <p:cNvSpPr/>
          <p:nvPr/>
        </p:nvSpPr>
        <p:spPr bwMode="auto">
          <a:xfrm flipH="1">
            <a:off x="2492375" y="5126038"/>
            <a:ext cx="1597025" cy="609600"/>
          </a:xfrm>
          <a:prstGeom prst="rightArrow">
            <a:avLst>
              <a:gd name="adj1" fmla="val 50000"/>
              <a:gd name="adj2" fmla="val 82916"/>
            </a:avLst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9" name="CasellaDiTesto 48"/>
          <p:cNvSpPr txBox="1"/>
          <p:nvPr/>
        </p:nvSpPr>
        <p:spPr>
          <a:xfrm>
            <a:off x="2525713" y="5248275"/>
            <a:ext cx="1408527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1600" smtClean="0">
                <a:solidFill>
                  <a:schemeClr val="bg1"/>
                </a:solidFill>
                <a:latin typeface="Calibri" pitchFamily="34" charset="0"/>
              </a:rPr>
              <a:t> How much Si?</a:t>
            </a:r>
            <a:endParaRPr lang="en-GB" sz="16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6" name="Parentesi graffa chiusa 85"/>
          <p:cNvSpPr/>
          <p:nvPr/>
        </p:nvSpPr>
        <p:spPr bwMode="auto">
          <a:xfrm>
            <a:off x="2544763" y="4343400"/>
            <a:ext cx="206375" cy="792163"/>
          </a:xfrm>
          <a:prstGeom prst="rightBrac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8" name="Parentesi graffa chiusa 87"/>
          <p:cNvSpPr/>
          <p:nvPr/>
        </p:nvSpPr>
        <p:spPr bwMode="auto">
          <a:xfrm flipH="1">
            <a:off x="2530475" y="3535363"/>
            <a:ext cx="242888" cy="655637"/>
          </a:xfrm>
          <a:prstGeom prst="rightBrace">
            <a:avLst/>
          </a:prstGeom>
          <a:noFill/>
          <a:ln w="381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4" name="CasellaDiTesto 83"/>
          <p:cNvSpPr txBox="1">
            <a:spLocks noChangeArrowheads="1"/>
          </p:cNvSpPr>
          <p:nvPr/>
        </p:nvSpPr>
        <p:spPr bwMode="auto">
          <a:xfrm>
            <a:off x="2933700" y="823913"/>
            <a:ext cx="1509713" cy="4000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Original Si</a:t>
            </a:r>
            <a:endParaRPr lang="en-GB" sz="20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5" name="Freccia a destra 84"/>
          <p:cNvSpPr/>
          <p:nvPr/>
        </p:nvSpPr>
        <p:spPr bwMode="auto">
          <a:xfrm>
            <a:off x="2535238" y="904875"/>
            <a:ext cx="363537" cy="185738"/>
          </a:xfrm>
          <a:prstGeom prst="rightArrow">
            <a:avLst/>
          </a:prstGeom>
          <a:solidFill>
            <a:srgbClr val="00CC00"/>
          </a:solidFill>
          <a:ln w="9525" cap="flat" cmpd="sng" algn="ctr">
            <a:solidFill>
              <a:srgbClr val="00CC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9" name="Rettangolo arrotondato 88"/>
          <p:cNvSpPr/>
          <p:nvPr/>
        </p:nvSpPr>
        <p:spPr bwMode="auto">
          <a:xfrm>
            <a:off x="1941513" y="847725"/>
            <a:ext cx="584200" cy="285750"/>
          </a:xfrm>
          <a:prstGeom prst="roundRect">
            <a:avLst/>
          </a:prstGeom>
          <a:noFill/>
          <a:ln w="38100" cap="flat" cmpd="sng" algn="ctr">
            <a:solidFill>
              <a:srgbClr val="00CC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1" name="CasellaDiTesto 40"/>
          <p:cNvSpPr txBox="1">
            <a:spLocks noChangeArrowheads="1"/>
          </p:cNvSpPr>
          <p:nvPr/>
        </p:nvSpPr>
        <p:spPr bwMode="auto">
          <a:xfrm>
            <a:off x="2590800" y="817563"/>
            <a:ext cx="6275388" cy="12001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The next step is to distribute Si, Mg and Fe between Opx and Ol.</a:t>
            </a:r>
          </a:p>
          <a:p>
            <a:pPr>
              <a:defRPr/>
            </a:pPr>
            <a:r>
              <a:rPr lang="en-GB" sz="2400" b="1" smtClean="0">
                <a:solidFill>
                  <a:srgbClr val="FF0000"/>
                </a:solidFill>
                <a:latin typeface="Calibri" pitchFamily="34" charset="0"/>
              </a:rPr>
              <a:t>Let Total Si(new Opx) = 2S-H</a:t>
            </a:r>
            <a:endParaRPr lang="en-GB" sz="2800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83" name="CasellaDiTesto 82"/>
          <p:cNvSpPr txBox="1"/>
          <p:nvPr/>
        </p:nvSpPr>
        <p:spPr>
          <a:xfrm>
            <a:off x="7558088" y="1550988"/>
            <a:ext cx="1250950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>
              <a:defRPr/>
            </a:pPr>
            <a:r>
              <a:rPr lang="en-GB" sz="2800" smtClean="0">
                <a:solidFill>
                  <a:schemeClr val="tx1"/>
                </a:solidFill>
                <a:latin typeface="Calibri" pitchFamily="34" charset="0"/>
              </a:rPr>
              <a:t>0.009</a:t>
            </a:r>
            <a:endParaRPr lang="en-GB" sz="28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7" name="Figura a mano libera 86"/>
          <p:cNvSpPr/>
          <p:nvPr/>
        </p:nvSpPr>
        <p:spPr bwMode="auto">
          <a:xfrm>
            <a:off x="2895600" y="1841500"/>
            <a:ext cx="4792663" cy="2852738"/>
          </a:xfrm>
          <a:custGeom>
            <a:avLst/>
            <a:gdLst>
              <a:gd name="connsiteX0" fmla="*/ 0 w 4792980"/>
              <a:gd name="connsiteY0" fmla="*/ 3063240 h 3063240"/>
              <a:gd name="connsiteX1" fmla="*/ 2461260 w 4792980"/>
              <a:gd name="connsiteY1" fmla="*/ 2316480 h 3063240"/>
              <a:gd name="connsiteX2" fmla="*/ 2667000 w 4792980"/>
              <a:gd name="connsiteY2" fmla="*/ 1737360 h 3063240"/>
              <a:gd name="connsiteX3" fmla="*/ 4792980 w 4792980"/>
              <a:gd name="connsiteY3" fmla="*/ 0 h 3063240"/>
              <a:gd name="connsiteX0" fmla="*/ 0 w 4792980"/>
              <a:gd name="connsiteY0" fmla="*/ 3200400 h 3200400"/>
              <a:gd name="connsiteX1" fmla="*/ 2461260 w 4792980"/>
              <a:gd name="connsiteY1" fmla="*/ 2453640 h 3200400"/>
              <a:gd name="connsiteX2" fmla="*/ 2667000 w 4792980"/>
              <a:gd name="connsiteY2" fmla="*/ 1874520 h 3200400"/>
              <a:gd name="connsiteX3" fmla="*/ 4792980 w 4792980"/>
              <a:gd name="connsiteY3" fmla="*/ 0 h 3200400"/>
              <a:gd name="connsiteX0" fmla="*/ 0 w 4792980"/>
              <a:gd name="connsiteY0" fmla="*/ 3200400 h 3200400"/>
              <a:gd name="connsiteX1" fmla="*/ 2461260 w 4792980"/>
              <a:gd name="connsiteY1" fmla="*/ 2453640 h 3200400"/>
              <a:gd name="connsiteX2" fmla="*/ 2667000 w 4792980"/>
              <a:gd name="connsiteY2" fmla="*/ 1478280 h 3200400"/>
              <a:gd name="connsiteX3" fmla="*/ 4792980 w 4792980"/>
              <a:gd name="connsiteY3" fmla="*/ 0 h 3200400"/>
              <a:gd name="connsiteX0" fmla="*/ 0 w 4792980"/>
              <a:gd name="connsiteY0" fmla="*/ 2853159 h 2853159"/>
              <a:gd name="connsiteX1" fmla="*/ 2461260 w 4792980"/>
              <a:gd name="connsiteY1" fmla="*/ 2106399 h 2853159"/>
              <a:gd name="connsiteX2" fmla="*/ 2667000 w 4792980"/>
              <a:gd name="connsiteY2" fmla="*/ 1131039 h 2853159"/>
              <a:gd name="connsiteX3" fmla="*/ 4792980 w 4792980"/>
              <a:gd name="connsiteY3" fmla="*/ 0 h 2853159"/>
              <a:gd name="connsiteX0" fmla="*/ 0 w 4792980"/>
              <a:gd name="connsiteY0" fmla="*/ 2853159 h 2853159"/>
              <a:gd name="connsiteX1" fmla="*/ 2461260 w 4792980"/>
              <a:gd name="connsiteY1" fmla="*/ 2106399 h 2853159"/>
              <a:gd name="connsiteX2" fmla="*/ 2667000 w 4792980"/>
              <a:gd name="connsiteY2" fmla="*/ 1131039 h 2853159"/>
              <a:gd name="connsiteX3" fmla="*/ 4792980 w 4792980"/>
              <a:gd name="connsiteY3" fmla="*/ 0 h 285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92980" h="2853159">
                <a:moveTo>
                  <a:pt x="0" y="2853159"/>
                </a:moveTo>
                <a:cubicBezTo>
                  <a:pt x="1008380" y="2590269"/>
                  <a:pt x="2016760" y="2393419"/>
                  <a:pt x="2461260" y="2106399"/>
                </a:cubicBezTo>
                <a:cubicBezTo>
                  <a:pt x="2905760" y="1819379"/>
                  <a:pt x="2278380" y="1482105"/>
                  <a:pt x="2667000" y="1131039"/>
                </a:cubicBezTo>
                <a:cubicBezTo>
                  <a:pt x="3055620" y="779973"/>
                  <a:pt x="3681231" y="397848"/>
                  <a:pt x="4792980" y="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2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500"/>
                            </p:stCondLst>
                            <p:childTnLst>
                              <p:par>
                                <p:cTn id="1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2500"/>
                            </p:stCondLst>
                            <p:childTnLst>
                              <p:par>
                                <p:cTn id="1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4500"/>
                            </p:stCondLst>
                            <p:childTnLst>
                              <p:par>
                                <p:cTn id="1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200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2500"/>
                            </p:stCondLst>
                            <p:childTnLst>
                              <p:par>
                                <p:cTn id="1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4500"/>
                            </p:stCondLst>
                            <p:childTnLst>
                              <p:par>
                                <p:cTn id="1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>
                      <p:stCondLst>
                        <p:cond delay="indefinite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500"/>
                            </p:stCondLst>
                            <p:childTnLst>
                              <p:par>
                                <p:cTn id="2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"/>
                            </p:stCondLst>
                            <p:childTnLst>
                              <p:par>
                                <p:cTn id="2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0" fill="hold">
                      <p:stCondLst>
                        <p:cond delay="indefinite"/>
                      </p:stCondLst>
                      <p:childTnLst>
                        <p:par>
                          <p:cTn id="281" fill="hold">
                            <p:stCondLst>
                              <p:cond delay="0"/>
                            </p:stCondLst>
                            <p:childTnLst>
                              <p:par>
                                <p:cTn id="28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" fill="hold">
                            <p:stCondLst>
                              <p:cond delay="500"/>
                            </p:stCondLst>
                            <p:childTnLst>
                              <p:par>
                                <p:cTn id="2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9" fill="hold">
                      <p:stCondLst>
                        <p:cond delay="indefinite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500"/>
                            </p:stCondLst>
                            <p:childTnLst>
                              <p:par>
                                <p:cTn id="2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8" fill="hold">
                      <p:stCondLst>
                        <p:cond delay="indefinite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500"/>
                            </p:stCondLst>
                            <p:childTnLst>
                              <p:par>
                                <p:cTn id="3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0" fill="hold">
                      <p:stCondLst>
                        <p:cond delay="indefinite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5" fill="hold">
                            <p:stCondLst>
                              <p:cond delay="500"/>
                            </p:stCondLst>
                            <p:childTnLst>
                              <p:par>
                                <p:cTn id="3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9" fill="hold">
                      <p:stCondLst>
                        <p:cond delay="indefinite"/>
                      </p:stCondLst>
                      <p:childTnLst>
                        <p:par>
                          <p:cTn id="320" fill="hold">
                            <p:stCondLst>
                              <p:cond delay="0"/>
                            </p:stCondLst>
                            <p:childTnLst>
                              <p:par>
                                <p:cTn id="32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4" fill="hold">
                      <p:stCondLst>
                        <p:cond delay="indefinite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500"/>
                            </p:stCondLst>
                            <p:childTnLst>
                              <p:par>
                                <p:cTn id="3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8" fill="hold">
                      <p:stCondLst>
                        <p:cond delay="indefinite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1" fill="hold">
                      <p:stCondLst>
                        <p:cond delay="indefinite"/>
                      </p:stCondLst>
                      <p:childTnLst>
                        <p:par>
                          <p:cTn id="352" fill="hold">
                            <p:stCondLst>
                              <p:cond delay="0"/>
                            </p:stCondLst>
                            <p:childTnLst>
                              <p:par>
                                <p:cTn id="35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"/>
                            </p:stCondLst>
                            <p:childTnLst>
                              <p:par>
                                <p:cTn id="36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9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5" fill="hold">
                      <p:stCondLst>
                        <p:cond delay="indefinite"/>
                      </p:stCondLst>
                      <p:childTnLst>
                        <p:par>
                          <p:cTn id="386" fill="hold">
                            <p:stCondLst>
                              <p:cond delay="0"/>
                            </p:stCondLst>
                            <p:childTnLst>
                              <p:par>
                                <p:cTn id="3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0" fill="hold">
                            <p:stCondLst>
                              <p:cond delay="500"/>
                            </p:stCondLst>
                            <p:childTnLst>
                              <p:par>
                                <p:cTn id="3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1000"/>
                            </p:stCondLst>
                            <p:childTnLst>
                              <p:par>
                                <p:cTn id="3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2" fill="hold">
                            <p:stCondLst>
                              <p:cond delay="2000"/>
                            </p:stCondLst>
                            <p:childTnLst>
                              <p:par>
                                <p:cTn id="4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6" fill="hold">
                            <p:stCondLst>
                              <p:cond delay="2500"/>
                            </p:stCondLst>
                            <p:childTnLst>
                              <p:par>
                                <p:cTn id="4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3500"/>
                            </p:stCondLst>
                            <p:childTnLst>
                              <p:par>
                                <p:cTn id="4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4000"/>
                            </p:stCondLst>
                            <p:childTnLst>
                              <p:par>
                                <p:cTn id="4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4500"/>
                            </p:stCondLst>
                            <p:childTnLst>
                              <p:par>
                                <p:cTn id="4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6" fill="hold">
                      <p:stCondLst>
                        <p:cond delay="indefinite"/>
                      </p:stCondLst>
                      <p:childTnLst>
                        <p:par>
                          <p:cTn id="427" fill="hold">
                            <p:stCondLst>
                              <p:cond delay="0"/>
                            </p:stCondLst>
                            <p:childTnLst>
                              <p:par>
                                <p:cTn id="4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1" fill="hold">
                      <p:stCondLst>
                        <p:cond delay="indefinite"/>
                      </p:stCondLst>
                      <p:childTnLst>
                        <p:par>
                          <p:cTn id="432" fill="hold">
                            <p:stCondLst>
                              <p:cond delay="0"/>
                            </p:stCondLst>
                            <p:childTnLst>
                              <p:par>
                                <p:cTn id="4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1" fill="hold">
                      <p:stCondLst>
                        <p:cond delay="indefinite"/>
                      </p:stCondLst>
                      <p:childTnLst>
                        <p:par>
                          <p:cTn id="442" fill="hold">
                            <p:stCondLst>
                              <p:cond delay="0"/>
                            </p:stCondLst>
                            <p:childTnLst>
                              <p:par>
                                <p:cTn id="4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6" fill="hold">
                      <p:stCondLst>
                        <p:cond delay="indefinite"/>
                      </p:stCondLst>
                      <p:childTnLst>
                        <p:par>
                          <p:cTn id="447" fill="hold">
                            <p:stCondLst>
                              <p:cond delay="0"/>
                            </p:stCondLst>
                            <p:childTnLst>
                              <p:par>
                                <p:cTn id="4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1" fill="hold">
                      <p:stCondLst>
                        <p:cond delay="indefinite"/>
                      </p:stCondLst>
                      <p:childTnLst>
                        <p:par>
                          <p:cTn id="452" fill="hold">
                            <p:stCondLst>
                              <p:cond delay="0"/>
                            </p:stCondLst>
                            <p:childTnLst>
                              <p:par>
                                <p:cTn id="4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1" fill="hold">
                      <p:stCondLst>
                        <p:cond delay="indefinite"/>
                      </p:stCondLst>
                      <p:childTnLst>
                        <p:par>
                          <p:cTn id="462" fill="hold">
                            <p:stCondLst>
                              <p:cond delay="0"/>
                            </p:stCondLst>
                            <p:childTnLst>
                              <p:par>
                                <p:cTn id="4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6" fill="hold">
                      <p:stCondLst>
                        <p:cond delay="indefinite"/>
                      </p:stCondLst>
                      <p:childTnLst>
                        <p:par>
                          <p:cTn id="467" fill="hold">
                            <p:stCondLst>
                              <p:cond delay="0"/>
                            </p:stCondLst>
                            <p:childTnLst>
                              <p:par>
                                <p:cTn id="4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1" fill="hold">
                      <p:stCondLst>
                        <p:cond delay="indefinite"/>
                      </p:stCondLst>
                      <p:childTnLst>
                        <p:par>
                          <p:cTn id="472" fill="hold">
                            <p:stCondLst>
                              <p:cond delay="0"/>
                            </p:stCondLst>
                            <p:childTnLst>
                              <p:par>
                                <p:cTn id="4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6" fill="hold">
                      <p:stCondLst>
                        <p:cond delay="indefinite"/>
                      </p:stCondLst>
                      <p:childTnLst>
                        <p:par>
                          <p:cTn id="477" fill="hold">
                            <p:stCondLst>
                              <p:cond delay="0"/>
                            </p:stCondLst>
                            <p:childTnLst>
                              <p:par>
                                <p:cTn id="47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6" fill="hold">
                      <p:stCondLst>
                        <p:cond delay="indefinite"/>
                      </p:stCondLst>
                      <p:childTnLst>
                        <p:par>
                          <p:cTn id="487" fill="hold">
                            <p:stCondLst>
                              <p:cond delay="0"/>
                            </p:stCondLst>
                            <p:childTnLst>
                              <p:par>
                                <p:cTn id="4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1" fill="hold">
                      <p:stCondLst>
                        <p:cond delay="indefinite"/>
                      </p:stCondLst>
                      <p:childTnLst>
                        <p:par>
                          <p:cTn id="492" fill="hold">
                            <p:stCondLst>
                              <p:cond delay="0"/>
                            </p:stCondLst>
                            <p:childTnLst>
                              <p:par>
                                <p:cTn id="4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0" grpId="1"/>
      <p:bldP spid="21" grpId="0"/>
      <p:bldP spid="21" grpId="1"/>
      <p:bldP spid="22" grpId="0"/>
      <p:bldP spid="23" grpId="0"/>
      <p:bldP spid="24" grpId="0"/>
      <p:bldP spid="25" grpId="0"/>
      <p:bldP spid="26" grpId="0"/>
      <p:bldP spid="27" grpId="0"/>
      <p:bldP spid="28" grpId="0"/>
      <p:bldP spid="28" grpId="1"/>
      <p:bldP spid="29" grpId="0"/>
      <p:bldP spid="29" grpId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30" grpId="0" animBg="1"/>
      <p:bldP spid="30" grpId="1" animBg="1"/>
      <p:bldP spid="35" grpId="0" animBg="1"/>
      <p:bldP spid="35" grpId="1" animBg="1"/>
      <p:bldP spid="44" grpId="0"/>
      <p:bldP spid="45" grpId="0"/>
      <p:bldP spid="46" grpId="0" animBg="1"/>
      <p:bldP spid="46" grpId="1" animBg="1"/>
      <p:bldP spid="47" grpId="0"/>
      <p:bldP spid="50" grpId="0"/>
      <p:bldP spid="51" grpId="0"/>
      <p:bldP spid="52" grpId="0"/>
      <p:bldP spid="53" grpId="0"/>
      <p:bldP spid="54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  <p:bldP spid="80" grpId="0"/>
      <p:bldP spid="81" grpId="0"/>
      <p:bldP spid="40" grpId="0" animBg="1"/>
      <p:bldP spid="40" grpId="1" animBg="1"/>
      <p:bldP spid="42" grpId="0" animBg="1"/>
      <p:bldP spid="43" grpId="0" animBg="1"/>
      <p:bldP spid="82" grpId="0" animBg="1"/>
      <p:bldP spid="48" grpId="0" animBg="1"/>
      <p:bldP spid="48" grpId="1" animBg="1"/>
      <p:bldP spid="49" grpId="0"/>
      <p:bldP spid="49" grpId="1"/>
      <p:bldP spid="86" grpId="0" animBg="1"/>
      <p:bldP spid="86" grpId="1" animBg="1"/>
      <p:bldP spid="88" grpId="0" animBg="1"/>
      <p:bldP spid="88" grpId="1" animBg="1"/>
      <p:bldP spid="84" grpId="0" animBg="1"/>
      <p:bldP spid="84" grpId="1" animBg="1"/>
      <p:bldP spid="85" grpId="0" animBg="1"/>
      <p:bldP spid="85" grpId="1" animBg="1"/>
      <p:bldP spid="89" grpId="0" animBg="1"/>
      <p:bldP spid="89" grpId="1" animBg="1"/>
      <p:bldP spid="41" grpId="0" animBg="1"/>
      <p:bldP spid="83" grpId="0"/>
      <p:bldP spid="87" grpId="0" animBg="1"/>
      <p:bldP spid="87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aphicFrame>
        <p:nvGraphicFramePr>
          <p:cNvPr id="2" name="Tabella 1"/>
          <p:cNvGraphicFramePr>
            <a:graphicFrameLocks noGrp="1"/>
          </p:cNvGraphicFramePr>
          <p:nvPr/>
        </p:nvGraphicFramePr>
        <p:xfrm>
          <a:off x="0" y="-4"/>
          <a:ext cx="9133840" cy="6857999"/>
        </p:xfrm>
        <a:graphic>
          <a:graphicData uri="http://schemas.openxmlformats.org/drawingml/2006/table">
            <a:tbl>
              <a:tblPr/>
              <a:tblGrid>
                <a:gridCol w="435832"/>
                <a:gridCol w="1566496"/>
                <a:gridCol w="464388"/>
                <a:gridCol w="530728"/>
                <a:gridCol w="552841"/>
                <a:gridCol w="552841"/>
                <a:gridCol w="486500"/>
                <a:gridCol w="486500"/>
                <a:gridCol w="497557"/>
                <a:gridCol w="519671"/>
                <a:gridCol w="519671"/>
                <a:gridCol w="475443"/>
                <a:gridCol w="475443"/>
                <a:gridCol w="376322"/>
                <a:gridCol w="604327"/>
                <a:gridCol w="589280"/>
              </a:tblGrid>
              <a:tr h="315334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Oxides</a:t>
                      </a:r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Al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MnO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MgO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CaO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Na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K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multiply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CIPW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Norm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00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52.67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1.21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18.03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1.05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7.26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0.19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5.50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6.23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4.11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3.40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0.34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  <a:r>
                        <a:rPr lang="it-IT" sz="11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99.99</a:t>
                      </a:r>
                      <a:endParaRPr lang="it-IT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275956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(divide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80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22918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proportions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0.878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0.015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0.177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0.007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0.104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0.138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0.111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0.066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0.036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0.002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Q (Si)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2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Feldspars</a:t>
                      </a:r>
                      <a:endParaRPr lang="it-IT" sz="12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Or (KAlSi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556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Ab (NaAlSi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524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An (CaAlSi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278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Foids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Lc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436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Ne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284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Perall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.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 (Al)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Peralkaline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Ks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KSi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154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151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(NaFe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462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Ns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NaSi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122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56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Olivine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Fo (Mg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56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Fa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151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Mt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r>
                        <a:rPr lang="it-IT" sz="1500" b="1" i="0" u="none" strike="noStrike" baseline="30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+</a:t>
                      </a:r>
                      <a:r>
                        <a:rPr lang="it-IT" sz="1500" b="1" i="0" u="none" strike="noStrike" baseline="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baseline="0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He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2268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Il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152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Ap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(Ca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3.33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310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94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CasellaDiTesto 3"/>
          <p:cNvSpPr txBox="1">
            <a:spLocks noChangeArrowheads="1"/>
          </p:cNvSpPr>
          <p:nvPr/>
        </p:nvSpPr>
        <p:spPr bwMode="auto">
          <a:xfrm>
            <a:off x="6980238" y="6319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0.002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" name="CasellaDiTesto 4"/>
          <p:cNvSpPr txBox="1">
            <a:spLocks noChangeArrowheads="1"/>
          </p:cNvSpPr>
          <p:nvPr/>
        </p:nvSpPr>
        <p:spPr bwMode="auto">
          <a:xfrm>
            <a:off x="5475288" y="6319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0.008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" name="CasellaDiTesto 5"/>
          <p:cNvSpPr txBox="1">
            <a:spLocks noChangeArrowheads="1"/>
          </p:cNvSpPr>
          <p:nvPr/>
        </p:nvSpPr>
        <p:spPr bwMode="auto">
          <a:xfrm>
            <a:off x="2384425" y="6065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0.015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" name="CasellaDiTesto 6"/>
          <p:cNvSpPr txBox="1">
            <a:spLocks noChangeArrowheads="1"/>
          </p:cNvSpPr>
          <p:nvPr/>
        </p:nvSpPr>
        <p:spPr bwMode="auto">
          <a:xfrm>
            <a:off x="4016375" y="6065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0.015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" name="CasellaDiTesto 7"/>
          <p:cNvSpPr txBox="1">
            <a:spLocks noChangeArrowheads="1"/>
          </p:cNvSpPr>
          <p:nvPr/>
        </p:nvSpPr>
        <p:spPr bwMode="auto">
          <a:xfrm>
            <a:off x="3495675" y="55784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0.007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" name="CasellaDiTesto 8"/>
          <p:cNvSpPr txBox="1">
            <a:spLocks noChangeArrowheads="1"/>
          </p:cNvSpPr>
          <p:nvPr/>
        </p:nvSpPr>
        <p:spPr bwMode="auto">
          <a:xfrm>
            <a:off x="4016375" y="55784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0.007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0" name="CasellaDiTesto 9"/>
          <p:cNvSpPr txBox="1">
            <a:spLocks noChangeArrowheads="1"/>
          </p:cNvSpPr>
          <p:nvPr/>
        </p:nvSpPr>
        <p:spPr bwMode="auto">
          <a:xfrm>
            <a:off x="6505575" y="13192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0.036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1" name="CasellaDiTesto 10"/>
          <p:cNvSpPr txBox="1">
            <a:spLocks noChangeArrowheads="1"/>
          </p:cNvSpPr>
          <p:nvPr/>
        </p:nvSpPr>
        <p:spPr bwMode="auto">
          <a:xfrm>
            <a:off x="2940050" y="13192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0.036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2" name="CasellaDiTesto 11"/>
          <p:cNvSpPr txBox="1">
            <a:spLocks noChangeArrowheads="1"/>
          </p:cNvSpPr>
          <p:nvPr/>
        </p:nvSpPr>
        <p:spPr bwMode="auto">
          <a:xfrm>
            <a:off x="6018213" y="15748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0.066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3" name="CasellaDiTesto 12"/>
          <p:cNvSpPr txBox="1">
            <a:spLocks noChangeArrowheads="1"/>
          </p:cNvSpPr>
          <p:nvPr/>
        </p:nvSpPr>
        <p:spPr bwMode="auto">
          <a:xfrm>
            <a:off x="2951163" y="15748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0.066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4" name="CasellaDiTesto 13"/>
          <p:cNvSpPr txBox="1">
            <a:spLocks noChangeArrowheads="1"/>
          </p:cNvSpPr>
          <p:nvPr/>
        </p:nvSpPr>
        <p:spPr bwMode="auto">
          <a:xfrm>
            <a:off x="2951163" y="18049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0.075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5" name="CasellaDiTesto 14"/>
          <p:cNvSpPr txBox="1">
            <a:spLocks noChangeArrowheads="1"/>
          </p:cNvSpPr>
          <p:nvPr/>
        </p:nvSpPr>
        <p:spPr bwMode="auto">
          <a:xfrm>
            <a:off x="5497513" y="18049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0.075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6" name="CasellaDiTesto 15"/>
          <p:cNvSpPr txBox="1">
            <a:spLocks noChangeArrowheads="1"/>
          </p:cNvSpPr>
          <p:nvPr/>
        </p:nvSpPr>
        <p:spPr bwMode="auto">
          <a:xfrm>
            <a:off x="5497513" y="35306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0.028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" name="CasellaDiTesto 16"/>
          <p:cNvSpPr txBox="1">
            <a:spLocks noChangeArrowheads="1"/>
          </p:cNvSpPr>
          <p:nvPr/>
        </p:nvSpPr>
        <p:spPr bwMode="auto">
          <a:xfrm>
            <a:off x="5000625" y="37846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0.018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" name="CasellaDiTesto 17"/>
          <p:cNvSpPr txBox="1">
            <a:spLocks noChangeArrowheads="1"/>
          </p:cNvSpPr>
          <p:nvPr/>
        </p:nvSpPr>
        <p:spPr bwMode="auto">
          <a:xfrm>
            <a:off x="4016375" y="40052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0.010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9" name="CasellaDiTesto 18"/>
          <p:cNvSpPr txBox="1">
            <a:spLocks noChangeArrowheads="1"/>
          </p:cNvSpPr>
          <p:nvPr/>
        </p:nvSpPr>
        <p:spPr bwMode="auto">
          <a:xfrm>
            <a:off x="5000625" y="44910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0.119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0" name="CasellaDiTesto 19"/>
          <p:cNvSpPr txBox="1">
            <a:spLocks noChangeArrowheads="1"/>
          </p:cNvSpPr>
          <p:nvPr/>
        </p:nvSpPr>
        <p:spPr bwMode="auto">
          <a:xfrm>
            <a:off x="4027488" y="4722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0.071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" name="CasellaDiTesto 20"/>
          <p:cNvSpPr txBox="1">
            <a:spLocks noChangeArrowheads="1"/>
          </p:cNvSpPr>
          <p:nvPr/>
        </p:nvSpPr>
        <p:spPr bwMode="auto">
          <a:xfrm>
            <a:off x="1909763" y="13192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0.216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2" name="CasellaDiTesto 21"/>
          <p:cNvSpPr txBox="1">
            <a:spLocks noChangeArrowheads="1"/>
          </p:cNvSpPr>
          <p:nvPr/>
        </p:nvSpPr>
        <p:spPr bwMode="auto">
          <a:xfrm>
            <a:off x="1909763" y="15859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0.396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3" name="CasellaDiTesto 22"/>
          <p:cNvSpPr txBox="1">
            <a:spLocks noChangeArrowheads="1"/>
          </p:cNvSpPr>
          <p:nvPr/>
        </p:nvSpPr>
        <p:spPr bwMode="auto">
          <a:xfrm>
            <a:off x="1909763" y="18288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0.150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4" name="CasellaDiTesto 23"/>
          <p:cNvSpPr txBox="1">
            <a:spLocks noChangeArrowheads="1"/>
          </p:cNvSpPr>
          <p:nvPr/>
        </p:nvSpPr>
        <p:spPr bwMode="auto">
          <a:xfrm>
            <a:off x="1909763" y="35417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0.028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5" name="CasellaDiTesto 24"/>
          <p:cNvSpPr txBox="1">
            <a:spLocks noChangeArrowheads="1"/>
          </p:cNvSpPr>
          <p:nvPr/>
        </p:nvSpPr>
        <p:spPr bwMode="auto">
          <a:xfrm>
            <a:off x="1909763" y="37496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0.018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6" name="CasellaDiTesto 25"/>
          <p:cNvSpPr txBox="1">
            <a:spLocks noChangeArrowheads="1"/>
          </p:cNvSpPr>
          <p:nvPr/>
        </p:nvSpPr>
        <p:spPr bwMode="auto">
          <a:xfrm>
            <a:off x="1909763" y="40163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0.010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7" name="CasellaDiTesto 26"/>
          <p:cNvSpPr txBox="1">
            <a:spLocks noChangeArrowheads="1"/>
          </p:cNvSpPr>
          <p:nvPr/>
        </p:nvSpPr>
        <p:spPr bwMode="auto">
          <a:xfrm>
            <a:off x="1909763" y="44799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0.119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8" name="CasellaDiTesto 27"/>
          <p:cNvSpPr txBox="1">
            <a:spLocks noChangeArrowheads="1"/>
          </p:cNvSpPr>
          <p:nvPr/>
        </p:nvSpPr>
        <p:spPr bwMode="auto">
          <a:xfrm>
            <a:off x="1909763" y="4722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0.071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29" name="CasellaDiTesto 28"/>
          <p:cNvSpPr txBox="1">
            <a:spLocks noChangeArrowheads="1"/>
          </p:cNvSpPr>
          <p:nvPr/>
        </p:nvSpPr>
        <p:spPr bwMode="auto">
          <a:xfrm>
            <a:off x="2500313" y="2855913"/>
            <a:ext cx="1782762" cy="70802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Too much Si consumed!</a:t>
            </a:r>
            <a:endParaRPr lang="en-GB" sz="20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30" name="Rettangolo arrotondato 29"/>
          <p:cNvSpPr/>
          <p:nvPr/>
        </p:nvSpPr>
        <p:spPr bwMode="auto">
          <a:xfrm>
            <a:off x="1939925" y="1273175"/>
            <a:ext cx="582613" cy="3032125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2" name="CasellaDiTesto 31"/>
          <p:cNvSpPr txBox="1">
            <a:spLocks noChangeArrowheads="1"/>
          </p:cNvSpPr>
          <p:nvPr/>
        </p:nvSpPr>
        <p:spPr bwMode="auto">
          <a:xfrm>
            <a:off x="2840038" y="2089150"/>
            <a:ext cx="381000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Y</a:t>
            </a:r>
            <a:endParaRPr lang="en-GB" sz="24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3" name="Freccia a destra 32"/>
          <p:cNvSpPr/>
          <p:nvPr/>
        </p:nvSpPr>
        <p:spPr bwMode="auto">
          <a:xfrm>
            <a:off x="3219450" y="2184400"/>
            <a:ext cx="581025" cy="185738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4" name="CasellaDiTesto 33"/>
          <p:cNvSpPr txBox="1">
            <a:spLocks noChangeArrowheads="1"/>
          </p:cNvSpPr>
          <p:nvPr/>
        </p:nvSpPr>
        <p:spPr bwMode="auto">
          <a:xfrm>
            <a:off x="3805238" y="2073275"/>
            <a:ext cx="4419600" cy="4000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Available Si</a:t>
            </a:r>
            <a:r>
              <a:rPr lang="en-GB" sz="1600" b="1" smtClean="0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=</a:t>
            </a:r>
            <a:r>
              <a:rPr lang="en-GB" sz="1600" b="1" smtClean="0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S</a:t>
            </a:r>
            <a:r>
              <a:rPr lang="en-GB" sz="1600" b="1" smtClean="0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=</a:t>
            </a:r>
            <a:r>
              <a:rPr lang="en-GB" sz="1600" b="1" smtClean="0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Original</a:t>
            </a:r>
            <a:r>
              <a:rPr lang="en-GB" sz="1600" b="1" smtClean="0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Si - Y</a:t>
            </a:r>
            <a:endParaRPr lang="en-GB" sz="20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7" name="CasellaDiTesto 36"/>
          <p:cNvSpPr txBox="1">
            <a:spLocks noChangeArrowheads="1"/>
          </p:cNvSpPr>
          <p:nvPr/>
        </p:nvSpPr>
        <p:spPr bwMode="auto">
          <a:xfrm>
            <a:off x="2911475" y="4514850"/>
            <a:ext cx="378630" cy="46166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H</a:t>
            </a:r>
            <a:endParaRPr lang="en-GB" sz="24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8" name="CasellaDiTesto 37"/>
          <p:cNvSpPr txBox="1">
            <a:spLocks noChangeArrowheads="1"/>
          </p:cNvSpPr>
          <p:nvPr/>
        </p:nvSpPr>
        <p:spPr bwMode="auto">
          <a:xfrm>
            <a:off x="4237038" y="3749675"/>
            <a:ext cx="3471862" cy="10160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We can have two cases:</a:t>
            </a:r>
          </a:p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S&gt;(H/2)</a:t>
            </a:r>
          </a:p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S&lt;(H/2)</a:t>
            </a:r>
            <a:endParaRPr lang="en-GB" sz="20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0" name="CasellaDiTesto 39"/>
          <p:cNvSpPr txBox="1">
            <a:spLocks noChangeArrowheads="1"/>
          </p:cNvSpPr>
          <p:nvPr/>
        </p:nvSpPr>
        <p:spPr bwMode="auto">
          <a:xfrm>
            <a:off x="1909763" y="50466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0.060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41" name="CasellaDiTesto 40"/>
          <p:cNvSpPr txBox="1">
            <a:spLocks noChangeArrowheads="1"/>
          </p:cNvSpPr>
          <p:nvPr/>
        </p:nvSpPr>
        <p:spPr bwMode="auto">
          <a:xfrm>
            <a:off x="1909763" y="52895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0.036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42" name="Rettangolo arrotondato 41"/>
          <p:cNvSpPr/>
          <p:nvPr/>
        </p:nvSpPr>
        <p:spPr bwMode="auto">
          <a:xfrm>
            <a:off x="1941513" y="1298575"/>
            <a:ext cx="584200" cy="4314825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1" name="Freccia a destra 30"/>
          <p:cNvSpPr/>
          <p:nvPr/>
        </p:nvSpPr>
        <p:spPr bwMode="auto">
          <a:xfrm>
            <a:off x="2535238" y="2184400"/>
            <a:ext cx="363537" cy="185738"/>
          </a:xfrm>
          <a:prstGeom prst="right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6" name="Freccia a destra 35"/>
          <p:cNvSpPr/>
          <p:nvPr/>
        </p:nvSpPr>
        <p:spPr bwMode="auto">
          <a:xfrm>
            <a:off x="2535238" y="4652963"/>
            <a:ext cx="439737" cy="185737"/>
          </a:xfrm>
          <a:prstGeom prst="rightArrow">
            <a:avLst>
              <a:gd name="adj1" fmla="val 50000"/>
              <a:gd name="adj2" fmla="val 82916"/>
            </a:avLst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7" name="CasellaDiTesto 46"/>
          <p:cNvSpPr txBox="1">
            <a:spLocks noChangeArrowheads="1"/>
          </p:cNvSpPr>
          <p:nvPr/>
        </p:nvSpPr>
        <p:spPr bwMode="auto">
          <a:xfrm>
            <a:off x="6013450" y="2309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0.010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8" name="CasellaDiTesto 47"/>
          <p:cNvSpPr txBox="1">
            <a:spLocks noChangeArrowheads="1"/>
          </p:cNvSpPr>
          <p:nvPr/>
        </p:nvSpPr>
        <p:spPr bwMode="auto">
          <a:xfrm>
            <a:off x="1898650" y="2309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0.020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49" name="CasellaDiTesto 48"/>
          <p:cNvSpPr txBox="1">
            <a:spLocks noChangeArrowheads="1"/>
          </p:cNvSpPr>
          <p:nvPr/>
        </p:nvSpPr>
        <p:spPr bwMode="auto">
          <a:xfrm>
            <a:off x="6013450" y="15716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0.056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0" name="CasellaDiTesto 49"/>
          <p:cNvSpPr txBox="1">
            <a:spLocks noChangeArrowheads="1"/>
          </p:cNvSpPr>
          <p:nvPr/>
        </p:nvSpPr>
        <p:spPr bwMode="auto">
          <a:xfrm>
            <a:off x="1920875" y="15827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rgbClr val="FF0000"/>
                </a:solidFill>
                <a:effectLst/>
                <a:latin typeface="Calibri" pitchFamily="34" charset="0"/>
              </a:rPr>
              <a:t>0.337</a:t>
            </a:r>
            <a:endParaRPr lang="en-GB" sz="13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51" name="CasellaDiTesto 50"/>
          <p:cNvSpPr txBox="1">
            <a:spLocks noChangeArrowheads="1"/>
          </p:cNvSpPr>
          <p:nvPr/>
        </p:nvSpPr>
        <p:spPr bwMode="auto">
          <a:xfrm>
            <a:off x="190817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2" name="CasellaDiTesto 51"/>
          <p:cNvSpPr txBox="1">
            <a:spLocks noChangeArrowheads="1"/>
          </p:cNvSpPr>
          <p:nvPr/>
        </p:nvSpPr>
        <p:spPr bwMode="auto">
          <a:xfrm>
            <a:off x="24003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3" name="CasellaDiTesto 52"/>
          <p:cNvSpPr txBox="1">
            <a:spLocks noChangeArrowheads="1"/>
          </p:cNvSpPr>
          <p:nvPr/>
        </p:nvSpPr>
        <p:spPr bwMode="auto">
          <a:xfrm>
            <a:off x="294005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4" name="CasellaDiTesto 53"/>
          <p:cNvSpPr txBox="1">
            <a:spLocks noChangeArrowheads="1"/>
          </p:cNvSpPr>
          <p:nvPr/>
        </p:nvSpPr>
        <p:spPr bwMode="auto">
          <a:xfrm>
            <a:off x="350202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5" name="CasellaDiTesto 54"/>
          <p:cNvSpPr txBox="1">
            <a:spLocks noChangeArrowheads="1"/>
          </p:cNvSpPr>
          <p:nvPr/>
        </p:nvSpPr>
        <p:spPr bwMode="auto">
          <a:xfrm>
            <a:off x="4017963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6" name="CasellaDiTesto 55"/>
          <p:cNvSpPr txBox="1">
            <a:spLocks noChangeArrowheads="1"/>
          </p:cNvSpPr>
          <p:nvPr/>
        </p:nvSpPr>
        <p:spPr bwMode="auto">
          <a:xfrm>
            <a:off x="4510088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7" name="CasellaDiTesto 56"/>
          <p:cNvSpPr txBox="1">
            <a:spLocks noChangeArrowheads="1"/>
          </p:cNvSpPr>
          <p:nvPr/>
        </p:nvSpPr>
        <p:spPr bwMode="auto">
          <a:xfrm>
            <a:off x="49911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8" name="CasellaDiTesto 57"/>
          <p:cNvSpPr txBox="1">
            <a:spLocks noChangeArrowheads="1"/>
          </p:cNvSpPr>
          <p:nvPr/>
        </p:nvSpPr>
        <p:spPr bwMode="auto">
          <a:xfrm>
            <a:off x="5507038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9" name="CasellaDiTesto 58"/>
          <p:cNvSpPr txBox="1">
            <a:spLocks noChangeArrowheads="1"/>
          </p:cNvSpPr>
          <p:nvPr/>
        </p:nvSpPr>
        <p:spPr bwMode="auto">
          <a:xfrm>
            <a:off x="6011863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0" name="CasellaDiTesto 59"/>
          <p:cNvSpPr txBox="1">
            <a:spLocks noChangeArrowheads="1"/>
          </p:cNvSpPr>
          <p:nvPr/>
        </p:nvSpPr>
        <p:spPr bwMode="auto">
          <a:xfrm>
            <a:off x="65151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1" name="CasellaDiTesto 60"/>
          <p:cNvSpPr txBox="1">
            <a:spLocks noChangeArrowheads="1"/>
          </p:cNvSpPr>
          <p:nvPr/>
        </p:nvSpPr>
        <p:spPr bwMode="auto">
          <a:xfrm>
            <a:off x="700722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3" name="CasellaDiTesto 62"/>
          <p:cNvSpPr txBox="1">
            <a:spLocks noChangeArrowheads="1"/>
          </p:cNvSpPr>
          <p:nvPr/>
        </p:nvSpPr>
        <p:spPr bwMode="auto">
          <a:xfrm>
            <a:off x="8494713" y="13493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20.02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4" name="CasellaDiTesto 63"/>
          <p:cNvSpPr txBox="1">
            <a:spLocks noChangeArrowheads="1"/>
          </p:cNvSpPr>
          <p:nvPr/>
        </p:nvSpPr>
        <p:spPr bwMode="auto">
          <a:xfrm>
            <a:off x="8494713" y="15827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29.34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5" name="CasellaDiTesto 64"/>
          <p:cNvSpPr txBox="1">
            <a:spLocks noChangeArrowheads="1"/>
          </p:cNvSpPr>
          <p:nvPr/>
        </p:nvSpPr>
        <p:spPr bwMode="auto">
          <a:xfrm>
            <a:off x="8494713" y="18176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20.85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6" name="CasellaDiTesto 65"/>
          <p:cNvSpPr txBox="1">
            <a:spLocks noChangeArrowheads="1"/>
          </p:cNvSpPr>
          <p:nvPr/>
        </p:nvSpPr>
        <p:spPr bwMode="auto">
          <a:xfrm>
            <a:off x="8494713" y="2298700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2.84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7" name="CasellaDiTesto 66"/>
          <p:cNvSpPr txBox="1">
            <a:spLocks noChangeArrowheads="1"/>
          </p:cNvSpPr>
          <p:nvPr/>
        </p:nvSpPr>
        <p:spPr bwMode="auto">
          <a:xfrm>
            <a:off x="8494713" y="352901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3.25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8" name="CasellaDiTesto 67"/>
          <p:cNvSpPr txBox="1">
            <a:spLocks noChangeArrowheads="1"/>
          </p:cNvSpPr>
          <p:nvPr/>
        </p:nvSpPr>
        <p:spPr bwMode="auto">
          <a:xfrm>
            <a:off x="8494713" y="3787775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1.80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9" name="CasellaDiTesto 68"/>
          <p:cNvSpPr txBox="1">
            <a:spLocks noChangeArrowheads="1"/>
          </p:cNvSpPr>
          <p:nvPr/>
        </p:nvSpPr>
        <p:spPr bwMode="auto">
          <a:xfrm>
            <a:off x="8494713" y="4010025"/>
            <a:ext cx="484428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1.32</a:t>
            </a:r>
          </a:p>
          <a:p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0" name="CasellaDiTesto 69"/>
          <p:cNvSpPr txBox="1">
            <a:spLocks noChangeArrowheads="1"/>
          </p:cNvSpPr>
          <p:nvPr/>
        </p:nvSpPr>
        <p:spPr bwMode="auto">
          <a:xfrm>
            <a:off x="8494713" y="498316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8.40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1" name="CasellaDiTesto 70"/>
          <p:cNvSpPr txBox="1">
            <a:spLocks noChangeArrowheads="1"/>
          </p:cNvSpPr>
          <p:nvPr/>
        </p:nvSpPr>
        <p:spPr bwMode="auto">
          <a:xfrm>
            <a:off x="8494713" y="528796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7.34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2" name="CasellaDiTesto 71"/>
          <p:cNvSpPr txBox="1">
            <a:spLocks noChangeArrowheads="1"/>
          </p:cNvSpPr>
          <p:nvPr/>
        </p:nvSpPr>
        <p:spPr bwMode="auto">
          <a:xfrm>
            <a:off x="8494713" y="5568950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1.32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3" name="CasellaDiTesto 72"/>
          <p:cNvSpPr txBox="1">
            <a:spLocks noChangeArrowheads="1"/>
          </p:cNvSpPr>
          <p:nvPr/>
        </p:nvSpPr>
        <p:spPr bwMode="auto">
          <a:xfrm>
            <a:off x="8494713" y="6070600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2.28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4" name="CasellaDiTesto 73"/>
          <p:cNvSpPr txBox="1">
            <a:spLocks noChangeArrowheads="1"/>
          </p:cNvSpPr>
          <p:nvPr/>
        </p:nvSpPr>
        <p:spPr bwMode="auto">
          <a:xfrm>
            <a:off x="8494713" y="630396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0.62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5" name="CasellaDiTesto 74"/>
          <p:cNvSpPr txBox="1">
            <a:spLocks noChangeArrowheads="1"/>
          </p:cNvSpPr>
          <p:nvPr/>
        </p:nvSpPr>
        <p:spPr bwMode="auto">
          <a:xfrm>
            <a:off x="8448675" y="6553200"/>
            <a:ext cx="655949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600" b="1" smtClean="0">
                <a:solidFill>
                  <a:schemeClr val="tx1"/>
                </a:solidFill>
                <a:effectLst/>
                <a:latin typeface="Calibri" pitchFamily="34" charset="0"/>
              </a:rPr>
              <a:t>99.69</a:t>
            </a:r>
            <a:endParaRPr lang="en-GB" sz="16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6" name="CasellaDiTesto 75"/>
          <p:cNvSpPr txBox="1">
            <a:spLocks noChangeArrowheads="1"/>
          </p:cNvSpPr>
          <p:nvPr/>
        </p:nvSpPr>
        <p:spPr bwMode="auto">
          <a:xfrm>
            <a:off x="3768725" y="4792663"/>
            <a:ext cx="4703763" cy="831850"/>
          </a:xfrm>
          <a:prstGeom prst="rect">
            <a:avLst/>
          </a:prstGeom>
          <a:solidFill>
            <a:srgbClr val="FF99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Remember that if S&gt;(H/2) we would have had Opx + Ol</a:t>
            </a:r>
            <a:endParaRPr lang="en-GB" sz="24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5" name="CasellaDiTesto 44"/>
          <p:cNvSpPr txBox="1">
            <a:spLocks noChangeArrowheads="1"/>
          </p:cNvSpPr>
          <p:nvPr/>
        </p:nvSpPr>
        <p:spPr bwMode="auto">
          <a:xfrm>
            <a:off x="2963863" y="4999038"/>
            <a:ext cx="5543550" cy="83026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In this case S’ is relatively high:</a:t>
            </a:r>
          </a:p>
          <a:p>
            <a:pPr algn="ctr"/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S’&gt;2Ne(Ab) 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(S’ = </a:t>
            </a:r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0.359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; 2Na = </a:t>
            </a:r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0.132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)</a:t>
            </a:r>
            <a:endParaRPr lang="en-GB" sz="24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5" name="Rettangolo arrotondato 34"/>
          <p:cNvSpPr/>
          <p:nvPr/>
        </p:nvSpPr>
        <p:spPr bwMode="auto">
          <a:xfrm>
            <a:off x="1939925" y="4421188"/>
            <a:ext cx="582613" cy="614362"/>
          </a:xfrm>
          <a:prstGeom prst="roundRect">
            <a:avLst/>
          </a:prstGeom>
          <a:noFill/>
          <a:ln w="381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78" name="Rettangolo 77"/>
          <p:cNvSpPr/>
          <p:nvPr/>
        </p:nvSpPr>
        <p:spPr bwMode="auto">
          <a:xfrm>
            <a:off x="433388" y="6577013"/>
            <a:ext cx="1566862" cy="280987"/>
          </a:xfrm>
          <a:prstGeom prst="rect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GB" smtClean="0">
                <a:solidFill>
                  <a:schemeClr val="bg1"/>
                </a:solidFill>
                <a:latin typeface="Calibri" pitchFamily="34" charset="0"/>
              </a:rPr>
              <a:t>SUM</a:t>
            </a:r>
            <a:endParaRPr lang="en-GB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4" name="CasellaDiTesto 43"/>
          <p:cNvSpPr txBox="1">
            <a:spLocks noChangeArrowheads="1"/>
          </p:cNvSpPr>
          <p:nvPr/>
        </p:nvSpPr>
        <p:spPr bwMode="auto">
          <a:xfrm>
            <a:off x="3871912" y="2519363"/>
            <a:ext cx="4352926" cy="13208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We can have two cases:</a:t>
            </a:r>
          </a:p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S’</a:t>
            </a:r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&lt;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2Na or S’</a:t>
            </a:r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&gt;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2Na</a:t>
            </a:r>
          </a:p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In the first case transform </a:t>
            </a:r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all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 Ab in Ne.</a:t>
            </a:r>
          </a:p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In the second case we have Ab </a:t>
            </a:r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+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 Ne</a:t>
            </a:r>
            <a:endParaRPr lang="en-GB" sz="20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6" name="CasellaDiTesto 45"/>
          <p:cNvSpPr txBox="1">
            <a:spLocks noChangeArrowheads="1"/>
          </p:cNvSpPr>
          <p:nvPr/>
        </p:nvSpPr>
        <p:spPr bwMode="auto">
          <a:xfrm>
            <a:off x="4213862" y="3819843"/>
            <a:ext cx="3566158" cy="954087"/>
          </a:xfrm>
          <a:prstGeom prst="rect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50800" dir="2700000" algn="tl" rotWithShape="0">
              <a:prstClr val="black">
                <a:alpha val="62000"/>
              </a:prstClr>
            </a:outerShdw>
          </a:effectLst>
        </p:spPr>
        <p:txBody>
          <a:bodyPr wrap="square">
            <a:spAutoFit/>
          </a:bodyPr>
          <a:lstStyle/>
          <a:p>
            <a:pPr>
              <a:tabLst>
                <a:tab pos="1343025" algn="l"/>
              </a:tabLst>
            </a:pPr>
            <a:r>
              <a:rPr lang="en-GB" sz="2800" b="1" dirty="0" smtClean="0">
                <a:solidFill>
                  <a:srgbClr val="FF0000"/>
                </a:solidFill>
                <a:effectLst/>
                <a:latin typeface="Calibri" pitchFamily="34" charset="0"/>
              </a:rPr>
              <a:t>New Ab	</a:t>
            </a:r>
            <a:r>
              <a:rPr lang="en-GB" sz="2800" b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= (S’-2Na)/4 </a:t>
            </a:r>
            <a:r>
              <a:rPr lang="en-GB" sz="2800" b="1" dirty="0" smtClean="0">
                <a:solidFill>
                  <a:srgbClr val="FF0000"/>
                </a:solidFill>
                <a:effectLst/>
                <a:latin typeface="Calibri" pitchFamily="34" charset="0"/>
              </a:rPr>
              <a:t>Ne      	</a:t>
            </a:r>
            <a:r>
              <a:rPr lang="en-GB" sz="2800" b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= Na-new Ab</a:t>
            </a:r>
            <a:endParaRPr lang="en-GB" sz="2800" b="1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grpSp>
        <p:nvGrpSpPr>
          <p:cNvPr id="62" name="Gruppo 86"/>
          <p:cNvGrpSpPr>
            <a:grpSpLocks/>
          </p:cNvGrpSpPr>
          <p:nvPr/>
        </p:nvGrpSpPr>
        <p:grpSpPr bwMode="auto">
          <a:xfrm>
            <a:off x="1979613" y="1631950"/>
            <a:ext cx="481012" cy="174625"/>
            <a:chOff x="1978837" y="1631886"/>
            <a:chExt cx="482184" cy="173909"/>
          </a:xfrm>
        </p:grpSpPr>
        <p:cxnSp>
          <p:nvCxnSpPr>
            <p:cNvPr id="16464" name="Connettore 1 79"/>
            <p:cNvCxnSpPr>
              <a:cxnSpLocks noChangeShapeType="1"/>
            </p:cNvCxnSpPr>
            <p:nvPr/>
          </p:nvCxnSpPr>
          <p:spPr bwMode="auto">
            <a:xfrm flipV="1">
              <a:off x="1986459" y="1632175"/>
              <a:ext cx="474562" cy="173620"/>
            </a:xfrm>
            <a:prstGeom prst="line">
              <a:avLst/>
            </a:prstGeom>
            <a:noFill/>
            <a:ln w="5715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16465" name="Connettore 1 81"/>
            <p:cNvCxnSpPr>
              <a:cxnSpLocks noChangeShapeType="1"/>
            </p:cNvCxnSpPr>
            <p:nvPr/>
          </p:nvCxnSpPr>
          <p:spPr bwMode="auto">
            <a:xfrm>
              <a:off x="1978837" y="1631886"/>
              <a:ext cx="462987" cy="173620"/>
            </a:xfrm>
            <a:prstGeom prst="line">
              <a:avLst/>
            </a:prstGeom>
            <a:noFill/>
            <a:ln w="57150" algn="ctr">
              <a:solidFill>
                <a:schemeClr val="tx1"/>
              </a:solidFill>
              <a:round/>
              <a:headEnd/>
              <a:tailEnd/>
            </a:ln>
          </p:spPr>
        </p:cxnSp>
      </p:grpSp>
      <p:sp>
        <p:nvSpPr>
          <p:cNvPr id="39" name="CasellaDiTesto 38"/>
          <p:cNvSpPr txBox="1">
            <a:spLocks noChangeArrowheads="1"/>
          </p:cNvSpPr>
          <p:nvPr/>
        </p:nvSpPr>
        <p:spPr bwMode="auto">
          <a:xfrm>
            <a:off x="3101975" y="5956300"/>
            <a:ext cx="5022850" cy="8318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In this case S is low: S&lt;(H/2). Transform </a:t>
            </a:r>
            <a:r>
              <a:rPr lang="en-GB" sz="2400" b="1" smtClean="0">
                <a:solidFill>
                  <a:srgbClr val="FF0000"/>
                </a:solidFill>
                <a:effectLst/>
                <a:latin typeface="Calibri" pitchFamily="34" charset="0"/>
              </a:rPr>
              <a:t>all</a:t>
            </a:r>
            <a:r>
              <a:rPr lang="en-GB" sz="2400" b="1" smtClean="0">
                <a:solidFill>
                  <a:schemeClr val="tx1"/>
                </a:solidFill>
                <a:effectLst/>
                <a:latin typeface="Calibri" pitchFamily="34" charset="0"/>
              </a:rPr>
              <a:t> the Opx in Ol.</a:t>
            </a:r>
            <a:endParaRPr lang="en-GB" sz="24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8" name="Figura a mano libera 87"/>
          <p:cNvSpPr/>
          <p:nvPr/>
        </p:nvSpPr>
        <p:spPr bwMode="auto">
          <a:xfrm>
            <a:off x="7835901" y="1782764"/>
            <a:ext cx="883805" cy="3770312"/>
          </a:xfrm>
          <a:custGeom>
            <a:avLst/>
            <a:gdLst>
              <a:gd name="connsiteX0" fmla="*/ 1516284 w 2179899"/>
              <a:gd name="connsiteY0" fmla="*/ 3937321 h 3937321"/>
              <a:gd name="connsiteX1" fmla="*/ 2025570 w 2179899"/>
              <a:gd name="connsiteY1" fmla="*/ 2849301 h 3937321"/>
              <a:gd name="connsiteX2" fmla="*/ 2164466 w 2179899"/>
              <a:gd name="connsiteY2" fmla="*/ 1784430 h 3937321"/>
              <a:gd name="connsiteX3" fmla="*/ 2118167 w 2179899"/>
              <a:gd name="connsiteY3" fmla="*/ 985777 h 3937321"/>
              <a:gd name="connsiteX4" fmla="*/ 1863524 w 2179899"/>
              <a:gd name="connsiteY4" fmla="*/ 534364 h 3937321"/>
              <a:gd name="connsiteX5" fmla="*/ 1354238 w 2179899"/>
              <a:gd name="connsiteY5" fmla="*/ 233423 h 3937321"/>
              <a:gd name="connsiteX6" fmla="*/ 787079 w 2179899"/>
              <a:gd name="connsiteY6" fmla="*/ 36653 h 3937321"/>
              <a:gd name="connsiteX7" fmla="*/ 0 w 2179899"/>
              <a:gd name="connsiteY7" fmla="*/ 13504 h 3937321"/>
              <a:gd name="connsiteX0" fmla="*/ 1516284 w 2179899"/>
              <a:gd name="connsiteY0" fmla="*/ 3923817 h 3923817"/>
              <a:gd name="connsiteX1" fmla="*/ 2025570 w 2179899"/>
              <a:gd name="connsiteY1" fmla="*/ 2835797 h 3923817"/>
              <a:gd name="connsiteX2" fmla="*/ 2164466 w 2179899"/>
              <a:gd name="connsiteY2" fmla="*/ 1770926 h 3923817"/>
              <a:gd name="connsiteX3" fmla="*/ 2118167 w 2179899"/>
              <a:gd name="connsiteY3" fmla="*/ 972273 h 3923817"/>
              <a:gd name="connsiteX4" fmla="*/ 1863524 w 2179899"/>
              <a:gd name="connsiteY4" fmla="*/ 520860 h 3923817"/>
              <a:gd name="connsiteX5" fmla="*/ 1354238 w 2179899"/>
              <a:gd name="connsiteY5" fmla="*/ 219919 h 3923817"/>
              <a:gd name="connsiteX6" fmla="*/ 0 w 2179899"/>
              <a:gd name="connsiteY6" fmla="*/ 0 h 3923817"/>
              <a:gd name="connsiteX0" fmla="*/ 902826 w 1566441"/>
              <a:gd name="connsiteY0" fmla="*/ 3923817 h 3923817"/>
              <a:gd name="connsiteX1" fmla="*/ 1412112 w 1566441"/>
              <a:gd name="connsiteY1" fmla="*/ 2835797 h 3923817"/>
              <a:gd name="connsiteX2" fmla="*/ 1551008 w 1566441"/>
              <a:gd name="connsiteY2" fmla="*/ 1770926 h 3923817"/>
              <a:gd name="connsiteX3" fmla="*/ 1504709 w 1566441"/>
              <a:gd name="connsiteY3" fmla="*/ 972273 h 3923817"/>
              <a:gd name="connsiteX4" fmla="*/ 1250066 w 1566441"/>
              <a:gd name="connsiteY4" fmla="*/ 520860 h 3923817"/>
              <a:gd name="connsiteX5" fmla="*/ 740780 w 1566441"/>
              <a:gd name="connsiteY5" fmla="*/ 219919 h 3923817"/>
              <a:gd name="connsiteX6" fmla="*/ 0 w 1566441"/>
              <a:gd name="connsiteY6" fmla="*/ 0 h 3923817"/>
              <a:gd name="connsiteX0" fmla="*/ 902826 w 1566441"/>
              <a:gd name="connsiteY0" fmla="*/ 3923817 h 3923817"/>
              <a:gd name="connsiteX1" fmla="*/ 1412112 w 1566441"/>
              <a:gd name="connsiteY1" fmla="*/ 2835797 h 3923817"/>
              <a:gd name="connsiteX2" fmla="*/ 1551008 w 1566441"/>
              <a:gd name="connsiteY2" fmla="*/ 1770926 h 3923817"/>
              <a:gd name="connsiteX3" fmla="*/ 1504709 w 1566441"/>
              <a:gd name="connsiteY3" fmla="*/ 972273 h 3923817"/>
              <a:gd name="connsiteX4" fmla="*/ 1250066 w 1566441"/>
              <a:gd name="connsiteY4" fmla="*/ 520860 h 3923817"/>
              <a:gd name="connsiteX5" fmla="*/ 0 w 1566441"/>
              <a:gd name="connsiteY5" fmla="*/ 0 h 3923817"/>
              <a:gd name="connsiteX0" fmla="*/ 509287 w 1172902"/>
              <a:gd name="connsiteY0" fmla="*/ 3923817 h 3923817"/>
              <a:gd name="connsiteX1" fmla="*/ 1018573 w 1172902"/>
              <a:gd name="connsiteY1" fmla="*/ 2835797 h 3923817"/>
              <a:gd name="connsiteX2" fmla="*/ 1157469 w 1172902"/>
              <a:gd name="connsiteY2" fmla="*/ 1770926 h 3923817"/>
              <a:gd name="connsiteX3" fmla="*/ 1111170 w 1172902"/>
              <a:gd name="connsiteY3" fmla="*/ 972273 h 3923817"/>
              <a:gd name="connsiteX4" fmla="*/ 856527 w 1172902"/>
              <a:gd name="connsiteY4" fmla="*/ 520860 h 3923817"/>
              <a:gd name="connsiteX5" fmla="*/ 0 w 1172902"/>
              <a:gd name="connsiteY5" fmla="*/ 0 h 3923817"/>
              <a:gd name="connsiteX0" fmla="*/ 509287 w 1172902"/>
              <a:gd name="connsiteY0" fmla="*/ 3761772 h 3761772"/>
              <a:gd name="connsiteX1" fmla="*/ 1018573 w 1172902"/>
              <a:gd name="connsiteY1" fmla="*/ 2673752 h 3761772"/>
              <a:gd name="connsiteX2" fmla="*/ 1157469 w 1172902"/>
              <a:gd name="connsiteY2" fmla="*/ 1608881 h 3761772"/>
              <a:gd name="connsiteX3" fmla="*/ 1111170 w 1172902"/>
              <a:gd name="connsiteY3" fmla="*/ 810228 h 3761772"/>
              <a:gd name="connsiteX4" fmla="*/ 856527 w 1172902"/>
              <a:gd name="connsiteY4" fmla="*/ 358815 h 3761772"/>
              <a:gd name="connsiteX5" fmla="*/ 0 w 1172902"/>
              <a:gd name="connsiteY5" fmla="*/ 0 h 3761772"/>
              <a:gd name="connsiteX0" fmla="*/ 509287 w 1172902"/>
              <a:gd name="connsiteY0" fmla="*/ 3761772 h 3761772"/>
              <a:gd name="connsiteX1" fmla="*/ 1018573 w 1172902"/>
              <a:gd name="connsiteY1" fmla="*/ 2673752 h 3761772"/>
              <a:gd name="connsiteX2" fmla="*/ 1157469 w 1172902"/>
              <a:gd name="connsiteY2" fmla="*/ 1608881 h 3761772"/>
              <a:gd name="connsiteX3" fmla="*/ 1111170 w 1172902"/>
              <a:gd name="connsiteY3" fmla="*/ 810228 h 3761772"/>
              <a:gd name="connsiteX4" fmla="*/ 856527 w 1172902"/>
              <a:gd name="connsiteY4" fmla="*/ 358815 h 3761772"/>
              <a:gd name="connsiteX5" fmla="*/ 0 w 1172902"/>
              <a:gd name="connsiteY5" fmla="*/ 0 h 3761772"/>
              <a:gd name="connsiteX0" fmla="*/ 509287 w 1184477"/>
              <a:gd name="connsiteY0" fmla="*/ 3761772 h 3761772"/>
              <a:gd name="connsiteX1" fmla="*/ 1018573 w 1184477"/>
              <a:gd name="connsiteY1" fmla="*/ 2673752 h 3761772"/>
              <a:gd name="connsiteX2" fmla="*/ 1157469 w 1184477"/>
              <a:gd name="connsiteY2" fmla="*/ 1608881 h 3761772"/>
              <a:gd name="connsiteX3" fmla="*/ 856527 w 1184477"/>
              <a:gd name="connsiteY3" fmla="*/ 358815 h 3761772"/>
              <a:gd name="connsiteX4" fmla="*/ 0 w 1184477"/>
              <a:gd name="connsiteY4" fmla="*/ 0 h 3761772"/>
              <a:gd name="connsiteX0" fmla="*/ 509287 w 1172576"/>
              <a:gd name="connsiteY0" fmla="*/ 3761772 h 3761772"/>
              <a:gd name="connsiteX1" fmla="*/ 1018573 w 1172576"/>
              <a:gd name="connsiteY1" fmla="*/ 2673752 h 3761772"/>
              <a:gd name="connsiteX2" fmla="*/ 1157469 w 1172576"/>
              <a:gd name="connsiteY2" fmla="*/ 1608881 h 3761772"/>
              <a:gd name="connsiteX3" fmla="*/ 927933 w 1172576"/>
              <a:gd name="connsiteY3" fmla="*/ 501667 h 3761772"/>
              <a:gd name="connsiteX4" fmla="*/ 0 w 1172576"/>
              <a:gd name="connsiteY4" fmla="*/ 0 h 3761772"/>
              <a:gd name="connsiteX0" fmla="*/ 509287 w 1172576"/>
              <a:gd name="connsiteY0" fmla="*/ 3761772 h 3761772"/>
              <a:gd name="connsiteX1" fmla="*/ 1018573 w 1172576"/>
              <a:gd name="connsiteY1" fmla="*/ 2673752 h 3761772"/>
              <a:gd name="connsiteX2" fmla="*/ 1157469 w 1172576"/>
              <a:gd name="connsiteY2" fmla="*/ 1608881 h 3761772"/>
              <a:gd name="connsiteX3" fmla="*/ 927933 w 1172576"/>
              <a:gd name="connsiteY3" fmla="*/ 318787 h 3761772"/>
              <a:gd name="connsiteX4" fmla="*/ 0 w 1172576"/>
              <a:gd name="connsiteY4" fmla="*/ 0 h 3761772"/>
              <a:gd name="connsiteX0" fmla="*/ 509287 w 1172576"/>
              <a:gd name="connsiteY0" fmla="*/ 3842183 h 3842183"/>
              <a:gd name="connsiteX1" fmla="*/ 1018573 w 1172576"/>
              <a:gd name="connsiteY1" fmla="*/ 2754163 h 3842183"/>
              <a:gd name="connsiteX2" fmla="*/ 1157469 w 1172576"/>
              <a:gd name="connsiteY2" fmla="*/ 1689292 h 3842183"/>
              <a:gd name="connsiteX3" fmla="*/ 927933 w 1172576"/>
              <a:gd name="connsiteY3" fmla="*/ 399198 h 3842183"/>
              <a:gd name="connsiteX4" fmla="*/ 0 w 1172576"/>
              <a:gd name="connsiteY4" fmla="*/ 80411 h 3842183"/>
              <a:gd name="connsiteX0" fmla="*/ 509287 w 1197045"/>
              <a:gd name="connsiteY0" fmla="*/ 3761772 h 3761772"/>
              <a:gd name="connsiteX1" fmla="*/ 1018573 w 1197045"/>
              <a:gd name="connsiteY1" fmla="*/ 2673752 h 3761772"/>
              <a:gd name="connsiteX2" fmla="*/ 1157469 w 1197045"/>
              <a:gd name="connsiteY2" fmla="*/ 1608881 h 3761772"/>
              <a:gd name="connsiteX3" fmla="*/ 1004133 w 1197045"/>
              <a:gd name="connsiteY3" fmla="*/ 547387 h 3761772"/>
              <a:gd name="connsiteX4" fmla="*/ 0 w 1197045"/>
              <a:gd name="connsiteY4" fmla="*/ 0 h 3761772"/>
              <a:gd name="connsiteX0" fmla="*/ 42534 w 1163823"/>
              <a:gd name="connsiteY0" fmla="*/ 3771299 h 3771299"/>
              <a:gd name="connsiteX1" fmla="*/ 1018573 w 1163823"/>
              <a:gd name="connsiteY1" fmla="*/ 2673752 h 3771299"/>
              <a:gd name="connsiteX2" fmla="*/ 1157469 w 1163823"/>
              <a:gd name="connsiteY2" fmla="*/ 1608881 h 3771299"/>
              <a:gd name="connsiteX3" fmla="*/ 1004133 w 1163823"/>
              <a:gd name="connsiteY3" fmla="*/ 547387 h 3771299"/>
              <a:gd name="connsiteX4" fmla="*/ 0 w 1163823"/>
              <a:gd name="connsiteY4" fmla="*/ 0 h 3771299"/>
              <a:gd name="connsiteX0" fmla="*/ 42534 w 1163823"/>
              <a:gd name="connsiteY0" fmla="*/ 3771299 h 3771299"/>
              <a:gd name="connsiteX1" fmla="*/ 1018573 w 1163823"/>
              <a:gd name="connsiteY1" fmla="*/ 2673752 h 3771299"/>
              <a:gd name="connsiteX2" fmla="*/ 1157469 w 1163823"/>
              <a:gd name="connsiteY2" fmla="*/ 1608881 h 3771299"/>
              <a:gd name="connsiteX3" fmla="*/ 1004133 w 1163823"/>
              <a:gd name="connsiteY3" fmla="*/ 547387 h 3771299"/>
              <a:gd name="connsiteX4" fmla="*/ 0 w 1163823"/>
              <a:gd name="connsiteY4" fmla="*/ 0 h 3771299"/>
              <a:gd name="connsiteX0" fmla="*/ 42534 w 1159763"/>
              <a:gd name="connsiteY0" fmla="*/ 3771299 h 3771299"/>
              <a:gd name="connsiteX1" fmla="*/ 1157469 w 1159763"/>
              <a:gd name="connsiteY1" fmla="*/ 1608881 h 3771299"/>
              <a:gd name="connsiteX2" fmla="*/ 1004133 w 1159763"/>
              <a:gd name="connsiteY2" fmla="*/ 547387 h 3771299"/>
              <a:gd name="connsiteX3" fmla="*/ 0 w 1159763"/>
              <a:gd name="connsiteY3" fmla="*/ 0 h 3771299"/>
              <a:gd name="connsiteX0" fmla="*/ 42534 w 1004181"/>
              <a:gd name="connsiteY0" fmla="*/ 3771299 h 3771299"/>
              <a:gd name="connsiteX1" fmla="*/ 1004133 w 1004181"/>
              <a:gd name="connsiteY1" fmla="*/ 547387 h 3771299"/>
              <a:gd name="connsiteX2" fmla="*/ 0 w 1004181"/>
              <a:gd name="connsiteY2" fmla="*/ 0 h 3771299"/>
              <a:gd name="connsiteX0" fmla="*/ 42534 w 1111626"/>
              <a:gd name="connsiteY0" fmla="*/ 3771299 h 3771299"/>
              <a:gd name="connsiteX1" fmla="*/ 1004133 w 1111626"/>
              <a:gd name="connsiteY1" fmla="*/ 547387 h 3771299"/>
              <a:gd name="connsiteX2" fmla="*/ 0 w 1111626"/>
              <a:gd name="connsiteY2" fmla="*/ 0 h 3771299"/>
              <a:gd name="connsiteX0" fmla="*/ 42534 w 42534"/>
              <a:gd name="connsiteY0" fmla="*/ 3771299 h 3771299"/>
              <a:gd name="connsiteX1" fmla="*/ 0 w 42534"/>
              <a:gd name="connsiteY1" fmla="*/ 0 h 3771299"/>
              <a:gd name="connsiteX0" fmla="*/ 42534 w 777780"/>
              <a:gd name="connsiteY0" fmla="*/ 3771299 h 3771299"/>
              <a:gd name="connsiteX1" fmla="*/ 0 w 777780"/>
              <a:gd name="connsiteY1" fmla="*/ 0 h 3771299"/>
              <a:gd name="connsiteX0" fmla="*/ 42534 w 1185522"/>
              <a:gd name="connsiteY0" fmla="*/ 3771299 h 3771299"/>
              <a:gd name="connsiteX1" fmla="*/ 0 w 1185522"/>
              <a:gd name="connsiteY1" fmla="*/ 0 h 3771299"/>
              <a:gd name="connsiteX0" fmla="*/ 42534 w 1185522"/>
              <a:gd name="connsiteY0" fmla="*/ 3771299 h 3771299"/>
              <a:gd name="connsiteX1" fmla="*/ 0 w 1185522"/>
              <a:gd name="connsiteY1" fmla="*/ 0 h 3771299"/>
              <a:gd name="connsiteX0" fmla="*/ 42534 w 1250710"/>
              <a:gd name="connsiteY0" fmla="*/ 3771299 h 3771299"/>
              <a:gd name="connsiteX1" fmla="*/ 0 w 1250710"/>
              <a:gd name="connsiteY1" fmla="*/ 0 h 3771299"/>
              <a:gd name="connsiteX0" fmla="*/ 42534 w 1274278"/>
              <a:gd name="connsiteY0" fmla="*/ 3771299 h 3771299"/>
              <a:gd name="connsiteX1" fmla="*/ 0 w 1274278"/>
              <a:gd name="connsiteY1" fmla="*/ 0 h 3771299"/>
              <a:gd name="connsiteX0" fmla="*/ 42534 w 1188233"/>
              <a:gd name="connsiteY0" fmla="*/ 3771299 h 3771299"/>
              <a:gd name="connsiteX1" fmla="*/ 0 w 1188233"/>
              <a:gd name="connsiteY1" fmla="*/ 0 h 377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88233" h="3771299">
                <a:moveTo>
                  <a:pt x="42534" y="3771299"/>
                </a:moveTo>
                <a:cubicBezTo>
                  <a:pt x="1483855" y="3009629"/>
                  <a:pt x="1668958" y="380571"/>
                  <a:pt x="0" y="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9" name="CasellaDiTesto 88"/>
          <p:cNvSpPr txBox="1">
            <a:spLocks noChangeArrowheads="1"/>
          </p:cNvSpPr>
          <p:nvPr/>
        </p:nvSpPr>
        <p:spPr bwMode="auto">
          <a:xfrm>
            <a:off x="6527800" y="1539875"/>
            <a:ext cx="10422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b="1" smtClean="0">
                <a:solidFill>
                  <a:srgbClr val="FF0000"/>
                </a:solidFill>
                <a:effectLst/>
                <a:latin typeface="Calibri" pitchFamily="34" charset="0"/>
              </a:rPr>
              <a:t>0.066 x 2</a:t>
            </a:r>
            <a:endParaRPr lang="en-GB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43" name="CasellaDiTesto 42"/>
          <p:cNvSpPr txBox="1">
            <a:spLocks noChangeArrowheads="1"/>
          </p:cNvSpPr>
          <p:nvPr/>
        </p:nvSpPr>
        <p:spPr bwMode="auto">
          <a:xfrm>
            <a:off x="2598738" y="1101725"/>
            <a:ext cx="5972175" cy="708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Now let us calculate the available Si (</a:t>
            </a:r>
            <a:r>
              <a:rPr lang="en-GB" sz="2000" b="1" smtClean="0">
                <a:solidFill>
                  <a:srgbClr val="FF0000"/>
                </a:solidFill>
                <a:effectLst/>
                <a:latin typeface="Calibri" pitchFamily="34" charset="0"/>
              </a:rPr>
              <a:t>S’</a:t>
            </a:r>
            <a:r>
              <a:rPr lang="en-GB" sz="2000" b="1" smtClean="0">
                <a:solidFill>
                  <a:schemeClr val="tx1"/>
                </a:solidFill>
                <a:effectLst/>
                <a:latin typeface="Calibri" pitchFamily="34" charset="0"/>
              </a:rPr>
              <a:t>) as the original Si – the consumed Si excluding Ab</a:t>
            </a:r>
            <a:endParaRPr lang="en-GB" sz="20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84" name="CasellaDiTesto 83"/>
          <p:cNvSpPr txBox="1">
            <a:spLocks noChangeArrowheads="1"/>
          </p:cNvSpPr>
          <p:nvPr/>
        </p:nvSpPr>
        <p:spPr bwMode="auto">
          <a:xfrm>
            <a:off x="2955925" y="15716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0.056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5" name="CasellaDiTesto 84"/>
          <p:cNvSpPr txBox="1">
            <a:spLocks noChangeArrowheads="1"/>
          </p:cNvSpPr>
          <p:nvPr/>
        </p:nvSpPr>
        <p:spPr bwMode="auto">
          <a:xfrm>
            <a:off x="2922588" y="2309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smtClean="0">
                <a:solidFill>
                  <a:schemeClr val="tx1"/>
                </a:solidFill>
                <a:effectLst/>
                <a:latin typeface="Calibri" pitchFamily="34" charset="0"/>
              </a:rPr>
              <a:t>0.010</a:t>
            </a:r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500"/>
                            </p:stCondLst>
                            <p:childTnLst>
                              <p:par>
                                <p:cTn id="1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2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500"/>
                            </p:stCondLst>
                            <p:childTnLst>
                              <p:par>
                                <p:cTn id="1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000"/>
                            </p:stCondLst>
                            <p:childTnLst>
                              <p:par>
                                <p:cTn id="1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500"/>
                            </p:stCondLst>
                            <p:childTnLst>
                              <p:par>
                                <p:cTn id="1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500"/>
                            </p:stCondLst>
                            <p:childTnLst>
                              <p:par>
                                <p:cTn id="193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3.88889E-6 0.0706 " pathEditMode="relative" rAng="0" ptsTypes="AA">
                                      <p:cBhvr>
                                        <p:cTn id="214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5"/>
                                    </p:animMotion>
                                  </p:childTnLst>
                                </p:cTn>
                              </p:par>
                              <p:par>
                                <p:cTn id="21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3.7037E-6 L -0.00052 0.08658 " pathEditMode="relative" rAng="0" ptsTypes="AA">
                                      <p:cBhvr>
                                        <p:cTn id="21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3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9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500"/>
                            </p:stCondLst>
                            <p:childTnLst>
                              <p:par>
                                <p:cTn id="2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>
                      <p:stCondLst>
                        <p:cond delay="indefinite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500"/>
                                        <p:tgtEl>
                                          <p:spTgt spid="4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6" dur="500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7" fill="hold">
                      <p:stCondLst>
                        <p:cond delay="indefinite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1" dur="5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2" fill="hold">
                      <p:stCondLst>
                        <p:cond delay="indefinite"/>
                      </p:stCondLst>
                      <p:childTnLst>
                        <p:par>
                          <p:cTn id="283" fill="hold">
                            <p:stCondLst>
                              <p:cond delay="0"/>
                            </p:stCondLst>
                            <p:childTnLst>
                              <p:par>
                                <p:cTn id="2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500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5" fill="hold">
                      <p:stCondLst>
                        <p:cond delay="indefinite"/>
                      </p:stCondLst>
                      <p:childTnLst>
                        <p:par>
                          <p:cTn id="296" fill="hold">
                            <p:stCondLst>
                              <p:cond delay="0"/>
                            </p:stCondLst>
                            <p:childTnLst>
                              <p:par>
                                <p:cTn id="29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500"/>
                            </p:stCondLst>
                            <p:childTnLst>
                              <p:par>
                                <p:cTn id="3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2" fill="hold">
                            <p:stCondLst>
                              <p:cond delay="500"/>
                            </p:stCondLst>
                            <p:childTnLst>
                              <p:par>
                                <p:cTn id="3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0" dur="500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5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6" dur="500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0"/>
                                        <p:tgtEl>
                                          <p:spTgt spid="4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1" fill="hold">
                      <p:stCondLst>
                        <p:cond delay="indefinite"/>
                      </p:stCondLst>
                      <p:childTnLst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500"/>
                            </p:stCondLst>
                            <p:childTnLst>
                              <p:par>
                                <p:cTn id="3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0" fill="hold">
                      <p:stCondLst>
                        <p:cond delay="indefinite"/>
                      </p:stCondLst>
                      <p:childTnLst>
                        <p:par>
                          <p:cTn id="341" fill="hold">
                            <p:stCondLst>
                              <p:cond delay="0"/>
                            </p:stCondLst>
                            <p:childTnLst>
                              <p:par>
                                <p:cTn id="34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5" fill="hold">
                            <p:stCondLst>
                              <p:cond delay="500"/>
                            </p:stCondLst>
                            <p:childTnLst>
                              <p:par>
                                <p:cTn id="3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9" fill="hold">
                      <p:stCondLst>
                        <p:cond delay="indefinite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500"/>
                            </p:stCondLst>
                            <p:childTnLst>
                              <p:par>
                                <p:cTn id="35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1500"/>
                            </p:stCondLst>
                            <p:childTnLst>
                              <p:par>
                                <p:cTn id="3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2" fill="hold">
                      <p:stCondLst>
                        <p:cond delay="indefinite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7" fill="hold">
                      <p:stCondLst>
                        <p:cond delay="indefinite"/>
                      </p:stCondLst>
                      <p:childTnLst>
                        <p:par>
                          <p:cTn id="368" fill="hold">
                            <p:stCondLst>
                              <p:cond delay="0"/>
                            </p:stCondLst>
                            <p:childTnLst>
                              <p:par>
                                <p:cTn id="3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2" fill="hold">
                      <p:stCondLst>
                        <p:cond delay="indefinite"/>
                      </p:stCondLst>
                      <p:childTnLst>
                        <p:par>
                          <p:cTn id="373" fill="hold">
                            <p:stCondLst>
                              <p:cond delay="0"/>
                            </p:stCondLst>
                            <p:childTnLst>
                              <p:par>
                                <p:cTn id="3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7" fill="hold">
                      <p:stCondLst>
                        <p:cond delay="indefinite"/>
                      </p:stCondLst>
                      <p:childTnLst>
                        <p:par>
                          <p:cTn id="378" fill="hold">
                            <p:stCondLst>
                              <p:cond delay="0"/>
                            </p:stCondLst>
                            <p:childTnLst>
                              <p:par>
                                <p:cTn id="37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5" fill="hold">
                      <p:stCondLst>
                        <p:cond delay="indefinite"/>
                      </p:stCondLst>
                      <p:childTnLst>
                        <p:par>
                          <p:cTn id="386" fill="hold">
                            <p:stCondLst>
                              <p:cond delay="0"/>
                            </p:stCondLst>
                            <p:childTnLst>
                              <p:par>
                                <p:cTn id="38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0" fill="hold">
                            <p:stCondLst>
                              <p:cond delay="500"/>
                            </p:stCondLst>
                            <p:childTnLst>
                              <p:par>
                                <p:cTn id="39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3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9" fill="hold">
                      <p:stCondLst>
                        <p:cond delay="indefinite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500"/>
                            </p:stCondLst>
                            <p:childTnLst>
                              <p:par>
                                <p:cTn id="4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1000"/>
                            </p:stCondLst>
                            <p:childTnLst>
                              <p:par>
                                <p:cTn id="4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2" fill="hold">
                            <p:stCondLst>
                              <p:cond delay="1500"/>
                            </p:stCondLst>
                            <p:childTnLst>
                              <p:par>
                                <p:cTn id="4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6" fill="hold">
                            <p:stCondLst>
                              <p:cond delay="2000"/>
                            </p:stCondLst>
                            <p:childTnLst>
                              <p:par>
                                <p:cTn id="4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0" fill="hold">
                            <p:stCondLst>
                              <p:cond delay="2500"/>
                            </p:stCondLst>
                            <p:childTnLst>
                              <p:par>
                                <p:cTn id="4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3000"/>
                            </p:stCondLst>
                            <p:childTnLst>
                              <p:par>
                                <p:cTn id="4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3500"/>
                            </p:stCondLst>
                            <p:childTnLst>
                              <p:par>
                                <p:cTn id="4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6" fill="hold">
                            <p:stCondLst>
                              <p:cond delay="4500"/>
                            </p:stCondLst>
                            <p:childTnLst>
                              <p:par>
                                <p:cTn id="4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0" fill="hold">
                      <p:stCondLst>
                        <p:cond delay="indefinite"/>
                      </p:stCondLst>
                      <p:childTnLst>
                        <p:par>
                          <p:cTn id="441" fill="hold">
                            <p:stCondLst>
                              <p:cond delay="0"/>
                            </p:stCondLst>
                            <p:childTnLst>
                              <p:par>
                                <p:cTn id="4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5" fill="hold">
                      <p:stCondLst>
                        <p:cond delay="indefinite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0" fill="hold">
                      <p:stCondLst>
                        <p:cond delay="indefinite"/>
                      </p:stCondLst>
                      <p:childTnLst>
                        <p:par>
                          <p:cTn id="451" fill="hold">
                            <p:stCondLst>
                              <p:cond delay="0"/>
                            </p:stCondLst>
                            <p:childTnLst>
                              <p:par>
                                <p:cTn id="4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5" fill="hold">
                      <p:stCondLst>
                        <p:cond delay="indefinite"/>
                      </p:stCondLst>
                      <p:childTnLst>
                        <p:par>
                          <p:cTn id="456" fill="hold">
                            <p:stCondLst>
                              <p:cond delay="0"/>
                            </p:stCondLst>
                            <p:childTnLst>
                              <p:par>
                                <p:cTn id="4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5" fill="hold">
                      <p:stCondLst>
                        <p:cond delay="indefinite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0" fill="hold">
                      <p:stCondLst>
                        <p:cond delay="indefinite"/>
                      </p:stCondLst>
                      <p:childTnLst>
                        <p:par>
                          <p:cTn id="471" fill="hold">
                            <p:stCondLst>
                              <p:cond delay="0"/>
                            </p:stCondLst>
                            <p:childTnLst>
                              <p:par>
                                <p:cTn id="4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5" fill="hold">
                      <p:stCondLst>
                        <p:cond delay="indefinite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0" fill="hold">
                      <p:stCondLst>
                        <p:cond delay="indefinite"/>
                      </p:stCondLst>
                      <p:childTnLst>
                        <p:par>
                          <p:cTn id="481" fill="hold">
                            <p:stCondLst>
                              <p:cond delay="0"/>
                            </p:stCondLst>
                            <p:childTnLst>
                              <p:par>
                                <p:cTn id="4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5" fill="hold">
                      <p:stCondLst>
                        <p:cond delay="indefinite"/>
                      </p:stCondLst>
                      <p:childTnLst>
                        <p:par>
                          <p:cTn id="486" fill="hold">
                            <p:stCondLst>
                              <p:cond delay="0"/>
                            </p:stCondLst>
                            <p:childTnLst>
                              <p:par>
                                <p:cTn id="4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0" fill="hold">
                      <p:stCondLst>
                        <p:cond delay="indefinite"/>
                      </p:stCondLst>
                      <p:childTnLst>
                        <p:par>
                          <p:cTn id="501" fill="hold">
                            <p:stCondLst>
                              <p:cond delay="0"/>
                            </p:stCondLst>
                            <p:childTnLst>
                              <p:par>
                                <p:cTn id="50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2" grpId="1"/>
      <p:bldP spid="13" grpId="0"/>
      <p:bldP spid="13" grpId="1"/>
      <p:bldP spid="14" grpId="0"/>
      <p:bldP spid="15" grpId="0"/>
      <p:bldP spid="16" grpId="0"/>
      <p:bldP spid="17" grpId="0"/>
      <p:bldP spid="18" grpId="0"/>
      <p:bldP spid="19" grpId="0"/>
      <p:bldP spid="19" grpId="1"/>
      <p:bldP spid="20" grpId="0"/>
      <p:bldP spid="20" grpId="1"/>
      <p:bldP spid="21" grpId="0"/>
      <p:bldP spid="22" grpId="0"/>
      <p:bldP spid="22" grpId="1"/>
      <p:bldP spid="23" grpId="0"/>
      <p:bldP spid="24" grpId="0"/>
      <p:bldP spid="25" grpId="0"/>
      <p:bldP spid="26" grpId="0"/>
      <p:bldP spid="27" grpId="0"/>
      <p:bldP spid="27" grpId="1"/>
      <p:bldP spid="28" grpId="0"/>
      <p:bldP spid="28" grpId="1"/>
      <p:bldP spid="29" grpId="0" animBg="1"/>
      <p:bldP spid="29" grpId="1" animBg="1"/>
      <p:bldP spid="30" grpId="0" animBg="1"/>
      <p:bldP spid="30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7" grpId="0" animBg="1"/>
      <p:bldP spid="37" grpId="1" animBg="1"/>
      <p:bldP spid="38" grpId="0" animBg="1"/>
      <p:bldP spid="38" grpId="1" animBg="1"/>
      <p:bldP spid="40" grpId="0"/>
      <p:bldP spid="41" grpId="0"/>
      <p:bldP spid="42" grpId="0" animBg="1"/>
      <p:bldP spid="42" grpId="1" animBg="1"/>
      <p:bldP spid="31" grpId="0" animBg="1"/>
      <p:bldP spid="31" grpId="1" animBg="1"/>
      <p:bldP spid="36" grpId="0" animBg="1"/>
      <p:bldP spid="36" grpId="1" animBg="1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  <p:bldP spid="60" grpId="0"/>
      <p:bldP spid="61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 animBg="1"/>
      <p:bldP spid="76" grpId="1" animBg="1"/>
      <p:bldP spid="45" grpId="0" animBg="1"/>
      <p:bldP spid="45" grpId="1" animBg="1"/>
      <p:bldP spid="35" grpId="0" animBg="1"/>
      <p:bldP spid="35" grpId="1" animBg="1"/>
      <p:bldP spid="78" grpId="0" animBg="1"/>
      <p:bldP spid="44" grpId="0" build="p" animBg="1"/>
      <p:bldP spid="44" grpId="1" build="allAtOnce" animBg="1"/>
      <p:bldP spid="46" grpId="0" animBg="1"/>
      <p:bldP spid="46" grpId="1" animBg="1"/>
      <p:bldP spid="39" grpId="0" animBg="1"/>
      <p:bldP spid="39" grpId="1" animBg="1"/>
      <p:bldP spid="88" grpId="0" animBg="1"/>
      <p:bldP spid="88" grpId="1" animBg="1"/>
      <p:bldP spid="89" grpId="0"/>
      <p:bldP spid="89" grpId="1"/>
      <p:bldP spid="43" grpId="0" animBg="1"/>
      <p:bldP spid="43" grpId="1" animBg="1"/>
      <p:bldP spid="84" grpId="0"/>
      <p:bldP spid="8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sellaDiTesto 7"/>
          <p:cNvSpPr txBox="1"/>
          <p:nvPr/>
        </p:nvSpPr>
        <p:spPr>
          <a:xfrm>
            <a:off x="190500" y="0"/>
            <a:ext cx="8763000" cy="58631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Typical igneous rocks show </a:t>
            </a:r>
            <a:r>
              <a:rPr lang="en-GB" sz="3200" u="sng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alternatively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 following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CIPW normative mineral association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</a:p>
          <a:p>
            <a:pPr>
              <a:defRPr/>
            </a:pPr>
            <a:endParaRPr lang="en-GB" sz="110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1)  </a:t>
            </a: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Feldspars + Quartz</a:t>
            </a:r>
          </a:p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2) </a:t>
            </a: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Feldspars without Quartz and without Foids</a:t>
            </a:r>
          </a:p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3) </a:t>
            </a: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Feldspars with Foids</a:t>
            </a:r>
          </a:p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4) </a:t>
            </a: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Foids without Feldspars (and, obviously, without Quartz)</a:t>
            </a:r>
            <a:endParaRPr lang="en-GB" sz="120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>
              <a:defRPr/>
            </a:pPr>
            <a:endParaRPr lang="en-GB" sz="90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09625" indent="-809625"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1) Opx is nearly always present and MgO-rich Ol is absent.</a:t>
            </a:r>
          </a:p>
          <a:p>
            <a:pPr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2) Ol+Opx are present.</a:t>
            </a:r>
          </a:p>
          <a:p>
            <a:pPr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3) Opx is never present and olivine is common.</a:t>
            </a:r>
          </a:p>
          <a:p>
            <a:pPr>
              <a:defRPr/>
            </a:pPr>
            <a:endParaRPr lang="en-GB" sz="100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Cpx is nearly always present in all the types.</a:t>
            </a:r>
          </a:p>
          <a:p>
            <a:pPr>
              <a:defRPr/>
            </a:pPr>
            <a:endParaRPr lang="en-GB" sz="30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of case 1 are defined </a:t>
            </a:r>
            <a:r>
              <a:rPr lang="en-GB" sz="2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6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-oversaturated</a:t>
            </a:r>
          </a:p>
          <a:p>
            <a:pPr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of case 2 are defined </a:t>
            </a:r>
            <a:r>
              <a:rPr lang="en-GB" sz="2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6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-critically saturated</a:t>
            </a: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</a:p>
          <a:p>
            <a:pPr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of cases 3 and 4 are defined </a:t>
            </a:r>
            <a:r>
              <a:rPr lang="en-GB" sz="2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6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-undersaturated</a:t>
            </a: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CasellaDiTesto 8"/>
          <p:cNvSpPr txBox="1">
            <a:spLocks noChangeArrowheads="1"/>
          </p:cNvSpPr>
          <p:nvPr/>
        </p:nvSpPr>
        <p:spPr bwMode="auto">
          <a:xfrm>
            <a:off x="850900" y="5940425"/>
            <a:ext cx="7442200" cy="52322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800" b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Not all the researchers agree with this definition.</a:t>
            </a:r>
            <a:endParaRPr lang="en-GB" sz="2800" b="1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/>
      <p:bldP spid="9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sellaDiTesto 7"/>
          <p:cNvSpPr txBox="1"/>
          <p:nvPr/>
        </p:nvSpPr>
        <p:spPr>
          <a:xfrm>
            <a:off x="0" y="220724"/>
            <a:ext cx="9144000" cy="206210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400" dirty="0" smtClean="0">
                <a:solidFill>
                  <a:schemeClr val="bg1"/>
                </a:solidFill>
                <a:latin typeface="Calibri" pitchFamily="34" charset="0"/>
              </a:rPr>
              <a:t>The concept of silica saturation is                         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E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X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T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R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E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M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E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L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Y</a:t>
            </a:r>
            <a:r>
              <a:rPr lang="en-GB" sz="4000" dirty="0" smtClean="0">
                <a:solidFill>
                  <a:srgbClr val="000000"/>
                </a:solidFill>
                <a:latin typeface="Calibri" pitchFamily="34" charset="0"/>
              </a:rPr>
              <a:t>   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I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M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P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O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R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T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A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N</a:t>
            </a:r>
            <a:r>
              <a:rPr lang="en-GB" sz="4000" dirty="0" smtClean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 smtClean="0">
                <a:solidFill>
                  <a:srgbClr val="FF0000"/>
                </a:solidFill>
                <a:latin typeface="Calibri" pitchFamily="34" charset="0"/>
              </a:rPr>
              <a:t>T</a:t>
            </a:r>
          </a:p>
          <a:p>
            <a:pPr algn="ctr">
              <a:defRPr/>
            </a:pPr>
            <a:r>
              <a:rPr lang="en-GB" sz="4400" dirty="0" smtClean="0">
                <a:solidFill>
                  <a:schemeClr val="bg1"/>
                </a:solidFill>
                <a:latin typeface="Calibri" pitchFamily="34" charset="0"/>
              </a:rPr>
              <a:t>in igneous petrology</a:t>
            </a:r>
            <a:endParaRPr lang="en-GB" sz="40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CasellaDiTesto 5"/>
          <p:cNvSpPr txBox="1"/>
          <p:nvPr/>
        </p:nvSpPr>
        <p:spPr>
          <a:xfrm>
            <a:off x="0" y="2350339"/>
            <a:ext cx="9144000" cy="6463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600" smtClean="0">
                <a:solidFill>
                  <a:srgbClr val="FFFF00"/>
                </a:solidFill>
                <a:latin typeface="Calibri" pitchFamily="34" charset="0"/>
              </a:rPr>
              <a:t>It is not directly related to SiO</a:t>
            </a:r>
            <a:r>
              <a:rPr lang="en-GB" sz="3600" baseline="-25000" smtClean="0">
                <a:solidFill>
                  <a:srgbClr val="FFFF00"/>
                </a:solidFill>
                <a:latin typeface="Calibri" pitchFamily="34" charset="0"/>
              </a:rPr>
              <a:t>2</a:t>
            </a:r>
            <a:r>
              <a:rPr lang="en-GB" sz="3600" smtClean="0">
                <a:solidFill>
                  <a:srgbClr val="FFFF00"/>
                </a:solidFill>
                <a:latin typeface="Calibri" pitchFamily="34" charset="0"/>
              </a:rPr>
              <a:t> content in wt%.</a:t>
            </a:r>
            <a:endParaRPr lang="en-GB" sz="3200">
              <a:solidFill>
                <a:srgbClr val="FFFF00"/>
              </a:solidFill>
              <a:latin typeface="Calibri" pitchFamily="34" charset="0"/>
            </a:endParaRPr>
          </a:p>
        </p:txBody>
      </p:sp>
      <p:sp>
        <p:nvSpPr>
          <p:cNvPr id="7" name="CasellaDiTesto 6"/>
          <p:cNvSpPr txBox="1"/>
          <p:nvPr/>
        </p:nvSpPr>
        <p:spPr>
          <a:xfrm>
            <a:off x="220717" y="3181705"/>
            <a:ext cx="870256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3600" dirty="0" smtClean="0">
                <a:solidFill>
                  <a:schemeClr val="bg1"/>
                </a:solidFill>
                <a:latin typeface="Calibri" pitchFamily="34" charset="0"/>
              </a:rPr>
              <a:t>It depends on the ratio between SiO</a:t>
            </a:r>
            <a:r>
              <a:rPr lang="en-GB" sz="3600" baseline="-25000" dirty="0" smtClean="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3600" dirty="0" smtClean="0">
                <a:solidFill>
                  <a:schemeClr val="bg1"/>
                </a:solidFill>
                <a:latin typeface="Calibri" pitchFamily="34" charset="0"/>
              </a:rPr>
              <a:t> and the other major cations.</a:t>
            </a:r>
            <a:endParaRPr lang="en-GB" sz="32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CasellaDiTesto 9"/>
          <p:cNvSpPr txBox="1"/>
          <p:nvPr/>
        </p:nvSpPr>
        <p:spPr>
          <a:xfrm>
            <a:off x="220717" y="4571218"/>
            <a:ext cx="8702566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3600" dirty="0" smtClean="0">
                <a:solidFill>
                  <a:srgbClr val="FFFF00"/>
                </a:solidFill>
                <a:latin typeface="Calibri" pitchFamily="34" charset="0"/>
              </a:rPr>
              <a:t>The relationship between SiO</a:t>
            </a:r>
            <a:r>
              <a:rPr lang="en-GB" sz="3600" baseline="-25000" dirty="0" smtClean="0">
                <a:solidFill>
                  <a:srgbClr val="FFFF00"/>
                </a:solidFill>
                <a:latin typeface="Calibri" pitchFamily="34" charset="0"/>
              </a:rPr>
              <a:t>2</a:t>
            </a:r>
            <a:r>
              <a:rPr lang="en-GB" sz="3600" dirty="0" smtClean="0">
                <a:solidFill>
                  <a:srgbClr val="FFFF00"/>
                </a:solidFill>
                <a:latin typeface="Calibri" pitchFamily="34" charset="0"/>
              </a:rPr>
              <a:t> saturation and SiO</a:t>
            </a:r>
            <a:r>
              <a:rPr lang="en-GB" sz="3600" baseline="-25000" dirty="0" smtClean="0">
                <a:solidFill>
                  <a:srgbClr val="FFFF00"/>
                </a:solidFill>
                <a:latin typeface="Calibri" pitchFamily="34" charset="0"/>
              </a:rPr>
              <a:t>2</a:t>
            </a:r>
            <a:r>
              <a:rPr lang="en-GB" sz="3600" dirty="0" smtClean="0">
                <a:solidFill>
                  <a:srgbClr val="FFFF00"/>
                </a:solidFill>
                <a:latin typeface="Calibri" pitchFamily="34" charset="0"/>
              </a:rPr>
              <a:t> content is more or less the same as the body mass and the fatness of a person.</a:t>
            </a:r>
            <a:endParaRPr lang="en-GB" sz="3200" dirty="0">
              <a:solidFill>
                <a:srgbClr val="FFFF00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/>
      <p:bldP spid="6" grpId="0" build="p"/>
      <p:bldP spid="7" grpId="0" build="p"/>
      <p:bldP spid="10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beermumbo.com/wp-content/uploads/2013/08/andre_wingspan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6612" y="707660"/>
            <a:ext cx="8467812" cy="4757371"/>
          </a:xfrm>
          <a:prstGeom prst="rect">
            <a:avLst/>
          </a:prstGeom>
          <a:noFill/>
        </p:spPr>
      </p:pic>
      <p:sp>
        <p:nvSpPr>
          <p:cNvPr id="3" name="CasellaDiTesto 2"/>
          <p:cNvSpPr txBox="1"/>
          <p:nvPr/>
        </p:nvSpPr>
        <p:spPr>
          <a:xfrm>
            <a:off x="0" y="0"/>
            <a:ext cx="9144000" cy="6461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600" smtClean="0">
                <a:solidFill>
                  <a:schemeClr val="bg1"/>
                </a:solidFill>
                <a:latin typeface="Calibri" pitchFamily="34" charset="0"/>
              </a:rPr>
              <a:t>Is a person who weighs 100 kg fat?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" name="CasellaDiTesto 3"/>
          <p:cNvSpPr txBox="1"/>
          <p:nvPr/>
        </p:nvSpPr>
        <p:spPr>
          <a:xfrm>
            <a:off x="926122" y="5394936"/>
            <a:ext cx="7432431" cy="12001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600" smtClean="0">
                <a:solidFill>
                  <a:schemeClr val="bg1"/>
                </a:solidFill>
                <a:latin typeface="Calibri" pitchFamily="34" charset="0"/>
              </a:rPr>
              <a:t>Is a rock with 58 wt% SiO</a:t>
            </a:r>
            <a:r>
              <a:rPr lang="en-GB" sz="3600" baseline="-25000" smtClean="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3600" smtClean="0">
                <a:solidFill>
                  <a:schemeClr val="bg1"/>
                </a:solidFill>
                <a:latin typeface="Calibri" pitchFamily="34" charset="0"/>
              </a:rPr>
              <a:t>  silica-oversaturated?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beermumbo.com/wp-content/uploads/2013/08/andre_wingspan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6612" y="707660"/>
            <a:ext cx="8467812" cy="4757371"/>
          </a:xfrm>
          <a:prstGeom prst="rect">
            <a:avLst/>
          </a:prstGeom>
          <a:noFill/>
        </p:spPr>
      </p:pic>
      <p:pic>
        <p:nvPicPr>
          <p:cNvPr id="334850" name="Picture 2" descr="http://assets.atlasobscura.com/article_images/22422/image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79364"/>
            <a:ext cx="5261236" cy="4143619"/>
          </a:xfrm>
          <a:prstGeom prst="rect">
            <a:avLst/>
          </a:prstGeom>
          <a:noFill/>
        </p:spPr>
      </p:pic>
      <p:pic>
        <p:nvPicPr>
          <p:cNvPr id="334852" name="Picture 4" descr="https://upload.wikimedia.org/wikipedia/commons/f/f5/Andre_in_the_late_%2780s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88686" y="589084"/>
            <a:ext cx="3774205" cy="4944208"/>
          </a:xfrm>
          <a:prstGeom prst="rect">
            <a:avLst/>
          </a:prstGeom>
          <a:noFill/>
        </p:spPr>
      </p:pic>
      <p:sp>
        <p:nvSpPr>
          <p:cNvPr id="9" name="CasellaDiTesto 8"/>
          <p:cNvSpPr txBox="1"/>
          <p:nvPr/>
        </p:nvSpPr>
        <p:spPr>
          <a:xfrm>
            <a:off x="0" y="0"/>
            <a:ext cx="9144000" cy="6461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600" smtClean="0">
                <a:solidFill>
                  <a:schemeClr val="bg1"/>
                </a:solidFill>
                <a:latin typeface="Calibri" pitchFamily="34" charset="0"/>
              </a:rPr>
              <a:t>Is a person who weighs 100 kg fat?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CasellaDiTesto 9"/>
          <p:cNvSpPr txBox="1"/>
          <p:nvPr/>
        </p:nvSpPr>
        <p:spPr>
          <a:xfrm>
            <a:off x="926122" y="5394936"/>
            <a:ext cx="7432431" cy="12001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600" smtClean="0">
                <a:solidFill>
                  <a:schemeClr val="bg1"/>
                </a:solidFill>
                <a:latin typeface="Calibri" pitchFamily="34" charset="0"/>
              </a:rPr>
              <a:t>Is a rock with 58 wt% SiO</a:t>
            </a:r>
            <a:r>
              <a:rPr lang="en-GB" sz="3600" baseline="-25000" smtClean="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3600" smtClean="0">
                <a:solidFill>
                  <a:schemeClr val="bg1"/>
                </a:solidFill>
                <a:latin typeface="Calibri" pitchFamily="34" charset="0"/>
              </a:rPr>
              <a:t>  silica-oversaturated?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4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4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ttangolo 43"/>
          <p:cNvSpPr/>
          <p:nvPr/>
        </p:nvSpPr>
        <p:spPr bwMode="auto">
          <a:xfrm>
            <a:off x="520700" y="6365631"/>
            <a:ext cx="8623300" cy="492369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8" name="CasellaDiTesto 7"/>
          <p:cNvSpPr txBox="1"/>
          <p:nvPr/>
        </p:nvSpPr>
        <p:spPr>
          <a:xfrm>
            <a:off x="0" y="0"/>
            <a:ext cx="9144000" cy="908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900" dirty="0" smtClean="0">
                <a:solidFill>
                  <a:srgbClr val="FFFF00"/>
                </a:solidFill>
                <a:latin typeface="Calibri" pitchFamily="34" charset="0"/>
              </a:rPr>
              <a:t>Can these CIPW normative minerals be associated?</a:t>
            </a:r>
            <a:endParaRPr lang="en-GB" sz="2900" dirty="0" smtClean="0">
              <a:solidFill>
                <a:schemeClr val="bg1"/>
              </a:solidFill>
              <a:latin typeface="Calibri" pitchFamily="34" charset="0"/>
            </a:endParaRPr>
          </a:p>
          <a:p>
            <a:pPr>
              <a:defRPr/>
            </a:pPr>
            <a:r>
              <a:rPr lang="en-GB" sz="2400" dirty="0" smtClean="0">
                <a:solidFill>
                  <a:srgbClr val="FFFF00"/>
                </a:solidFill>
                <a:latin typeface="Calibri" pitchFamily="34" charset="0"/>
              </a:rPr>
              <a:t>        1) </a:t>
            </a:r>
            <a:r>
              <a:rPr lang="en-GB" sz="2400" dirty="0" smtClean="0">
                <a:solidFill>
                  <a:schemeClr val="bg1"/>
                </a:solidFill>
                <a:latin typeface="Calibri" pitchFamily="34" charset="0"/>
              </a:rPr>
              <a:t>Orthopyroxene + Clinopyroxene</a:t>
            </a:r>
            <a:endParaRPr lang="en-GB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CasellaDiTesto 5"/>
          <p:cNvSpPr txBox="1"/>
          <p:nvPr/>
        </p:nvSpPr>
        <p:spPr>
          <a:xfrm>
            <a:off x="520700" y="855663"/>
            <a:ext cx="4073525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2)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Orthopyroxene + Olivine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CasellaDiTesto 6"/>
          <p:cNvSpPr txBox="1"/>
          <p:nvPr/>
        </p:nvSpPr>
        <p:spPr>
          <a:xfrm>
            <a:off x="520700" y="1231900"/>
            <a:ext cx="45720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3)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Orthopyroxene + Nepheline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CasellaDiTesto 9"/>
          <p:cNvSpPr txBox="1"/>
          <p:nvPr/>
        </p:nvSpPr>
        <p:spPr>
          <a:xfrm>
            <a:off x="520700" y="1590675"/>
            <a:ext cx="4722813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4)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Orthopyroxene + Orthoclase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1" name="CasellaDiTesto 10"/>
          <p:cNvSpPr txBox="1"/>
          <p:nvPr/>
        </p:nvSpPr>
        <p:spPr>
          <a:xfrm>
            <a:off x="520700" y="1952625"/>
            <a:ext cx="3767138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5)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Anorthite + Corundum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2" name="CasellaDiTesto 11"/>
          <p:cNvSpPr txBox="1"/>
          <p:nvPr/>
        </p:nvSpPr>
        <p:spPr>
          <a:xfrm>
            <a:off x="520700" y="2319338"/>
            <a:ext cx="3946525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6)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Orthoclase + Nepheline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3" name="CasellaDiTesto 12"/>
          <p:cNvSpPr txBox="1"/>
          <p:nvPr/>
        </p:nvSpPr>
        <p:spPr>
          <a:xfrm>
            <a:off x="520700" y="2684463"/>
            <a:ext cx="5278438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7)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Orthoclase + Leucite + Nepheline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4" name="CasellaDiTesto 13"/>
          <p:cNvSpPr txBox="1"/>
          <p:nvPr/>
        </p:nvSpPr>
        <p:spPr>
          <a:xfrm>
            <a:off x="520700" y="3048000"/>
            <a:ext cx="4860925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8)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Orthoclase + Leucite + Albite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5" name="CasellaDiTesto 14"/>
          <p:cNvSpPr txBox="1"/>
          <p:nvPr/>
        </p:nvSpPr>
        <p:spPr>
          <a:xfrm>
            <a:off x="520700" y="3413125"/>
            <a:ext cx="4941888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9)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Orthoclase + Leucite + Quartz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6" name="CasellaDiTesto 15"/>
          <p:cNvSpPr txBox="1"/>
          <p:nvPr/>
        </p:nvSpPr>
        <p:spPr>
          <a:xfrm>
            <a:off x="520700" y="3776663"/>
            <a:ext cx="4097338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10)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Anorthite + Orthoclase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7" name="CasellaDiTesto 16"/>
          <p:cNvSpPr txBox="1"/>
          <p:nvPr/>
        </p:nvSpPr>
        <p:spPr>
          <a:xfrm>
            <a:off x="520700" y="4140200"/>
            <a:ext cx="4449763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11)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Clinopyroxene + Corundum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8" name="CasellaDiTesto 17"/>
          <p:cNvSpPr txBox="1"/>
          <p:nvPr/>
        </p:nvSpPr>
        <p:spPr>
          <a:xfrm>
            <a:off x="520700" y="4505325"/>
            <a:ext cx="3552825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12)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Fayalite + Enstatite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" name="CasellaDiTesto 18"/>
          <p:cNvSpPr txBox="1"/>
          <p:nvPr/>
        </p:nvSpPr>
        <p:spPr>
          <a:xfrm>
            <a:off x="520700" y="4868863"/>
            <a:ext cx="503555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dirty="0" smtClean="0">
                <a:solidFill>
                  <a:srgbClr val="FFFF00"/>
                </a:solidFill>
                <a:latin typeface="Calibri" pitchFamily="34" charset="0"/>
              </a:rPr>
              <a:t>13) </a:t>
            </a:r>
            <a:r>
              <a:rPr lang="en-GB" sz="2400" dirty="0" err="1" smtClean="0">
                <a:solidFill>
                  <a:schemeClr val="bg1"/>
                </a:solidFill>
                <a:latin typeface="Calibri" pitchFamily="34" charset="0"/>
              </a:rPr>
              <a:t>Acmite</a:t>
            </a:r>
            <a:r>
              <a:rPr lang="en-GB" sz="2400" dirty="0" smtClean="0">
                <a:solidFill>
                  <a:schemeClr val="bg1"/>
                </a:solidFill>
                <a:latin typeface="Calibri" pitchFamily="34" charset="0"/>
              </a:rPr>
              <a:t> (Aegirine) + Corundum</a:t>
            </a:r>
            <a:endParaRPr lang="en-GB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0" name="CasellaDiTesto 19"/>
          <p:cNvSpPr txBox="1"/>
          <p:nvPr/>
        </p:nvSpPr>
        <p:spPr>
          <a:xfrm>
            <a:off x="520700" y="5233988"/>
            <a:ext cx="35528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14)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Quartz + Corundum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2" name="Figura a mano libera 21"/>
          <p:cNvSpPr/>
          <p:nvPr/>
        </p:nvSpPr>
        <p:spPr bwMode="auto">
          <a:xfrm>
            <a:off x="5036344" y="427090"/>
            <a:ext cx="300037" cy="479425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3" name="Figura a mano libera 22"/>
          <p:cNvSpPr/>
          <p:nvPr/>
        </p:nvSpPr>
        <p:spPr bwMode="auto">
          <a:xfrm>
            <a:off x="4619181" y="1562894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24" name="Figura a mano libera 23"/>
          <p:cNvSpPr/>
          <p:nvPr/>
        </p:nvSpPr>
        <p:spPr bwMode="auto">
          <a:xfrm>
            <a:off x="3833019" y="1903535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25" name="Figura a mano libera 24"/>
          <p:cNvSpPr/>
          <p:nvPr/>
        </p:nvSpPr>
        <p:spPr bwMode="auto">
          <a:xfrm>
            <a:off x="4096238" y="2211388"/>
            <a:ext cx="300038" cy="477837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26" name="Figura a mano libera 25"/>
          <p:cNvSpPr/>
          <p:nvPr/>
        </p:nvSpPr>
        <p:spPr bwMode="auto">
          <a:xfrm>
            <a:off x="5092700" y="2559049"/>
            <a:ext cx="300038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28" name="Figura a mano libera 27"/>
          <p:cNvSpPr/>
          <p:nvPr/>
        </p:nvSpPr>
        <p:spPr bwMode="auto">
          <a:xfrm>
            <a:off x="3983038" y="3747355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29" name="Figura a mano libera 28"/>
          <p:cNvSpPr/>
          <p:nvPr/>
        </p:nvSpPr>
        <p:spPr bwMode="auto">
          <a:xfrm>
            <a:off x="3726085" y="5226051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30" name="CasellaDiTesto 29"/>
          <p:cNvSpPr txBox="1"/>
          <p:nvPr/>
        </p:nvSpPr>
        <p:spPr>
          <a:xfrm>
            <a:off x="4390231" y="1101795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 smtClean="0">
                <a:solidFill>
                  <a:srgbClr val="FF0000"/>
                </a:solidFill>
                <a:latin typeface="Calibri" pitchFamily="34" charset="0"/>
              </a:rPr>
              <a:t>X</a:t>
            </a:r>
            <a:endParaRPr lang="en-GB" sz="4400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31" name="Figura a mano libera 30"/>
          <p:cNvSpPr/>
          <p:nvPr/>
        </p:nvSpPr>
        <p:spPr bwMode="auto">
          <a:xfrm>
            <a:off x="4055235" y="805656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32" name="CasellaDiTesto 31"/>
          <p:cNvSpPr txBox="1"/>
          <p:nvPr/>
        </p:nvSpPr>
        <p:spPr>
          <a:xfrm>
            <a:off x="4832350" y="3268854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 smtClean="0">
                <a:solidFill>
                  <a:srgbClr val="FF0000"/>
                </a:solidFill>
                <a:latin typeface="Calibri" pitchFamily="34" charset="0"/>
              </a:rPr>
              <a:t>X</a:t>
            </a:r>
            <a:endParaRPr lang="en-GB" sz="4400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33" name="CasellaDiTesto 32"/>
          <p:cNvSpPr txBox="1"/>
          <p:nvPr/>
        </p:nvSpPr>
        <p:spPr>
          <a:xfrm>
            <a:off x="4437508" y="4000692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 smtClean="0">
                <a:solidFill>
                  <a:srgbClr val="FF0000"/>
                </a:solidFill>
                <a:latin typeface="Calibri" pitchFamily="34" charset="0"/>
              </a:rPr>
              <a:t>X</a:t>
            </a:r>
            <a:endParaRPr lang="en-GB" sz="4400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35" name="CasellaDiTesto 34"/>
          <p:cNvSpPr txBox="1"/>
          <p:nvPr/>
        </p:nvSpPr>
        <p:spPr>
          <a:xfrm>
            <a:off x="4809332" y="4724593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 smtClean="0">
                <a:solidFill>
                  <a:srgbClr val="FF0000"/>
                </a:solidFill>
                <a:latin typeface="Calibri" pitchFamily="34" charset="0"/>
              </a:rPr>
              <a:t>X</a:t>
            </a:r>
            <a:endParaRPr lang="en-GB" sz="4400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36" name="CasellaDiTesto 35"/>
          <p:cNvSpPr txBox="1"/>
          <p:nvPr/>
        </p:nvSpPr>
        <p:spPr>
          <a:xfrm>
            <a:off x="520700" y="5592763"/>
            <a:ext cx="3379788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15)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Albite + Nepheline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7" name="CasellaDiTesto 36"/>
          <p:cNvSpPr txBox="1"/>
          <p:nvPr/>
        </p:nvSpPr>
        <p:spPr>
          <a:xfrm>
            <a:off x="520700" y="5951538"/>
            <a:ext cx="375557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16)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Aegirine + Anorthite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" name="CasellaDiTesto 37"/>
          <p:cNvSpPr txBox="1"/>
          <p:nvPr/>
        </p:nvSpPr>
        <p:spPr>
          <a:xfrm>
            <a:off x="3565664" y="5812212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 smtClean="0">
                <a:solidFill>
                  <a:srgbClr val="FF0000"/>
                </a:solidFill>
                <a:latin typeface="Calibri" pitchFamily="34" charset="0"/>
              </a:rPr>
              <a:t>X</a:t>
            </a:r>
            <a:endParaRPr lang="en-GB" sz="4400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39" name="Figura a mano libera 38"/>
          <p:cNvSpPr/>
          <p:nvPr/>
        </p:nvSpPr>
        <p:spPr bwMode="auto">
          <a:xfrm>
            <a:off x="3488977" y="4456784"/>
            <a:ext cx="300037" cy="477837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40" name="Figura a mano libera 39"/>
          <p:cNvSpPr/>
          <p:nvPr/>
        </p:nvSpPr>
        <p:spPr bwMode="auto">
          <a:xfrm>
            <a:off x="3408483" y="5526270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41" name="CasellaDiTesto 40"/>
          <p:cNvSpPr txBox="1"/>
          <p:nvPr/>
        </p:nvSpPr>
        <p:spPr>
          <a:xfrm>
            <a:off x="4452903" y="2920346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 smtClean="0">
                <a:solidFill>
                  <a:srgbClr val="FF0000"/>
                </a:solidFill>
                <a:latin typeface="Calibri" pitchFamily="34" charset="0"/>
              </a:rPr>
              <a:t>X</a:t>
            </a:r>
            <a:endParaRPr lang="en-GB" sz="4400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42" name="CasellaDiTesto 41"/>
          <p:cNvSpPr txBox="1"/>
          <p:nvPr/>
        </p:nvSpPr>
        <p:spPr>
          <a:xfrm>
            <a:off x="520700" y="6303840"/>
            <a:ext cx="357553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rgbClr val="FFFF00"/>
                </a:solidFill>
                <a:latin typeface="Calibri" pitchFamily="34" charset="0"/>
              </a:rPr>
              <a:t>17) 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Hematite + Fayalite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3" name="CasellaDiTesto 42"/>
          <p:cNvSpPr txBox="1"/>
          <p:nvPr/>
        </p:nvSpPr>
        <p:spPr>
          <a:xfrm>
            <a:off x="3450719" y="6161393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 smtClean="0">
                <a:solidFill>
                  <a:srgbClr val="FF0000"/>
                </a:solidFill>
                <a:latin typeface="Calibri" pitchFamily="34" charset="0"/>
              </a:rPr>
              <a:t>X</a:t>
            </a:r>
            <a:endParaRPr lang="en-GB" sz="4400" b="1" dirty="0">
              <a:solidFill>
                <a:srgbClr val="FF0000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/>
      <p:bldP spid="6" grpId="0" build="p"/>
      <p:bldP spid="7" grpId="0" build="p"/>
      <p:bldP spid="10" grpId="0" build="p"/>
      <p:bldP spid="11" grpId="0" build="p"/>
      <p:bldP spid="12" grpId="0" build="p"/>
      <p:bldP spid="13" grpId="0" build="p"/>
      <p:bldP spid="14" grpId="0" build="p"/>
      <p:bldP spid="15" grpId="0" build="p"/>
      <p:bldP spid="16" grpId="0" build="p"/>
      <p:bldP spid="17" grpId="0" build="p"/>
      <p:bldP spid="18" grpId="0" build="p"/>
      <p:bldP spid="19" grpId="0" build="p"/>
      <p:bldP spid="20" grpId="0" build="p"/>
      <p:bldP spid="22" grpId="0" animBg="1"/>
      <p:bldP spid="23" grpId="0" animBg="1"/>
      <p:bldP spid="24" grpId="0" animBg="1"/>
      <p:bldP spid="25" grpId="0" animBg="1"/>
      <p:bldP spid="26" grpId="0" animBg="1"/>
      <p:bldP spid="28" grpId="0" animBg="1"/>
      <p:bldP spid="29" grpId="0" animBg="1"/>
      <p:bldP spid="30" grpId="0"/>
      <p:bldP spid="31" grpId="0" animBg="1"/>
      <p:bldP spid="32" grpId="0"/>
      <p:bldP spid="33" grpId="0"/>
      <p:bldP spid="35" grpId="0"/>
      <p:bldP spid="36" grpId="0" build="p"/>
      <p:bldP spid="37" grpId="0" build="p"/>
      <p:bldP spid="38" grpId="0"/>
      <p:bldP spid="39" grpId="0" animBg="1"/>
      <p:bldP spid="40" grpId="0" animBg="1"/>
      <p:bldP spid="41" grpId="0"/>
      <p:bldP spid="42" grpId="0" build="p"/>
      <p:bldP spid="4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aphicFrame>
        <p:nvGraphicFramePr>
          <p:cNvPr id="2" name="Tabella 1"/>
          <p:cNvGraphicFramePr>
            <a:graphicFrameLocks noGrp="1"/>
          </p:cNvGraphicFramePr>
          <p:nvPr/>
        </p:nvGraphicFramePr>
        <p:xfrm>
          <a:off x="0" y="-4"/>
          <a:ext cx="9133840" cy="6857999"/>
        </p:xfrm>
        <a:graphic>
          <a:graphicData uri="http://schemas.openxmlformats.org/drawingml/2006/table">
            <a:tbl>
              <a:tblPr/>
              <a:tblGrid>
                <a:gridCol w="435832"/>
                <a:gridCol w="1566496"/>
                <a:gridCol w="464388"/>
                <a:gridCol w="530728"/>
                <a:gridCol w="552841"/>
                <a:gridCol w="552841"/>
                <a:gridCol w="486500"/>
                <a:gridCol w="486500"/>
                <a:gridCol w="497557"/>
                <a:gridCol w="519671"/>
                <a:gridCol w="519671"/>
                <a:gridCol w="475443"/>
                <a:gridCol w="475443"/>
                <a:gridCol w="376322"/>
                <a:gridCol w="604327"/>
                <a:gridCol w="589280"/>
              </a:tblGrid>
              <a:tr h="315334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Oxides</a:t>
                      </a:r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Al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MnO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MgO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CaO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Na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K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multiply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CIPW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Norm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00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it-IT" sz="1100" b="0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275956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(divide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80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22918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proportions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Q (Si)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2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Feldspars</a:t>
                      </a:r>
                      <a:endParaRPr lang="it-IT" sz="12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Or (KAlSi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Ab (NaAlSi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An (CaAlSi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Foids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Lc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Ne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Perall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.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 (Al)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Peralkaline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Ks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KSi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151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(NaFe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Ns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NaSi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56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Olivine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Fo (Mg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56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Fa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151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Mt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He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(Fe3+)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2268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Il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Ap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(Ca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3.33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94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6" name="CasellaDiTesto 75"/>
          <p:cNvSpPr txBox="1">
            <a:spLocks noChangeArrowheads="1"/>
          </p:cNvSpPr>
          <p:nvPr/>
        </p:nvSpPr>
        <p:spPr bwMode="auto">
          <a:xfrm>
            <a:off x="2946400" y="2879727"/>
            <a:ext cx="5002213" cy="706438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000">
                <a:solidFill>
                  <a:schemeClr val="tx1"/>
                </a:solidFill>
                <a:effectLst/>
                <a:latin typeface="Calibri" pitchFamily="34" charset="0"/>
              </a:rPr>
              <a:t>What does the presence of one or more of these three minerals indicate?</a:t>
            </a:r>
          </a:p>
        </p:txBody>
      </p:sp>
      <p:sp>
        <p:nvSpPr>
          <p:cNvPr id="77" name="Rettangolo arrotondato 76"/>
          <p:cNvSpPr/>
          <p:nvPr/>
        </p:nvSpPr>
        <p:spPr bwMode="auto">
          <a:xfrm>
            <a:off x="411163" y="2786063"/>
            <a:ext cx="1616075" cy="779462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78" name="CasellaDiTesto 77"/>
          <p:cNvSpPr txBox="1">
            <a:spLocks noChangeArrowheads="1"/>
          </p:cNvSpPr>
          <p:nvPr/>
        </p:nvSpPr>
        <p:spPr bwMode="auto">
          <a:xfrm>
            <a:off x="2728913" y="3603627"/>
            <a:ext cx="5430837" cy="461963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What does “peralkaline mean?</a:t>
            </a:r>
            <a:endParaRPr lang="en-GB" sz="2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9" name="CasellaDiTesto 78"/>
          <p:cNvSpPr txBox="1">
            <a:spLocks noChangeArrowheads="1"/>
          </p:cNvSpPr>
          <p:nvPr/>
        </p:nvSpPr>
        <p:spPr bwMode="auto">
          <a:xfrm>
            <a:off x="2422525" y="5511800"/>
            <a:ext cx="6172200" cy="83185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Can a peralkaline rock be Quartz- or Foid-normative?</a:t>
            </a:r>
          </a:p>
        </p:txBody>
      </p:sp>
      <p:sp>
        <p:nvSpPr>
          <p:cNvPr id="80" name="CasellaDiTesto 79"/>
          <p:cNvSpPr txBox="1">
            <a:spLocks noChangeArrowheads="1"/>
          </p:cNvSpPr>
          <p:nvPr/>
        </p:nvSpPr>
        <p:spPr bwMode="auto">
          <a:xfrm>
            <a:off x="3003550" y="2464861"/>
            <a:ext cx="4913313" cy="400050"/>
          </a:xfrm>
          <a:prstGeom prst="rect">
            <a:avLst/>
          </a:prstGeom>
          <a:solidFill>
            <a:srgbClr val="92D05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smtClean="0">
                <a:solidFill>
                  <a:schemeClr val="tx1"/>
                </a:solidFill>
                <a:effectLst/>
                <a:latin typeface="Calibri" pitchFamily="34" charset="0"/>
              </a:rPr>
              <a:t>What does the presence of C indicate?</a:t>
            </a:r>
            <a:endParaRPr lang="en-GB" sz="2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1" name="Rettangolo arrotondato 80"/>
          <p:cNvSpPr/>
          <p:nvPr/>
        </p:nvSpPr>
        <p:spPr bwMode="auto">
          <a:xfrm>
            <a:off x="411163" y="2535238"/>
            <a:ext cx="1616075" cy="258762"/>
          </a:xfrm>
          <a:prstGeom prst="roundRect">
            <a:avLst/>
          </a:prstGeom>
          <a:noFill/>
          <a:ln w="381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82" name="CasellaDiTesto 81"/>
          <p:cNvSpPr txBox="1">
            <a:spLocks noChangeArrowheads="1"/>
          </p:cNvSpPr>
          <p:nvPr/>
        </p:nvSpPr>
        <p:spPr bwMode="auto">
          <a:xfrm>
            <a:off x="1957388" y="6354763"/>
            <a:ext cx="7081837" cy="461962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Is a peralkaline rock always feldspar-normative?</a:t>
            </a:r>
          </a:p>
        </p:txBody>
      </p:sp>
      <p:sp>
        <p:nvSpPr>
          <p:cNvPr id="83" name="CasellaDiTesto 82"/>
          <p:cNvSpPr txBox="1">
            <a:spLocks noChangeArrowheads="1"/>
          </p:cNvSpPr>
          <p:nvPr/>
        </p:nvSpPr>
        <p:spPr bwMode="auto">
          <a:xfrm>
            <a:off x="2786063" y="1157292"/>
            <a:ext cx="5548312" cy="831850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What is the difference between </a:t>
            </a:r>
            <a:r>
              <a:rPr lang="it-IT" sz="2400">
                <a:solidFill>
                  <a:srgbClr val="FF0000"/>
                </a:solidFill>
                <a:effectLst/>
                <a:latin typeface="Calibri" pitchFamily="34" charset="0"/>
              </a:rPr>
              <a:t>real</a:t>
            </a:r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 feldspars and </a:t>
            </a:r>
            <a:r>
              <a:rPr lang="it-IT" sz="2400">
                <a:solidFill>
                  <a:srgbClr val="FF0000"/>
                </a:solidFill>
                <a:effectLst/>
                <a:latin typeface="Calibri" pitchFamily="34" charset="0"/>
              </a:rPr>
              <a:t>normative</a:t>
            </a:r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 feldspars?</a:t>
            </a:r>
          </a:p>
        </p:txBody>
      </p:sp>
      <p:sp>
        <p:nvSpPr>
          <p:cNvPr id="84" name="CasellaDiTesto 83"/>
          <p:cNvSpPr txBox="1">
            <a:spLocks noChangeArrowheads="1"/>
          </p:cNvSpPr>
          <p:nvPr/>
        </p:nvSpPr>
        <p:spPr bwMode="auto">
          <a:xfrm>
            <a:off x="2154238" y="5040313"/>
            <a:ext cx="6719887" cy="461962"/>
          </a:xfrm>
          <a:prstGeom prst="rect">
            <a:avLst/>
          </a:prstGeom>
          <a:solidFill>
            <a:srgbClr val="DDDDDD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Is Olivine really incompatible with Quartz?</a:t>
            </a:r>
          </a:p>
        </p:txBody>
      </p:sp>
      <p:sp>
        <p:nvSpPr>
          <p:cNvPr id="85" name="CasellaDiTesto 84"/>
          <p:cNvSpPr txBox="1">
            <a:spLocks noChangeArrowheads="1"/>
          </p:cNvSpPr>
          <p:nvPr/>
        </p:nvSpPr>
        <p:spPr bwMode="auto">
          <a:xfrm>
            <a:off x="2154238" y="4561419"/>
            <a:ext cx="6719887" cy="460375"/>
          </a:xfrm>
          <a:prstGeom prst="rect">
            <a:avLst/>
          </a:prstGeom>
          <a:solidFill>
            <a:srgbClr val="00206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bg1"/>
                </a:solidFill>
                <a:effectLst/>
                <a:latin typeface="Calibri" pitchFamily="34" charset="0"/>
              </a:rPr>
              <a:t>Are Olivine-Opx bearing rocks rare?</a:t>
            </a:r>
          </a:p>
        </p:txBody>
      </p:sp>
      <p:sp>
        <p:nvSpPr>
          <p:cNvPr id="86" name="CasellaDiTesto 85"/>
          <p:cNvSpPr txBox="1">
            <a:spLocks noChangeArrowheads="1"/>
          </p:cNvSpPr>
          <p:nvPr/>
        </p:nvSpPr>
        <p:spPr bwMode="auto">
          <a:xfrm>
            <a:off x="2049463" y="1996020"/>
            <a:ext cx="7023100" cy="461963"/>
          </a:xfrm>
          <a:prstGeom prst="rect">
            <a:avLst/>
          </a:prstGeom>
          <a:solidFill>
            <a:srgbClr val="FFFF66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What does the presence of foids indicate?</a:t>
            </a:r>
          </a:p>
        </p:txBody>
      </p:sp>
      <p:sp>
        <p:nvSpPr>
          <p:cNvPr id="87" name="CasellaDiTesto 86"/>
          <p:cNvSpPr txBox="1">
            <a:spLocks noChangeArrowheads="1"/>
          </p:cNvSpPr>
          <p:nvPr/>
        </p:nvSpPr>
        <p:spPr bwMode="auto">
          <a:xfrm>
            <a:off x="2049463" y="4076704"/>
            <a:ext cx="7023100" cy="461963"/>
          </a:xfrm>
          <a:prstGeom prst="rect">
            <a:avLst/>
          </a:prstGeom>
          <a:solidFill>
            <a:srgbClr val="FF99CC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What does the presence of Cpx indicate?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aphicFrame>
        <p:nvGraphicFramePr>
          <p:cNvPr id="2" name="Tabella 1"/>
          <p:cNvGraphicFramePr>
            <a:graphicFrameLocks noGrp="1"/>
          </p:cNvGraphicFramePr>
          <p:nvPr/>
        </p:nvGraphicFramePr>
        <p:xfrm>
          <a:off x="0" y="-4"/>
          <a:ext cx="9133840" cy="6857999"/>
        </p:xfrm>
        <a:graphic>
          <a:graphicData uri="http://schemas.openxmlformats.org/drawingml/2006/table">
            <a:tbl>
              <a:tblPr/>
              <a:tblGrid>
                <a:gridCol w="435832"/>
                <a:gridCol w="1566496"/>
                <a:gridCol w="464388"/>
                <a:gridCol w="530728"/>
                <a:gridCol w="552841"/>
                <a:gridCol w="552841"/>
                <a:gridCol w="486500"/>
                <a:gridCol w="486500"/>
                <a:gridCol w="497557"/>
                <a:gridCol w="519671"/>
                <a:gridCol w="519671"/>
                <a:gridCol w="475443"/>
                <a:gridCol w="475443"/>
                <a:gridCol w="376322"/>
                <a:gridCol w="604327"/>
                <a:gridCol w="589280"/>
              </a:tblGrid>
              <a:tr h="315334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Oxides</a:t>
                      </a:r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Al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MnO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MgO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CaO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Na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K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multiply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CIPW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Norm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00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it-IT" sz="1100" b="0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275956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(divide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80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22918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proportions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Q (Si)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2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Feldspars</a:t>
                      </a:r>
                      <a:endParaRPr lang="it-IT" sz="12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Or (KAlSi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Ab (NaAlSi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An (CaAlSi</a:t>
                      </a:r>
                      <a:r>
                        <a:rPr lang="it-IT" sz="1500" b="1" i="0" u="none" strike="noStrike" baseline="-25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Foids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Lc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Ne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Perall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.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 (Al)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Peralkaline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Ks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KSi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151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(NaFe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Ns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NaSi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56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Olivine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Fo (Mg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56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Fa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151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Mt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He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(Fe3+)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2268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Il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Ap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(Ca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3.33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94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3" name="CasellaDiTesto 82"/>
          <p:cNvSpPr txBox="1">
            <a:spLocks noChangeArrowheads="1"/>
          </p:cNvSpPr>
          <p:nvPr/>
        </p:nvSpPr>
        <p:spPr bwMode="auto">
          <a:xfrm>
            <a:off x="2066924" y="881067"/>
            <a:ext cx="7010401" cy="830997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There are many limitations concerning the CIPW normative calculation</a:t>
            </a:r>
            <a:endParaRPr lang="en-GB" sz="2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6" name="CasellaDiTesto 15"/>
          <p:cNvSpPr txBox="1">
            <a:spLocks noChangeArrowheads="1"/>
          </p:cNvSpPr>
          <p:nvPr/>
        </p:nvSpPr>
        <p:spPr bwMode="auto">
          <a:xfrm>
            <a:off x="2066924" y="1809016"/>
            <a:ext cx="7010401" cy="461665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The calculated minerals are anhydrous.</a:t>
            </a:r>
            <a:endParaRPr lang="en-GB" sz="2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" name="CasellaDiTesto 16"/>
          <p:cNvSpPr txBox="1">
            <a:spLocks noChangeArrowheads="1"/>
          </p:cNvSpPr>
          <p:nvPr/>
        </p:nvSpPr>
        <p:spPr bwMode="auto">
          <a:xfrm>
            <a:off x="2066924" y="2332980"/>
            <a:ext cx="7010401" cy="461665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The minerals represent low-pressure assemblages.</a:t>
            </a:r>
            <a:endParaRPr lang="en-GB" sz="2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" name="CasellaDiTesto 17"/>
          <p:cNvSpPr txBox="1">
            <a:spLocks noChangeArrowheads="1"/>
          </p:cNvSpPr>
          <p:nvPr/>
        </p:nvSpPr>
        <p:spPr bwMode="auto">
          <a:xfrm>
            <a:off x="2066924" y="3218805"/>
            <a:ext cx="7010401" cy="461665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Mantle rocks cannot be used in this scheme.</a:t>
            </a:r>
            <a:endParaRPr lang="en-GB" sz="2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9" name="CasellaDiTesto 18"/>
          <p:cNvSpPr txBox="1">
            <a:spLocks noChangeArrowheads="1"/>
          </p:cNvSpPr>
          <p:nvPr/>
        </p:nvSpPr>
        <p:spPr bwMode="auto">
          <a:xfrm>
            <a:off x="2066924" y="3742680"/>
            <a:ext cx="7010401" cy="830997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The distribution of Mg-Fe in pyroxenes and olivines is not correct.</a:t>
            </a:r>
            <a:endParaRPr lang="en-GB" sz="2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0" name="CasellaDiTesto 19"/>
          <p:cNvSpPr txBox="1">
            <a:spLocks noChangeArrowheads="1"/>
          </p:cNvSpPr>
          <p:nvPr/>
        </p:nvSpPr>
        <p:spPr bwMode="auto">
          <a:xfrm>
            <a:off x="2066924" y="4638030"/>
            <a:ext cx="7010401" cy="1200329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Solid solutions are not considered (e.g., Na, Ti, Al and Fe</a:t>
            </a:r>
            <a:r>
              <a:rPr lang="en-GB" sz="2400" baseline="300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3+</a:t>
            </a:r>
            <a:r>
              <a:rPr lang="en-GB" sz="2400" dirty="0" smtClean="0">
                <a:solidFill>
                  <a:schemeClr val="tx1"/>
                </a:solidFill>
                <a:effectLst/>
                <a:latin typeface="Calibri" pitchFamily="34" charset="0"/>
              </a:rPr>
              <a:t> can go into cpx; nepheline always contains some K).</a:t>
            </a:r>
            <a:endParaRPr lang="en-GB" sz="2400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" name="CasellaDiTesto 20"/>
          <p:cNvSpPr txBox="1">
            <a:spLocks noChangeArrowheads="1"/>
          </p:cNvSpPr>
          <p:nvPr/>
        </p:nvSpPr>
        <p:spPr bwMode="auto">
          <a:xfrm>
            <a:off x="2066924" y="5904855"/>
            <a:ext cx="7010401" cy="830997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 smtClean="0">
                <a:solidFill>
                  <a:schemeClr val="tx1"/>
                </a:solidFill>
                <a:effectLst/>
                <a:latin typeface="Calibri" pitchFamily="34" charset="0"/>
              </a:rPr>
              <a:t>Despite this, the CIPW norm is widely used, more than 100 years after its invention!</a:t>
            </a:r>
            <a:endParaRPr lang="en-GB" sz="2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181" name="Text Box 509"/>
          <p:cNvSpPr txBox="1">
            <a:spLocks noChangeArrowheads="1"/>
          </p:cNvSpPr>
          <p:nvPr/>
        </p:nvSpPr>
        <p:spPr bwMode="auto">
          <a:xfrm>
            <a:off x="47625" y="114300"/>
            <a:ext cx="90963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Basalt Tetrahedron and the Ne-Ol-Q base</a:t>
            </a:r>
            <a:endParaRPr lang="en-US" sz="2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3182" name="Rectangle 510"/>
          <p:cNvSpPr>
            <a:spLocks noChangeArrowheads="1"/>
          </p:cNvSpPr>
          <p:nvPr/>
        </p:nvSpPr>
        <p:spPr bwMode="auto">
          <a:xfrm>
            <a:off x="44450" y="6164263"/>
            <a:ext cx="8805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Arial" charset="0"/>
              </a:rPr>
              <a:t>The basalt tetrahedron. From: Yoder and Tilley (1962). J. Petr., 3, 342-532.</a:t>
            </a:r>
            <a:endParaRPr lang="en-US" sz="1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534"/>
          <p:cNvGrpSpPr>
            <a:grpSpLocks/>
          </p:cNvGrpSpPr>
          <p:nvPr/>
        </p:nvGrpSpPr>
        <p:grpSpPr bwMode="auto">
          <a:xfrm>
            <a:off x="277813" y="1666875"/>
            <a:ext cx="4386263" cy="4567238"/>
            <a:chOff x="175" y="1050"/>
            <a:chExt cx="2763" cy="2877"/>
          </a:xfrm>
          <a:effectLst/>
        </p:grpSpPr>
        <p:sp>
          <p:nvSpPr>
            <p:cNvPr id="412675" name="Freeform 3"/>
            <p:cNvSpPr>
              <a:spLocks noChangeAspect="1"/>
            </p:cNvSpPr>
            <p:nvPr/>
          </p:nvSpPr>
          <p:spPr bwMode="auto">
            <a:xfrm>
              <a:off x="450" y="2932"/>
              <a:ext cx="2327" cy="7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54" y="0"/>
                </a:cxn>
                <a:cxn ang="0">
                  <a:pos x="903" y="701"/>
                </a:cxn>
                <a:cxn ang="0">
                  <a:pos x="0" y="0"/>
                </a:cxn>
              </a:cxnLst>
              <a:rect l="0" t="0" r="r" b="b"/>
              <a:pathLst>
                <a:path w="2154" h="701">
                  <a:moveTo>
                    <a:pt x="0" y="0"/>
                  </a:moveTo>
                  <a:lnTo>
                    <a:pt x="2154" y="0"/>
                  </a:lnTo>
                  <a:lnTo>
                    <a:pt x="903" y="7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76" name="Freeform 4"/>
            <p:cNvSpPr>
              <a:spLocks noChangeAspect="1"/>
            </p:cNvSpPr>
            <p:nvPr/>
          </p:nvSpPr>
          <p:spPr bwMode="auto">
            <a:xfrm>
              <a:off x="434" y="1240"/>
              <a:ext cx="2352" cy="1692"/>
            </a:xfrm>
            <a:custGeom>
              <a:avLst/>
              <a:gdLst/>
              <a:ahLst/>
              <a:cxnLst>
                <a:cxn ang="0">
                  <a:pos x="1162" y="0"/>
                </a:cxn>
                <a:cxn ang="0">
                  <a:pos x="0" y="1566"/>
                </a:cxn>
                <a:cxn ang="0">
                  <a:pos x="2177" y="1566"/>
                </a:cxn>
                <a:cxn ang="0">
                  <a:pos x="1162" y="0"/>
                </a:cxn>
              </a:cxnLst>
              <a:rect l="0" t="0" r="r" b="b"/>
              <a:pathLst>
                <a:path w="2177" h="1566">
                  <a:moveTo>
                    <a:pt x="1162" y="0"/>
                  </a:moveTo>
                  <a:lnTo>
                    <a:pt x="0" y="1566"/>
                  </a:lnTo>
                  <a:lnTo>
                    <a:pt x="2177" y="1566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77" name="Line 5"/>
            <p:cNvSpPr>
              <a:spLocks noChangeAspect="1" noChangeShapeType="1"/>
            </p:cNvSpPr>
            <p:nvPr/>
          </p:nvSpPr>
          <p:spPr bwMode="auto">
            <a:xfrm flipH="1">
              <a:off x="1409" y="1240"/>
              <a:ext cx="280" cy="24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78" name="Line 6"/>
            <p:cNvSpPr>
              <a:spLocks noChangeAspect="1" noChangeShapeType="1"/>
            </p:cNvSpPr>
            <p:nvPr/>
          </p:nvSpPr>
          <p:spPr bwMode="auto">
            <a:xfrm flipV="1">
              <a:off x="1409" y="2932"/>
              <a:ext cx="1377" cy="76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79" name="Line 7"/>
            <p:cNvSpPr>
              <a:spLocks noChangeAspect="1" noChangeShapeType="1"/>
            </p:cNvSpPr>
            <p:nvPr/>
          </p:nvSpPr>
          <p:spPr bwMode="auto">
            <a:xfrm flipH="1" flipV="1">
              <a:off x="1685" y="1244"/>
              <a:ext cx="419" cy="20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80" name="Freeform 8"/>
            <p:cNvSpPr>
              <a:spLocks noChangeAspect="1"/>
            </p:cNvSpPr>
            <p:nvPr/>
          </p:nvSpPr>
          <p:spPr bwMode="auto">
            <a:xfrm>
              <a:off x="1409" y="2932"/>
              <a:ext cx="695" cy="769"/>
            </a:xfrm>
            <a:custGeom>
              <a:avLst/>
              <a:gdLst/>
              <a:ahLst/>
              <a:cxnLst>
                <a:cxn ang="0">
                  <a:pos x="644" y="356"/>
                </a:cxn>
                <a:cxn ang="0">
                  <a:pos x="210" y="0"/>
                </a:cxn>
                <a:cxn ang="0">
                  <a:pos x="0" y="712"/>
                </a:cxn>
              </a:cxnLst>
              <a:rect l="0" t="0" r="r" b="b"/>
              <a:pathLst>
                <a:path w="644" h="712">
                  <a:moveTo>
                    <a:pt x="644" y="356"/>
                  </a:moveTo>
                  <a:lnTo>
                    <a:pt x="210" y="0"/>
                  </a:lnTo>
                  <a:lnTo>
                    <a:pt x="0" y="71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81" name="Line 9"/>
            <p:cNvSpPr>
              <a:spLocks noChangeAspect="1" noChangeShapeType="1"/>
            </p:cNvSpPr>
            <p:nvPr/>
          </p:nvSpPr>
          <p:spPr bwMode="auto">
            <a:xfrm flipH="1">
              <a:off x="1635" y="1249"/>
              <a:ext cx="50" cy="168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82" name="Freeform 10"/>
            <p:cNvSpPr>
              <a:spLocks noChangeAspect="1"/>
            </p:cNvSpPr>
            <p:nvPr/>
          </p:nvSpPr>
          <p:spPr bwMode="auto">
            <a:xfrm>
              <a:off x="1455" y="2680"/>
              <a:ext cx="590" cy="616"/>
            </a:xfrm>
            <a:custGeom>
              <a:avLst/>
              <a:gdLst/>
              <a:ahLst/>
              <a:cxnLst>
                <a:cxn ang="0">
                  <a:pos x="546" y="314"/>
                </a:cxn>
                <a:cxn ang="0">
                  <a:pos x="171" y="0"/>
                </a:cxn>
                <a:cxn ang="0">
                  <a:pos x="0" y="570"/>
                </a:cxn>
              </a:cxnLst>
              <a:rect l="0" t="0" r="r" b="b"/>
              <a:pathLst>
                <a:path w="546" h="570">
                  <a:moveTo>
                    <a:pt x="546" y="314"/>
                  </a:moveTo>
                  <a:lnTo>
                    <a:pt x="171" y="0"/>
                  </a:lnTo>
                  <a:lnTo>
                    <a:pt x="0" y="5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83" name="Freeform 11"/>
            <p:cNvSpPr>
              <a:spLocks noChangeAspect="1"/>
            </p:cNvSpPr>
            <p:nvPr/>
          </p:nvSpPr>
          <p:spPr bwMode="auto">
            <a:xfrm>
              <a:off x="1497" y="2425"/>
              <a:ext cx="485" cy="519"/>
            </a:xfrm>
            <a:custGeom>
              <a:avLst/>
              <a:gdLst/>
              <a:ahLst/>
              <a:cxnLst>
                <a:cxn ang="0">
                  <a:pos x="449" y="255"/>
                </a:cxn>
                <a:cxn ang="0">
                  <a:pos x="143" y="0"/>
                </a:cxn>
                <a:cxn ang="0">
                  <a:pos x="0" y="480"/>
                </a:cxn>
              </a:cxnLst>
              <a:rect l="0" t="0" r="r" b="b"/>
              <a:pathLst>
                <a:path w="449" h="480">
                  <a:moveTo>
                    <a:pt x="449" y="255"/>
                  </a:moveTo>
                  <a:lnTo>
                    <a:pt x="143" y="0"/>
                  </a:lnTo>
                  <a:lnTo>
                    <a:pt x="0" y="48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84" name="Freeform 12"/>
            <p:cNvSpPr>
              <a:spLocks noChangeAspect="1"/>
            </p:cNvSpPr>
            <p:nvPr/>
          </p:nvSpPr>
          <p:spPr bwMode="auto">
            <a:xfrm>
              <a:off x="1539" y="2169"/>
              <a:ext cx="381" cy="386"/>
            </a:xfrm>
            <a:custGeom>
              <a:avLst/>
              <a:gdLst/>
              <a:ahLst/>
              <a:cxnLst>
                <a:cxn ang="0">
                  <a:pos x="352" y="202"/>
                </a:cxn>
                <a:cxn ang="0">
                  <a:pos x="112" y="0"/>
                </a:cxn>
                <a:cxn ang="0">
                  <a:pos x="0" y="357"/>
                </a:cxn>
              </a:cxnLst>
              <a:rect l="0" t="0" r="r" b="b"/>
              <a:pathLst>
                <a:path w="352" h="357">
                  <a:moveTo>
                    <a:pt x="352" y="202"/>
                  </a:moveTo>
                  <a:lnTo>
                    <a:pt x="112" y="0"/>
                  </a:lnTo>
                  <a:lnTo>
                    <a:pt x="0" y="3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85" name="Freeform 13"/>
            <p:cNvSpPr>
              <a:spLocks noChangeAspect="1"/>
            </p:cNvSpPr>
            <p:nvPr/>
          </p:nvSpPr>
          <p:spPr bwMode="auto">
            <a:xfrm>
              <a:off x="1585" y="1923"/>
              <a:ext cx="272" cy="268"/>
            </a:xfrm>
            <a:custGeom>
              <a:avLst/>
              <a:gdLst/>
              <a:ahLst/>
              <a:cxnLst>
                <a:cxn ang="0">
                  <a:pos x="252" y="163"/>
                </a:cxn>
                <a:cxn ang="0">
                  <a:pos x="74" y="0"/>
                </a:cxn>
                <a:cxn ang="0">
                  <a:pos x="0" y="248"/>
                </a:cxn>
              </a:cxnLst>
              <a:rect l="0" t="0" r="r" b="b"/>
              <a:pathLst>
                <a:path w="252" h="248">
                  <a:moveTo>
                    <a:pt x="252" y="163"/>
                  </a:moveTo>
                  <a:lnTo>
                    <a:pt x="74" y="0"/>
                  </a:lnTo>
                  <a:lnTo>
                    <a:pt x="0" y="24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86" name="Freeform 14"/>
            <p:cNvSpPr>
              <a:spLocks noChangeAspect="1"/>
            </p:cNvSpPr>
            <p:nvPr/>
          </p:nvSpPr>
          <p:spPr bwMode="auto">
            <a:xfrm>
              <a:off x="1622" y="1697"/>
              <a:ext cx="181" cy="168"/>
            </a:xfrm>
            <a:custGeom>
              <a:avLst/>
              <a:gdLst/>
              <a:ahLst/>
              <a:cxnLst>
                <a:cxn ang="0">
                  <a:pos x="167" y="104"/>
                </a:cxn>
                <a:cxn ang="0">
                  <a:pos x="47" y="0"/>
                </a:cxn>
                <a:cxn ang="0">
                  <a:pos x="0" y="155"/>
                </a:cxn>
              </a:cxnLst>
              <a:rect l="0" t="0" r="r" b="b"/>
              <a:pathLst>
                <a:path w="167" h="155">
                  <a:moveTo>
                    <a:pt x="167" y="104"/>
                  </a:moveTo>
                  <a:lnTo>
                    <a:pt x="47" y="0"/>
                  </a:lnTo>
                  <a:lnTo>
                    <a:pt x="0" y="1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87" name="Rectangle 15"/>
            <p:cNvSpPr>
              <a:spLocks noChangeAspect="1" noChangeArrowheads="1"/>
            </p:cNvSpPr>
            <p:nvPr/>
          </p:nvSpPr>
          <p:spPr bwMode="auto">
            <a:xfrm>
              <a:off x="1602" y="1050"/>
              <a:ext cx="143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1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Di</a:t>
              </a:r>
              <a:endPara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2688" name="Rectangle 16"/>
            <p:cNvSpPr>
              <a:spLocks noChangeAspect="1" noChangeArrowheads="1"/>
            </p:cNvSpPr>
            <p:nvPr/>
          </p:nvSpPr>
          <p:spPr bwMode="auto">
            <a:xfrm>
              <a:off x="2824" y="2834"/>
              <a:ext cx="114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1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Q</a:t>
              </a:r>
              <a:endParaRPr 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2689" name="Rectangle 17"/>
            <p:cNvSpPr>
              <a:spLocks noChangeAspect="1" noChangeArrowheads="1"/>
            </p:cNvSpPr>
            <p:nvPr/>
          </p:nvSpPr>
          <p:spPr bwMode="auto">
            <a:xfrm>
              <a:off x="2108" y="3330"/>
              <a:ext cx="172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1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En</a:t>
              </a:r>
              <a:endPara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2694" name="Rectangle 22"/>
            <p:cNvSpPr>
              <a:spLocks noChangeAspect="1" noChangeArrowheads="1"/>
            </p:cNvSpPr>
            <p:nvPr/>
          </p:nvSpPr>
          <p:spPr bwMode="auto">
            <a:xfrm>
              <a:off x="175" y="2847"/>
              <a:ext cx="194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1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Ne</a:t>
              </a:r>
              <a:endPara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2702" name="Rectangle 30"/>
            <p:cNvSpPr>
              <a:spLocks noChangeAspect="1" noChangeArrowheads="1"/>
            </p:cNvSpPr>
            <p:nvPr/>
          </p:nvSpPr>
          <p:spPr bwMode="auto">
            <a:xfrm>
              <a:off x="1343" y="3723"/>
              <a:ext cx="165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1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</a:t>
              </a:r>
              <a:endPara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3183" name="Freeform 511"/>
            <p:cNvSpPr>
              <a:spLocks noChangeAspect="1"/>
            </p:cNvSpPr>
            <p:nvPr/>
          </p:nvSpPr>
          <p:spPr bwMode="auto">
            <a:xfrm>
              <a:off x="1424" y="1250"/>
              <a:ext cx="265" cy="2444"/>
            </a:xfrm>
            <a:custGeom>
              <a:avLst/>
              <a:gdLst/>
              <a:ahLst/>
              <a:cxnLst>
                <a:cxn ang="0">
                  <a:pos x="0" y="2262"/>
                </a:cxn>
                <a:cxn ang="0">
                  <a:pos x="198" y="1548"/>
                </a:cxn>
                <a:cxn ang="0">
                  <a:pos x="246" y="0"/>
                </a:cxn>
                <a:cxn ang="0">
                  <a:pos x="0" y="2262"/>
                </a:cxn>
              </a:cxnLst>
              <a:rect l="0" t="0" r="r" b="b"/>
              <a:pathLst>
                <a:path w="246" h="2262">
                  <a:moveTo>
                    <a:pt x="0" y="2262"/>
                  </a:moveTo>
                  <a:lnTo>
                    <a:pt x="198" y="1548"/>
                  </a:lnTo>
                  <a:lnTo>
                    <a:pt x="246" y="0"/>
                  </a:lnTo>
                  <a:lnTo>
                    <a:pt x="0" y="2262"/>
                  </a:lnTo>
                  <a:close/>
                </a:path>
              </a:pathLst>
            </a:custGeom>
            <a:solidFill>
              <a:srgbClr val="0066FF">
                <a:alpha val="60001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3184" name="Freeform 512"/>
            <p:cNvSpPr>
              <a:spLocks noChangeAspect="1"/>
            </p:cNvSpPr>
            <p:nvPr/>
          </p:nvSpPr>
          <p:spPr bwMode="auto">
            <a:xfrm>
              <a:off x="1638" y="1243"/>
              <a:ext cx="466" cy="2075"/>
            </a:xfrm>
            <a:custGeom>
              <a:avLst/>
              <a:gdLst/>
              <a:ahLst/>
              <a:cxnLst>
                <a:cxn ang="0">
                  <a:pos x="0" y="1560"/>
                </a:cxn>
                <a:cxn ang="0">
                  <a:pos x="432" y="1920"/>
                </a:cxn>
                <a:cxn ang="0">
                  <a:pos x="48" y="0"/>
                </a:cxn>
                <a:cxn ang="0">
                  <a:pos x="0" y="1560"/>
                </a:cxn>
              </a:cxnLst>
              <a:rect l="0" t="0" r="r" b="b"/>
              <a:pathLst>
                <a:path w="432" h="1920">
                  <a:moveTo>
                    <a:pt x="0" y="1560"/>
                  </a:moveTo>
                  <a:lnTo>
                    <a:pt x="432" y="1920"/>
                  </a:lnTo>
                  <a:lnTo>
                    <a:pt x="48" y="0"/>
                  </a:lnTo>
                  <a:lnTo>
                    <a:pt x="0" y="1560"/>
                  </a:lnTo>
                  <a:close/>
                </a:path>
              </a:pathLst>
            </a:custGeom>
            <a:solidFill>
              <a:srgbClr val="00FF00">
                <a:alpha val="60001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2695" name="Rectangle 23"/>
            <p:cNvSpPr>
              <a:spLocks noChangeAspect="1" noChangeArrowheads="1"/>
            </p:cNvSpPr>
            <p:nvPr/>
          </p:nvSpPr>
          <p:spPr bwMode="auto">
            <a:xfrm>
              <a:off x="1665" y="2801"/>
              <a:ext cx="187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1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Ab</a:t>
              </a:r>
              <a:endPara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413185" name="Rectangle 513"/>
          <p:cNvSpPr>
            <a:spLocks noChangeAspect="1" noChangeArrowheads="1"/>
          </p:cNvSpPr>
          <p:nvPr/>
        </p:nvSpPr>
        <p:spPr bwMode="auto">
          <a:xfrm>
            <a:off x="3582988" y="2525713"/>
            <a:ext cx="1909762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eaLnBrk="0" hangingPunct="0">
              <a:defRPr/>
            </a:pP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Plane of silica saturation</a:t>
            </a:r>
            <a:endParaRPr lang="en-US" sz="4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3186" name="Line 514"/>
          <p:cNvSpPr>
            <a:spLocks noChangeAspect="1" noChangeShapeType="1"/>
          </p:cNvSpPr>
          <p:nvPr/>
        </p:nvSpPr>
        <p:spPr bwMode="auto">
          <a:xfrm>
            <a:off x="1088020" y="2803884"/>
            <a:ext cx="1347205" cy="125853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 type="triangl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413187" name="Line 515"/>
          <p:cNvSpPr>
            <a:spLocks noChangeAspect="1" noChangeShapeType="1"/>
          </p:cNvSpPr>
          <p:nvPr/>
        </p:nvSpPr>
        <p:spPr bwMode="auto">
          <a:xfrm flipH="1">
            <a:off x="3062288" y="2900363"/>
            <a:ext cx="493712" cy="966787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 type="triangl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413189" name="Rectangle 517"/>
          <p:cNvSpPr>
            <a:spLocks noChangeArrowheads="1"/>
          </p:cNvSpPr>
          <p:nvPr/>
        </p:nvSpPr>
        <p:spPr bwMode="auto">
          <a:xfrm>
            <a:off x="4513263" y="5345113"/>
            <a:ext cx="44323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Arial" charset="0"/>
              </a:rPr>
              <a:t>The base of the basalt tetrahedron projected from Di.</a:t>
            </a:r>
            <a:endParaRPr lang="en-US" sz="2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3" name="Group 531"/>
          <p:cNvGrpSpPr>
            <a:grpSpLocks/>
          </p:cNvGrpSpPr>
          <p:nvPr/>
        </p:nvGrpSpPr>
        <p:grpSpPr bwMode="auto">
          <a:xfrm>
            <a:off x="3851275" y="893763"/>
            <a:ext cx="5243513" cy="4443412"/>
            <a:chOff x="2498" y="507"/>
            <a:chExt cx="3303" cy="2799"/>
          </a:xfrm>
          <a:effectLst/>
        </p:grpSpPr>
        <p:sp>
          <p:nvSpPr>
            <p:cNvPr id="412841" name="Freeform 169"/>
            <p:cNvSpPr>
              <a:spLocks/>
            </p:cNvSpPr>
            <p:nvPr/>
          </p:nvSpPr>
          <p:spPr bwMode="auto">
            <a:xfrm rot="10800000" flipH="1">
              <a:off x="2845" y="740"/>
              <a:ext cx="2681" cy="2282"/>
            </a:xfrm>
            <a:custGeom>
              <a:avLst/>
              <a:gdLst/>
              <a:ahLst/>
              <a:cxnLst>
                <a:cxn ang="0">
                  <a:pos x="1387" y="0"/>
                </a:cxn>
                <a:cxn ang="0">
                  <a:pos x="0" y="2282"/>
                </a:cxn>
                <a:cxn ang="0">
                  <a:pos x="2758" y="2282"/>
                </a:cxn>
                <a:cxn ang="0">
                  <a:pos x="1387" y="0"/>
                </a:cxn>
              </a:cxnLst>
              <a:rect l="0" t="0" r="r" b="b"/>
              <a:pathLst>
                <a:path w="2758" h="2282">
                  <a:moveTo>
                    <a:pt x="1387" y="0"/>
                  </a:moveTo>
                  <a:lnTo>
                    <a:pt x="0" y="2282"/>
                  </a:lnTo>
                  <a:lnTo>
                    <a:pt x="2758" y="2282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00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2842" name="Freeform 170"/>
            <p:cNvSpPr>
              <a:spLocks/>
            </p:cNvSpPr>
            <p:nvPr/>
          </p:nvSpPr>
          <p:spPr bwMode="auto">
            <a:xfrm rot="10800000" flipH="1">
              <a:off x="2838" y="736"/>
              <a:ext cx="2696" cy="2290"/>
            </a:xfrm>
            <a:custGeom>
              <a:avLst/>
              <a:gdLst/>
              <a:ahLst/>
              <a:cxnLst>
                <a:cxn ang="0">
                  <a:pos x="1395" y="0"/>
                </a:cxn>
                <a:cxn ang="0">
                  <a:pos x="0" y="2290"/>
                </a:cxn>
                <a:cxn ang="0">
                  <a:pos x="2774" y="2290"/>
                </a:cxn>
                <a:cxn ang="0">
                  <a:pos x="1395" y="0"/>
                </a:cxn>
                <a:cxn ang="0">
                  <a:pos x="1391" y="7"/>
                </a:cxn>
                <a:cxn ang="0">
                  <a:pos x="2762" y="2290"/>
                </a:cxn>
                <a:cxn ang="0">
                  <a:pos x="2766" y="2282"/>
                </a:cxn>
                <a:cxn ang="0">
                  <a:pos x="8" y="2282"/>
                </a:cxn>
                <a:cxn ang="0">
                  <a:pos x="12" y="2290"/>
                </a:cxn>
                <a:cxn ang="0">
                  <a:pos x="1399" y="7"/>
                </a:cxn>
                <a:cxn ang="0">
                  <a:pos x="1391" y="7"/>
                </a:cxn>
                <a:cxn ang="0">
                  <a:pos x="1395" y="0"/>
                </a:cxn>
              </a:cxnLst>
              <a:rect l="0" t="0" r="r" b="b"/>
              <a:pathLst>
                <a:path w="2774" h="2290">
                  <a:moveTo>
                    <a:pt x="1395" y="0"/>
                  </a:moveTo>
                  <a:lnTo>
                    <a:pt x="0" y="2290"/>
                  </a:lnTo>
                  <a:lnTo>
                    <a:pt x="2774" y="2290"/>
                  </a:lnTo>
                  <a:lnTo>
                    <a:pt x="1395" y="0"/>
                  </a:lnTo>
                  <a:lnTo>
                    <a:pt x="1391" y="7"/>
                  </a:lnTo>
                  <a:lnTo>
                    <a:pt x="2762" y="2290"/>
                  </a:lnTo>
                  <a:lnTo>
                    <a:pt x="2766" y="2282"/>
                  </a:lnTo>
                  <a:lnTo>
                    <a:pt x="8" y="2282"/>
                  </a:lnTo>
                  <a:lnTo>
                    <a:pt x="12" y="2290"/>
                  </a:lnTo>
                  <a:lnTo>
                    <a:pt x="1399" y="7"/>
                  </a:lnTo>
                  <a:lnTo>
                    <a:pt x="1391" y="7"/>
                  </a:lnTo>
                  <a:lnTo>
                    <a:pt x="139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3165" name="Freeform 493"/>
            <p:cNvSpPr>
              <a:spLocks/>
            </p:cNvSpPr>
            <p:nvPr/>
          </p:nvSpPr>
          <p:spPr bwMode="auto">
            <a:xfrm rot="10800000" flipH="1">
              <a:off x="3914" y="736"/>
              <a:ext cx="607" cy="229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0" y="2290"/>
                </a:cxn>
                <a:cxn ang="0">
                  <a:pos x="624" y="542"/>
                </a:cxn>
              </a:cxnLst>
              <a:rect l="0" t="0" r="r" b="b"/>
              <a:pathLst>
                <a:path w="624" h="2290">
                  <a:moveTo>
                    <a:pt x="291" y="0"/>
                  </a:moveTo>
                  <a:lnTo>
                    <a:pt x="0" y="2290"/>
                  </a:lnTo>
                  <a:lnTo>
                    <a:pt x="624" y="542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3191" name="Rectangle 519"/>
            <p:cNvSpPr>
              <a:spLocks noChangeArrowheads="1"/>
            </p:cNvSpPr>
            <p:nvPr/>
          </p:nvSpPr>
          <p:spPr bwMode="auto">
            <a:xfrm>
              <a:off x="2498" y="594"/>
              <a:ext cx="451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Ne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3192" name="Rectangle 520"/>
            <p:cNvSpPr>
              <a:spLocks noChangeArrowheads="1"/>
            </p:cNvSpPr>
            <p:nvPr/>
          </p:nvSpPr>
          <p:spPr bwMode="auto">
            <a:xfrm>
              <a:off x="3694" y="507"/>
              <a:ext cx="451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Ab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3193" name="Rectangle 521"/>
            <p:cNvSpPr>
              <a:spLocks noChangeArrowheads="1"/>
            </p:cNvSpPr>
            <p:nvPr/>
          </p:nvSpPr>
          <p:spPr bwMode="auto">
            <a:xfrm>
              <a:off x="5534" y="603"/>
              <a:ext cx="267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Q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3194" name="Rectangle 522"/>
            <p:cNvSpPr>
              <a:spLocks noChangeArrowheads="1"/>
            </p:cNvSpPr>
            <p:nvPr/>
          </p:nvSpPr>
          <p:spPr bwMode="auto">
            <a:xfrm>
              <a:off x="4008" y="3046"/>
              <a:ext cx="451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Fo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3195" name="Rectangle 523"/>
            <p:cNvSpPr>
              <a:spLocks noChangeArrowheads="1"/>
            </p:cNvSpPr>
            <p:nvPr/>
          </p:nvSpPr>
          <p:spPr bwMode="auto">
            <a:xfrm>
              <a:off x="4470" y="2523"/>
              <a:ext cx="451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En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3196" name="Rectangle 524"/>
            <p:cNvSpPr>
              <a:spLocks noChangeArrowheads="1"/>
            </p:cNvSpPr>
            <p:nvPr/>
          </p:nvSpPr>
          <p:spPr bwMode="auto">
            <a:xfrm>
              <a:off x="3001" y="868"/>
              <a:ext cx="910" cy="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0" hangingPunct="0">
                <a:defRPr/>
              </a:pPr>
              <a:r>
                <a:rPr lang="en-US" sz="2100" dirty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Alkaline Field</a:t>
              </a:r>
              <a:endParaRPr lang="en-US" sz="21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3197" name="Rectangle 525"/>
            <p:cNvSpPr>
              <a:spLocks noChangeArrowheads="1"/>
            </p:cNvSpPr>
            <p:nvPr/>
          </p:nvSpPr>
          <p:spPr bwMode="auto">
            <a:xfrm>
              <a:off x="4043" y="877"/>
              <a:ext cx="1169" cy="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0" hangingPunct="0">
                <a:defRPr/>
              </a:pPr>
              <a:r>
                <a:rPr lang="en-US" sz="2100" dirty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Subalkaline Field</a:t>
              </a:r>
              <a:endParaRPr lang="en-US" sz="21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3198" name="Rectangle 526"/>
            <p:cNvSpPr>
              <a:spLocks noChangeArrowheads="1"/>
            </p:cNvSpPr>
            <p:nvPr/>
          </p:nvSpPr>
          <p:spPr bwMode="auto">
            <a:xfrm>
              <a:off x="4558" y="1512"/>
              <a:ext cx="1202" cy="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Plane of silica saturation</a:t>
              </a:r>
              <a:endParaRPr lang="en-US" sz="21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3199" name="Rectangle 527"/>
            <p:cNvSpPr>
              <a:spLocks noChangeArrowheads="1"/>
            </p:cNvSpPr>
            <p:nvPr/>
          </p:nvSpPr>
          <p:spPr bwMode="auto">
            <a:xfrm>
              <a:off x="2732" y="2071"/>
              <a:ext cx="1386" cy="6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Critical plane of silica undersaturation</a:t>
              </a:r>
              <a:endParaRPr lang="en-US" sz="21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3200" name="Line 528"/>
            <p:cNvSpPr>
              <a:spLocks noChangeShapeType="1"/>
            </p:cNvSpPr>
            <p:nvPr/>
          </p:nvSpPr>
          <p:spPr bwMode="auto">
            <a:xfrm flipV="1">
              <a:off x="3256" y="1745"/>
              <a:ext cx="776" cy="37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3201" name="Line 529"/>
            <p:cNvSpPr>
              <a:spLocks noChangeShapeType="1"/>
            </p:cNvSpPr>
            <p:nvPr/>
          </p:nvSpPr>
          <p:spPr bwMode="auto">
            <a:xfrm flipH="1">
              <a:off x="4341" y="1711"/>
              <a:ext cx="259" cy="20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413204" name="Oval 532"/>
          <p:cNvSpPr>
            <a:spLocks noChangeArrowheads="1"/>
          </p:cNvSpPr>
          <p:nvPr/>
        </p:nvSpPr>
        <p:spPr bwMode="auto">
          <a:xfrm>
            <a:off x="396915" y="1710120"/>
            <a:ext cx="822960" cy="449263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413205" name="Oval 533"/>
          <p:cNvSpPr>
            <a:spLocks noChangeArrowheads="1"/>
          </p:cNvSpPr>
          <p:nvPr/>
        </p:nvSpPr>
        <p:spPr bwMode="auto">
          <a:xfrm>
            <a:off x="4199400" y="3362788"/>
            <a:ext cx="962909" cy="449262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412690" name="Rectangle 18"/>
          <p:cNvSpPr>
            <a:spLocks noChangeAspect="1" noChangeArrowheads="1"/>
          </p:cNvSpPr>
          <p:nvPr/>
        </p:nvSpPr>
        <p:spPr bwMode="auto">
          <a:xfrm>
            <a:off x="237784" y="1789957"/>
            <a:ext cx="2081212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Critical plane  of silica undersaturation</a:t>
            </a:r>
            <a:endParaRPr lang="en-US" sz="4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3207" name="AutoShape 535"/>
          <p:cNvSpPr>
            <a:spLocks noChangeArrowheads="1"/>
          </p:cNvSpPr>
          <p:nvPr/>
        </p:nvSpPr>
        <p:spPr bwMode="auto">
          <a:xfrm>
            <a:off x="3802063" y="901700"/>
            <a:ext cx="5341937" cy="530225"/>
          </a:xfrm>
          <a:prstGeom prst="roundRect">
            <a:avLst>
              <a:gd name="adj" fmla="val 16667"/>
            </a:avLst>
          </a:prstGeom>
          <a:noFill/>
          <a:ln w="38100" algn="ctr">
            <a:solidFill>
              <a:schemeClr val="bg1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3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3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413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12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13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13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3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13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13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13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3181" grpId="0"/>
      <p:bldP spid="413182" grpId="0"/>
      <p:bldP spid="413185" grpId="0"/>
      <p:bldP spid="413189" grpId="0"/>
      <p:bldP spid="413204" grpId="0" animBg="1"/>
      <p:bldP spid="413205" grpId="0" animBg="1"/>
      <p:bldP spid="412690" grpId="0"/>
      <p:bldP spid="41320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0" y="810308"/>
            <a:ext cx="9144000" cy="690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7)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Creation of working groups (hopefully).</a:t>
            </a:r>
          </a:p>
        </p:txBody>
      </p:sp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711200" y="61913"/>
            <a:ext cx="8432800" cy="174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lnSpc>
                <a:spcPct val="90000"/>
              </a:lnSpc>
              <a:defRPr/>
            </a:pPr>
            <a:r>
              <a:rPr lang="en-GB" sz="5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+mn-cs"/>
              </a:rPr>
              <a:t>Introduction to the course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+mn-cs"/>
            </a:endParaRPr>
          </a:p>
        </p:txBody>
      </p:sp>
      <p:sp>
        <p:nvSpPr>
          <p:cNvPr id="123909" name="Rectangle 5"/>
          <p:cNvSpPr>
            <a:spLocks noChangeArrowheads="1"/>
          </p:cNvSpPr>
          <p:nvPr/>
        </p:nvSpPr>
        <p:spPr bwMode="auto">
          <a:xfrm>
            <a:off x="0" y="1318307"/>
            <a:ext cx="9144000" cy="64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8)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Read, read, read, especially articles in scientific journals.</a:t>
            </a:r>
          </a:p>
        </p:txBody>
      </p:sp>
      <p:sp>
        <p:nvSpPr>
          <p:cNvPr id="123910" name="Rectangle 6"/>
          <p:cNvSpPr>
            <a:spLocks noChangeArrowheads="1"/>
          </p:cNvSpPr>
          <p:nvPr/>
        </p:nvSpPr>
        <p:spPr bwMode="auto">
          <a:xfrm>
            <a:off x="0" y="1882547"/>
            <a:ext cx="9144000" cy="693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9)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Always ask: why?</a:t>
            </a:r>
          </a:p>
        </p:txBody>
      </p:sp>
      <p:sp>
        <p:nvSpPr>
          <p:cNvPr id="123912" name="Rectangle 8"/>
          <p:cNvSpPr>
            <a:spLocks noChangeArrowheads="1"/>
          </p:cNvSpPr>
          <p:nvPr/>
        </p:nvSpPr>
        <p:spPr bwMode="auto">
          <a:xfrm>
            <a:off x="0" y="2515959"/>
            <a:ext cx="9144000" cy="174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534988" indent="-449263"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10)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Modality of evaluation of your studies:</a:t>
            </a:r>
            <a:b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Written and electronic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26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pptx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presentation) documents plus oral examination.</a:t>
            </a:r>
          </a:p>
        </p:txBody>
      </p:sp>
      <p:sp>
        <p:nvSpPr>
          <p:cNvPr id="123913" name="Rectangle 9"/>
          <p:cNvSpPr>
            <a:spLocks noChangeArrowheads="1"/>
          </p:cNvSpPr>
          <p:nvPr/>
        </p:nvSpPr>
        <p:spPr bwMode="auto">
          <a:xfrm>
            <a:off x="0" y="3788455"/>
            <a:ext cx="9144000" cy="1114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534988" indent="-449263"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11) 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Watch the Power Point file in presentation mode (there are several animations).</a:t>
            </a:r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4596493"/>
            <a:ext cx="9144000" cy="690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12) Field excursion on mid May (Polino and San Venanzo).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0" y="5211649"/>
            <a:ext cx="9144000" cy="690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13) Field campaign on mid June? (Urach-</a:t>
            </a:r>
            <a:r>
              <a:rPr lang="en-GB" sz="26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Hegau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</a:t>
            </a:r>
            <a:r>
              <a:rPr lang="en-GB" sz="26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Kaiserstuhl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3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3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39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3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07" grpId="0" build="p" bldLvl="5"/>
      <p:bldP spid="123909" grpId="0" build="p" bldLvl="5"/>
      <p:bldP spid="123910" grpId="0" build="p" bldLvl="5"/>
      <p:bldP spid="123912" grpId="0" build="p" bldLvl="5"/>
      <p:bldP spid="123913" grpId="0" build="p" bldLvl="5"/>
      <p:bldP spid="8" grpId="0" build="p" bldLvl="5"/>
      <p:bldP spid="9" grpId="0" build="p" bldLvl="5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73" name="Text Box 25"/>
          <p:cNvSpPr txBox="1">
            <a:spLocks noChangeArrowheads="1"/>
          </p:cNvSpPr>
          <p:nvPr/>
        </p:nvSpPr>
        <p:spPr bwMode="auto">
          <a:xfrm>
            <a:off x="252248" y="-30163"/>
            <a:ext cx="8639504" cy="1373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eaLnBrk="0" hangingPunct="0">
              <a:defRPr/>
            </a:pP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thermal divide separates the silica-saturated (subalkaline) from the silica-undersaturated (alkaline) fields at low pressure.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506"/>
          <p:cNvGrpSpPr>
            <a:grpSpLocks/>
          </p:cNvGrpSpPr>
          <p:nvPr/>
        </p:nvGrpSpPr>
        <p:grpSpPr bwMode="auto">
          <a:xfrm>
            <a:off x="1219200" y="3048000"/>
            <a:ext cx="6927850" cy="3465513"/>
            <a:chOff x="768" y="2116"/>
            <a:chExt cx="4364" cy="2183"/>
          </a:xfrm>
          <a:effectLst/>
        </p:grpSpPr>
        <p:sp>
          <p:nvSpPr>
            <p:cNvPr id="411650" name="Rectangle 2"/>
            <p:cNvSpPr>
              <a:spLocks noChangeArrowheads="1"/>
            </p:cNvSpPr>
            <p:nvPr/>
          </p:nvSpPr>
          <p:spPr bwMode="auto">
            <a:xfrm>
              <a:off x="1309" y="3947"/>
              <a:ext cx="1966" cy="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1653" name="Freeform 5"/>
            <p:cNvSpPr>
              <a:spLocks noChangeAspect="1"/>
            </p:cNvSpPr>
            <p:nvPr/>
          </p:nvSpPr>
          <p:spPr bwMode="auto">
            <a:xfrm>
              <a:off x="2355" y="2196"/>
              <a:ext cx="2383" cy="1829"/>
            </a:xfrm>
            <a:custGeom>
              <a:avLst/>
              <a:gdLst/>
              <a:ahLst/>
              <a:cxnLst>
                <a:cxn ang="0">
                  <a:pos x="1943" y="6"/>
                </a:cxn>
                <a:cxn ang="0">
                  <a:pos x="1917" y="16"/>
                </a:cxn>
                <a:cxn ang="0">
                  <a:pos x="1898" y="22"/>
                </a:cxn>
                <a:cxn ang="0">
                  <a:pos x="1872" y="39"/>
                </a:cxn>
                <a:cxn ang="0">
                  <a:pos x="1846" y="52"/>
                </a:cxn>
                <a:cxn ang="0">
                  <a:pos x="1820" y="65"/>
                </a:cxn>
                <a:cxn ang="0">
                  <a:pos x="1797" y="81"/>
                </a:cxn>
                <a:cxn ang="0">
                  <a:pos x="1749" y="107"/>
                </a:cxn>
                <a:cxn ang="0">
                  <a:pos x="1720" y="129"/>
                </a:cxn>
                <a:cxn ang="0">
                  <a:pos x="1684" y="152"/>
                </a:cxn>
                <a:cxn ang="0">
                  <a:pos x="1648" y="175"/>
                </a:cxn>
                <a:cxn ang="0">
                  <a:pos x="1613" y="201"/>
                </a:cxn>
                <a:cxn ang="0">
                  <a:pos x="1564" y="236"/>
                </a:cxn>
                <a:cxn ang="0">
                  <a:pos x="1525" y="269"/>
                </a:cxn>
                <a:cxn ang="0">
                  <a:pos x="1483" y="304"/>
                </a:cxn>
                <a:cxn ang="0">
                  <a:pos x="1448" y="340"/>
                </a:cxn>
                <a:cxn ang="0">
                  <a:pos x="1402" y="379"/>
                </a:cxn>
                <a:cxn ang="0">
                  <a:pos x="1341" y="440"/>
                </a:cxn>
                <a:cxn ang="0">
                  <a:pos x="1286" y="496"/>
                </a:cxn>
                <a:cxn ang="0">
                  <a:pos x="1198" y="586"/>
                </a:cxn>
                <a:cxn ang="0">
                  <a:pos x="1137" y="651"/>
                </a:cxn>
                <a:cxn ang="0">
                  <a:pos x="1085" y="709"/>
                </a:cxn>
                <a:cxn ang="0">
                  <a:pos x="1020" y="781"/>
                </a:cxn>
                <a:cxn ang="0">
                  <a:pos x="978" y="826"/>
                </a:cxn>
                <a:cxn ang="0">
                  <a:pos x="933" y="881"/>
                </a:cxn>
                <a:cxn ang="0">
                  <a:pos x="897" y="923"/>
                </a:cxn>
                <a:cxn ang="0">
                  <a:pos x="855" y="972"/>
                </a:cxn>
                <a:cxn ang="0">
                  <a:pos x="822" y="1007"/>
                </a:cxn>
                <a:cxn ang="0">
                  <a:pos x="790" y="1046"/>
                </a:cxn>
                <a:cxn ang="0">
                  <a:pos x="764" y="1072"/>
                </a:cxn>
                <a:cxn ang="0">
                  <a:pos x="741" y="1105"/>
                </a:cxn>
                <a:cxn ang="0">
                  <a:pos x="719" y="1127"/>
                </a:cxn>
                <a:cxn ang="0">
                  <a:pos x="699" y="1153"/>
                </a:cxn>
                <a:cxn ang="0">
                  <a:pos x="673" y="1182"/>
                </a:cxn>
                <a:cxn ang="0">
                  <a:pos x="651" y="1212"/>
                </a:cxn>
                <a:cxn ang="0">
                  <a:pos x="628" y="1238"/>
                </a:cxn>
                <a:cxn ang="0">
                  <a:pos x="609" y="1263"/>
                </a:cxn>
                <a:cxn ang="0">
                  <a:pos x="586" y="1276"/>
                </a:cxn>
                <a:cxn ang="0">
                  <a:pos x="563" y="1267"/>
                </a:cxn>
                <a:cxn ang="0">
                  <a:pos x="541" y="1260"/>
                </a:cxn>
                <a:cxn ang="0">
                  <a:pos x="518" y="1250"/>
                </a:cxn>
                <a:cxn ang="0">
                  <a:pos x="492" y="1244"/>
                </a:cxn>
                <a:cxn ang="0">
                  <a:pos x="466" y="1234"/>
                </a:cxn>
                <a:cxn ang="0">
                  <a:pos x="440" y="1228"/>
                </a:cxn>
                <a:cxn ang="0">
                  <a:pos x="411" y="1218"/>
                </a:cxn>
                <a:cxn ang="0">
                  <a:pos x="382" y="1212"/>
                </a:cxn>
                <a:cxn ang="0">
                  <a:pos x="353" y="1202"/>
                </a:cxn>
                <a:cxn ang="0">
                  <a:pos x="314" y="1195"/>
                </a:cxn>
                <a:cxn ang="0">
                  <a:pos x="275" y="1186"/>
                </a:cxn>
                <a:cxn ang="0">
                  <a:pos x="226" y="1179"/>
                </a:cxn>
                <a:cxn ang="0">
                  <a:pos x="181" y="1169"/>
                </a:cxn>
                <a:cxn ang="0">
                  <a:pos x="103" y="1163"/>
                </a:cxn>
                <a:cxn ang="0">
                  <a:pos x="0" y="1493"/>
                </a:cxn>
              </a:cxnLst>
              <a:rect l="0" t="0" r="r" b="b"/>
              <a:pathLst>
                <a:path w="1966" h="1493">
                  <a:moveTo>
                    <a:pt x="0" y="1493"/>
                  </a:moveTo>
                  <a:lnTo>
                    <a:pt x="1966" y="1493"/>
                  </a:lnTo>
                  <a:lnTo>
                    <a:pt x="1966" y="0"/>
                  </a:lnTo>
                  <a:lnTo>
                    <a:pt x="1963" y="6"/>
                  </a:lnTo>
                  <a:lnTo>
                    <a:pt x="1943" y="6"/>
                  </a:lnTo>
                  <a:lnTo>
                    <a:pt x="1940" y="10"/>
                  </a:lnTo>
                  <a:lnTo>
                    <a:pt x="1930" y="10"/>
                  </a:lnTo>
                  <a:lnTo>
                    <a:pt x="1927" y="13"/>
                  </a:lnTo>
                  <a:lnTo>
                    <a:pt x="1920" y="13"/>
                  </a:lnTo>
                  <a:lnTo>
                    <a:pt x="1917" y="16"/>
                  </a:lnTo>
                  <a:lnTo>
                    <a:pt x="1914" y="16"/>
                  </a:lnTo>
                  <a:lnTo>
                    <a:pt x="1911" y="19"/>
                  </a:lnTo>
                  <a:lnTo>
                    <a:pt x="1904" y="19"/>
                  </a:lnTo>
                  <a:lnTo>
                    <a:pt x="1901" y="22"/>
                  </a:lnTo>
                  <a:lnTo>
                    <a:pt x="1898" y="22"/>
                  </a:lnTo>
                  <a:lnTo>
                    <a:pt x="1894" y="26"/>
                  </a:lnTo>
                  <a:lnTo>
                    <a:pt x="1891" y="26"/>
                  </a:lnTo>
                  <a:lnTo>
                    <a:pt x="1885" y="32"/>
                  </a:lnTo>
                  <a:lnTo>
                    <a:pt x="1878" y="32"/>
                  </a:lnTo>
                  <a:lnTo>
                    <a:pt x="1872" y="39"/>
                  </a:lnTo>
                  <a:lnTo>
                    <a:pt x="1869" y="39"/>
                  </a:lnTo>
                  <a:lnTo>
                    <a:pt x="1862" y="42"/>
                  </a:lnTo>
                  <a:lnTo>
                    <a:pt x="1859" y="45"/>
                  </a:lnTo>
                  <a:lnTo>
                    <a:pt x="1852" y="45"/>
                  </a:lnTo>
                  <a:lnTo>
                    <a:pt x="1846" y="52"/>
                  </a:lnTo>
                  <a:lnTo>
                    <a:pt x="1839" y="55"/>
                  </a:lnTo>
                  <a:lnTo>
                    <a:pt x="1836" y="58"/>
                  </a:lnTo>
                  <a:lnTo>
                    <a:pt x="1830" y="61"/>
                  </a:lnTo>
                  <a:lnTo>
                    <a:pt x="1826" y="65"/>
                  </a:lnTo>
                  <a:lnTo>
                    <a:pt x="1820" y="65"/>
                  </a:lnTo>
                  <a:lnTo>
                    <a:pt x="1817" y="68"/>
                  </a:lnTo>
                  <a:lnTo>
                    <a:pt x="1810" y="71"/>
                  </a:lnTo>
                  <a:lnTo>
                    <a:pt x="1807" y="74"/>
                  </a:lnTo>
                  <a:lnTo>
                    <a:pt x="1801" y="78"/>
                  </a:lnTo>
                  <a:lnTo>
                    <a:pt x="1797" y="81"/>
                  </a:lnTo>
                  <a:lnTo>
                    <a:pt x="1784" y="87"/>
                  </a:lnTo>
                  <a:lnTo>
                    <a:pt x="1778" y="91"/>
                  </a:lnTo>
                  <a:lnTo>
                    <a:pt x="1775" y="94"/>
                  </a:lnTo>
                  <a:lnTo>
                    <a:pt x="1762" y="100"/>
                  </a:lnTo>
                  <a:lnTo>
                    <a:pt x="1749" y="107"/>
                  </a:lnTo>
                  <a:lnTo>
                    <a:pt x="1742" y="113"/>
                  </a:lnTo>
                  <a:lnTo>
                    <a:pt x="1736" y="116"/>
                  </a:lnTo>
                  <a:lnTo>
                    <a:pt x="1733" y="120"/>
                  </a:lnTo>
                  <a:lnTo>
                    <a:pt x="1726" y="123"/>
                  </a:lnTo>
                  <a:lnTo>
                    <a:pt x="1720" y="129"/>
                  </a:lnTo>
                  <a:lnTo>
                    <a:pt x="1710" y="133"/>
                  </a:lnTo>
                  <a:lnTo>
                    <a:pt x="1703" y="136"/>
                  </a:lnTo>
                  <a:lnTo>
                    <a:pt x="1697" y="142"/>
                  </a:lnTo>
                  <a:lnTo>
                    <a:pt x="1690" y="146"/>
                  </a:lnTo>
                  <a:lnTo>
                    <a:pt x="1684" y="152"/>
                  </a:lnTo>
                  <a:lnTo>
                    <a:pt x="1677" y="155"/>
                  </a:lnTo>
                  <a:lnTo>
                    <a:pt x="1671" y="162"/>
                  </a:lnTo>
                  <a:lnTo>
                    <a:pt x="1665" y="165"/>
                  </a:lnTo>
                  <a:lnTo>
                    <a:pt x="1655" y="172"/>
                  </a:lnTo>
                  <a:lnTo>
                    <a:pt x="1648" y="175"/>
                  </a:lnTo>
                  <a:lnTo>
                    <a:pt x="1642" y="181"/>
                  </a:lnTo>
                  <a:lnTo>
                    <a:pt x="1635" y="184"/>
                  </a:lnTo>
                  <a:lnTo>
                    <a:pt x="1626" y="191"/>
                  </a:lnTo>
                  <a:lnTo>
                    <a:pt x="1619" y="197"/>
                  </a:lnTo>
                  <a:lnTo>
                    <a:pt x="1613" y="201"/>
                  </a:lnTo>
                  <a:lnTo>
                    <a:pt x="1603" y="207"/>
                  </a:lnTo>
                  <a:lnTo>
                    <a:pt x="1597" y="214"/>
                  </a:lnTo>
                  <a:lnTo>
                    <a:pt x="1587" y="217"/>
                  </a:lnTo>
                  <a:lnTo>
                    <a:pt x="1574" y="230"/>
                  </a:lnTo>
                  <a:lnTo>
                    <a:pt x="1564" y="236"/>
                  </a:lnTo>
                  <a:lnTo>
                    <a:pt x="1558" y="243"/>
                  </a:lnTo>
                  <a:lnTo>
                    <a:pt x="1548" y="249"/>
                  </a:lnTo>
                  <a:lnTo>
                    <a:pt x="1541" y="256"/>
                  </a:lnTo>
                  <a:lnTo>
                    <a:pt x="1532" y="262"/>
                  </a:lnTo>
                  <a:lnTo>
                    <a:pt x="1525" y="269"/>
                  </a:lnTo>
                  <a:lnTo>
                    <a:pt x="1516" y="275"/>
                  </a:lnTo>
                  <a:lnTo>
                    <a:pt x="1509" y="282"/>
                  </a:lnTo>
                  <a:lnTo>
                    <a:pt x="1499" y="288"/>
                  </a:lnTo>
                  <a:lnTo>
                    <a:pt x="1493" y="295"/>
                  </a:lnTo>
                  <a:lnTo>
                    <a:pt x="1483" y="304"/>
                  </a:lnTo>
                  <a:lnTo>
                    <a:pt x="1477" y="311"/>
                  </a:lnTo>
                  <a:lnTo>
                    <a:pt x="1467" y="317"/>
                  </a:lnTo>
                  <a:lnTo>
                    <a:pt x="1464" y="324"/>
                  </a:lnTo>
                  <a:lnTo>
                    <a:pt x="1454" y="330"/>
                  </a:lnTo>
                  <a:lnTo>
                    <a:pt x="1448" y="340"/>
                  </a:lnTo>
                  <a:lnTo>
                    <a:pt x="1438" y="346"/>
                  </a:lnTo>
                  <a:lnTo>
                    <a:pt x="1428" y="356"/>
                  </a:lnTo>
                  <a:lnTo>
                    <a:pt x="1422" y="363"/>
                  </a:lnTo>
                  <a:lnTo>
                    <a:pt x="1412" y="372"/>
                  </a:lnTo>
                  <a:lnTo>
                    <a:pt x="1402" y="379"/>
                  </a:lnTo>
                  <a:lnTo>
                    <a:pt x="1396" y="389"/>
                  </a:lnTo>
                  <a:lnTo>
                    <a:pt x="1386" y="395"/>
                  </a:lnTo>
                  <a:lnTo>
                    <a:pt x="1367" y="415"/>
                  </a:lnTo>
                  <a:lnTo>
                    <a:pt x="1360" y="421"/>
                  </a:lnTo>
                  <a:lnTo>
                    <a:pt x="1341" y="440"/>
                  </a:lnTo>
                  <a:lnTo>
                    <a:pt x="1331" y="450"/>
                  </a:lnTo>
                  <a:lnTo>
                    <a:pt x="1321" y="457"/>
                  </a:lnTo>
                  <a:lnTo>
                    <a:pt x="1311" y="466"/>
                  </a:lnTo>
                  <a:lnTo>
                    <a:pt x="1305" y="476"/>
                  </a:lnTo>
                  <a:lnTo>
                    <a:pt x="1286" y="496"/>
                  </a:lnTo>
                  <a:lnTo>
                    <a:pt x="1266" y="515"/>
                  </a:lnTo>
                  <a:lnTo>
                    <a:pt x="1247" y="534"/>
                  </a:lnTo>
                  <a:lnTo>
                    <a:pt x="1227" y="554"/>
                  </a:lnTo>
                  <a:lnTo>
                    <a:pt x="1218" y="567"/>
                  </a:lnTo>
                  <a:lnTo>
                    <a:pt x="1198" y="586"/>
                  </a:lnTo>
                  <a:lnTo>
                    <a:pt x="1188" y="596"/>
                  </a:lnTo>
                  <a:lnTo>
                    <a:pt x="1175" y="609"/>
                  </a:lnTo>
                  <a:lnTo>
                    <a:pt x="1156" y="628"/>
                  </a:lnTo>
                  <a:lnTo>
                    <a:pt x="1146" y="641"/>
                  </a:lnTo>
                  <a:lnTo>
                    <a:pt x="1137" y="651"/>
                  </a:lnTo>
                  <a:lnTo>
                    <a:pt x="1127" y="664"/>
                  </a:lnTo>
                  <a:lnTo>
                    <a:pt x="1114" y="674"/>
                  </a:lnTo>
                  <a:lnTo>
                    <a:pt x="1104" y="687"/>
                  </a:lnTo>
                  <a:lnTo>
                    <a:pt x="1094" y="696"/>
                  </a:lnTo>
                  <a:lnTo>
                    <a:pt x="1085" y="709"/>
                  </a:lnTo>
                  <a:lnTo>
                    <a:pt x="1072" y="719"/>
                  </a:lnTo>
                  <a:lnTo>
                    <a:pt x="1052" y="745"/>
                  </a:lnTo>
                  <a:lnTo>
                    <a:pt x="1043" y="755"/>
                  </a:lnTo>
                  <a:lnTo>
                    <a:pt x="1030" y="768"/>
                  </a:lnTo>
                  <a:lnTo>
                    <a:pt x="1020" y="781"/>
                  </a:lnTo>
                  <a:lnTo>
                    <a:pt x="1007" y="794"/>
                  </a:lnTo>
                  <a:lnTo>
                    <a:pt x="1001" y="803"/>
                  </a:lnTo>
                  <a:lnTo>
                    <a:pt x="994" y="810"/>
                  </a:lnTo>
                  <a:lnTo>
                    <a:pt x="984" y="820"/>
                  </a:lnTo>
                  <a:lnTo>
                    <a:pt x="978" y="826"/>
                  </a:lnTo>
                  <a:lnTo>
                    <a:pt x="971" y="836"/>
                  </a:lnTo>
                  <a:lnTo>
                    <a:pt x="958" y="849"/>
                  </a:lnTo>
                  <a:lnTo>
                    <a:pt x="952" y="858"/>
                  </a:lnTo>
                  <a:lnTo>
                    <a:pt x="939" y="871"/>
                  </a:lnTo>
                  <a:lnTo>
                    <a:pt x="933" y="881"/>
                  </a:lnTo>
                  <a:lnTo>
                    <a:pt x="920" y="894"/>
                  </a:lnTo>
                  <a:lnTo>
                    <a:pt x="913" y="901"/>
                  </a:lnTo>
                  <a:lnTo>
                    <a:pt x="907" y="910"/>
                  </a:lnTo>
                  <a:lnTo>
                    <a:pt x="900" y="917"/>
                  </a:lnTo>
                  <a:lnTo>
                    <a:pt x="897" y="923"/>
                  </a:lnTo>
                  <a:lnTo>
                    <a:pt x="884" y="936"/>
                  </a:lnTo>
                  <a:lnTo>
                    <a:pt x="871" y="949"/>
                  </a:lnTo>
                  <a:lnTo>
                    <a:pt x="865" y="956"/>
                  </a:lnTo>
                  <a:lnTo>
                    <a:pt x="861" y="962"/>
                  </a:lnTo>
                  <a:lnTo>
                    <a:pt x="855" y="972"/>
                  </a:lnTo>
                  <a:lnTo>
                    <a:pt x="842" y="985"/>
                  </a:lnTo>
                  <a:lnTo>
                    <a:pt x="839" y="991"/>
                  </a:lnTo>
                  <a:lnTo>
                    <a:pt x="832" y="998"/>
                  </a:lnTo>
                  <a:lnTo>
                    <a:pt x="826" y="1001"/>
                  </a:lnTo>
                  <a:lnTo>
                    <a:pt x="822" y="1007"/>
                  </a:lnTo>
                  <a:lnTo>
                    <a:pt x="809" y="1020"/>
                  </a:lnTo>
                  <a:lnTo>
                    <a:pt x="806" y="1027"/>
                  </a:lnTo>
                  <a:lnTo>
                    <a:pt x="800" y="1033"/>
                  </a:lnTo>
                  <a:lnTo>
                    <a:pt x="797" y="1040"/>
                  </a:lnTo>
                  <a:lnTo>
                    <a:pt x="790" y="1046"/>
                  </a:lnTo>
                  <a:lnTo>
                    <a:pt x="784" y="1050"/>
                  </a:lnTo>
                  <a:lnTo>
                    <a:pt x="780" y="1056"/>
                  </a:lnTo>
                  <a:lnTo>
                    <a:pt x="774" y="1063"/>
                  </a:lnTo>
                  <a:lnTo>
                    <a:pt x="771" y="1069"/>
                  </a:lnTo>
                  <a:lnTo>
                    <a:pt x="764" y="1072"/>
                  </a:lnTo>
                  <a:lnTo>
                    <a:pt x="758" y="1085"/>
                  </a:lnTo>
                  <a:lnTo>
                    <a:pt x="751" y="1088"/>
                  </a:lnTo>
                  <a:lnTo>
                    <a:pt x="748" y="1095"/>
                  </a:lnTo>
                  <a:lnTo>
                    <a:pt x="745" y="1098"/>
                  </a:lnTo>
                  <a:lnTo>
                    <a:pt x="741" y="1105"/>
                  </a:lnTo>
                  <a:lnTo>
                    <a:pt x="735" y="1108"/>
                  </a:lnTo>
                  <a:lnTo>
                    <a:pt x="732" y="1114"/>
                  </a:lnTo>
                  <a:lnTo>
                    <a:pt x="728" y="1118"/>
                  </a:lnTo>
                  <a:lnTo>
                    <a:pt x="722" y="1124"/>
                  </a:lnTo>
                  <a:lnTo>
                    <a:pt x="719" y="1127"/>
                  </a:lnTo>
                  <a:lnTo>
                    <a:pt x="716" y="1134"/>
                  </a:lnTo>
                  <a:lnTo>
                    <a:pt x="709" y="1137"/>
                  </a:lnTo>
                  <a:lnTo>
                    <a:pt x="706" y="1144"/>
                  </a:lnTo>
                  <a:lnTo>
                    <a:pt x="703" y="1147"/>
                  </a:lnTo>
                  <a:lnTo>
                    <a:pt x="699" y="1153"/>
                  </a:lnTo>
                  <a:lnTo>
                    <a:pt x="696" y="1157"/>
                  </a:lnTo>
                  <a:lnTo>
                    <a:pt x="690" y="1163"/>
                  </a:lnTo>
                  <a:lnTo>
                    <a:pt x="683" y="1169"/>
                  </a:lnTo>
                  <a:lnTo>
                    <a:pt x="680" y="1176"/>
                  </a:lnTo>
                  <a:lnTo>
                    <a:pt x="673" y="1182"/>
                  </a:lnTo>
                  <a:lnTo>
                    <a:pt x="670" y="1189"/>
                  </a:lnTo>
                  <a:lnTo>
                    <a:pt x="664" y="1195"/>
                  </a:lnTo>
                  <a:lnTo>
                    <a:pt x="660" y="1199"/>
                  </a:lnTo>
                  <a:lnTo>
                    <a:pt x="657" y="1205"/>
                  </a:lnTo>
                  <a:lnTo>
                    <a:pt x="651" y="1212"/>
                  </a:lnTo>
                  <a:lnTo>
                    <a:pt x="644" y="1218"/>
                  </a:lnTo>
                  <a:lnTo>
                    <a:pt x="641" y="1221"/>
                  </a:lnTo>
                  <a:lnTo>
                    <a:pt x="638" y="1228"/>
                  </a:lnTo>
                  <a:lnTo>
                    <a:pt x="631" y="1234"/>
                  </a:lnTo>
                  <a:lnTo>
                    <a:pt x="628" y="1238"/>
                  </a:lnTo>
                  <a:lnTo>
                    <a:pt x="628" y="1241"/>
                  </a:lnTo>
                  <a:lnTo>
                    <a:pt x="622" y="1247"/>
                  </a:lnTo>
                  <a:lnTo>
                    <a:pt x="615" y="1254"/>
                  </a:lnTo>
                  <a:lnTo>
                    <a:pt x="615" y="1257"/>
                  </a:lnTo>
                  <a:lnTo>
                    <a:pt x="609" y="1263"/>
                  </a:lnTo>
                  <a:lnTo>
                    <a:pt x="602" y="1270"/>
                  </a:lnTo>
                  <a:lnTo>
                    <a:pt x="602" y="1273"/>
                  </a:lnTo>
                  <a:lnTo>
                    <a:pt x="596" y="1280"/>
                  </a:lnTo>
                  <a:lnTo>
                    <a:pt x="592" y="1276"/>
                  </a:lnTo>
                  <a:lnTo>
                    <a:pt x="586" y="1276"/>
                  </a:lnTo>
                  <a:lnTo>
                    <a:pt x="583" y="1273"/>
                  </a:lnTo>
                  <a:lnTo>
                    <a:pt x="576" y="1273"/>
                  </a:lnTo>
                  <a:lnTo>
                    <a:pt x="573" y="1270"/>
                  </a:lnTo>
                  <a:lnTo>
                    <a:pt x="570" y="1270"/>
                  </a:lnTo>
                  <a:lnTo>
                    <a:pt x="563" y="1267"/>
                  </a:lnTo>
                  <a:lnTo>
                    <a:pt x="560" y="1267"/>
                  </a:lnTo>
                  <a:lnTo>
                    <a:pt x="554" y="1263"/>
                  </a:lnTo>
                  <a:lnTo>
                    <a:pt x="550" y="1263"/>
                  </a:lnTo>
                  <a:lnTo>
                    <a:pt x="544" y="1260"/>
                  </a:lnTo>
                  <a:lnTo>
                    <a:pt x="541" y="1260"/>
                  </a:lnTo>
                  <a:lnTo>
                    <a:pt x="537" y="1257"/>
                  </a:lnTo>
                  <a:lnTo>
                    <a:pt x="531" y="1257"/>
                  </a:lnTo>
                  <a:lnTo>
                    <a:pt x="528" y="1254"/>
                  </a:lnTo>
                  <a:lnTo>
                    <a:pt x="521" y="1254"/>
                  </a:lnTo>
                  <a:lnTo>
                    <a:pt x="518" y="1250"/>
                  </a:lnTo>
                  <a:lnTo>
                    <a:pt x="515" y="1250"/>
                  </a:lnTo>
                  <a:lnTo>
                    <a:pt x="508" y="1247"/>
                  </a:lnTo>
                  <a:lnTo>
                    <a:pt x="499" y="1247"/>
                  </a:lnTo>
                  <a:lnTo>
                    <a:pt x="495" y="1244"/>
                  </a:lnTo>
                  <a:lnTo>
                    <a:pt x="492" y="1244"/>
                  </a:lnTo>
                  <a:lnTo>
                    <a:pt x="486" y="1241"/>
                  </a:lnTo>
                  <a:lnTo>
                    <a:pt x="482" y="1241"/>
                  </a:lnTo>
                  <a:lnTo>
                    <a:pt x="476" y="1238"/>
                  </a:lnTo>
                  <a:lnTo>
                    <a:pt x="473" y="1238"/>
                  </a:lnTo>
                  <a:lnTo>
                    <a:pt x="466" y="1234"/>
                  </a:lnTo>
                  <a:lnTo>
                    <a:pt x="460" y="1234"/>
                  </a:lnTo>
                  <a:lnTo>
                    <a:pt x="453" y="1231"/>
                  </a:lnTo>
                  <a:lnTo>
                    <a:pt x="450" y="1231"/>
                  </a:lnTo>
                  <a:lnTo>
                    <a:pt x="443" y="1228"/>
                  </a:lnTo>
                  <a:lnTo>
                    <a:pt x="440" y="1228"/>
                  </a:lnTo>
                  <a:lnTo>
                    <a:pt x="434" y="1225"/>
                  </a:lnTo>
                  <a:lnTo>
                    <a:pt x="427" y="1225"/>
                  </a:lnTo>
                  <a:lnTo>
                    <a:pt x="421" y="1221"/>
                  </a:lnTo>
                  <a:lnTo>
                    <a:pt x="418" y="1221"/>
                  </a:lnTo>
                  <a:lnTo>
                    <a:pt x="411" y="1218"/>
                  </a:lnTo>
                  <a:lnTo>
                    <a:pt x="401" y="1218"/>
                  </a:lnTo>
                  <a:lnTo>
                    <a:pt x="398" y="1215"/>
                  </a:lnTo>
                  <a:lnTo>
                    <a:pt x="388" y="1215"/>
                  </a:lnTo>
                  <a:lnTo>
                    <a:pt x="385" y="1212"/>
                  </a:lnTo>
                  <a:lnTo>
                    <a:pt x="382" y="1212"/>
                  </a:lnTo>
                  <a:lnTo>
                    <a:pt x="375" y="1208"/>
                  </a:lnTo>
                  <a:lnTo>
                    <a:pt x="372" y="1208"/>
                  </a:lnTo>
                  <a:lnTo>
                    <a:pt x="366" y="1205"/>
                  </a:lnTo>
                  <a:lnTo>
                    <a:pt x="356" y="1205"/>
                  </a:lnTo>
                  <a:lnTo>
                    <a:pt x="353" y="1202"/>
                  </a:lnTo>
                  <a:lnTo>
                    <a:pt x="343" y="1202"/>
                  </a:lnTo>
                  <a:lnTo>
                    <a:pt x="337" y="1199"/>
                  </a:lnTo>
                  <a:lnTo>
                    <a:pt x="327" y="1199"/>
                  </a:lnTo>
                  <a:lnTo>
                    <a:pt x="324" y="1195"/>
                  </a:lnTo>
                  <a:lnTo>
                    <a:pt x="314" y="1195"/>
                  </a:lnTo>
                  <a:lnTo>
                    <a:pt x="307" y="1192"/>
                  </a:lnTo>
                  <a:lnTo>
                    <a:pt x="298" y="1192"/>
                  </a:lnTo>
                  <a:lnTo>
                    <a:pt x="294" y="1189"/>
                  </a:lnTo>
                  <a:lnTo>
                    <a:pt x="278" y="1189"/>
                  </a:lnTo>
                  <a:lnTo>
                    <a:pt x="275" y="1186"/>
                  </a:lnTo>
                  <a:lnTo>
                    <a:pt x="265" y="1186"/>
                  </a:lnTo>
                  <a:lnTo>
                    <a:pt x="262" y="1182"/>
                  </a:lnTo>
                  <a:lnTo>
                    <a:pt x="246" y="1182"/>
                  </a:lnTo>
                  <a:lnTo>
                    <a:pt x="243" y="1179"/>
                  </a:lnTo>
                  <a:lnTo>
                    <a:pt x="226" y="1179"/>
                  </a:lnTo>
                  <a:lnTo>
                    <a:pt x="223" y="1176"/>
                  </a:lnTo>
                  <a:lnTo>
                    <a:pt x="210" y="1176"/>
                  </a:lnTo>
                  <a:lnTo>
                    <a:pt x="204" y="1173"/>
                  </a:lnTo>
                  <a:lnTo>
                    <a:pt x="188" y="1173"/>
                  </a:lnTo>
                  <a:lnTo>
                    <a:pt x="181" y="1169"/>
                  </a:lnTo>
                  <a:lnTo>
                    <a:pt x="155" y="1169"/>
                  </a:lnTo>
                  <a:lnTo>
                    <a:pt x="152" y="1166"/>
                  </a:lnTo>
                  <a:lnTo>
                    <a:pt x="129" y="1166"/>
                  </a:lnTo>
                  <a:lnTo>
                    <a:pt x="126" y="1163"/>
                  </a:lnTo>
                  <a:lnTo>
                    <a:pt x="103" y="1163"/>
                  </a:lnTo>
                  <a:lnTo>
                    <a:pt x="100" y="1160"/>
                  </a:lnTo>
                  <a:lnTo>
                    <a:pt x="58" y="1160"/>
                  </a:lnTo>
                  <a:lnTo>
                    <a:pt x="55" y="1157"/>
                  </a:lnTo>
                  <a:lnTo>
                    <a:pt x="0" y="1157"/>
                  </a:lnTo>
                  <a:lnTo>
                    <a:pt x="0" y="1493"/>
                  </a:lnTo>
                  <a:close/>
                </a:path>
              </a:pathLst>
            </a:custGeom>
            <a:solidFill>
              <a:srgbClr val="FF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1654" name="Freeform 6"/>
            <p:cNvSpPr>
              <a:spLocks noChangeAspect="1"/>
            </p:cNvSpPr>
            <p:nvPr/>
          </p:nvSpPr>
          <p:spPr bwMode="auto">
            <a:xfrm>
              <a:off x="2350" y="2180"/>
              <a:ext cx="2391" cy="1850"/>
            </a:xfrm>
            <a:custGeom>
              <a:avLst/>
              <a:gdLst/>
              <a:ahLst/>
              <a:cxnLst>
                <a:cxn ang="0">
                  <a:pos x="1934" y="19"/>
                </a:cxn>
                <a:cxn ang="0">
                  <a:pos x="1908" y="29"/>
                </a:cxn>
                <a:cxn ang="0">
                  <a:pos x="1882" y="42"/>
                </a:cxn>
                <a:cxn ang="0">
                  <a:pos x="1850" y="61"/>
                </a:cxn>
                <a:cxn ang="0">
                  <a:pos x="1821" y="78"/>
                </a:cxn>
                <a:cxn ang="0">
                  <a:pos x="1779" y="104"/>
                </a:cxn>
                <a:cxn ang="0">
                  <a:pos x="1724" y="139"/>
                </a:cxn>
                <a:cxn ang="0">
                  <a:pos x="1675" y="172"/>
                </a:cxn>
                <a:cxn ang="0">
                  <a:pos x="1636" y="194"/>
                </a:cxn>
                <a:cxn ang="0">
                  <a:pos x="1588" y="227"/>
                </a:cxn>
                <a:cxn ang="0">
                  <a:pos x="1510" y="291"/>
                </a:cxn>
                <a:cxn ang="0">
                  <a:pos x="1413" y="382"/>
                </a:cxn>
                <a:cxn ang="0">
                  <a:pos x="1218" y="577"/>
                </a:cxn>
                <a:cxn ang="0">
                  <a:pos x="1073" y="729"/>
                </a:cxn>
                <a:cxn ang="0">
                  <a:pos x="953" y="868"/>
                </a:cxn>
                <a:cxn ang="0">
                  <a:pos x="862" y="975"/>
                </a:cxn>
                <a:cxn ang="0">
                  <a:pos x="823" y="1020"/>
                </a:cxn>
                <a:cxn ang="0">
                  <a:pos x="794" y="1056"/>
                </a:cxn>
                <a:cxn ang="0">
                  <a:pos x="762" y="1095"/>
                </a:cxn>
                <a:cxn ang="0">
                  <a:pos x="732" y="1124"/>
                </a:cxn>
                <a:cxn ang="0">
                  <a:pos x="700" y="1163"/>
                </a:cxn>
                <a:cxn ang="0">
                  <a:pos x="658" y="1215"/>
                </a:cxn>
                <a:cxn ang="0">
                  <a:pos x="616" y="1267"/>
                </a:cxn>
                <a:cxn ang="0">
                  <a:pos x="587" y="1283"/>
                </a:cxn>
                <a:cxn ang="0">
                  <a:pos x="548" y="1270"/>
                </a:cxn>
                <a:cxn ang="0">
                  <a:pos x="522" y="1260"/>
                </a:cxn>
                <a:cxn ang="0">
                  <a:pos x="480" y="1247"/>
                </a:cxn>
                <a:cxn ang="0">
                  <a:pos x="431" y="1234"/>
                </a:cxn>
                <a:cxn ang="0">
                  <a:pos x="438" y="1241"/>
                </a:cxn>
                <a:cxn ang="0">
                  <a:pos x="486" y="1257"/>
                </a:cxn>
                <a:cxn ang="0">
                  <a:pos x="519" y="1267"/>
                </a:cxn>
                <a:cxn ang="0">
                  <a:pos x="554" y="1280"/>
                </a:cxn>
                <a:cxn ang="0">
                  <a:pos x="583" y="1289"/>
                </a:cxn>
                <a:cxn ang="0">
                  <a:pos x="622" y="1267"/>
                </a:cxn>
                <a:cxn ang="0">
                  <a:pos x="668" y="1212"/>
                </a:cxn>
                <a:cxn ang="0">
                  <a:pos x="710" y="1160"/>
                </a:cxn>
                <a:cxn ang="0">
                  <a:pos x="742" y="1121"/>
                </a:cxn>
                <a:cxn ang="0">
                  <a:pos x="771" y="1085"/>
                </a:cxn>
                <a:cxn ang="0">
                  <a:pos x="804" y="1056"/>
                </a:cxn>
                <a:cxn ang="0">
                  <a:pos x="839" y="1014"/>
                </a:cxn>
                <a:cxn ang="0">
                  <a:pos x="904" y="939"/>
                </a:cxn>
                <a:cxn ang="0">
                  <a:pos x="979" y="852"/>
                </a:cxn>
                <a:cxn ang="0">
                  <a:pos x="1102" y="713"/>
                </a:cxn>
                <a:cxn ang="0">
                  <a:pos x="1312" y="492"/>
                </a:cxn>
                <a:cxn ang="0">
                  <a:pos x="1455" y="356"/>
                </a:cxn>
                <a:cxn ang="0">
                  <a:pos x="1532" y="285"/>
                </a:cxn>
                <a:cxn ang="0">
                  <a:pos x="1604" y="230"/>
                </a:cxn>
                <a:cxn ang="0">
                  <a:pos x="1656" y="191"/>
                </a:cxn>
                <a:cxn ang="0">
                  <a:pos x="1691" y="168"/>
                </a:cxn>
                <a:cxn ang="0">
                  <a:pos x="1730" y="139"/>
                </a:cxn>
                <a:cxn ang="0">
                  <a:pos x="1782" y="107"/>
                </a:cxn>
                <a:cxn ang="0">
                  <a:pos x="1824" y="81"/>
                </a:cxn>
                <a:cxn ang="0">
                  <a:pos x="1856" y="61"/>
                </a:cxn>
                <a:cxn ang="0">
                  <a:pos x="1898" y="42"/>
                </a:cxn>
                <a:cxn ang="0">
                  <a:pos x="1921" y="32"/>
                </a:cxn>
                <a:cxn ang="0">
                  <a:pos x="1950" y="23"/>
                </a:cxn>
                <a:cxn ang="0">
                  <a:pos x="0" y="1510"/>
                </a:cxn>
              </a:cxnLst>
              <a:rect l="0" t="0" r="r" b="b"/>
              <a:pathLst>
                <a:path w="1973" h="1510">
                  <a:moveTo>
                    <a:pt x="0" y="1510"/>
                  </a:moveTo>
                  <a:lnTo>
                    <a:pt x="1973" y="1510"/>
                  </a:lnTo>
                  <a:lnTo>
                    <a:pt x="1973" y="0"/>
                  </a:lnTo>
                  <a:lnTo>
                    <a:pt x="1963" y="19"/>
                  </a:lnTo>
                  <a:lnTo>
                    <a:pt x="1967" y="16"/>
                  </a:lnTo>
                  <a:lnTo>
                    <a:pt x="1947" y="16"/>
                  </a:lnTo>
                  <a:lnTo>
                    <a:pt x="1941" y="19"/>
                  </a:lnTo>
                  <a:lnTo>
                    <a:pt x="1944" y="19"/>
                  </a:lnTo>
                  <a:lnTo>
                    <a:pt x="1934" y="19"/>
                  </a:lnTo>
                  <a:lnTo>
                    <a:pt x="1928" y="23"/>
                  </a:lnTo>
                  <a:lnTo>
                    <a:pt x="1931" y="23"/>
                  </a:lnTo>
                  <a:lnTo>
                    <a:pt x="1924" y="23"/>
                  </a:lnTo>
                  <a:lnTo>
                    <a:pt x="1918" y="26"/>
                  </a:lnTo>
                  <a:lnTo>
                    <a:pt x="1921" y="26"/>
                  </a:lnTo>
                  <a:lnTo>
                    <a:pt x="1918" y="26"/>
                  </a:lnTo>
                  <a:lnTo>
                    <a:pt x="1911" y="29"/>
                  </a:lnTo>
                  <a:lnTo>
                    <a:pt x="1915" y="29"/>
                  </a:lnTo>
                  <a:lnTo>
                    <a:pt x="1908" y="29"/>
                  </a:lnTo>
                  <a:lnTo>
                    <a:pt x="1902" y="32"/>
                  </a:lnTo>
                  <a:lnTo>
                    <a:pt x="1905" y="32"/>
                  </a:lnTo>
                  <a:lnTo>
                    <a:pt x="1902" y="32"/>
                  </a:lnTo>
                  <a:lnTo>
                    <a:pt x="1895" y="35"/>
                  </a:lnTo>
                  <a:lnTo>
                    <a:pt x="1898" y="35"/>
                  </a:lnTo>
                  <a:lnTo>
                    <a:pt x="1895" y="35"/>
                  </a:lnTo>
                  <a:lnTo>
                    <a:pt x="1886" y="42"/>
                  </a:lnTo>
                  <a:lnTo>
                    <a:pt x="1889" y="42"/>
                  </a:lnTo>
                  <a:lnTo>
                    <a:pt x="1882" y="42"/>
                  </a:lnTo>
                  <a:lnTo>
                    <a:pt x="1873" y="48"/>
                  </a:lnTo>
                  <a:lnTo>
                    <a:pt x="1876" y="48"/>
                  </a:lnTo>
                  <a:lnTo>
                    <a:pt x="1873" y="48"/>
                  </a:lnTo>
                  <a:lnTo>
                    <a:pt x="1863" y="52"/>
                  </a:lnTo>
                  <a:lnTo>
                    <a:pt x="1860" y="55"/>
                  </a:lnTo>
                  <a:lnTo>
                    <a:pt x="1863" y="55"/>
                  </a:lnTo>
                  <a:lnTo>
                    <a:pt x="1856" y="55"/>
                  </a:lnTo>
                  <a:lnTo>
                    <a:pt x="1847" y="61"/>
                  </a:lnTo>
                  <a:lnTo>
                    <a:pt x="1850" y="61"/>
                  </a:lnTo>
                  <a:lnTo>
                    <a:pt x="1840" y="65"/>
                  </a:lnTo>
                  <a:lnTo>
                    <a:pt x="1837" y="68"/>
                  </a:lnTo>
                  <a:lnTo>
                    <a:pt x="1840" y="68"/>
                  </a:lnTo>
                  <a:lnTo>
                    <a:pt x="1830" y="71"/>
                  </a:lnTo>
                  <a:lnTo>
                    <a:pt x="1827" y="74"/>
                  </a:lnTo>
                  <a:lnTo>
                    <a:pt x="1830" y="74"/>
                  </a:lnTo>
                  <a:lnTo>
                    <a:pt x="1824" y="74"/>
                  </a:lnTo>
                  <a:lnTo>
                    <a:pt x="1818" y="78"/>
                  </a:lnTo>
                  <a:lnTo>
                    <a:pt x="1821" y="78"/>
                  </a:lnTo>
                  <a:lnTo>
                    <a:pt x="1811" y="81"/>
                  </a:lnTo>
                  <a:lnTo>
                    <a:pt x="1808" y="84"/>
                  </a:lnTo>
                  <a:lnTo>
                    <a:pt x="1811" y="84"/>
                  </a:lnTo>
                  <a:lnTo>
                    <a:pt x="1801" y="87"/>
                  </a:lnTo>
                  <a:lnTo>
                    <a:pt x="1798" y="91"/>
                  </a:lnTo>
                  <a:lnTo>
                    <a:pt x="1801" y="91"/>
                  </a:lnTo>
                  <a:lnTo>
                    <a:pt x="1779" y="100"/>
                  </a:lnTo>
                  <a:lnTo>
                    <a:pt x="1775" y="104"/>
                  </a:lnTo>
                  <a:lnTo>
                    <a:pt x="1779" y="104"/>
                  </a:lnTo>
                  <a:lnTo>
                    <a:pt x="1750" y="116"/>
                  </a:lnTo>
                  <a:lnTo>
                    <a:pt x="1743" y="123"/>
                  </a:lnTo>
                  <a:lnTo>
                    <a:pt x="1746" y="123"/>
                  </a:lnTo>
                  <a:lnTo>
                    <a:pt x="1737" y="126"/>
                  </a:lnTo>
                  <a:lnTo>
                    <a:pt x="1733" y="129"/>
                  </a:lnTo>
                  <a:lnTo>
                    <a:pt x="1737" y="129"/>
                  </a:lnTo>
                  <a:lnTo>
                    <a:pt x="1727" y="133"/>
                  </a:lnTo>
                  <a:lnTo>
                    <a:pt x="1720" y="139"/>
                  </a:lnTo>
                  <a:lnTo>
                    <a:pt x="1724" y="139"/>
                  </a:lnTo>
                  <a:lnTo>
                    <a:pt x="1704" y="146"/>
                  </a:lnTo>
                  <a:lnTo>
                    <a:pt x="1698" y="152"/>
                  </a:lnTo>
                  <a:lnTo>
                    <a:pt x="1701" y="152"/>
                  </a:lnTo>
                  <a:lnTo>
                    <a:pt x="1691" y="155"/>
                  </a:lnTo>
                  <a:lnTo>
                    <a:pt x="1685" y="162"/>
                  </a:lnTo>
                  <a:lnTo>
                    <a:pt x="1688" y="162"/>
                  </a:lnTo>
                  <a:lnTo>
                    <a:pt x="1678" y="165"/>
                  </a:lnTo>
                  <a:lnTo>
                    <a:pt x="1672" y="172"/>
                  </a:lnTo>
                  <a:lnTo>
                    <a:pt x="1675" y="172"/>
                  </a:lnTo>
                  <a:lnTo>
                    <a:pt x="1669" y="175"/>
                  </a:lnTo>
                  <a:lnTo>
                    <a:pt x="1665" y="175"/>
                  </a:lnTo>
                  <a:lnTo>
                    <a:pt x="1656" y="181"/>
                  </a:lnTo>
                  <a:lnTo>
                    <a:pt x="1659" y="181"/>
                  </a:lnTo>
                  <a:lnTo>
                    <a:pt x="1649" y="185"/>
                  </a:lnTo>
                  <a:lnTo>
                    <a:pt x="1643" y="191"/>
                  </a:lnTo>
                  <a:lnTo>
                    <a:pt x="1646" y="191"/>
                  </a:lnTo>
                  <a:lnTo>
                    <a:pt x="1639" y="194"/>
                  </a:lnTo>
                  <a:lnTo>
                    <a:pt x="1636" y="194"/>
                  </a:lnTo>
                  <a:lnTo>
                    <a:pt x="1626" y="201"/>
                  </a:lnTo>
                  <a:lnTo>
                    <a:pt x="1620" y="207"/>
                  </a:lnTo>
                  <a:lnTo>
                    <a:pt x="1623" y="207"/>
                  </a:lnTo>
                  <a:lnTo>
                    <a:pt x="1617" y="210"/>
                  </a:lnTo>
                  <a:lnTo>
                    <a:pt x="1613" y="210"/>
                  </a:lnTo>
                  <a:lnTo>
                    <a:pt x="1604" y="217"/>
                  </a:lnTo>
                  <a:lnTo>
                    <a:pt x="1597" y="223"/>
                  </a:lnTo>
                  <a:lnTo>
                    <a:pt x="1601" y="223"/>
                  </a:lnTo>
                  <a:lnTo>
                    <a:pt x="1588" y="227"/>
                  </a:lnTo>
                  <a:lnTo>
                    <a:pt x="1575" y="240"/>
                  </a:lnTo>
                  <a:lnTo>
                    <a:pt x="1565" y="246"/>
                  </a:lnTo>
                  <a:lnTo>
                    <a:pt x="1558" y="253"/>
                  </a:lnTo>
                  <a:lnTo>
                    <a:pt x="1549" y="259"/>
                  </a:lnTo>
                  <a:lnTo>
                    <a:pt x="1542" y="266"/>
                  </a:lnTo>
                  <a:lnTo>
                    <a:pt x="1532" y="272"/>
                  </a:lnTo>
                  <a:lnTo>
                    <a:pt x="1526" y="278"/>
                  </a:lnTo>
                  <a:lnTo>
                    <a:pt x="1516" y="285"/>
                  </a:lnTo>
                  <a:lnTo>
                    <a:pt x="1510" y="291"/>
                  </a:lnTo>
                  <a:lnTo>
                    <a:pt x="1500" y="298"/>
                  </a:lnTo>
                  <a:lnTo>
                    <a:pt x="1477" y="321"/>
                  </a:lnTo>
                  <a:lnTo>
                    <a:pt x="1468" y="327"/>
                  </a:lnTo>
                  <a:lnTo>
                    <a:pt x="1464" y="337"/>
                  </a:lnTo>
                  <a:lnTo>
                    <a:pt x="1464" y="334"/>
                  </a:lnTo>
                  <a:lnTo>
                    <a:pt x="1455" y="340"/>
                  </a:lnTo>
                  <a:lnTo>
                    <a:pt x="1448" y="350"/>
                  </a:lnTo>
                  <a:lnTo>
                    <a:pt x="1439" y="356"/>
                  </a:lnTo>
                  <a:lnTo>
                    <a:pt x="1413" y="382"/>
                  </a:lnTo>
                  <a:lnTo>
                    <a:pt x="1403" y="389"/>
                  </a:lnTo>
                  <a:lnTo>
                    <a:pt x="1396" y="398"/>
                  </a:lnTo>
                  <a:lnTo>
                    <a:pt x="1387" y="405"/>
                  </a:lnTo>
                  <a:lnTo>
                    <a:pt x="1332" y="460"/>
                  </a:lnTo>
                  <a:lnTo>
                    <a:pt x="1322" y="466"/>
                  </a:lnTo>
                  <a:lnTo>
                    <a:pt x="1312" y="476"/>
                  </a:lnTo>
                  <a:lnTo>
                    <a:pt x="1306" y="486"/>
                  </a:lnTo>
                  <a:lnTo>
                    <a:pt x="1228" y="564"/>
                  </a:lnTo>
                  <a:lnTo>
                    <a:pt x="1218" y="577"/>
                  </a:lnTo>
                  <a:lnTo>
                    <a:pt x="1157" y="638"/>
                  </a:lnTo>
                  <a:lnTo>
                    <a:pt x="1147" y="651"/>
                  </a:lnTo>
                  <a:lnTo>
                    <a:pt x="1137" y="661"/>
                  </a:lnTo>
                  <a:lnTo>
                    <a:pt x="1128" y="674"/>
                  </a:lnTo>
                  <a:lnTo>
                    <a:pt x="1115" y="683"/>
                  </a:lnTo>
                  <a:lnTo>
                    <a:pt x="1105" y="696"/>
                  </a:lnTo>
                  <a:lnTo>
                    <a:pt x="1095" y="706"/>
                  </a:lnTo>
                  <a:lnTo>
                    <a:pt x="1086" y="719"/>
                  </a:lnTo>
                  <a:lnTo>
                    <a:pt x="1073" y="729"/>
                  </a:lnTo>
                  <a:lnTo>
                    <a:pt x="1053" y="755"/>
                  </a:lnTo>
                  <a:lnTo>
                    <a:pt x="1030" y="777"/>
                  </a:lnTo>
                  <a:lnTo>
                    <a:pt x="1021" y="790"/>
                  </a:lnTo>
                  <a:lnTo>
                    <a:pt x="1008" y="803"/>
                  </a:lnTo>
                  <a:lnTo>
                    <a:pt x="1001" y="813"/>
                  </a:lnTo>
                  <a:lnTo>
                    <a:pt x="979" y="836"/>
                  </a:lnTo>
                  <a:lnTo>
                    <a:pt x="972" y="846"/>
                  </a:lnTo>
                  <a:lnTo>
                    <a:pt x="959" y="858"/>
                  </a:lnTo>
                  <a:lnTo>
                    <a:pt x="953" y="868"/>
                  </a:lnTo>
                  <a:lnTo>
                    <a:pt x="940" y="881"/>
                  </a:lnTo>
                  <a:lnTo>
                    <a:pt x="933" y="891"/>
                  </a:lnTo>
                  <a:lnTo>
                    <a:pt x="914" y="910"/>
                  </a:lnTo>
                  <a:lnTo>
                    <a:pt x="907" y="920"/>
                  </a:lnTo>
                  <a:lnTo>
                    <a:pt x="901" y="927"/>
                  </a:lnTo>
                  <a:lnTo>
                    <a:pt x="898" y="936"/>
                  </a:lnTo>
                  <a:lnTo>
                    <a:pt x="898" y="933"/>
                  </a:lnTo>
                  <a:lnTo>
                    <a:pt x="865" y="965"/>
                  </a:lnTo>
                  <a:lnTo>
                    <a:pt x="862" y="975"/>
                  </a:lnTo>
                  <a:lnTo>
                    <a:pt x="862" y="972"/>
                  </a:lnTo>
                  <a:lnTo>
                    <a:pt x="856" y="982"/>
                  </a:lnTo>
                  <a:lnTo>
                    <a:pt x="843" y="995"/>
                  </a:lnTo>
                  <a:lnTo>
                    <a:pt x="839" y="1004"/>
                  </a:lnTo>
                  <a:lnTo>
                    <a:pt x="839" y="1001"/>
                  </a:lnTo>
                  <a:lnTo>
                    <a:pt x="833" y="1008"/>
                  </a:lnTo>
                  <a:lnTo>
                    <a:pt x="836" y="1008"/>
                  </a:lnTo>
                  <a:lnTo>
                    <a:pt x="826" y="1011"/>
                  </a:lnTo>
                  <a:lnTo>
                    <a:pt x="823" y="1020"/>
                  </a:lnTo>
                  <a:lnTo>
                    <a:pt x="823" y="1017"/>
                  </a:lnTo>
                  <a:lnTo>
                    <a:pt x="810" y="1030"/>
                  </a:lnTo>
                  <a:lnTo>
                    <a:pt x="807" y="1040"/>
                  </a:lnTo>
                  <a:lnTo>
                    <a:pt x="807" y="1037"/>
                  </a:lnTo>
                  <a:lnTo>
                    <a:pt x="801" y="1043"/>
                  </a:lnTo>
                  <a:lnTo>
                    <a:pt x="797" y="1053"/>
                  </a:lnTo>
                  <a:lnTo>
                    <a:pt x="797" y="1050"/>
                  </a:lnTo>
                  <a:lnTo>
                    <a:pt x="791" y="1056"/>
                  </a:lnTo>
                  <a:lnTo>
                    <a:pt x="794" y="1056"/>
                  </a:lnTo>
                  <a:lnTo>
                    <a:pt x="784" y="1059"/>
                  </a:lnTo>
                  <a:lnTo>
                    <a:pt x="781" y="1069"/>
                  </a:lnTo>
                  <a:lnTo>
                    <a:pt x="781" y="1066"/>
                  </a:lnTo>
                  <a:lnTo>
                    <a:pt x="775" y="1072"/>
                  </a:lnTo>
                  <a:lnTo>
                    <a:pt x="771" y="1082"/>
                  </a:lnTo>
                  <a:lnTo>
                    <a:pt x="775" y="1079"/>
                  </a:lnTo>
                  <a:lnTo>
                    <a:pt x="765" y="1082"/>
                  </a:lnTo>
                  <a:lnTo>
                    <a:pt x="758" y="1098"/>
                  </a:lnTo>
                  <a:lnTo>
                    <a:pt x="762" y="1095"/>
                  </a:lnTo>
                  <a:lnTo>
                    <a:pt x="752" y="1098"/>
                  </a:lnTo>
                  <a:lnTo>
                    <a:pt x="749" y="1108"/>
                  </a:lnTo>
                  <a:lnTo>
                    <a:pt x="749" y="1105"/>
                  </a:lnTo>
                  <a:lnTo>
                    <a:pt x="745" y="1108"/>
                  </a:lnTo>
                  <a:lnTo>
                    <a:pt x="742" y="1118"/>
                  </a:lnTo>
                  <a:lnTo>
                    <a:pt x="745" y="1114"/>
                  </a:lnTo>
                  <a:lnTo>
                    <a:pt x="736" y="1118"/>
                  </a:lnTo>
                  <a:lnTo>
                    <a:pt x="732" y="1127"/>
                  </a:lnTo>
                  <a:lnTo>
                    <a:pt x="732" y="1124"/>
                  </a:lnTo>
                  <a:lnTo>
                    <a:pt x="720" y="1137"/>
                  </a:lnTo>
                  <a:lnTo>
                    <a:pt x="716" y="1147"/>
                  </a:lnTo>
                  <a:lnTo>
                    <a:pt x="720" y="1144"/>
                  </a:lnTo>
                  <a:lnTo>
                    <a:pt x="710" y="1147"/>
                  </a:lnTo>
                  <a:lnTo>
                    <a:pt x="707" y="1157"/>
                  </a:lnTo>
                  <a:lnTo>
                    <a:pt x="707" y="1153"/>
                  </a:lnTo>
                  <a:lnTo>
                    <a:pt x="703" y="1157"/>
                  </a:lnTo>
                  <a:lnTo>
                    <a:pt x="700" y="1166"/>
                  </a:lnTo>
                  <a:lnTo>
                    <a:pt x="700" y="1163"/>
                  </a:lnTo>
                  <a:lnTo>
                    <a:pt x="684" y="1179"/>
                  </a:lnTo>
                  <a:lnTo>
                    <a:pt x="681" y="1189"/>
                  </a:lnTo>
                  <a:lnTo>
                    <a:pt x="681" y="1186"/>
                  </a:lnTo>
                  <a:lnTo>
                    <a:pt x="674" y="1192"/>
                  </a:lnTo>
                  <a:lnTo>
                    <a:pt x="671" y="1202"/>
                  </a:lnTo>
                  <a:lnTo>
                    <a:pt x="671" y="1199"/>
                  </a:lnTo>
                  <a:lnTo>
                    <a:pt x="661" y="1208"/>
                  </a:lnTo>
                  <a:lnTo>
                    <a:pt x="658" y="1218"/>
                  </a:lnTo>
                  <a:lnTo>
                    <a:pt x="658" y="1215"/>
                  </a:lnTo>
                  <a:lnTo>
                    <a:pt x="642" y="1231"/>
                  </a:lnTo>
                  <a:lnTo>
                    <a:pt x="639" y="1241"/>
                  </a:lnTo>
                  <a:lnTo>
                    <a:pt x="639" y="1238"/>
                  </a:lnTo>
                  <a:lnTo>
                    <a:pt x="629" y="1251"/>
                  </a:lnTo>
                  <a:lnTo>
                    <a:pt x="629" y="1254"/>
                  </a:lnTo>
                  <a:lnTo>
                    <a:pt x="629" y="1251"/>
                  </a:lnTo>
                  <a:lnTo>
                    <a:pt x="616" y="1267"/>
                  </a:lnTo>
                  <a:lnTo>
                    <a:pt x="616" y="1270"/>
                  </a:lnTo>
                  <a:lnTo>
                    <a:pt x="616" y="1267"/>
                  </a:lnTo>
                  <a:lnTo>
                    <a:pt x="603" y="1283"/>
                  </a:lnTo>
                  <a:lnTo>
                    <a:pt x="603" y="1286"/>
                  </a:lnTo>
                  <a:lnTo>
                    <a:pt x="603" y="1283"/>
                  </a:lnTo>
                  <a:lnTo>
                    <a:pt x="596" y="1289"/>
                  </a:lnTo>
                  <a:lnTo>
                    <a:pt x="603" y="1289"/>
                  </a:lnTo>
                  <a:lnTo>
                    <a:pt x="596" y="1286"/>
                  </a:lnTo>
                  <a:lnTo>
                    <a:pt x="590" y="1286"/>
                  </a:lnTo>
                  <a:lnTo>
                    <a:pt x="593" y="1286"/>
                  </a:lnTo>
                  <a:lnTo>
                    <a:pt x="587" y="1283"/>
                  </a:lnTo>
                  <a:lnTo>
                    <a:pt x="580" y="1283"/>
                  </a:lnTo>
                  <a:lnTo>
                    <a:pt x="583" y="1283"/>
                  </a:lnTo>
                  <a:lnTo>
                    <a:pt x="577" y="1280"/>
                  </a:lnTo>
                  <a:lnTo>
                    <a:pt x="574" y="1280"/>
                  </a:lnTo>
                  <a:lnTo>
                    <a:pt x="567" y="1276"/>
                  </a:lnTo>
                  <a:lnTo>
                    <a:pt x="564" y="1276"/>
                  </a:lnTo>
                  <a:lnTo>
                    <a:pt x="558" y="1273"/>
                  </a:lnTo>
                  <a:lnTo>
                    <a:pt x="554" y="1273"/>
                  </a:lnTo>
                  <a:lnTo>
                    <a:pt x="548" y="1270"/>
                  </a:lnTo>
                  <a:lnTo>
                    <a:pt x="545" y="1270"/>
                  </a:lnTo>
                  <a:lnTo>
                    <a:pt x="548" y="1270"/>
                  </a:lnTo>
                  <a:lnTo>
                    <a:pt x="541" y="1267"/>
                  </a:lnTo>
                  <a:lnTo>
                    <a:pt x="535" y="1267"/>
                  </a:lnTo>
                  <a:lnTo>
                    <a:pt x="538" y="1267"/>
                  </a:lnTo>
                  <a:lnTo>
                    <a:pt x="532" y="1263"/>
                  </a:lnTo>
                  <a:lnTo>
                    <a:pt x="525" y="1263"/>
                  </a:lnTo>
                  <a:lnTo>
                    <a:pt x="528" y="1263"/>
                  </a:lnTo>
                  <a:lnTo>
                    <a:pt x="522" y="1260"/>
                  </a:lnTo>
                  <a:lnTo>
                    <a:pt x="519" y="1260"/>
                  </a:lnTo>
                  <a:lnTo>
                    <a:pt x="512" y="1257"/>
                  </a:lnTo>
                  <a:lnTo>
                    <a:pt x="503" y="1257"/>
                  </a:lnTo>
                  <a:lnTo>
                    <a:pt x="506" y="1257"/>
                  </a:lnTo>
                  <a:lnTo>
                    <a:pt x="499" y="1254"/>
                  </a:lnTo>
                  <a:lnTo>
                    <a:pt x="496" y="1254"/>
                  </a:lnTo>
                  <a:lnTo>
                    <a:pt x="490" y="1251"/>
                  </a:lnTo>
                  <a:lnTo>
                    <a:pt x="486" y="1251"/>
                  </a:lnTo>
                  <a:lnTo>
                    <a:pt x="480" y="1247"/>
                  </a:lnTo>
                  <a:lnTo>
                    <a:pt x="477" y="1247"/>
                  </a:lnTo>
                  <a:lnTo>
                    <a:pt x="470" y="1244"/>
                  </a:lnTo>
                  <a:lnTo>
                    <a:pt x="464" y="1244"/>
                  </a:lnTo>
                  <a:lnTo>
                    <a:pt x="457" y="1241"/>
                  </a:lnTo>
                  <a:lnTo>
                    <a:pt x="454" y="1241"/>
                  </a:lnTo>
                  <a:lnTo>
                    <a:pt x="447" y="1238"/>
                  </a:lnTo>
                  <a:lnTo>
                    <a:pt x="444" y="1238"/>
                  </a:lnTo>
                  <a:lnTo>
                    <a:pt x="438" y="1234"/>
                  </a:lnTo>
                  <a:lnTo>
                    <a:pt x="431" y="1234"/>
                  </a:lnTo>
                  <a:lnTo>
                    <a:pt x="425" y="1231"/>
                  </a:lnTo>
                  <a:lnTo>
                    <a:pt x="422" y="1231"/>
                  </a:lnTo>
                  <a:lnTo>
                    <a:pt x="415" y="1228"/>
                  </a:lnTo>
                  <a:lnTo>
                    <a:pt x="405" y="1228"/>
                  </a:lnTo>
                  <a:lnTo>
                    <a:pt x="415" y="1234"/>
                  </a:lnTo>
                  <a:lnTo>
                    <a:pt x="422" y="1238"/>
                  </a:lnTo>
                  <a:lnTo>
                    <a:pt x="425" y="1238"/>
                  </a:lnTo>
                  <a:lnTo>
                    <a:pt x="431" y="1241"/>
                  </a:lnTo>
                  <a:lnTo>
                    <a:pt x="438" y="1241"/>
                  </a:lnTo>
                  <a:lnTo>
                    <a:pt x="444" y="1244"/>
                  </a:lnTo>
                  <a:lnTo>
                    <a:pt x="447" y="1244"/>
                  </a:lnTo>
                  <a:lnTo>
                    <a:pt x="454" y="1247"/>
                  </a:lnTo>
                  <a:lnTo>
                    <a:pt x="457" y="1247"/>
                  </a:lnTo>
                  <a:lnTo>
                    <a:pt x="464" y="1251"/>
                  </a:lnTo>
                  <a:lnTo>
                    <a:pt x="470" y="1251"/>
                  </a:lnTo>
                  <a:lnTo>
                    <a:pt x="477" y="1254"/>
                  </a:lnTo>
                  <a:lnTo>
                    <a:pt x="480" y="1254"/>
                  </a:lnTo>
                  <a:lnTo>
                    <a:pt x="486" y="1257"/>
                  </a:lnTo>
                  <a:lnTo>
                    <a:pt x="490" y="1257"/>
                  </a:lnTo>
                  <a:lnTo>
                    <a:pt x="496" y="1260"/>
                  </a:lnTo>
                  <a:lnTo>
                    <a:pt x="499" y="1260"/>
                  </a:lnTo>
                  <a:lnTo>
                    <a:pt x="496" y="1260"/>
                  </a:lnTo>
                  <a:lnTo>
                    <a:pt x="503" y="1263"/>
                  </a:lnTo>
                  <a:lnTo>
                    <a:pt x="512" y="1263"/>
                  </a:lnTo>
                  <a:lnTo>
                    <a:pt x="519" y="1267"/>
                  </a:lnTo>
                  <a:lnTo>
                    <a:pt x="522" y="1267"/>
                  </a:lnTo>
                  <a:lnTo>
                    <a:pt x="519" y="1267"/>
                  </a:lnTo>
                  <a:lnTo>
                    <a:pt x="525" y="1270"/>
                  </a:lnTo>
                  <a:lnTo>
                    <a:pt x="532" y="1270"/>
                  </a:lnTo>
                  <a:lnTo>
                    <a:pt x="528" y="1270"/>
                  </a:lnTo>
                  <a:lnTo>
                    <a:pt x="535" y="1273"/>
                  </a:lnTo>
                  <a:lnTo>
                    <a:pt x="541" y="1273"/>
                  </a:lnTo>
                  <a:lnTo>
                    <a:pt x="538" y="1273"/>
                  </a:lnTo>
                  <a:lnTo>
                    <a:pt x="545" y="1276"/>
                  </a:lnTo>
                  <a:lnTo>
                    <a:pt x="548" y="1276"/>
                  </a:lnTo>
                  <a:lnTo>
                    <a:pt x="554" y="1280"/>
                  </a:lnTo>
                  <a:lnTo>
                    <a:pt x="558" y="1280"/>
                  </a:lnTo>
                  <a:lnTo>
                    <a:pt x="564" y="1283"/>
                  </a:lnTo>
                  <a:lnTo>
                    <a:pt x="567" y="1283"/>
                  </a:lnTo>
                  <a:lnTo>
                    <a:pt x="574" y="1286"/>
                  </a:lnTo>
                  <a:lnTo>
                    <a:pt x="577" y="1286"/>
                  </a:lnTo>
                  <a:lnTo>
                    <a:pt x="574" y="1286"/>
                  </a:lnTo>
                  <a:lnTo>
                    <a:pt x="580" y="1289"/>
                  </a:lnTo>
                  <a:lnTo>
                    <a:pt x="587" y="1289"/>
                  </a:lnTo>
                  <a:lnTo>
                    <a:pt x="583" y="1289"/>
                  </a:lnTo>
                  <a:lnTo>
                    <a:pt x="590" y="1293"/>
                  </a:lnTo>
                  <a:lnTo>
                    <a:pt x="596" y="1293"/>
                  </a:lnTo>
                  <a:lnTo>
                    <a:pt x="593" y="1293"/>
                  </a:lnTo>
                  <a:lnTo>
                    <a:pt x="600" y="1296"/>
                  </a:lnTo>
                  <a:lnTo>
                    <a:pt x="609" y="1286"/>
                  </a:lnTo>
                  <a:lnTo>
                    <a:pt x="609" y="1283"/>
                  </a:lnTo>
                  <a:lnTo>
                    <a:pt x="609" y="1286"/>
                  </a:lnTo>
                  <a:lnTo>
                    <a:pt x="622" y="1270"/>
                  </a:lnTo>
                  <a:lnTo>
                    <a:pt x="622" y="1267"/>
                  </a:lnTo>
                  <a:lnTo>
                    <a:pt x="622" y="1270"/>
                  </a:lnTo>
                  <a:lnTo>
                    <a:pt x="635" y="1254"/>
                  </a:lnTo>
                  <a:lnTo>
                    <a:pt x="635" y="1251"/>
                  </a:lnTo>
                  <a:lnTo>
                    <a:pt x="635" y="1254"/>
                  </a:lnTo>
                  <a:lnTo>
                    <a:pt x="645" y="1244"/>
                  </a:lnTo>
                  <a:lnTo>
                    <a:pt x="648" y="1234"/>
                  </a:lnTo>
                  <a:lnTo>
                    <a:pt x="648" y="1238"/>
                  </a:lnTo>
                  <a:lnTo>
                    <a:pt x="664" y="1221"/>
                  </a:lnTo>
                  <a:lnTo>
                    <a:pt x="668" y="1212"/>
                  </a:lnTo>
                  <a:lnTo>
                    <a:pt x="668" y="1215"/>
                  </a:lnTo>
                  <a:lnTo>
                    <a:pt x="677" y="1205"/>
                  </a:lnTo>
                  <a:lnTo>
                    <a:pt x="681" y="1195"/>
                  </a:lnTo>
                  <a:lnTo>
                    <a:pt x="681" y="1199"/>
                  </a:lnTo>
                  <a:lnTo>
                    <a:pt x="687" y="1192"/>
                  </a:lnTo>
                  <a:lnTo>
                    <a:pt x="690" y="1182"/>
                  </a:lnTo>
                  <a:lnTo>
                    <a:pt x="690" y="1186"/>
                  </a:lnTo>
                  <a:lnTo>
                    <a:pt x="707" y="1170"/>
                  </a:lnTo>
                  <a:lnTo>
                    <a:pt x="710" y="1160"/>
                  </a:lnTo>
                  <a:lnTo>
                    <a:pt x="710" y="1163"/>
                  </a:lnTo>
                  <a:lnTo>
                    <a:pt x="713" y="1160"/>
                  </a:lnTo>
                  <a:lnTo>
                    <a:pt x="716" y="1150"/>
                  </a:lnTo>
                  <a:lnTo>
                    <a:pt x="713" y="1153"/>
                  </a:lnTo>
                  <a:lnTo>
                    <a:pt x="723" y="1150"/>
                  </a:lnTo>
                  <a:lnTo>
                    <a:pt x="726" y="1140"/>
                  </a:lnTo>
                  <a:lnTo>
                    <a:pt x="726" y="1144"/>
                  </a:lnTo>
                  <a:lnTo>
                    <a:pt x="739" y="1131"/>
                  </a:lnTo>
                  <a:lnTo>
                    <a:pt x="742" y="1121"/>
                  </a:lnTo>
                  <a:lnTo>
                    <a:pt x="739" y="1124"/>
                  </a:lnTo>
                  <a:lnTo>
                    <a:pt x="749" y="1121"/>
                  </a:lnTo>
                  <a:lnTo>
                    <a:pt x="752" y="1111"/>
                  </a:lnTo>
                  <a:lnTo>
                    <a:pt x="752" y="1114"/>
                  </a:lnTo>
                  <a:lnTo>
                    <a:pt x="755" y="1111"/>
                  </a:lnTo>
                  <a:lnTo>
                    <a:pt x="758" y="1101"/>
                  </a:lnTo>
                  <a:lnTo>
                    <a:pt x="755" y="1105"/>
                  </a:lnTo>
                  <a:lnTo>
                    <a:pt x="765" y="1101"/>
                  </a:lnTo>
                  <a:lnTo>
                    <a:pt x="771" y="1085"/>
                  </a:lnTo>
                  <a:lnTo>
                    <a:pt x="768" y="1089"/>
                  </a:lnTo>
                  <a:lnTo>
                    <a:pt x="778" y="1085"/>
                  </a:lnTo>
                  <a:lnTo>
                    <a:pt x="781" y="1076"/>
                  </a:lnTo>
                  <a:lnTo>
                    <a:pt x="781" y="1079"/>
                  </a:lnTo>
                  <a:lnTo>
                    <a:pt x="788" y="1072"/>
                  </a:lnTo>
                  <a:lnTo>
                    <a:pt x="791" y="1063"/>
                  </a:lnTo>
                  <a:lnTo>
                    <a:pt x="788" y="1066"/>
                  </a:lnTo>
                  <a:lnTo>
                    <a:pt x="797" y="1063"/>
                  </a:lnTo>
                  <a:lnTo>
                    <a:pt x="804" y="1056"/>
                  </a:lnTo>
                  <a:lnTo>
                    <a:pt x="807" y="1046"/>
                  </a:lnTo>
                  <a:lnTo>
                    <a:pt x="807" y="1050"/>
                  </a:lnTo>
                  <a:lnTo>
                    <a:pt x="813" y="1043"/>
                  </a:lnTo>
                  <a:lnTo>
                    <a:pt x="817" y="1033"/>
                  </a:lnTo>
                  <a:lnTo>
                    <a:pt x="817" y="1037"/>
                  </a:lnTo>
                  <a:lnTo>
                    <a:pt x="830" y="1024"/>
                  </a:lnTo>
                  <a:lnTo>
                    <a:pt x="833" y="1014"/>
                  </a:lnTo>
                  <a:lnTo>
                    <a:pt x="830" y="1017"/>
                  </a:lnTo>
                  <a:lnTo>
                    <a:pt x="839" y="1014"/>
                  </a:lnTo>
                  <a:lnTo>
                    <a:pt x="846" y="1008"/>
                  </a:lnTo>
                  <a:lnTo>
                    <a:pt x="849" y="998"/>
                  </a:lnTo>
                  <a:lnTo>
                    <a:pt x="849" y="1001"/>
                  </a:lnTo>
                  <a:lnTo>
                    <a:pt x="862" y="988"/>
                  </a:lnTo>
                  <a:lnTo>
                    <a:pt x="869" y="978"/>
                  </a:lnTo>
                  <a:lnTo>
                    <a:pt x="869" y="975"/>
                  </a:lnTo>
                  <a:lnTo>
                    <a:pt x="872" y="969"/>
                  </a:lnTo>
                  <a:lnTo>
                    <a:pt x="872" y="972"/>
                  </a:lnTo>
                  <a:lnTo>
                    <a:pt x="904" y="939"/>
                  </a:lnTo>
                  <a:lnTo>
                    <a:pt x="907" y="930"/>
                  </a:lnTo>
                  <a:lnTo>
                    <a:pt x="907" y="933"/>
                  </a:lnTo>
                  <a:lnTo>
                    <a:pt x="914" y="927"/>
                  </a:lnTo>
                  <a:lnTo>
                    <a:pt x="920" y="917"/>
                  </a:lnTo>
                  <a:lnTo>
                    <a:pt x="940" y="897"/>
                  </a:lnTo>
                  <a:lnTo>
                    <a:pt x="946" y="888"/>
                  </a:lnTo>
                  <a:lnTo>
                    <a:pt x="959" y="875"/>
                  </a:lnTo>
                  <a:lnTo>
                    <a:pt x="966" y="865"/>
                  </a:lnTo>
                  <a:lnTo>
                    <a:pt x="979" y="852"/>
                  </a:lnTo>
                  <a:lnTo>
                    <a:pt x="985" y="842"/>
                  </a:lnTo>
                  <a:lnTo>
                    <a:pt x="1008" y="820"/>
                  </a:lnTo>
                  <a:lnTo>
                    <a:pt x="1014" y="810"/>
                  </a:lnTo>
                  <a:lnTo>
                    <a:pt x="1027" y="797"/>
                  </a:lnTo>
                  <a:lnTo>
                    <a:pt x="1037" y="784"/>
                  </a:lnTo>
                  <a:lnTo>
                    <a:pt x="1060" y="761"/>
                  </a:lnTo>
                  <a:lnTo>
                    <a:pt x="1079" y="735"/>
                  </a:lnTo>
                  <a:lnTo>
                    <a:pt x="1092" y="726"/>
                  </a:lnTo>
                  <a:lnTo>
                    <a:pt x="1102" y="713"/>
                  </a:lnTo>
                  <a:lnTo>
                    <a:pt x="1111" y="703"/>
                  </a:lnTo>
                  <a:lnTo>
                    <a:pt x="1121" y="690"/>
                  </a:lnTo>
                  <a:lnTo>
                    <a:pt x="1134" y="680"/>
                  </a:lnTo>
                  <a:lnTo>
                    <a:pt x="1144" y="667"/>
                  </a:lnTo>
                  <a:lnTo>
                    <a:pt x="1154" y="658"/>
                  </a:lnTo>
                  <a:lnTo>
                    <a:pt x="1163" y="645"/>
                  </a:lnTo>
                  <a:lnTo>
                    <a:pt x="1225" y="583"/>
                  </a:lnTo>
                  <a:lnTo>
                    <a:pt x="1235" y="570"/>
                  </a:lnTo>
                  <a:lnTo>
                    <a:pt x="1312" y="492"/>
                  </a:lnTo>
                  <a:lnTo>
                    <a:pt x="1319" y="483"/>
                  </a:lnTo>
                  <a:lnTo>
                    <a:pt x="1328" y="473"/>
                  </a:lnTo>
                  <a:lnTo>
                    <a:pt x="1338" y="466"/>
                  </a:lnTo>
                  <a:lnTo>
                    <a:pt x="1393" y="411"/>
                  </a:lnTo>
                  <a:lnTo>
                    <a:pt x="1403" y="405"/>
                  </a:lnTo>
                  <a:lnTo>
                    <a:pt x="1409" y="395"/>
                  </a:lnTo>
                  <a:lnTo>
                    <a:pt x="1419" y="389"/>
                  </a:lnTo>
                  <a:lnTo>
                    <a:pt x="1445" y="363"/>
                  </a:lnTo>
                  <a:lnTo>
                    <a:pt x="1455" y="356"/>
                  </a:lnTo>
                  <a:lnTo>
                    <a:pt x="1461" y="347"/>
                  </a:lnTo>
                  <a:lnTo>
                    <a:pt x="1471" y="340"/>
                  </a:lnTo>
                  <a:lnTo>
                    <a:pt x="1474" y="330"/>
                  </a:lnTo>
                  <a:lnTo>
                    <a:pt x="1474" y="334"/>
                  </a:lnTo>
                  <a:lnTo>
                    <a:pt x="1484" y="327"/>
                  </a:lnTo>
                  <a:lnTo>
                    <a:pt x="1507" y="304"/>
                  </a:lnTo>
                  <a:lnTo>
                    <a:pt x="1516" y="298"/>
                  </a:lnTo>
                  <a:lnTo>
                    <a:pt x="1523" y="291"/>
                  </a:lnTo>
                  <a:lnTo>
                    <a:pt x="1532" y="285"/>
                  </a:lnTo>
                  <a:lnTo>
                    <a:pt x="1539" y="278"/>
                  </a:lnTo>
                  <a:lnTo>
                    <a:pt x="1549" y="272"/>
                  </a:lnTo>
                  <a:lnTo>
                    <a:pt x="1555" y="266"/>
                  </a:lnTo>
                  <a:lnTo>
                    <a:pt x="1565" y="259"/>
                  </a:lnTo>
                  <a:lnTo>
                    <a:pt x="1571" y="253"/>
                  </a:lnTo>
                  <a:lnTo>
                    <a:pt x="1581" y="246"/>
                  </a:lnTo>
                  <a:lnTo>
                    <a:pt x="1594" y="233"/>
                  </a:lnTo>
                  <a:lnTo>
                    <a:pt x="1591" y="233"/>
                  </a:lnTo>
                  <a:lnTo>
                    <a:pt x="1604" y="230"/>
                  </a:lnTo>
                  <a:lnTo>
                    <a:pt x="1610" y="223"/>
                  </a:lnTo>
                  <a:lnTo>
                    <a:pt x="1620" y="217"/>
                  </a:lnTo>
                  <a:lnTo>
                    <a:pt x="1617" y="217"/>
                  </a:lnTo>
                  <a:lnTo>
                    <a:pt x="1626" y="214"/>
                  </a:lnTo>
                  <a:lnTo>
                    <a:pt x="1633" y="207"/>
                  </a:lnTo>
                  <a:lnTo>
                    <a:pt x="1643" y="201"/>
                  </a:lnTo>
                  <a:lnTo>
                    <a:pt x="1639" y="201"/>
                  </a:lnTo>
                  <a:lnTo>
                    <a:pt x="1649" y="197"/>
                  </a:lnTo>
                  <a:lnTo>
                    <a:pt x="1656" y="191"/>
                  </a:lnTo>
                  <a:lnTo>
                    <a:pt x="1652" y="191"/>
                  </a:lnTo>
                  <a:lnTo>
                    <a:pt x="1659" y="188"/>
                  </a:lnTo>
                  <a:lnTo>
                    <a:pt x="1662" y="188"/>
                  </a:lnTo>
                  <a:lnTo>
                    <a:pt x="1672" y="181"/>
                  </a:lnTo>
                  <a:lnTo>
                    <a:pt x="1669" y="181"/>
                  </a:lnTo>
                  <a:lnTo>
                    <a:pt x="1678" y="178"/>
                  </a:lnTo>
                  <a:lnTo>
                    <a:pt x="1685" y="172"/>
                  </a:lnTo>
                  <a:lnTo>
                    <a:pt x="1681" y="172"/>
                  </a:lnTo>
                  <a:lnTo>
                    <a:pt x="1691" y="168"/>
                  </a:lnTo>
                  <a:lnTo>
                    <a:pt x="1698" y="162"/>
                  </a:lnTo>
                  <a:lnTo>
                    <a:pt x="1694" y="162"/>
                  </a:lnTo>
                  <a:lnTo>
                    <a:pt x="1704" y="159"/>
                  </a:lnTo>
                  <a:lnTo>
                    <a:pt x="1711" y="152"/>
                  </a:lnTo>
                  <a:lnTo>
                    <a:pt x="1707" y="152"/>
                  </a:lnTo>
                  <a:lnTo>
                    <a:pt x="1714" y="149"/>
                  </a:lnTo>
                  <a:lnTo>
                    <a:pt x="1727" y="146"/>
                  </a:lnTo>
                  <a:lnTo>
                    <a:pt x="1733" y="139"/>
                  </a:lnTo>
                  <a:lnTo>
                    <a:pt x="1730" y="139"/>
                  </a:lnTo>
                  <a:lnTo>
                    <a:pt x="1740" y="136"/>
                  </a:lnTo>
                  <a:lnTo>
                    <a:pt x="1743" y="133"/>
                  </a:lnTo>
                  <a:lnTo>
                    <a:pt x="1740" y="133"/>
                  </a:lnTo>
                  <a:lnTo>
                    <a:pt x="1750" y="129"/>
                  </a:lnTo>
                  <a:lnTo>
                    <a:pt x="1756" y="123"/>
                  </a:lnTo>
                  <a:lnTo>
                    <a:pt x="1753" y="123"/>
                  </a:lnTo>
                  <a:lnTo>
                    <a:pt x="1782" y="110"/>
                  </a:lnTo>
                  <a:lnTo>
                    <a:pt x="1785" y="107"/>
                  </a:lnTo>
                  <a:lnTo>
                    <a:pt x="1782" y="107"/>
                  </a:lnTo>
                  <a:lnTo>
                    <a:pt x="1805" y="97"/>
                  </a:lnTo>
                  <a:lnTo>
                    <a:pt x="1808" y="94"/>
                  </a:lnTo>
                  <a:lnTo>
                    <a:pt x="1805" y="94"/>
                  </a:lnTo>
                  <a:lnTo>
                    <a:pt x="1814" y="91"/>
                  </a:lnTo>
                  <a:lnTo>
                    <a:pt x="1818" y="87"/>
                  </a:lnTo>
                  <a:lnTo>
                    <a:pt x="1814" y="87"/>
                  </a:lnTo>
                  <a:lnTo>
                    <a:pt x="1824" y="84"/>
                  </a:lnTo>
                  <a:lnTo>
                    <a:pt x="1827" y="81"/>
                  </a:lnTo>
                  <a:lnTo>
                    <a:pt x="1824" y="81"/>
                  </a:lnTo>
                  <a:lnTo>
                    <a:pt x="1830" y="81"/>
                  </a:lnTo>
                  <a:lnTo>
                    <a:pt x="1837" y="78"/>
                  </a:lnTo>
                  <a:lnTo>
                    <a:pt x="1834" y="78"/>
                  </a:lnTo>
                  <a:lnTo>
                    <a:pt x="1843" y="74"/>
                  </a:lnTo>
                  <a:lnTo>
                    <a:pt x="1847" y="71"/>
                  </a:lnTo>
                  <a:lnTo>
                    <a:pt x="1843" y="71"/>
                  </a:lnTo>
                  <a:lnTo>
                    <a:pt x="1853" y="68"/>
                  </a:lnTo>
                  <a:lnTo>
                    <a:pt x="1860" y="61"/>
                  </a:lnTo>
                  <a:lnTo>
                    <a:pt x="1856" y="61"/>
                  </a:lnTo>
                  <a:lnTo>
                    <a:pt x="1863" y="61"/>
                  </a:lnTo>
                  <a:lnTo>
                    <a:pt x="1869" y="58"/>
                  </a:lnTo>
                  <a:lnTo>
                    <a:pt x="1866" y="58"/>
                  </a:lnTo>
                  <a:lnTo>
                    <a:pt x="1873" y="55"/>
                  </a:lnTo>
                  <a:lnTo>
                    <a:pt x="1876" y="55"/>
                  </a:lnTo>
                  <a:lnTo>
                    <a:pt x="1886" y="48"/>
                  </a:lnTo>
                  <a:lnTo>
                    <a:pt x="1882" y="48"/>
                  </a:lnTo>
                  <a:lnTo>
                    <a:pt x="1889" y="48"/>
                  </a:lnTo>
                  <a:lnTo>
                    <a:pt x="1898" y="42"/>
                  </a:lnTo>
                  <a:lnTo>
                    <a:pt x="1895" y="42"/>
                  </a:lnTo>
                  <a:lnTo>
                    <a:pt x="1898" y="42"/>
                  </a:lnTo>
                  <a:lnTo>
                    <a:pt x="1905" y="39"/>
                  </a:lnTo>
                  <a:lnTo>
                    <a:pt x="1902" y="39"/>
                  </a:lnTo>
                  <a:lnTo>
                    <a:pt x="1905" y="39"/>
                  </a:lnTo>
                  <a:lnTo>
                    <a:pt x="1911" y="35"/>
                  </a:lnTo>
                  <a:lnTo>
                    <a:pt x="1908" y="35"/>
                  </a:lnTo>
                  <a:lnTo>
                    <a:pt x="1915" y="35"/>
                  </a:lnTo>
                  <a:lnTo>
                    <a:pt x="1921" y="32"/>
                  </a:lnTo>
                  <a:lnTo>
                    <a:pt x="1918" y="32"/>
                  </a:lnTo>
                  <a:lnTo>
                    <a:pt x="1921" y="32"/>
                  </a:lnTo>
                  <a:lnTo>
                    <a:pt x="1928" y="29"/>
                  </a:lnTo>
                  <a:lnTo>
                    <a:pt x="1924" y="29"/>
                  </a:lnTo>
                  <a:lnTo>
                    <a:pt x="1931" y="29"/>
                  </a:lnTo>
                  <a:lnTo>
                    <a:pt x="1937" y="26"/>
                  </a:lnTo>
                  <a:lnTo>
                    <a:pt x="1934" y="26"/>
                  </a:lnTo>
                  <a:lnTo>
                    <a:pt x="1944" y="26"/>
                  </a:lnTo>
                  <a:lnTo>
                    <a:pt x="1950" y="23"/>
                  </a:lnTo>
                  <a:lnTo>
                    <a:pt x="1947" y="23"/>
                  </a:lnTo>
                  <a:lnTo>
                    <a:pt x="1970" y="23"/>
                  </a:lnTo>
                  <a:lnTo>
                    <a:pt x="1973" y="13"/>
                  </a:lnTo>
                  <a:lnTo>
                    <a:pt x="1967" y="13"/>
                  </a:lnTo>
                  <a:lnTo>
                    <a:pt x="1967" y="1506"/>
                  </a:lnTo>
                  <a:lnTo>
                    <a:pt x="1970" y="1503"/>
                  </a:lnTo>
                  <a:lnTo>
                    <a:pt x="4" y="1503"/>
                  </a:lnTo>
                  <a:lnTo>
                    <a:pt x="7" y="1506"/>
                  </a:lnTo>
                  <a:lnTo>
                    <a:pt x="0" y="15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1655" name="Freeform 7"/>
            <p:cNvSpPr>
              <a:spLocks noChangeAspect="1"/>
            </p:cNvSpPr>
            <p:nvPr/>
          </p:nvSpPr>
          <p:spPr bwMode="auto">
            <a:xfrm>
              <a:off x="2350" y="3609"/>
              <a:ext cx="503" cy="421"/>
            </a:xfrm>
            <a:custGeom>
              <a:avLst/>
              <a:gdLst/>
              <a:ahLst/>
              <a:cxnLst>
                <a:cxn ang="0">
                  <a:pos x="409" y="62"/>
                </a:cxn>
                <a:cxn ang="0">
                  <a:pos x="392" y="59"/>
                </a:cxn>
                <a:cxn ang="0">
                  <a:pos x="389" y="55"/>
                </a:cxn>
                <a:cxn ang="0">
                  <a:pos x="379" y="52"/>
                </a:cxn>
                <a:cxn ang="0">
                  <a:pos x="370" y="49"/>
                </a:cxn>
                <a:cxn ang="0">
                  <a:pos x="363" y="49"/>
                </a:cxn>
                <a:cxn ang="0">
                  <a:pos x="347" y="46"/>
                </a:cxn>
                <a:cxn ang="0">
                  <a:pos x="331" y="42"/>
                </a:cxn>
                <a:cxn ang="0">
                  <a:pos x="328" y="39"/>
                </a:cxn>
                <a:cxn ang="0">
                  <a:pos x="311" y="36"/>
                </a:cxn>
                <a:cxn ang="0">
                  <a:pos x="305" y="36"/>
                </a:cxn>
                <a:cxn ang="0">
                  <a:pos x="282" y="33"/>
                </a:cxn>
                <a:cxn ang="0">
                  <a:pos x="279" y="29"/>
                </a:cxn>
                <a:cxn ang="0">
                  <a:pos x="273" y="29"/>
                </a:cxn>
                <a:cxn ang="0">
                  <a:pos x="250" y="26"/>
                </a:cxn>
                <a:cxn ang="0">
                  <a:pos x="247" y="23"/>
                </a:cxn>
                <a:cxn ang="0">
                  <a:pos x="234" y="23"/>
                </a:cxn>
                <a:cxn ang="0">
                  <a:pos x="214" y="20"/>
                </a:cxn>
                <a:cxn ang="0">
                  <a:pos x="192" y="16"/>
                </a:cxn>
                <a:cxn ang="0">
                  <a:pos x="159" y="13"/>
                </a:cxn>
                <a:cxn ang="0">
                  <a:pos x="156" y="10"/>
                </a:cxn>
                <a:cxn ang="0">
                  <a:pos x="137" y="10"/>
                </a:cxn>
                <a:cxn ang="0">
                  <a:pos x="107" y="7"/>
                </a:cxn>
                <a:cxn ang="0">
                  <a:pos x="104" y="4"/>
                </a:cxn>
                <a:cxn ang="0">
                  <a:pos x="65" y="4"/>
                </a:cxn>
                <a:cxn ang="0">
                  <a:pos x="0" y="0"/>
                </a:cxn>
                <a:cxn ang="0">
                  <a:pos x="7" y="340"/>
                </a:cxn>
                <a:cxn ang="0">
                  <a:pos x="4" y="7"/>
                </a:cxn>
                <a:cxn ang="0">
                  <a:pos x="56" y="7"/>
                </a:cxn>
                <a:cxn ang="0">
                  <a:pos x="104" y="10"/>
                </a:cxn>
                <a:cxn ang="0">
                  <a:pos x="107" y="13"/>
                </a:cxn>
                <a:cxn ang="0">
                  <a:pos x="127" y="13"/>
                </a:cxn>
                <a:cxn ang="0">
                  <a:pos x="156" y="16"/>
                </a:cxn>
                <a:cxn ang="0">
                  <a:pos x="159" y="20"/>
                </a:cxn>
                <a:cxn ang="0">
                  <a:pos x="192" y="23"/>
                </a:cxn>
                <a:cxn ang="0">
                  <a:pos x="214" y="26"/>
                </a:cxn>
                <a:cxn ang="0">
                  <a:pos x="224" y="26"/>
                </a:cxn>
                <a:cxn ang="0">
                  <a:pos x="247" y="29"/>
                </a:cxn>
                <a:cxn ang="0">
                  <a:pos x="250" y="33"/>
                </a:cxn>
                <a:cxn ang="0">
                  <a:pos x="263" y="33"/>
                </a:cxn>
                <a:cxn ang="0">
                  <a:pos x="279" y="36"/>
                </a:cxn>
                <a:cxn ang="0">
                  <a:pos x="282" y="39"/>
                </a:cxn>
                <a:cxn ang="0">
                  <a:pos x="295" y="39"/>
                </a:cxn>
                <a:cxn ang="0">
                  <a:pos x="311" y="42"/>
                </a:cxn>
                <a:cxn ang="0">
                  <a:pos x="328" y="46"/>
                </a:cxn>
                <a:cxn ang="0">
                  <a:pos x="331" y="49"/>
                </a:cxn>
                <a:cxn ang="0">
                  <a:pos x="347" y="52"/>
                </a:cxn>
                <a:cxn ang="0">
                  <a:pos x="354" y="52"/>
                </a:cxn>
                <a:cxn ang="0">
                  <a:pos x="370" y="55"/>
                </a:cxn>
                <a:cxn ang="0">
                  <a:pos x="379" y="59"/>
                </a:cxn>
                <a:cxn ang="0">
                  <a:pos x="389" y="62"/>
                </a:cxn>
                <a:cxn ang="0">
                  <a:pos x="392" y="65"/>
                </a:cxn>
                <a:cxn ang="0">
                  <a:pos x="399" y="65"/>
                </a:cxn>
                <a:cxn ang="0">
                  <a:pos x="415" y="68"/>
                </a:cxn>
              </a:cxnLst>
              <a:rect l="0" t="0" r="r" b="b"/>
              <a:pathLst>
                <a:path w="415" h="344">
                  <a:moveTo>
                    <a:pt x="405" y="62"/>
                  </a:moveTo>
                  <a:lnTo>
                    <a:pt x="409" y="62"/>
                  </a:lnTo>
                  <a:lnTo>
                    <a:pt x="402" y="59"/>
                  </a:lnTo>
                  <a:lnTo>
                    <a:pt x="392" y="59"/>
                  </a:lnTo>
                  <a:lnTo>
                    <a:pt x="396" y="59"/>
                  </a:lnTo>
                  <a:lnTo>
                    <a:pt x="389" y="55"/>
                  </a:lnTo>
                  <a:lnTo>
                    <a:pt x="386" y="55"/>
                  </a:lnTo>
                  <a:lnTo>
                    <a:pt x="379" y="52"/>
                  </a:lnTo>
                  <a:lnTo>
                    <a:pt x="376" y="52"/>
                  </a:lnTo>
                  <a:lnTo>
                    <a:pt x="370" y="49"/>
                  </a:lnTo>
                  <a:lnTo>
                    <a:pt x="360" y="49"/>
                  </a:lnTo>
                  <a:lnTo>
                    <a:pt x="363" y="49"/>
                  </a:lnTo>
                  <a:lnTo>
                    <a:pt x="357" y="46"/>
                  </a:lnTo>
                  <a:lnTo>
                    <a:pt x="347" y="46"/>
                  </a:lnTo>
                  <a:lnTo>
                    <a:pt x="341" y="42"/>
                  </a:lnTo>
                  <a:lnTo>
                    <a:pt x="331" y="42"/>
                  </a:lnTo>
                  <a:lnTo>
                    <a:pt x="334" y="42"/>
                  </a:lnTo>
                  <a:lnTo>
                    <a:pt x="328" y="39"/>
                  </a:lnTo>
                  <a:lnTo>
                    <a:pt x="318" y="39"/>
                  </a:lnTo>
                  <a:lnTo>
                    <a:pt x="311" y="36"/>
                  </a:lnTo>
                  <a:lnTo>
                    <a:pt x="302" y="36"/>
                  </a:lnTo>
                  <a:lnTo>
                    <a:pt x="305" y="36"/>
                  </a:lnTo>
                  <a:lnTo>
                    <a:pt x="298" y="33"/>
                  </a:lnTo>
                  <a:lnTo>
                    <a:pt x="282" y="33"/>
                  </a:lnTo>
                  <a:lnTo>
                    <a:pt x="286" y="33"/>
                  </a:lnTo>
                  <a:lnTo>
                    <a:pt x="279" y="29"/>
                  </a:lnTo>
                  <a:lnTo>
                    <a:pt x="269" y="29"/>
                  </a:lnTo>
                  <a:lnTo>
                    <a:pt x="273" y="29"/>
                  </a:lnTo>
                  <a:lnTo>
                    <a:pt x="266" y="26"/>
                  </a:lnTo>
                  <a:lnTo>
                    <a:pt x="250" y="26"/>
                  </a:lnTo>
                  <a:lnTo>
                    <a:pt x="253" y="26"/>
                  </a:lnTo>
                  <a:lnTo>
                    <a:pt x="247" y="23"/>
                  </a:lnTo>
                  <a:lnTo>
                    <a:pt x="230" y="23"/>
                  </a:lnTo>
                  <a:lnTo>
                    <a:pt x="234" y="23"/>
                  </a:lnTo>
                  <a:lnTo>
                    <a:pt x="227" y="20"/>
                  </a:lnTo>
                  <a:lnTo>
                    <a:pt x="214" y="20"/>
                  </a:lnTo>
                  <a:lnTo>
                    <a:pt x="208" y="16"/>
                  </a:lnTo>
                  <a:lnTo>
                    <a:pt x="192" y="16"/>
                  </a:lnTo>
                  <a:lnTo>
                    <a:pt x="185" y="13"/>
                  </a:lnTo>
                  <a:lnTo>
                    <a:pt x="159" y="13"/>
                  </a:lnTo>
                  <a:lnTo>
                    <a:pt x="162" y="13"/>
                  </a:lnTo>
                  <a:lnTo>
                    <a:pt x="156" y="10"/>
                  </a:lnTo>
                  <a:lnTo>
                    <a:pt x="133" y="10"/>
                  </a:lnTo>
                  <a:lnTo>
                    <a:pt x="137" y="10"/>
                  </a:lnTo>
                  <a:lnTo>
                    <a:pt x="130" y="7"/>
                  </a:lnTo>
                  <a:lnTo>
                    <a:pt x="107" y="7"/>
                  </a:lnTo>
                  <a:lnTo>
                    <a:pt x="111" y="7"/>
                  </a:lnTo>
                  <a:lnTo>
                    <a:pt x="104" y="4"/>
                  </a:lnTo>
                  <a:lnTo>
                    <a:pt x="62" y="4"/>
                  </a:lnTo>
                  <a:lnTo>
                    <a:pt x="65" y="4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44"/>
                  </a:lnTo>
                  <a:lnTo>
                    <a:pt x="7" y="340"/>
                  </a:lnTo>
                  <a:lnTo>
                    <a:pt x="7" y="4"/>
                  </a:lnTo>
                  <a:lnTo>
                    <a:pt x="4" y="7"/>
                  </a:lnTo>
                  <a:lnTo>
                    <a:pt x="59" y="7"/>
                  </a:lnTo>
                  <a:lnTo>
                    <a:pt x="56" y="7"/>
                  </a:lnTo>
                  <a:lnTo>
                    <a:pt x="62" y="10"/>
                  </a:lnTo>
                  <a:lnTo>
                    <a:pt x="104" y="10"/>
                  </a:lnTo>
                  <a:lnTo>
                    <a:pt x="101" y="10"/>
                  </a:lnTo>
                  <a:lnTo>
                    <a:pt x="107" y="13"/>
                  </a:lnTo>
                  <a:lnTo>
                    <a:pt x="130" y="13"/>
                  </a:lnTo>
                  <a:lnTo>
                    <a:pt x="127" y="13"/>
                  </a:lnTo>
                  <a:lnTo>
                    <a:pt x="133" y="16"/>
                  </a:lnTo>
                  <a:lnTo>
                    <a:pt x="156" y="16"/>
                  </a:lnTo>
                  <a:lnTo>
                    <a:pt x="153" y="16"/>
                  </a:lnTo>
                  <a:lnTo>
                    <a:pt x="159" y="20"/>
                  </a:lnTo>
                  <a:lnTo>
                    <a:pt x="185" y="20"/>
                  </a:lnTo>
                  <a:lnTo>
                    <a:pt x="192" y="23"/>
                  </a:lnTo>
                  <a:lnTo>
                    <a:pt x="208" y="23"/>
                  </a:lnTo>
                  <a:lnTo>
                    <a:pt x="214" y="26"/>
                  </a:lnTo>
                  <a:lnTo>
                    <a:pt x="227" y="26"/>
                  </a:lnTo>
                  <a:lnTo>
                    <a:pt x="224" y="26"/>
                  </a:lnTo>
                  <a:lnTo>
                    <a:pt x="230" y="29"/>
                  </a:lnTo>
                  <a:lnTo>
                    <a:pt x="247" y="29"/>
                  </a:lnTo>
                  <a:lnTo>
                    <a:pt x="243" y="29"/>
                  </a:lnTo>
                  <a:lnTo>
                    <a:pt x="250" y="33"/>
                  </a:lnTo>
                  <a:lnTo>
                    <a:pt x="266" y="33"/>
                  </a:lnTo>
                  <a:lnTo>
                    <a:pt x="263" y="33"/>
                  </a:lnTo>
                  <a:lnTo>
                    <a:pt x="269" y="36"/>
                  </a:lnTo>
                  <a:lnTo>
                    <a:pt x="279" y="36"/>
                  </a:lnTo>
                  <a:lnTo>
                    <a:pt x="276" y="36"/>
                  </a:lnTo>
                  <a:lnTo>
                    <a:pt x="282" y="39"/>
                  </a:lnTo>
                  <a:lnTo>
                    <a:pt x="298" y="39"/>
                  </a:lnTo>
                  <a:lnTo>
                    <a:pt x="295" y="39"/>
                  </a:lnTo>
                  <a:lnTo>
                    <a:pt x="302" y="42"/>
                  </a:lnTo>
                  <a:lnTo>
                    <a:pt x="311" y="42"/>
                  </a:lnTo>
                  <a:lnTo>
                    <a:pt x="318" y="46"/>
                  </a:lnTo>
                  <a:lnTo>
                    <a:pt x="328" y="46"/>
                  </a:lnTo>
                  <a:lnTo>
                    <a:pt x="324" y="46"/>
                  </a:lnTo>
                  <a:lnTo>
                    <a:pt x="331" y="49"/>
                  </a:lnTo>
                  <a:lnTo>
                    <a:pt x="341" y="49"/>
                  </a:lnTo>
                  <a:lnTo>
                    <a:pt x="347" y="52"/>
                  </a:lnTo>
                  <a:lnTo>
                    <a:pt x="357" y="52"/>
                  </a:lnTo>
                  <a:lnTo>
                    <a:pt x="354" y="52"/>
                  </a:lnTo>
                  <a:lnTo>
                    <a:pt x="360" y="55"/>
                  </a:lnTo>
                  <a:lnTo>
                    <a:pt x="370" y="55"/>
                  </a:lnTo>
                  <a:lnTo>
                    <a:pt x="376" y="59"/>
                  </a:lnTo>
                  <a:lnTo>
                    <a:pt x="379" y="59"/>
                  </a:lnTo>
                  <a:lnTo>
                    <a:pt x="386" y="62"/>
                  </a:lnTo>
                  <a:lnTo>
                    <a:pt x="389" y="62"/>
                  </a:lnTo>
                  <a:lnTo>
                    <a:pt x="386" y="62"/>
                  </a:lnTo>
                  <a:lnTo>
                    <a:pt x="392" y="65"/>
                  </a:lnTo>
                  <a:lnTo>
                    <a:pt x="402" y="65"/>
                  </a:lnTo>
                  <a:lnTo>
                    <a:pt x="399" y="65"/>
                  </a:lnTo>
                  <a:lnTo>
                    <a:pt x="405" y="68"/>
                  </a:lnTo>
                  <a:lnTo>
                    <a:pt x="415" y="68"/>
                  </a:lnTo>
                  <a:lnTo>
                    <a:pt x="405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1656" name="Freeform 8"/>
            <p:cNvSpPr>
              <a:spLocks noChangeAspect="1"/>
            </p:cNvSpPr>
            <p:nvPr/>
          </p:nvSpPr>
          <p:spPr bwMode="auto">
            <a:xfrm>
              <a:off x="1176" y="3378"/>
              <a:ext cx="1179" cy="647"/>
            </a:xfrm>
            <a:custGeom>
              <a:avLst/>
              <a:gdLst/>
              <a:ahLst/>
              <a:cxnLst>
                <a:cxn ang="0">
                  <a:pos x="891" y="195"/>
                </a:cxn>
                <a:cxn ang="0">
                  <a:pos x="819" y="198"/>
                </a:cxn>
                <a:cxn ang="0">
                  <a:pos x="794" y="204"/>
                </a:cxn>
                <a:cxn ang="0">
                  <a:pos x="751" y="208"/>
                </a:cxn>
                <a:cxn ang="0">
                  <a:pos x="729" y="214"/>
                </a:cxn>
                <a:cxn ang="0">
                  <a:pos x="709" y="217"/>
                </a:cxn>
                <a:cxn ang="0">
                  <a:pos x="693" y="224"/>
                </a:cxn>
                <a:cxn ang="0">
                  <a:pos x="677" y="227"/>
                </a:cxn>
                <a:cxn ang="0">
                  <a:pos x="664" y="234"/>
                </a:cxn>
                <a:cxn ang="0">
                  <a:pos x="645" y="237"/>
                </a:cxn>
                <a:cxn ang="0">
                  <a:pos x="628" y="243"/>
                </a:cxn>
                <a:cxn ang="0">
                  <a:pos x="615" y="247"/>
                </a:cxn>
                <a:cxn ang="0">
                  <a:pos x="602" y="253"/>
                </a:cxn>
                <a:cxn ang="0">
                  <a:pos x="586" y="256"/>
                </a:cxn>
                <a:cxn ang="0">
                  <a:pos x="577" y="263"/>
                </a:cxn>
                <a:cxn ang="0">
                  <a:pos x="564" y="266"/>
                </a:cxn>
                <a:cxn ang="0">
                  <a:pos x="551" y="273"/>
                </a:cxn>
                <a:cxn ang="0">
                  <a:pos x="534" y="276"/>
                </a:cxn>
                <a:cxn ang="0">
                  <a:pos x="522" y="282"/>
                </a:cxn>
                <a:cxn ang="0">
                  <a:pos x="509" y="285"/>
                </a:cxn>
                <a:cxn ang="0">
                  <a:pos x="499" y="292"/>
                </a:cxn>
                <a:cxn ang="0">
                  <a:pos x="489" y="295"/>
                </a:cxn>
                <a:cxn ang="0">
                  <a:pos x="473" y="282"/>
                </a:cxn>
                <a:cxn ang="0">
                  <a:pos x="454" y="266"/>
                </a:cxn>
                <a:cxn ang="0">
                  <a:pos x="441" y="256"/>
                </a:cxn>
                <a:cxn ang="0">
                  <a:pos x="428" y="247"/>
                </a:cxn>
                <a:cxn ang="0">
                  <a:pos x="411" y="234"/>
                </a:cxn>
                <a:cxn ang="0">
                  <a:pos x="398" y="227"/>
                </a:cxn>
                <a:cxn ang="0">
                  <a:pos x="385" y="217"/>
                </a:cxn>
                <a:cxn ang="0">
                  <a:pos x="369" y="204"/>
                </a:cxn>
                <a:cxn ang="0">
                  <a:pos x="356" y="195"/>
                </a:cxn>
                <a:cxn ang="0">
                  <a:pos x="343" y="188"/>
                </a:cxn>
                <a:cxn ang="0">
                  <a:pos x="327" y="175"/>
                </a:cxn>
                <a:cxn ang="0">
                  <a:pos x="314" y="169"/>
                </a:cxn>
                <a:cxn ang="0">
                  <a:pos x="301" y="159"/>
                </a:cxn>
                <a:cxn ang="0">
                  <a:pos x="288" y="153"/>
                </a:cxn>
                <a:cxn ang="0">
                  <a:pos x="272" y="143"/>
                </a:cxn>
                <a:cxn ang="0">
                  <a:pos x="256" y="133"/>
                </a:cxn>
                <a:cxn ang="0">
                  <a:pos x="240" y="123"/>
                </a:cxn>
                <a:cxn ang="0">
                  <a:pos x="227" y="114"/>
                </a:cxn>
                <a:cxn ang="0">
                  <a:pos x="211" y="104"/>
                </a:cxn>
                <a:cxn ang="0">
                  <a:pos x="194" y="94"/>
                </a:cxn>
                <a:cxn ang="0">
                  <a:pos x="181" y="91"/>
                </a:cxn>
                <a:cxn ang="0">
                  <a:pos x="165" y="78"/>
                </a:cxn>
                <a:cxn ang="0">
                  <a:pos x="152" y="75"/>
                </a:cxn>
                <a:cxn ang="0">
                  <a:pos x="139" y="65"/>
                </a:cxn>
                <a:cxn ang="0">
                  <a:pos x="130" y="62"/>
                </a:cxn>
                <a:cxn ang="0">
                  <a:pos x="120" y="55"/>
                </a:cxn>
                <a:cxn ang="0">
                  <a:pos x="110" y="52"/>
                </a:cxn>
                <a:cxn ang="0">
                  <a:pos x="100" y="46"/>
                </a:cxn>
                <a:cxn ang="0">
                  <a:pos x="91" y="42"/>
                </a:cxn>
                <a:cxn ang="0">
                  <a:pos x="81" y="36"/>
                </a:cxn>
                <a:cxn ang="0">
                  <a:pos x="71" y="33"/>
                </a:cxn>
                <a:cxn ang="0">
                  <a:pos x="62" y="26"/>
                </a:cxn>
                <a:cxn ang="0">
                  <a:pos x="49" y="23"/>
                </a:cxn>
                <a:cxn ang="0">
                  <a:pos x="42" y="17"/>
                </a:cxn>
                <a:cxn ang="0">
                  <a:pos x="29" y="13"/>
                </a:cxn>
                <a:cxn ang="0">
                  <a:pos x="19" y="7"/>
                </a:cxn>
                <a:cxn ang="0">
                  <a:pos x="3" y="4"/>
                </a:cxn>
                <a:cxn ang="0">
                  <a:pos x="972" y="528"/>
                </a:cxn>
              </a:cxnLst>
              <a:rect l="0" t="0" r="r" b="b"/>
              <a:pathLst>
                <a:path w="972" h="528">
                  <a:moveTo>
                    <a:pt x="972" y="192"/>
                  </a:moveTo>
                  <a:lnTo>
                    <a:pt x="894" y="192"/>
                  </a:lnTo>
                  <a:lnTo>
                    <a:pt x="891" y="195"/>
                  </a:lnTo>
                  <a:lnTo>
                    <a:pt x="849" y="195"/>
                  </a:lnTo>
                  <a:lnTo>
                    <a:pt x="845" y="198"/>
                  </a:lnTo>
                  <a:lnTo>
                    <a:pt x="819" y="198"/>
                  </a:lnTo>
                  <a:lnTo>
                    <a:pt x="813" y="201"/>
                  </a:lnTo>
                  <a:lnTo>
                    <a:pt x="797" y="201"/>
                  </a:lnTo>
                  <a:lnTo>
                    <a:pt x="794" y="204"/>
                  </a:lnTo>
                  <a:lnTo>
                    <a:pt x="774" y="204"/>
                  </a:lnTo>
                  <a:lnTo>
                    <a:pt x="771" y="208"/>
                  </a:lnTo>
                  <a:lnTo>
                    <a:pt x="751" y="208"/>
                  </a:lnTo>
                  <a:lnTo>
                    <a:pt x="745" y="211"/>
                  </a:lnTo>
                  <a:lnTo>
                    <a:pt x="732" y="211"/>
                  </a:lnTo>
                  <a:lnTo>
                    <a:pt x="729" y="214"/>
                  </a:lnTo>
                  <a:lnTo>
                    <a:pt x="719" y="214"/>
                  </a:lnTo>
                  <a:lnTo>
                    <a:pt x="716" y="217"/>
                  </a:lnTo>
                  <a:lnTo>
                    <a:pt x="709" y="217"/>
                  </a:lnTo>
                  <a:lnTo>
                    <a:pt x="706" y="221"/>
                  </a:lnTo>
                  <a:lnTo>
                    <a:pt x="696" y="221"/>
                  </a:lnTo>
                  <a:lnTo>
                    <a:pt x="693" y="224"/>
                  </a:lnTo>
                  <a:lnTo>
                    <a:pt x="690" y="224"/>
                  </a:lnTo>
                  <a:lnTo>
                    <a:pt x="683" y="227"/>
                  </a:lnTo>
                  <a:lnTo>
                    <a:pt x="677" y="227"/>
                  </a:lnTo>
                  <a:lnTo>
                    <a:pt x="671" y="230"/>
                  </a:lnTo>
                  <a:lnTo>
                    <a:pt x="667" y="230"/>
                  </a:lnTo>
                  <a:lnTo>
                    <a:pt x="664" y="234"/>
                  </a:lnTo>
                  <a:lnTo>
                    <a:pt x="654" y="234"/>
                  </a:lnTo>
                  <a:lnTo>
                    <a:pt x="651" y="237"/>
                  </a:lnTo>
                  <a:lnTo>
                    <a:pt x="645" y="237"/>
                  </a:lnTo>
                  <a:lnTo>
                    <a:pt x="641" y="240"/>
                  </a:lnTo>
                  <a:lnTo>
                    <a:pt x="635" y="240"/>
                  </a:lnTo>
                  <a:lnTo>
                    <a:pt x="628" y="243"/>
                  </a:lnTo>
                  <a:lnTo>
                    <a:pt x="625" y="243"/>
                  </a:lnTo>
                  <a:lnTo>
                    <a:pt x="622" y="247"/>
                  </a:lnTo>
                  <a:lnTo>
                    <a:pt x="615" y="247"/>
                  </a:lnTo>
                  <a:lnTo>
                    <a:pt x="609" y="250"/>
                  </a:lnTo>
                  <a:lnTo>
                    <a:pt x="606" y="250"/>
                  </a:lnTo>
                  <a:lnTo>
                    <a:pt x="602" y="253"/>
                  </a:lnTo>
                  <a:lnTo>
                    <a:pt x="596" y="253"/>
                  </a:lnTo>
                  <a:lnTo>
                    <a:pt x="593" y="256"/>
                  </a:lnTo>
                  <a:lnTo>
                    <a:pt x="586" y="256"/>
                  </a:lnTo>
                  <a:lnTo>
                    <a:pt x="583" y="260"/>
                  </a:lnTo>
                  <a:lnTo>
                    <a:pt x="577" y="260"/>
                  </a:lnTo>
                  <a:lnTo>
                    <a:pt x="577" y="263"/>
                  </a:lnTo>
                  <a:lnTo>
                    <a:pt x="573" y="263"/>
                  </a:lnTo>
                  <a:lnTo>
                    <a:pt x="570" y="266"/>
                  </a:lnTo>
                  <a:lnTo>
                    <a:pt x="564" y="266"/>
                  </a:lnTo>
                  <a:lnTo>
                    <a:pt x="560" y="269"/>
                  </a:lnTo>
                  <a:lnTo>
                    <a:pt x="551" y="269"/>
                  </a:lnTo>
                  <a:lnTo>
                    <a:pt x="551" y="273"/>
                  </a:lnTo>
                  <a:lnTo>
                    <a:pt x="541" y="273"/>
                  </a:lnTo>
                  <a:lnTo>
                    <a:pt x="541" y="276"/>
                  </a:lnTo>
                  <a:lnTo>
                    <a:pt x="534" y="276"/>
                  </a:lnTo>
                  <a:lnTo>
                    <a:pt x="531" y="279"/>
                  </a:lnTo>
                  <a:lnTo>
                    <a:pt x="525" y="279"/>
                  </a:lnTo>
                  <a:lnTo>
                    <a:pt x="522" y="282"/>
                  </a:lnTo>
                  <a:lnTo>
                    <a:pt x="515" y="282"/>
                  </a:lnTo>
                  <a:lnTo>
                    <a:pt x="515" y="285"/>
                  </a:lnTo>
                  <a:lnTo>
                    <a:pt x="509" y="285"/>
                  </a:lnTo>
                  <a:lnTo>
                    <a:pt x="505" y="289"/>
                  </a:lnTo>
                  <a:lnTo>
                    <a:pt x="499" y="289"/>
                  </a:lnTo>
                  <a:lnTo>
                    <a:pt x="499" y="292"/>
                  </a:lnTo>
                  <a:lnTo>
                    <a:pt x="492" y="292"/>
                  </a:lnTo>
                  <a:lnTo>
                    <a:pt x="492" y="295"/>
                  </a:lnTo>
                  <a:lnTo>
                    <a:pt x="489" y="295"/>
                  </a:lnTo>
                  <a:lnTo>
                    <a:pt x="483" y="289"/>
                  </a:lnTo>
                  <a:lnTo>
                    <a:pt x="476" y="282"/>
                  </a:lnTo>
                  <a:lnTo>
                    <a:pt x="473" y="282"/>
                  </a:lnTo>
                  <a:lnTo>
                    <a:pt x="466" y="279"/>
                  </a:lnTo>
                  <a:lnTo>
                    <a:pt x="460" y="273"/>
                  </a:lnTo>
                  <a:lnTo>
                    <a:pt x="454" y="266"/>
                  </a:lnTo>
                  <a:lnTo>
                    <a:pt x="450" y="263"/>
                  </a:lnTo>
                  <a:lnTo>
                    <a:pt x="447" y="263"/>
                  </a:lnTo>
                  <a:lnTo>
                    <a:pt x="441" y="256"/>
                  </a:lnTo>
                  <a:lnTo>
                    <a:pt x="437" y="253"/>
                  </a:lnTo>
                  <a:lnTo>
                    <a:pt x="431" y="250"/>
                  </a:lnTo>
                  <a:lnTo>
                    <a:pt x="428" y="247"/>
                  </a:lnTo>
                  <a:lnTo>
                    <a:pt x="424" y="247"/>
                  </a:lnTo>
                  <a:lnTo>
                    <a:pt x="418" y="240"/>
                  </a:lnTo>
                  <a:lnTo>
                    <a:pt x="411" y="234"/>
                  </a:lnTo>
                  <a:lnTo>
                    <a:pt x="408" y="230"/>
                  </a:lnTo>
                  <a:lnTo>
                    <a:pt x="405" y="230"/>
                  </a:lnTo>
                  <a:lnTo>
                    <a:pt x="398" y="227"/>
                  </a:lnTo>
                  <a:lnTo>
                    <a:pt x="392" y="221"/>
                  </a:lnTo>
                  <a:lnTo>
                    <a:pt x="389" y="217"/>
                  </a:lnTo>
                  <a:lnTo>
                    <a:pt x="385" y="217"/>
                  </a:lnTo>
                  <a:lnTo>
                    <a:pt x="379" y="211"/>
                  </a:lnTo>
                  <a:lnTo>
                    <a:pt x="376" y="208"/>
                  </a:lnTo>
                  <a:lnTo>
                    <a:pt x="369" y="204"/>
                  </a:lnTo>
                  <a:lnTo>
                    <a:pt x="366" y="204"/>
                  </a:lnTo>
                  <a:lnTo>
                    <a:pt x="360" y="198"/>
                  </a:lnTo>
                  <a:lnTo>
                    <a:pt x="356" y="195"/>
                  </a:lnTo>
                  <a:lnTo>
                    <a:pt x="353" y="195"/>
                  </a:lnTo>
                  <a:lnTo>
                    <a:pt x="350" y="192"/>
                  </a:lnTo>
                  <a:lnTo>
                    <a:pt x="343" y="188"/>
                  </a:lnTo>
                  <a:lnTo>
                    <a:pt x="337" y="182"/>
                  </a:lnTo>
                  <a:lnTo>
                    <a:pt x="334" y="182"/>
                  </a:lnTo>
                  <a:lnTo>
                    <a:pt x="327" y="175"/>
                  </a:lnTo>
                  <a:lnTo>
                    <a:pt x="324" y="172"/>
                  </a:lnTo>
                  <a:lnTo>
                    <a:pt x="321" y="172"/>
                  </a:lnTo>
                  <a:lnTo>
                    <a:pt x="314" y="169"/>
                  </a:lnTo>
                  <a:lnTo>
                    <a:pt x="308" y="162"/>
                  </a:lnTo>
                  <a:lnTo>
                    <a:pt x="305" y="159"/>
                  </a:lnTo>
                  <a:lnTo>
                    <a:pt x="301" y="159"/>
                  </a:lnTo>
                  <a:lnTo>
                    <a:pt x="295" y="156"/>
                  </a:lnTo>
                  <a:lnTo>
                    <a:pt x="292" y="153"/>
                  </a:lnTo>
                  <a:lnTo>
                    <a:pt x="288" y="153"/>
                  </a:lnTo>
                  <a:lnTo>
                    <a:pt x="282" y="146"/>
                  </a:lnTo>
                  <a:lnTo>
                    <a:pt x="275" y="143"/>
                  </a:lnTo>
                  <a:lnTo>
                    <a:pt x="272" y="143"/>
                  </a:lnTo>
                  <a:lnTo>
                    <a:pt x="266" y="136"/>
                  </a:lnTo>
                  <a:lnTo>
                    <a:pt x="262" y="133"/>
                  </a:lnTo>
                  <a:lnTo>
                    <a:pt x="256" y="133"/>
                  </a:lnTo>
                  <a:lnTo>
                    <a:pt x="249" y="127"/>
                  </a:lnTo>
                  <a:lnTo>
                    <a:pt x="246" y="123"/>
                  </a:lnTo>
                  <a:lnTo>
                    <a:pt x="240" y="123"/>
                  </a:lnTo>
                  <a:lnTo>
                    <a:pt x="233" y="117"/>
                  </a:lnTo>
                  <a:lnTo>
                    <a:pt x="230" y="117"/>
                  </a:lnTo>
                  <a:lnTo>
                    <a:pt x="227" y="114"/>
                  </a:lnTo>
                  <a:lnTo>
                    <a:pt x="220" y="111"/>
                  </a:lnTo>
                  <a:lnTo>
                    <a:pt x="217" y="111"/>
                  </a:lnTo>
                  <a:lnTo>
                    <a:pt x="211" y="104"/>
                  </a:lnTo>
                  <a:lnTo>
                    <a:pt x="207" y="101"/>
                  </a:lnTo>
                  <a:lnTo>
                    <a:pt x="201" y="101"/>
                  </a:lnTo>
                  <a:lnTo>
                    <a:pt x="194" y="94"/>
                  </a:lnTo>
                  <a:lnTo>
                    <a:pt x="191" y="94"/>
                  </a:lnTo>
                  <a:lnTo>
                    <a:pt x="188" y="91"/>
                  </a:lnTo>
                  <a:lnTo>
                    <a:pt x="181" y="91"/>
                  </a:lnTo>
                  <a:lnTo>
                    <a:pt x="175" y="85"/>
                  </a:lnTo>
                  <a:lnTo>
                    <a:pt x="172" y="85"/>
                  </a:lnTo>
                  <a:lnTo>
                    <a:pt x="165" y="78"/>
                  </a:lnTo>
                  <a:lnTo>
                    <a:pt x="162" y="78"/>
                  </a:lnTo>
                  <a:lnTo>
                    <a:pt x="156" y="75"/>
                  </a:lnTo>
                  <a:lnTo>
                    <a:pt x="152" y="75"/>
                  </a:lnTo>
                  <a:lnTo>
                    <a:pt x="146" y="68"/>
                  </a:lnTo>
                  <a:lnTo>
                    <a:pt x="143" y="68"/>
                  </a:lnTo>
                  <a:lnTo>
                    <a:pt x="139" y="65"/>
                  </a:lnTo>
                  <a:lnTo>
                    <a:pt x="136" y="65"/>
                  </a:lnTo>
                  <a:lnTo>
                    <a:pt x="133" y="62"/>
                  </a:lnTo>
                  <a:lnTo>
                    <a:pt x="130" y="62"/>
                  </a:lnTo>
                  <a:lnTo>
                    <a:pt x="126" y="59"/>
                  </a:lnTo>
                  <a:lnTo>
                    <a:pt x="123" y="59"/>
                  </a:lnTo>
                  <a:lnTo>
                    <a:pt x="120" y="55"/>
                  </a:lnTo>
                  <a:lnTo>
                    <a:pt x="117" y="55"/>
                  </a:lnTo>
                  <a:lnTo>
                    <a:pt x="113" y="52"/>
                  </a:lnTo>
                  <a:lnTo>
                    <a:pt x="110" y="52"/>
                  </a:lnTo>
                  <a:lnTo>
                    <a:pt x="107" y="49"/>
                  </a:lnTo>
                  <a:lnTo>
                    <a:pt x="104" y="49"/>
                  </a:lnTo>
                  <a:lnTo>
                    <a:pt x="100" y="46"/>
                  </a:lnTo>
                  <a:lnTo>
                    <a:pt x="97" y="46"/>
                  </a:lnTo>
                  <a:lnTo>
                    <a:pt x="94" y="42"/>
                  </a:lnTo>
                  <a:lnTo>
                    <a:pt x="91" y="42"/>
                  </a:lnTo>
                  <a:lnTo>
                    <a:pt x="88" y="39"/>
                  </a:lnTo>
                  <a:lnTo>
                    <a:pt x="84" y="39"/>
                  </a:lnTo>
                  <a:lnTo>
                    <a:pt x="81" y="36"/>
                  </a:lnTo>
                  <a:lnTo>
                    <a:pt x="78" y="36"/>
                  </a:lnTo>
                  <a:lnTo>
                    <a:pt x="75" y="33"/>
                  </a:lnTo>
                  <a:lnTo>
                    <a:pt x="71" y="33"/>
                  </a:lnTo>
                  <a:lnTo>
                    <a:pt x="68" y="30"/>
                  </a:lnTo>
                  <a:lnTo>
                    <a:pt x="65" y="30"/>
                  </a:lnTo>
                  <a:lnTo>
                    <a:pt x="62" y="26"/>
                  </a:lnTo>
                  <a:lnTo>
                    <a:pt x="58" y="26"/>
                  </a:lnTo>
                  <a:lnTo>
                    <a:pt x="55" y="23"/>
                  </a:lnTo>
                  <a:lnTo>
                    <a:pt x="49" y="23"/>
                  </a:lnTo>
                  <a:lnTo>
                    <a:pt x="45" y="20"/>
                  </a:lnTo>
                  <a:lnTo>
                    <a:pt x="42" y="20"/>
                  </a:lnTo>
                  <a:lnTo>
                    <a:pt x="42" y="17"/>
                  </a:lnTo>
                  <a:lnTo>
                    <a:pt x="36" y="17"/>
                  </a:lnTo>
                  <a:lnTo>
                    <a:pt x="32" y="13"/>
                  </a:lnTo>
                  <a:lnTo>
                    <a:pt x="29" y="13"/>
                  </a:lnTo>
                  <a:lnTo>
                    <a:pt x="26" y="10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3" y="7"/>
                  </a:lnTo>
                  <a:lnTo>
                    <a:pt x="10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528"/>
                  </a:lnTo>
                  <a:lnTo>
                    <a:pt x="972" y="528"/>
                  </a:lnTo>
                  <a:lnTo>
                    <a:pt x="972" y="192"/>
                  </a:lnTo>
                  <a:close/>
                </a:path>
              </a:pathLst>
            </a:custGeom>
            <a:solidFill>
              <a:srgbClr val="008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1657" name="Freeform 9"/>
            <p:cNvSpPr>
              <a:spLocks noChangeAspect="1"/>
            </p:cNvSpPr>
            <p:nvPr/>
          </p:nvSpPr>
          <p:spPr bwMode="auto">
            <a:xfrm>
              <a:off x="1173" y="3371"/>
              <a:ext cx="1185" cy="659"/>
            </a:xfrm>
            <a:custGeom>
              <a:avLst/>
              <a:gdLst/>
              <a:ahLst/>
              <a:cxnLst>
                <a:cxn ang="0">
                  <a:pos x="822" y="201"/>
                </a:cxn>
                <a:cxn ang="0">
                  <a:pos x="754" y="210"/>
                </a:cxn>
                <a:cxn ang="0">
                  <a:pos x="712" y="220"/>
                </a:cxn>
                <a:cxn ang="0">
                  <a:pos x="680" y="230"/>
                </a:cxn>
                <a:cxn ang="0">
                  <a:pos x="648" y="240"/>
                </a:cxn>
                <a:cxn ang="0">
                  <a:pos x="618" y="249"/>
                </a:cxn>
                <a:cxn ang="0">
                  <a:pos x="589" y="259"/>
                </a:cxn>
                <a:cxn ang="0">
                  <a:pos x="573" y="269"/>
                </a:cxn>
                <a:cxn ang="0">
                  <a:pos x="541" y="282"/>
                </a:cxn>
                <a:cxn ang="0">
                  <a:pos x="515" y="285"/>
                </a:cxn>
                <a:cxn ang="0">
                  <a:pos x="502" y="295"/>
                </a:cxn>
                <a:cxn ang="0">
                  <a:pos x="469" y="282"/>
                </a:cxn>
                <a:cxn ang="0">
                  <a:pos x="431" y="249"/>
                </a:cxn>
                <a:cxn ang="0">
                  <a:pos x="388" y="220"/>
                </a:cxn>
                <a:cxn ang="0">
                  <a:pos x="359" y="198"/>
                </a:cxn>
                <a:cxn ang="0">
                  <a:pos x="324" y="175"/>
                </a:cxn>
                <a:cxn ang="0">
                  <a:pos x="291" y="155"/>
                </a:cxn>
                <a:cxn ang="0">
                  <a:pos x="262" y="136"/>
                </a:cxn>
                <a:cxn ang="0">
                  <a:pos x="223" y="113"/>
                </a:cxn>
                <a:cxn ang="0">
                  <a:pos x="197" y="97"/>
                </a:cxn>
                <a:cxn ang="0">
                  <a:pos x="165" y="81"/>
                </a:cxn>
                <a:cxn ang="0">
                  <a:pos x="139" y="68"/>
                </a:cxn>
                <a:cxn ang="0">
                  <a:pos x="123" y="58"/>
                </a:cxn>
                <a:cxn ang="0">
                  <a:pos x="110" y="52"/>
                </a:cxn>
                <a:cxn ang="0">
                  <a:pos x="87" y="42"/>
                </a:cxn>
                <a:cxn ang="0">
                  <a:pos x="71" y="32"/>
                </a:cxn>
                <a:cxn ang="0">
                  <a:pos x="55" y="26"/>
                </a:cxn>
                <a:cxn ang="0">
                  <a:pos x="32" y="16"/>
                </a:cxn>
                <a:cxn ang="0">
                  <a:pos x="13" y="6"/>
                </a:cxn>
                <a:cxn ang="0">
                  <a:pos x="971" y="534"/>
                </a:cxn>
                <a:cxn ang="0">
                  <a:pos x="10" y="13"/>
                </a:cxn>
                <a:cxn ang="0">
                  <a:pos x="35" y="23"/>
                </a:cxn>
                <a:cxn ang="0">
                  <a:pos x="52" y="32"/>
                </a:cxn>
                <a:cxn ang="0">
                  <a:pos x="68" y="39"/>
                </a:cxn>
                <a:cxn ang="0">
                  <a:pos x="91" y="48"/>
                </a:cxn>
                <a:cxn ang="0">
                  <a:pos x="107" y="58"/>
                </a:cxn>
                <a:cxn ang="0">
                  <a:pos x="120" y="65"/>
                </a:cxn>
                <a:cxn ang="0">
                  <a:pos x="142" y="74"/>
                </a:cxn>
                <a:cxn ang="0">
                  <a:pos x="168" y="87"/>
                </a:cxn>
                <a:cxn ang="0">
                  <a:pos x="194" y="104"/>
                </a:cxn>
                <a:cxn ang="0">
                  <a:pos x="230" y="123"/>
                </a:cxn>
                <a:cxn ang="0">
                  <a:pos x="259" y="142"/>
                </a:cxn>
                <a:cxn ang="0">
                  <a:pos x="295" y="162"/>
                </a:cxn>
                <a:cxn ang="0">
                  <a:pos x="327" y="181"/>
                </a:cxn>
                <a:cxn ang="0">
                  <a:pos x="356" y="204"/>
                </a:cxn>
                <a:cxn ang="0">
                  <a:pos x="392" y="227"/>
                </a:cxn>
                <a:cxn ang="0">
                  <a:pos x="427" y="256"/>
                </a:cxn>
                <a:cxn ang="0">
                  <a:pos x="476" y="291"/>
                </a:cxn>
                <a:cxn ang="0">
                  <a:pos x="505" y="295"/>
                </a:cxn>
                <a:cxn ang="0">
                  <a:pos x="525" y="291"/>
                </a:cxn>
                <a:cxn ang="0">
                  <a:pos x="544" y="282"/>
                </a:cxn>
                <a:cxn ang="0">
                  <a:pos x="580" y="272"/>
                </a:cxn>
                <a:cxn ang="0">
                  <a:pos x="596" y="266"/>
                </a:cxn>
                <a:cxn ang="0">
                  <a:pos x="625" y="256"/>
                </a:cxn>
                <a:cxn ang="0">
                  <a:pos x="654" y="246"/>
                </a:cxn>
                <a:cxn ang="0">
                  <a:pos x="686" y="236"/>
                </a:cxn>
                <a:cxn ang="0">
                  <a:pos x="719" y="227"/>
                </a:cxn>
                <a:cxn ang="0">
                  <a:pos x="774" y="217"/>
                </a:cxn>
                <a:cxn ang="0">
                  <a:pos x="848" y="207"/>
                </a:cxn>
                <a:cxn ang="0">
                  <a:pos x="978" y="194"/>
                </a:cxn>
              </a:cxnLst>
              <a:rect l="0" t="0" r="r" b="b"/>
              <a:pathLst>
                <a:path w="978" h="538">
                  <a:moveTo>
                    <a:pt x="978" y="194"/>
                  </a:moveTo>
                  <a:lnTo>
                    <a:pt x="897" y="194"/>
                  </a:lnTo>
                  <a:lnTo>
                    <a:pt x="891" y="198"/>
                  </a:lnTo>
                  <a:lnTo>
                    <a:pt x="894" y="198"/>
                  </a:lnTo>
                  <a:lnTo>
                    <a:pt x="852" y="198"/>
                  </a:lnTo>
                  <a:lnTo>
                    <a:pt x="845" y="201"/>
                  </a:lnTo>
                  <a:lnTo>
                    <a:pt x="848" y="201"/>
                  </a:lnTo>
                  <a:lnTo>
                    <a:pt x="822" y="201"/>
                  </a:lnTo>
                  <a:lnTo>
                    <a:pt x="816" y="204"/>
                  </a:lnTo>
                  <a:lnTo>
                    <a:pt x="800" y="204"/>
                  </a:lnTo>
                  <a:lnTo>
                    <a:pt x="793" y="207"/>
                  </a:lnTo>
                  <a:lnTo>
                    <a:pt x="797" y="207"/>
                  </a:lnTo>
                  <a:lnTo>
                    <a:pt x="777" y="207"/>
                  </a:lnTo>
                  <a:lnTo>
                    <a:pt x="771" y="210"/>
                  </a:lnTo>
                  <a:lnTo>
                    <a:pt x="774" y="210"/>
                  </a:lnTo>
                  <a:lnTo>
                    <a:pt x="754" y="210"/>
                  </a:lnTo>
                  <a:lnTo>
                    <a:pt x="748" y="214"/>
                  </a:lnTo>
                  <a:lnTo>
                    <a:pt x="735" y="214"/>
                  </a:lnTo>
                  <a:lnTo>
                    <a:pt x="729" y="217"/>
                  </a:lnTo>
                  <a:lnTo>
                    <a:pt x="732" y="217"/>
                  </a:lnTo>
                  <a:lnTo>
                    <a:pt x="722" y="217"/>
                  </a:lnTo>
                  <a:lnTo>
                    <a:pt x="716" y="220"/>
                  </a:lnTo>
                  <a:lnTo>
                    <a:pt x="719" y="220"/>
                  </a:lnTo>
                  <a:lnTo>
                    <a:pt x="712" y="220"/>
                  </a:lnTo>
                  <a:lnTo>
                    <a:pt x="706" y="223"/>
                  </a:lnTo>
                  <a:lnTo>
                    <a:pt x="709" y="223"/>
                  </a:lnTo>
                  <a:lnTo>
                    <a:pt x="699" y="223"/>
                  </a:lnTo>
                  <a:lnTo>
                    <a:pt x="693" y="227"/>
                  </a:lnTo>
                  <a:lnTo>
                    <a:pt x="696" y="227"/>
                  </a:lnTo>
                  <a:lnTo>
                    <a:pt x="693" y="227"/>
                  </a:lnTo>
                  <a:lnTo>
                    <a:pt x="686" y="230"/>
                  </a:lnTo>
                  <a:lnTo>
                    <a:pt x="680" y="230"/>
                  </a:lnTo>
                  <a:lnTo>
                    <a:pt x="674" y="233"/>
                  </a:lnTo>
                  <a:lnTo>
                    <a:pt x="670" y="233"/>
                  </a:lnTo>
                  <a:lnTo>
                    <a:pt x="664" y="236"/>
                  </a:lnTo>
                  <a:lnTo>
                    <a:pt x="667" y="236"/>
                  </a:lnTo>
                  <a:lnTo>
                    <a:pt x="657" y="236"/>
                  </a:lnTo>
                  <a:lnTo>
                    <a:pt x="651" y="240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1" y="243"/>
                  </a:lnTo>
                  <a:lnTo>
                    <a:pt x="644" y="243"/>
                  </a:lnTo>
                  <a:lnTo>
                    <a:pt x="638" y="243"/>
                  </a:lnTo>
                  <a:lnTo>
                    <a:pt x="631" y="246"/>
                  </a:lnTo>
                  <a:lnTo>
                    <a:pt x="628" y="246"/>
                  </a:lnTo>
                  <a:lnTo>
                    <a:pt x="622" y="249"/>
                  </a:lnTo>
                  <a:lnTo>
                    <a:pt x="625" y="249"/>
                  </a:lnTo>
                  <a:lnTo>
                    <a:pt x="618" y="249"/>
                  </a:lnTo>
                  <a:lnTo>
                    <a:pt x="612" y="253"/>
                  </a:lnTo>
                  <a:lnTo>
                    <a:pt x="609" y="253"/>
                  </a:lnTo>
                  <a:lnTo>
                    <a:pt x="602" y="256"/>
                  </a:lnTo>
                  <a:lnTo>
                    <a:pt x="605" y="256"/>
                  </a:lnTo>
                  <a:lnTo>
                    <a:pt x="599" y="256"/>
                  </a:lnTo>
                  <a:lnTo>
                    <a:pt x="593" y="259"/>
                  </a:lnTo>
                  <a:lnTo>
                    <a:pt x="596" y="259"/>
                  </a:lnTo>
                  <a:lnTo>
                    <a:pt x="589" y="259"/>
                  </a:lnTo>
                  <a:lnTo>
                    <a:pt x="583" y="262"/>
                  </a:lnTo>
                  <a:lnTo>
                    <a:pt x="586" y="262"/>
                  </a:lnTo>
                  <a:lnTo>
                    <a:pt x="576" y="262"/>
                  </a:lnTo>
                  <a:lnTo>
                    <a:pt x="576" y="269"/>
                  </a:lnTo>
                  <a:lnTo>
                    <a:pt x="580" y="266"/>
                  </a:lnTo>
                  <a:lnTo>
                    <a:pt x="576" y="266"/>
                  </a:lnTo>
                  <a:lnTo>
                    <a:pt x="570" y="269"/>
                  </a:lnTo>
                  <a:lnTo>
                    <a:pt x="573" y="269"/>
                  </a:lnTo>
                  <a:lnTo>
                    <a:pt x="567" y="269"/>
                  </a:lnTo>
                  <a:lnTo>
                    <a:pt x="560" y="272"/>
                  </a:lnTo>
                  <a:lnTo>
                    <a:pt x="563" y="272"/>
                  </a:lnTo>
                  <a:lnTo>
                    <a:pt x="550" y="272"/>
                  </a:lnTo>
                  <a:lnTo>
                    <a:pt x="550" y="279"/>
                  </a:lnTo>
                  <a:lnTo>
                    <a:pt x="554" y="275"/>
                  </a:lnTo>
                  <a:lnTo>
                    <a:pt x="541" y="275"/>
                  </a:lnTo>
                  <a:lnTo>
                    <a:pt x="541" y="282"/>
                  </a:lnTo>
                  <a:lnTo>
                    <a:pt x="544" y="279"/>
                  </a:lnTo>
                  <a:lnTo>
                    <a:pt x="537" y="279"/>
                  </a:lnTo>
                  <a:lnTo>
                    <a:pt x="531" y="282"/>
                  </a:lnTo>
                  <a:lnTo>
                    <a:pt x="534" y="282"/>
                  </a:lnTo>
                  <a:lnTo>
                    <a:pt x="528" y="282"/>
                  </a:lnTo>
                  <a:lnTo>
                    <a:pt x="521" y="285"/>
                  </a:lnTo>
                  <a:lnTo>
                    <a:pt x="525" y="285"/>
                  </a:lnTo>
                  <a:lnTo>
                    <a:pt x="515" y="285"/>
                  </a:lnTo>
                  <a:lnTo>
                    <a:pt x="515" y="291"/>
                  </a:lnTo>
                  <a:lnTo>
                    <a:pt x="518" y="288"/>
                  </a:lnTo>
                  <a:lnTo>
                    <a:pt x="512" y="288"/>
                  </a:lnTo>
                  <a:lnTo>
                    <a:pt x="505" y="291"/>
                  </a:lnTo>
                  <a:lnTo>
                    <a:pt x="508" y="291"/>
                  </a:lnTo>
                  <a:lnTo>
                    <a:pt x="499" y="291"/>
                  </a:lnTo>
                  <a:lnTo>
                    <a:pt x="499" y="298"/>
                  </a:lnTo>
                  <a:lnTo>
                    <a:pt x="502" y="295"/>
                  </a:lnTo>
                  <a:lnTo>
                    <a:pt x="492" y="295"/>
                  </a:lnTo>
                  <a:lnTo>
                    <a:pt x="492" y="301"/>
                  </a:lnTo>
                  <a:lnTo>
                    <a:pt x="495" y="298"/>
                  </a:lnTo>
                  <a:lnTo>
                    <a:pt x="492" y="298"/>
                  </a:lnTo>
                  <a:lnTo>
                    <a:pt x="495" y="298"/>
                  </a:lnTo>
                  <a:lnTo>
                    <a:pt x="479" y="285"/>
                  </a:lnTo>
                  <a:lnTo>
                    <a:pt x="476" y="285"/>
                  </a:lnTo>
                  <a:lnTo>
                    <a:pt x="469" y="282"/>
                  </a:lnTo>
                  <a:lnTo>
                    <a:pt x="473" y="282"/>
                  </a:lnTo>
                  <a:lnTo>
                    <a:pt x="453" y="266"/>
                  </a:lnTo>
                  <a:lnTo>
                    <a:pt x="450" y="266"/>
                  </a:lnTo>
                  <a:lnTo>
                    <a:pt x="453" y="266"/>
                  </a:lnTo>
                  <a:lnTo>
                    <a:pt x="444" y="256"/>
                  </a:lnTo>
                  <a:lnTo>
                    <a:pt x="434" y="253"/>
                  </a:lnTo>
                  <a:lnTo>
                    <a:pt x="437" y="253"/>
                  </a:lnTo>
                  <a:lnTo>
                    <a:pt x="431" y="249"/>
                  </a:lnTo>
                  <a:lnTo>
                    <a:pt x="427" y="249"/>
                  </a:lnTo>
                  <a:lnTo>
                    <a:pt x="431" y="249"/>
                  </a:lnTo>
                  <a:lnTo>
                    <a:pt x="411" y="233"/>
                  </a:lnTo>
                  <a:lnTo>
                    <a:pt x="408" y="233"/>
                  </a:lnTo>
                  <a:lnTo>
                    <a:pt x="401" y="230"/>
                  </a:lnTo>
                  <a:lnTo>
                    <a:pt x="405" y="230"/>
                  </a:lnTo>
                  <a:lnTo>
                    <a:pt x="392" y="220"/>
                  </a:lnTo>
                  <a:lnTo>
                    <a:pt x="388" y="220"/>
                  </a:lnTo>
                  <a:lnTo>
                    <a:pt x="392" y="220"/>
                  </a:lnTo>
                  <a:lnTo>
                    <a:pt x="382" y="210"/>
                  </a:lnTo>
                  <a:lnTo>
                    <a:pt x="372" y="207"/>
                  </a:lnTo>
                  <a:lnTo>
                    <a:pt x="369" y="207"/>
                  </a:lnTo>
                  <a:lnTo>
                    <a:pt x="372" y="207"/>
                  </a:lnTo>
                  <a:lnTo>
                    <a:pt x="359" y="198"/>
                  </a:lnTo>
                  <a:lnTo>
                    <a:pt x="356" y="198"/>
                  </a:lnTo>
                  <a:lnTo>
                    <a:pt x="359" y="198"/>
                  </a:lnTo>
                  <a:lnTo>
                    <a:pt x="356" y="194"/>
                  </a:lnTo>
                  <a:lnTo>
                    <a:pt x="346" y="191"/>
                  </a:lnTo>
                  <a:lnTo>
                    <a:pt x="350" y="191"/>
                  </a:lnTo>
                  <a:lnTo>
                    <a:pt x="340" y="185"/>
                  </a:lnTo>
                  <a:lnTo>
                    <a:pt x="337" y="185"/>
                  </a:lnTo>
                  <a:lnTo>
                    <a:pt x="340" y="185"/>
                  </a:lnTo>
                  <a:lnTo>
                    <a:pt x="327" y="175"/>
                  </a:lnTo>
                  <a:lnTo>
                    <a:pt x="324" y="175"/>
                  </a:lnTo>
                  <a:lnTo>
                    <a:pt x="317" y="172"/>
                  </a:lnTo>
                  <a:lnTo>
                    <a:pt x="320" y="172"/>
                  </a:lnTo>
                  <a:lnTo>
                    <a:pt x="308" y="162"/>
                  </a:lnTo>
                  <a:lnTo>
                    <a:pt x="304" y="162"/>
                  </a:lnTo>
                  <a:lnTo>
                    <a:pt x="298" y="159"/>
                  </a:lnTo>
                  <a:lnTo>
                    <a:pt x="301" y="159"/>
                  </a:lnTo>
                  <a:lnTo>
                    <a:pt x="295" y="155"/>
                  </a:lnTo>
                  <a:lnTo>
                    <a:pt x="291" y="155"/>
                  </a:lnTo>
                  <a:lnTo>
                    <a:pt x="295" y="155"/>
                  </a:lnTo>
                  <a:lnTo>
                    <a:pt x="288" y="149"/>
                  </a:lnTo>
                  <a:lnTo>
                    <a:pt x="278" y="146"/>
                  </a:lnTo>
                  <a:lnTo>
                    <a:pt x="275" y="146"/>
                  </a:lnTo>
                  <a:lnTo>
                    <a:pt x="278" y="146"/>
                  </a:lnTo>
                  <a:lnTo>
                    <a:pt x="265" y="136"/>
                  </a:lnTo>
                  <a:lnTo>
                    <a:pt x="259" y="136"/>
                  </a:lnTo>
                  <a:lnTo>
                    <a:pt x="262" y="136"/>
                  </a:lnTo>
                  <a:lnTo>
                    <a:pt x="249" y="126"/>
                  </a:lnTo>
                  <a:lnTo>
                    <a:pt x="243" y="126"/>
                  </a:lnTo>
                  <a:lnTo>
                    <a:pt x="246" y="126"/>
                  </a:lnTo>
                  <a:lnTo>
                    <a:pt x="236" y="120"/>
                  </a:lnTo>
                  <a:lnTo>
                    <a:pt x="233" y="120"/>
                  </a:lnTo>
                  <a:lnTo>
                    <a:pt x="236" y="120"/>
                  </a:lnTo>
                  <a:lnTo>
                    <a:pt x="233" y="117"/>
                  </a:lnTo>
                  <a:lnTo>
                    <a:pt x="223" y="113"/>
                  </a:lnTo>
                  <a:lnTo>
                    <a:pt x="220" y="113"/>
                  </a:lnTo>
                  <a:lnTo>
                    <a:pt x="223" y="113"/>
                  </a:lnTo>
                  <a:lnTo>
                    <a:pt x="210" y="104"/>
                  </a:lnTo>
                  <a:lnTo>
                    <a:pt x="204" y="104"/>
                  </a:lnTo>
                  <a:lnTo>
                    <a:pt x="207" y="104"/>
                  </a:lnTo>
                  <a:lnTo>
                    <a:pt x="197" y="97"/>
                  </a:lnTo>
                  <a:lnTo>
                    <a:pt x="194" y="97"/>
                  </a:lnTo>
                  <a:lnTo>
                    <a:pt x="197" y="97"/>
                  </a:lnTo>
                  <a:lnTo>
                    <a:pt x="191" y="94"/>
                  </a:lnTo>
                  <a:lnTo>
                    <a:pt x="184" y="94"/>
                  </a:lnTo>
                  <a:lnTo>
                    <a:pt x="188" y="94"/>
                  </a:lnTo>
                  <a:lnTo>
                    <a:pt x="178" y="87"/>
                  </a:lnTo>
                  <a:lnTo>
                    <a:pt x="175" y="87"/>
                  </a:lnTo>
                  <a:lnTo>
                    <a:pt x="178" y="87"/>
                  </a:lnTo>
                  <a:lnTo>
                    <a:pt x="168" y="81"/>
                  </a:lnTo>
                  <a:lnTo>
                    <a:pt x="165" y="81"/>
                  </a:lnTo>
                  <a:lnTo>
                    <a:pt x="159" y="78"/>
                  </a:lnTo>
                  <a:lnTo>
                    <a:pt x="155" y="78"/>
                  </a:lnTo>
                  <a:lnTo>
                    <a:pt x="159" y="78"/>
                  </a:lnTo>
                  <a:lnTo>
                    <a:pt x="149" y="71"/>
                  </a:lnTo>
                  <a:lnTo>
                    <a:pt x="146" y="71"/>
                  </a:lnTo>
                  <a:lnTo>
                    <a:pt x="149" y="71"/>
                  </a:lnTo>
                  <a:lnTo>
                    <a:pt x="142" y="68"/>
                  </a:lnTo>
                  <a:lnTo>
                    <a:pt x="139" y="68"/>
                  </a:lnTo>
                  <a:lnTo>
                    <a:pt x="142" y="68"/>
                  </a:lnTo>
                  <a:lnTo>
                    <a:pt x="136" y="65"/>
                  </a:lnTo>
                  <a:lnTo>
                    <a:pt x="133" y="65"/>
                  </a:lnTo>
                  <a:lnTo>
                    <a:pt x="136" y="65"/>
                  </a:lnTo>
                  <a:lnTo>
                    <a:pt x="129" y="61"/>
                  </a:lnTo>
                  <a:lnTo>
                    <a:pt x="126" y="61"/>
                  </a:lnTo>
                  <a:lnTo>
                    <a:pt x="129" y="61"/>
                  </a:lnTo>
                  <a:lnTo>
                    <a:pt x="123" y="58"/>
                  </a:lnTo>
                  <a:lnTo>
                    <a:pt x="120" y="58"/>
                  </a:lnTo>
                  <a:lnTo>
                    <a:pt x="123" y="58"/>
                  </a:lnTo>
                  <a:lnTo>
                    <a:pt x="116" y="55"/>
                  </a:lnTo>
                  <a:lnTo>
                    <a:pt x="113" y="55"/>
                  </a:lnTo>
                  <a:lnTo>
                    <a:pt x="116" y="55"/>
                  </a:lnTo>
                  <a:lnTo>
                    <a:pt x="110" y="52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03" y="48"/>
                  </a:lnTo>
                  <a:lnTo>
                    <a:pt x="100" y="48"/>
                  </a:lnTo>
                  <a:lnTo>
                    <a:pt x="103" y="48"/>
                  </a:lnTo>
                  <a:lnTo>
                    <a:pt x="97" y="45"/>
                  </a:lnTo>
                  <a:lnTo>
                    <a:pt x="94" y="45"/>
                  </a:lnTo>
                  <a:lnTo>
                    <a:pt x="97" y="45"/>
                  </a:lnTo>
                  <a:lnTo>
                    <a:pt x="91" y="42"/>
                  </a:lnTo>
                  <a:lnTo>
                    <a:pt x="87" y="42"/>
                  </a:lnTo>
                  <a:lnTo>
                    <a:pt x="91" y="42"/>
                  </a:lnTo>
                  <a:lnTo>
                    <a:pt x="84" y="39"/>
                  </a:lnTo>
                  <a:lnTo>
                    <a:pt x="81" y="39"/>
                  </a:lnTo>
                  <a:lnTo>
                    <a:pt x="84" y="39"/>
                  </a:lnTo>
                  <a:lnTo>
                    <a:pt x="78" y="36"/>
                  </a:lnTo>
                  <a:lnTo>
                    <a:pt x="74" y="36"/>
                  </a:lnTo>
                  <a:lnTo>
                    <a:pt x="78" y="36"/>
                  </a:lnTo>
                  <a:lnTo>
                    <a:pt x="71" y="32"/>
                  </a:lnTo>
                  <a:lnTo>
                    <a:pt x="68" y="32"/>
                  </a:lnTo>
                  <a:lnTo>
                    <a:pt x="71" y="32"/>
                  </a:lnTo>
                  <a:lnTo>
                    <a:pt x="65" y="29"/>
                  </a:lnTo>
                  <a:lnTo>
                    <a:pt x="61" y="29"/>
                  </a:lnTo>
                  <a:lnTo>
                    <a:pt x="65" y="29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5" y="26"/>
                  </a:lnTo>
                  <a:lnTo>
                    <a:pt x="48" y="23"/>
                  </a:lnTo>
                  <a:lnTo>
                    <a:pt x="45" y="23"/>
                  </a:lnTo>
                  <a:lnTo>
                    <a:pt x="48" y="26"/>
                  </a:lnTo>
                  <a:lnTo>
                    <a:pt x="48" y="19"/>
                  </a:lnTo>
                  <a:lnTo>
                    <a:pt x="39" y="19"/>
                  </a:lnTo>
                  <a:lnTo>
                    <a:pt x="42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5" y="16"/>
                  </a:lnTo>
                  <a:lnTo>
                    <a:pt x="29" y="13"/>
                  </a:lnTo>
                  <a:lnTo>
                    <a:pt x="22" y="13"/>
                  </a:lnTo>
                  <a:lnTo>
                    <a:pt x="26" y="16"/>
                  </a:lnTo>
                  <a:lnTo>
                    <a:pt x="26" y="10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13" y="6"/>
                  </a:lnTo>
                  <a:lnTo>
                    <a:pt x="6" y="6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538"/>
                  </a:lnTo>
                  <a:lnTo>
                    <a:pt x="978" y="538"/>
                  </a:lnTo>
                  <a:lnTo>
                    <a:pt x="978" y="194"/>
                  </a:lnTo>
                  <a:lnTo>
                    <a:pt x="971" y="198"/>
                  </a:lnTo>
                  <a:lnTo>
                    <a:pt x="971" y="534"/>
                  </a:lnTo>
                  <a:lnTo>
                    <a:pt x="975" y="531"/>
                  </a:lnTo>
                  <a:lnTo>
                    <a:pt x="3" y="531"/>
                  </a:lnTo>
                  <a:lnTo>
                    <a:pt x="6" y="534"/>
                  </a:lnTo>
                  <a:lnTo>
                    <a:pt x="6" y="6"/>
                  </a:lnTo>
                  <a:lnTo>
                    <a:pt x="0" y="10"/>
                  </a:lnTo>
                  <a:lnTo>
                    <a:pt x="6" y="13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6" y="16"/>
                  </a:lnTo>
                  <a:lnTo>
                    <a:pt x="22" y="16"/>
                  </a:lnTo>
                  <a:lnTo>
                    <a:pt x="19" y="13"/>
                  </a:lnTo>
                  <a:lnTo>
                    <a:pt x="19" y="19"/>
                  </a:lnTo>
                  <a:lnTo>
                    <a:pt x="29" y="19"/>
                  </a:lnTo>
                  <a:lnTo>
                    <a:pt x="26" y="19"/>
                  </a:lnTo>
                  <a:lnTo>
                    <a:pt x="32" y="23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39" y="26"/>
                  </a:lnTo>
                  <a:lnTo>
                    <a:pt x="45" y="26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8" y="29"/>
                  </a:lnTo>
                  <a:lnTo>
                    <a:pt x="45" y="29"/>
                  </a:lnTo>
                  <a:lnTo>
                    <a:pt x="52" y="32"/>
                  </a:lnTo>
                  <a:lnTo>
                    <a:pt x="58" y="32"/>
                  </a:lnTo>
                  <a:lnTo>
                    <a:pt x="55" y="32"/>
                  </a:lnTo>
                  <a:lnTo>
                    <a:pt x="61" y="36"/>
                  </a:lnTo>
                  <a:lnTo>
                    <a:pt x="65" y="36"/>
                  </a:lnTo>
                  <a:lnTo>
                    <a:pt x="61" y="36"/>
                  </a:lnTo>
                  <a:lnTo>
                    <a:pt x="68" y="39"/>
                  </a:lnTo>
                  <a:lnTo>
                    <a:pt x="71" y="39"/>
                  </a:lnTo>
                  <a:lnTo>
                    <a:pt x="68" y="39"/>
                  </a:lnTo>
                  <a:lnTo>
                    <a:pt x="74" y="42"/>
                  </a:lnTo>
                  <a:lnTo>
                    <a:pt x="78" y="42"/>
                  </a:lnTo>
                  <a:lnTo>
                    <a:pt x="74" y="42"/>
                  </a:lnTo>
                  <a:lnTo>
                    <a:pt x="81" y="45"/>
                  </a:lnTo>
                  <a:lnTo>
                    <a:pt x="84" y="45"/>
                  </a:lnTo>
                  <a:lnTo>
                    <a:pt x="81" y="45"/>
                  </a:lnTo>
                  <a:lnTo>
                    <a:pt x="87" y="48"/>
                  </a:lnTo>
                  <a:lnTo>
                    <a:pt x="91" y="48"/>
                  </a:lnTo>
                  <a:lnTo>
                    <a:pt x="87" y="48"/>
                  </a:lnTo>
                  <a:lnTo>
                    <a:pt x="94" y="52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100" y="55"/>
                  </a:lnTo>
                  <a:lnTo>
                    <a:pt x="103" y="55"/>
                  </a:lnTo>
                  <a:lnTo>
                    <a:pt x="100" y="55"/>
                  </a:lnTo>
                  <a:lnTo>
                    <a:pt x="107" y="58"/>
                  </a:lnTo>
                  <a:lnTo>
                    <a:pt x="110" y="58"/>
                  </a:lnTo>
                  <a:lnTo>
                    <a:pt x="107" y="58"/>
                  </a:lnTo>
                  <a:lnTo>
                    <a:pt x="113" y="61"/>
                  </a:lnTo>
                  <a:lnTo>
                    <a:pt x="116" y="61"/>
                  </a:lnTo>
                  <a:lnTo>
                    <a:pt x="113" y="61"/>
                  </a:lnTo>
                  <a:lnTo>
                    <a:pt x="120" y="65"/>
                  </a:lnTo>
                  <a:lnTo>
                    <a:pt x="123" y="65"/>
                  </a:lnTo>
                  <a:lnTo>
                    <a:pt x="120" y="65"/>
                  </a:lnTo>
                  <a:lnTo>
                    <a:pt x="126" y="68"/>
                  </a:lnTo>
                  <a:lnTo>
                    <a:pt x="129" y="68"/>
                  </a:lnTo>
                  <a:lnTo>
                    <a:pt x="126" y="68"/>
                  </a:lnTo>
                  <a:lnTo>
                    <a:pt x="133" y="71"/>
                  </a:lnTo>
                  <a:lnTo>
                    <a:pt x="136" y="71"/>
                  </a:lnTo>
                  <a:lnTo>
                    <a:pt x="133" y="71"/>
                  </a:lnTo>
                  <a:lnTo>
                    <a:pt x="139" y="74"/>
                  </a:lnTo>
                  <a:lnTo>
                    <a:pt x="142" y="74"/>
                  </a:lnTo>
                  <a:lnTo>
                    <a:pt x="139" y="74"/>
                  </a:lnTo>
                  <a:lnTo>
                    <a:pt x="146" y="78"/>
                  </a:lnTo>
                  <a:lnTo>
                    <a:pt x="149" y="78"/>
                  </a:lnTo>
                  <a:lnTo>
                    <a:pt x="146" y="78"/>
                  </a:lnTo>
                  <a:lnTo>
                    <a:pt x="155" y="84"/>
                  </a:lnTo>
                  <a:lnTo>
                    <a:pt x="159" y="84"/>
                  </a:lnTo>
                  <a:lnTo>
                    <a:pt x="165" y="87"/>
                  </a:lnTo>
                  <a:lnTo>
                    <a:pt x="168" y="87"/>
                  </a:lnTo>
                  <a:lnTo>
                    <a:pt x="165" y="87"/>
                  </a:lnTo>
                  <a:lnTo>
                    <a:pt x="175" y="94"/>
                  </a:lnTo>
                  <a:lnTo>
                    <a:pt x="178" y="94"/>
                  </a:lnTo>
                  <a:lnTo>
                    <a:pt x="175" y="94"/>
                  </a:lnTo>
                  <a:lnTo>
                    <a:pt x="184" y="100"/>
                  </a:lnTo>
                  <a:lnTo>
                    <a:pt x="191" y="100"/>
                  </a:lnTo>
                  <a:lnTo>
                    <a:pt x="188" y="100"/>
                  </a:lnTo>
                  <a:lnTo>
                    <a:pt x="194" y="104"/>
                  </a:lnTo>
                  <a:lnTo>
                    <a:pt x="197" y="104"/>
                  </a:lnTo>
                  <a:lnTo>
                    <a:pt x="194" y="104"/>
                  </a:lnTo>
                  <a:lnTo>
                    <a:pt x="204" y="110"/>
                  </a:lnTo>
                  <a:lnTo>
                    <a:pt x="210" y="110"/>
                  </a:lnTo>
                  <a:lnTo>
                    <a:pt x="207" y="110"/>
                  </a:lnTo>
                  <a:lnTo>
                    <a:pt x="220" y="120"/>
                  </a:lnTo>
                  <a:lnTo>
                    <a:pt x="223" y="120"/>
                  </a:lnTo>
                  <a:lnTo>
                    <a:pt x="230" y="123"/>
                  </a:lnTo>
                  <a:lnTo>
                    <a:pt x="227" y="123"/>
                  </a:lnTo>
                  <a:lnTo>
                    <a:pt x="233" y="126"/>
                  </a:lnTo>
                  <a:lnTo>
                    <a:pt x="236" y="126"/>
                  </a:lnTo>
                  <a:lnTo>
                    <a:pt x="233" y="126"/>
                  </a:lnTo>
                  <a:lnTo>
                    <a:pt x="243" y="133"/>
                  </a:lnTo>
                  <a:lnTo>
                    <a:pt x="249" y="133"/>
                  </a:lnTo>
                  <a:lnTo>
                    <a:pt x="246" y="133"/>
                  </a:lnTo>
                  <a:lnTo>
                    <a:pt x="259" y="142"/>
                  </a:lnTo>
                  <a:lnTo>
                    <a:pt x="265" y="142"/>
                  </a:lnTo>
                  <a:lnTo>
                    <a:pt x="262" y="142"/>
                  </a:lnTo>
                  <a:lnTo>
                    <a:pt x="275" y="152"/>
                  </a:lnTo>
                  <a:lnTo>
                    <a:pt x="278" y="152"/>
                  </a:lnTo>
                  <a:lnTo>
                    <a:pt x="285" y="155"/>
                  </a:lnTo>
                  <a:lnTo>
                    <a:pt x="282" y="155"/>
                  </a:lnTo>
                  <a:lnTo>
                    <a:pt x="291" y="162"/>
                  </a:lnTo>
                  <a:lnTo>
                    <a:pt x="295" y="162"/>
                  </a:lnTo>
                  <a:lnTo>
                    <a:pt x="291" y="162"/>
                  </a:lnTo>
                  <a:lnTo>
                    <a:pt x="295" y="165"/>
                  </a:lnTo>
                  <a:lnTo>
                    <a:pt x="304" y="168"/>
                  </a:lnTo>
                  <a:lnTo>
                    <a:pt x="308" y="168"/>
                  </a:lnTo>
                  <a:lnTo>
                    <a:pt x="304" y="168"/>
                  </a:lnTo>
                  <a:lnTo>
                    <a:pt x="314" y="178"/>
                  </a:lnTo>
                  <a:lnTo>
                    <a:pt x="324" y="181"/>
                  </a:lnTo>
                  <a:lnTo>
                    <a:pt x="327" y="181"/>
                  </a:lnTo>
                  <a:lnTo>
                    <a:pt x="324" y="181"/>
                  </a:lnTo>
                  <a:lnTo>
                    <a:pt x="337" y="191"/>
                  </a:lnTo>
                  <a:lnTo>
                    <a:pt x="340" y="191"/>
                  </a:lnTo>
                  <a:lnTo>
                    <a:pt x="337" y="191"/>
                  </a:lnTo>
                  <a:lnTo>
                    <a:pt x="343" y="198"/>
                  </a:lnTo>
                  <a:lnTo>
                    <a:pt x="353" y="201"/>
                  </a:lnTo>
                  <a:lnTo>
                    <a:pt x="350" y="201"/>
                  </a:lnTo>
                  <a:lnTo>
                    <a:pt x="356" y="204"/>
                  </a:lnTo>
                  <a:lnTo>
                    <a:pt x="359" y="204"/>
                  </a:lnTo>
                  <a:lnTo>
                    <a:pt x="356" y="204"/>
                  </a:lnTo>
                  <a:lnTo>
                    <a:pt x="369" y="214"/>
                  </a:lnTo>
                  <a:lnTo>
                    <a:pt x="372" y="214"/>
                  </a:lnTo>
                  <a:lnTo>
                    <a:pt x="379" y="217"/>
                  </a:lnTo>
                  <a:lnTo>
                    <a:pt x="376" y="217"/>
                  </a:lnTo>
                  <a:lnTo>
                    <a:pt x="388" y="227"/>
                  </a:lnTo>
                  <a:lnTo>
                    <a:pt x="392" y="227"/>
                  </a:lnTo>
                  <a:lnTo>
                    <a:pt x="388" y="227"/>
                  </a:lnTo>
                  <a:lnTo>
                    <a:pt x="398" y="236"/>
                  </a:lnTo>
                  <a:lnTo>
                    <a:pt x="408" y="240"/>
                  </a:lnTo>
                  <a:lnTo>
                    <a:pt x="411" y="240"/>
                  </a:lnTo>
                  <a:lnTo>
                    <a:pt x="408" y="240"/>
                  </a:lnTo>
                  <a:lnTo>
                    <a:pt x="427" y="256"/>
                  </a:lnTo>
                  <a:lnTo>
                    <a:pt x="431" y="256"/>
                  </a:lnTo>
                  <a:lnTo>
                    <a:pt x="427" y="256"/>
                  </a:lnTo>
                  <a:lnTo>
                    <a:pt x="431" y="259"/>
                  </a:lnTo>
                  <a:lnTo>
                    <a:pt x="440" y="262"/>
                  </a:lnTo>
                  <a:lnTo>
                    <a:pt x="437" y="262"/>
                  </a:lnTo>
                  <a:lnTo>
                    <a:pt x="450" y="272"/>
                  </a:lnTo>
                  <a:lnTo>
                    <a:pt x="453" y="272"/>
                  </a:lnTo>
                  <a:lnTo>
                    <a:pt x="450" y="272"/>
                  </a:lnTo>
                  <a:lnTo>
                    <a:pt x="466" y="288"/>
                  </a:lnTo>
                  <a:lnTo>
                    <a:pt x="476" y="291"/>
                  </a:lnTo>
                  <a:lnTo>
                    <a:pt x="479" y="291"/>
                  </a:lnTo>
                  <a:lnTo>
                    <a:pt x="476" y="291"/>
                  </a:lnTo>
                  <a:lnTo>
                    <a:pt x="492" y="304"/>
                  </a:lnTo>
                  <a:lnTo>
                    <a:pt x="499" y="304"/>
                  </a:lnTo>
                  <a:lnTo>
                    <a:pt x="499" y="298"/>
                  </a:lnTo>
                  <a:lnTo>
                    <a:pt x="495" y="301"/>
                  </a:lnTo>
                  <a:lnTo>
                    <a:pt x="505" y="301"/>
                  </a:lnTo>
                  <a:lnTo>
                    <a:pt x="505" y="295"/>
                  </a:lnTo>
                  <a:lnTo>
                    <a:pt x="502" y="298"/>
                  </a:lnTo>
                  <a:lnTo>
                    <a:pt x="508" y="298"/>
                  </a:lnTo>
                  <a:lnTo>
                    <a:pt x="515" y="295"/>
                  </a:lnTo>
                  <a:lnTo>
                    <a:pt x="512" y="295"/>
                  </a:lnTo>
                  <a:lnTo>
                    <a:pt x="521" y="295"/>
                  </a:lnTo>
                  <a:lnTo>
                    <a:pt x="521" y="288"/>
                  </a:lnTo>
                  <a:lnTo>
                    <a:pt x="518" y="291"/>
                  </a:lnTo>
                  <a:lnTo>
                    <a:pt x="525" y="291"/>
                  </a:lnTo>
                  <a:lnTo>
                    <a:pt x="531" y="288"/>
                  </a:lnTo>
                  <a:lnTo>
                    <a:pt x="528" y="288"/>
                  </a:lnTo>
                  <a:lnTo>
                    <a:pt x="534" y="288"/>
                  </a:lnTo>
                  <a:lnTo>
                    <a:pt x="541" y="285"/>
                  </a:lnTo>
                  <a:lnTo>
                    <a:pt x="537" y="285"/>
                  </a:lnTo>
                  <a:lnTo>
                    <a:pt x="547" y="285"/>
                  </a:lnTo>
                  <a:lnTo>
                    <a:pt x="547" y="279"/>
                  </a:lnTo>
                  <a:lnTo>
                    <a:pt x="544" y="282"/>
                  </a:lnTo>
                  <a:lnTo>
                    <a:pt x="557" y="282"/>
                  </a:lnTo>
                  <a:lnTo>
                    <a:pt x="557" y="275"/>
                  </a:lnTo>
                  <a:lnTo>
                    <a:pt x="554" y="279"/>
                  </a:lnTo>
                  <a:lnTo>
                    <a:pt x="563" y="279"/>
                  </a:lnTo>
                  <a:lnTo>
                    <a:pt x="570" y="275"/>
                  </a:lnTo>
                  <a:lnTo>
                    <a:pt x="567" y="275"/>
                  </a:lnTo>
                  <a:lnTo>
                    <a:pt x="573" y="275"/>
                  </a:lnTo>
                  <a:lnTo>
                    <a:pt x="580" y="272"/>
                  </a:lnTo>
                  <a:lnTo>
                    <a:pt x="576" y="272"/>
                  </a:lnTo>
                  <a:lnTo>
                    <a:pt x="583" y="272"/>
                  </a:lnTo>
                  <a:lnTo>
                    <a:pt x="583" y="266"/>
                  </a:lnTo>
                  <a:lnTo>
                    <a:pt x="580" y="269"/>
                  </a:lnTo>
                  <a:lnTo>
                    <a:pt x="586" y="269"/>
                  </a:lnTo>
                  <a:lnTo>
                    <a:pt x="593" y="266"/>
                  </a:lnTo>
                  <a:lnTo>
                    <a:pt x="589" y="266"/>
                  </a:lnTo>
                  <a:lnTo>
                    <a:pt x="596" y="266"/>
                  </a:lnTo>
                  <a:lnTo>
                    <a:pt x="602" y="262"/>
                  </a:lnTo>
                  <a:lnTo>
                    <a:pt x="599" y="262"/>
                  </a:lnTo>
                  <a:lnTo>
                    <a:pt x="605" y="262"/>
                  </a:lnTo>
                  <a:lnTo>
                    <a:pt x="612" y="259"/>
                  </a:lnTo>
                  <a:lnTo>
                    <a:pt x="609" y="259"/>
                  </a:lnTo>
                  <a:lnTo>
                    <a:pt x="612" y="259"/>
                  </a:lnTo>
                  <a:lnTo>
                    <a:pt x="618" y="256"/>
                  </a:lnTo>
                  <a:lnTo>
                    <a:pt x="625" y="256"/>
                  </a:lnTo>
                  <a:lnTo>
                    <a:pt x="631" y="253"/>
                  </a:lnTo>
                  <a:lnTo>
                    <a:pt x="628" y="253"/>
                  </a:lnTo>
                  <a:lnTo>
                    <a:pt x="631" y="253"/>
                  </a:lnTo>
                  <a:lnTo>
                    <a:pt x="638" y="249"/>
                  </a:lnTo>
                  <a:lnTo>
                    <a:pt x="644" y="249"/>
                  </a:lnTo>
                  <a:lnTo>
                    <a:pt x="651" y="246"/>
                  </a:lnTo>
                  <a:lnTo>
                    <a:pt x="648" y="246"/>
                  </a:lnTo>
                  <a:lnTo>
                    <a:pt x="654" y="246"/>
                  </a:lnTo>
                  <a:lnTo>
                    <a:pt x="661" y="243"/>
                  </a:lnTo>
                  <a:lnTo>
                    <a:pt x="657" y="243"/>
                  </a:lnTo>
                  <a:lnTo>
                    <a:pt x="667" y="243"/>
                  </a:lnTo>
                  <a:lnTo>
                    <a:pt x="674" y="240"/>
                  </a:lnTo>
                  <a:lnTo>
                    <a:pt x="670" y="240"/>
                  </a:lnTo>
                  <a:lnTo>
                    <a:pt x="674" y="240"/>
                  </a:lnTo>
                  <a:lnTo>
                    <a:pt x="680" y="236"/>
                  </a:lnTo>
                  <a:lnTo>
                    <a:pt x="686" y="236"/>
                  </a:lnTo>
                  <a:lnTo>
                    <a:pt x="693" y="233"/>
                  </a:lnTo>
                  <a:lnTo>
                    <a:pt x="696" y="233"/>
                  </a:lnTo>
                  <a:lnTo>
                    <a:pt x="703" y="230"/>
                  </a:lnTo>
                  <a:lnTo>
                    <a:pt x="699" y="230"/>
                  </a:lnTo>
                  <a:lnTo>
                    <a:pt x="709" y="230"/>
                  </a:lnTo>
                  <a:lnTo>
                    <a:pt x="716" y="227"/>
                  </a:lnTo>
                  <a:lnTo>
                    <a:pt x="712" y="227"/>
                  </a:lnTo>
                  <a:lnTo>
                    <a:pt x="719" y="227"/>
                  </a:lnTo>
                  <a:lnTo>
                    <a:pt x="725" y="223"/>
                  </a:lnTo>
                  <a:lnTo>
                    <a:pt x="722" y="223"/>
                  </a:lnTo>
                  <a:lnTo>
                    <a:pt x="732" y="223"/>
                  </a:lnTo>
                  <a:lnTo>
                    <a:pt x="738" y="220"/>
                  </a:lnTo>
                  <a:lnTo>
                    <a:pt x="735" y="220"/>
                  </a:lnTo>
                  <a:lnTo>
                    <a:pt x="748" y="220"/>
                  </a:lnTo>
                  <a:lnTo>
                    <a:pt x="754" y="217"/>
                  </a:lnTo>
                  <a:lnTo>
                    <a:pt x="774" y="217"/>
                  </a:lnTo>
                  <a:lnTo>
                    <a:pt x="780" y="214"/>
                  </a:lnTo>
                  <a:lnTo>
                    <a:pt x="777" y="214"/>
                  </a:lnTo>
                  <a:lnTo>
                    <a:pt x="797" y="214"/>
                  </a:lnTo>
                  <a:lnTo>
                    <a:pt x="803" y="210"/>
                  </a:lnTo>
                  <a:lnTo>
                    <a:pt x="800" y="210"/>
                  </a:lnTo>
                  <a:lnTo>
                    <a:pt x="816" y="210"/>
                  </a:lnTo>
                  <a:lnTo>
                    <a:pt x="822" y="207"/>
                  </a:lnTo>
                  <a:lnTo>
                    <a:pt x="848" y="207"/>
                  </a:lnTo>
                  <a:lnTo>
                    <a:pt x="855" y="204"/>
                  </a:lnTo>
                  <a:lnTo>
                    <a:pt x="852" y="204"/>
                  </a:lnTo>
                  <a:lnTo>
                    <a:pt x="894" y="204"/>
                  </a:lnTo>
                  <a:lnTo>
                    <a:pt x="900" y="201"/>
                  </a:lnTo>
                  <a:lnTo>
                    <a:pt x="897" y="201"/>
                  </a:lnTo>
                  <a:lnTo>
                    <a:pt x="975" y="201"/>
                  </a:lnTo>
                  <a:lnTo>
                    <a:pt x="971" y="198"/>
                  </a:lnTo>
                  <a:lnTo>
                    <a:pt x="978" y="1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1658" name="Freeform 10"/>
            <p:cNvSpPr>
              <a:spLocks noChangeAspect="1"/>
            </p:cNvSpPr>
            <p:nvPr/>
          </p:nvSpPr>
          <p:spPr bwMode="auto">
            <a:xfrm>
              <a:off x="1176" y="3736"/>
              <a:ext cx="1179" cy="12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972" y="6"/>
                </a:cxn>
                <a:cxn ang="0">
                  <a:pos x="972" y="0"/>
                </a:cxn>
                <a:cxn ang="0">
                  <a:pos x="0" y="3"/>
                </a:cxn>
                <a:cxn ang="0">
                  <a:pos x="0" y="10"/>
                </a:cxn>
              </a:cxnLst>
              <a:rect l="0" t="0" r="r" b="b"/>
              <a:pathLst>
                <a:path w="972" h="10">
                  <a:moveTo>
                    <a:pt x="0" y="10"/>
                  </a:moveTo>
                  <a:lnTo>
                    <a:pt x="972" y="6"/>
                  </a:lnTo>
                  <a:lnTo>
                    <a:pt x="972" y="0"/>
                  </a:lnTo>
                  <a:lnTo>
                    <a:pt x="0" y="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1659" name="Rectangle 11"/>
            <p:cNvSpPr>
              <a:spLocks noChangeAspect="1" noChangeArrowheads="1"/>
            </p:cNvSpPr>
            <p:nvPr/>
          </p:nvSpPr>
          <p:spPr bwMode="auto">
            <a:xfrm>
              <a:off x="919" y="4046"/>
              <a:ext cx="231" cy="2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5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Ne</a:t>
              </a:r>
              <a:endPara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60" name="Rectangle 12"/>
            <p:cNvSpPr>
              <a:spLocks noChangeAspect="1" noChangeArrowheads="1"/>
            </p:cNvSpPr>
            <p:nvPr/>
          </p:nvSpPr>
          <p:spPr bwMode="auto">
            <a:xfrm>
              <a:off x="2292" y="4057"/>
              <a:ext cx="223" cy="2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5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Ab</a:t>
              </a:r>
              <a:endPara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61" name="Rectangle 13"/>
            <p:cNvSpPr>
              <a:spLocks noChangeAspect="1" noChangeArrowheads="1"/>
            </p:cNvSpPr>
            <p:nvPr/>
          </p:nvSpPr>
          <p:spPr bwMode="auto">
            <a:xfrm>
              <a:off x="4655" y="4036"/>
              <a:ext cx="136" cy="2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5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Q</a:t>
              </a:r>
              <a:endPara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62" name="Rectangle 14"/>
            <p:cNvSpPr>
              <a:spLocks noChangeAspect="1" noChangeArrowheads="1"/>
            </p:cNvSpPr>
            <p:nvPr/>
          </p:nvSpPr>
          <p:spPr bwMode="auto">
            <a:xfrm>
              <a:off x="768" y="3659"/>
              <a:ext cx="32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1070</a:t>
              </a:r>
              <a:endParaRPr lang="en-US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63" name="Rectangle 15"/>
            <p:cNvSpPr>
              <a:spLocks noChangeAspect="1" noChangeArrowheads="1"/>
            </p:cNvSpPr>
            <p:nvPr/>
          </p:nvSpPr>
          <p:spPr bwMode="auto">
            <a:xfrm>
              <a:off x="4801" y="3669"/>
              <a:ext cx="32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1060</a:t>
              </a:r>
              <a:endParaRPr lang="en-US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64" name="Rectangle 16"/>
            <p:cNvSpPr>
              <a:spLocks noChangeAspect="1" noChangeArrowheads="1"/>
            </p:cNvSpPr>
            <p:nvPr/>
          </p:nvSpPr>
          <p:spPr bwMode="auto">
            <a:xfrm>
              <a:off x="4792" y="2116"/>
              <a:ext cx="340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1713</a:t>
              </a:r>
              <a:endParaRPr lang="en-US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65" name="Rectangle 17"/>
            <p:cNvSpPr>
              <a:spLocks noChangeAspect="1" noChangeArrowheads="1"/>
            </p:cNvSpPr>
            <p:nvPr/>
          </p:nvSpPr>
          <p:spPr bwMode="auto">
            <a:xfrm>
              <a:off x="3154" y="3832"/>
              <a:ext cx="412" cy="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Ab + Tr</a:t>
              </a:r>
              <a:endPara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66" name="Rectangle 18"/>
            <p:cNvSpPr>
              <a:spLocks noChangeAspect="1" noChangeArrowheads="1"/>
            </p:cNvSpPr>
            <p:nvPr/>
          </p:nvSpPr>
          <p:spPr bwMode="auto">
            <a:xfrm>
              <a:off x="4038" y="3287"/>
              <a:ext cx="313" cy="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Tr + L</a:t>
              </a:r>
              <a:endPara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67" name="Rectangle 19"/>
            <p:cNvSpPr>
              <a:spLocks noChangeAspect="1" noChangeArrowheads="1"/>
            </p:cNvSpPr>
            <p:nvPr/>
          </p:nvSpPr>
          <p:spPr bwMode="auto">
            <a:xfrm>
              <a:off x="2393" y="3633"/>
              <a:ext cx="361" cy="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Ab + L</a:t>
              </a:r>
              <a:endPara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68" name="Rectangle 20"/>
            <p:cNvSpPr>
              <a:spLocks noChangeAspect="1" noChangeArrowheads="1"/>
            </p:cNvSpPr>
            <p:nvPr/>
          </p:nvSpPr>
          <p:spPr bwMode="auto">
            <a:xfrm>
              <a:off x="1236" y="3561"/>
              <a:ext cx="428" cy="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Ne + L</a:t>
              </a:r>
              <a:endParaRPr 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70" name="Rectangle 22"/>
            <p:cNvSpPr>
              <a:spLocks noChangeAspect="1" noChangeArrowheads="1"/>
            </p:cNvSpPr>
            <p:nvPr/>
          </p:nvSpPr>
          <p:spPr bwMode="auto">
            <a:xfrm>
              <a:off x="1932" y="3572"/>
              <a:ext cx="361" cy="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Ab + L</a:t>
              </a:r>
              <a:endPara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71" name="Rectangle 23"/>
            <p:cNvSpPr>
              <a:spLocks noChangeAspect="1" noChangeArrowheads="1"/>
            </p:cNvSpPr>
            <p:nvPr/>
          </p:nvSpPr>
          <p:spPr bwMode="auto">
            <a:xfrm>
              <a:off x="1518" y="3827"/>
              <a:ext cx="467" cy="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Ne + Ab</a:t>
              </a:r>
              <a:endParaRPr 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72" name="Rectangle 24"/>
            <p:cNvSpPr>
              <a:spLocks noChangeAspect="1" noChangeArrowheads="1"/>
            </p:cNvSpPr>
            <p:nvPr/>
          </p:nvSpPr>
          <p:spPr bwMode="auto">
            <a:xfrm>
              <a:off x="2099" y="2724"/>
              <a:ext cx="681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2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Thermal</a:t>
              </a:r>
            </a:p>
            <a:p>
              <a:pPr algn="ctr" eaLnBrk="0" hangingPunct="0">
                <a:defRPr/>
              </a:pPr>
              <a:r>
                <a:rPr lang="en-US" sz="2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Divide</a:t>
              </a:r>
              <a:endParaRPr lang="en-US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1674" name="Line 26"/>
            <p:cNvSpPr>
              <a:spLocks noChangeShapeType="1"/>
            </p:cNvSpPr>
            <p:nvPr/>
          </p:nvSpPr>
          <p:spPr bwMode="auto">
            <a:xfrm flipV="1">
              <a:off x="2372" y="3763"/>
              <a:ext cx="2367" cy="1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2153" name="Line 505"/>
            <p:cNvSpPr>
              <a:spLocks noChangeShapeType="1"/>
            </p:cNvSpPr>
            <p:nvPr/>
          </p:nvSpPr>
          <p:spPr bwMode="auto">
            <a:xfrm>
              <a:off x="2354" y="3206"/>
              <a:ext cx="0" cy="409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27" name="Text Box 25"/>
          <p:cNvSpPr txBox="1">
            <a:spLocks noChangeArrowheads="1"/>
          </p:cNvSpPr>
          <p:nvPr/>
        </p:nvSpPr>
        <p:spPr bwMode="auto">
          <a:xfrm>
            <a:off x="252248" y="1252538"/>
            <a:ext cx="8639504" cy="954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eaLnBrk="0" hangingPunct="0"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It is not possible to cross this divide by Fractional Crystallization processes.</a:t>
            </a:r>
          </a:p>
        </p:txBody>
      </p:sp>
      <p:sp>
        <p:nvSpPr>
          <p:cNvPr id="28" name="Text Box 25"/>
          <p:cNvSpPr txBox="1">
            <a:spLocks noChangeArrowheads="1"/>
          </p:cNvSpPr>
          <p:nvPr/>
        </p:nvSpPr>
        <p:spPr bwMode="auto">
          <a:xfrm>
            <a:off x="252248" y="2144713"/>
            <a:ext cx="8639504" cy="954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eaLnBrk="0" hangingPunct="0"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It means that it is not possible to derive a </a:t>
            </a:r>
            <a:r>
              <a:rPr lang="en-US" sz="2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subalkaline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rock from an alkaline melt (or the opposite).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1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1673" grpId="0"/>
      <p:bldP spid="27" grpId="0"/>
      <p:bldP spid="28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0"/>
          <p:cNvGrpSpPr>
            <a:grpSpLocks/>
          </p:cNvGrpSpPr>
          <p:nvPr/>
        </p:nvGrpSpPr>
        <p:grpSpPr bwMode="auto">
          <a:xfrm>
            <a:off x="1182689" y="1462088"/>
            <a:ext cx="6169027" cy="4443412"/>
            <a:chOff x="745" y="921"/>
            <a:chExt cx="3886" cy="2799"/>
          </a:xfrm>
          <a:effectLst/>
        </p:grpSpPr>
        <p:sp>
          <p:nvSpPr>
            <p:cNvPr id="560232" name="Freeform 104"/>
            <p:cNvSpPr>
              <a:spLocks/>
            </p:cNvSpPr>
            <p:nvPr/>
          </p:nvSpPr>
          <p:spPr bwMode="auto">
            <a:xfrm rot="10800000" flipH="1">
              <a:off x="1491" y="1154"/>
              <a:ext cx="2681" cy="2282"/>
            </a:xfrm>
            <a:custGeom>
              <a:avLst/>
              <a:gdLst/>
              <a:ahLst/>
              <a:cxnLst>
                <a:cxn ang="0">
                  <a:pos x="1387" y="0"/>
                </a:cxn>
                <a:cxn ang="0">
                  <a:pos x="0" y="2282"/>
                </a:cxn>
                <a:cxn ang="0">
                  <a:pos x="2758" y="2282"/>
                </a:cxn>
                <a:cxn ang="0">
                  <a:pos x="1387" y="0"/>
                </a:cxn>
              </a:cxnLst>
              <a:rect l="0" t="0" r="r" b="b"/>
              <a:pathLst>
                <a:path w="2758" h="2282">
                  <a:moveTo>
                    <a:pt x="1387" y="0"/>
                  </a:moveTo>
                  <a:lnTo>
                    <a:pt x="0" y="2282"/>
                  </a:lnTo>
                  <a:lnTo>
                    <a:pt x="2758" y="2282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00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60233" name="Freeform 105"/>
            <p:cNvSpPr>
              <a:spLocks/>
            </p:cNvSpPr>
            <p:nvPr/>
          </p:nvSpPr>
          <p:spPr bwMode="auto">
            <a:xfrm rot="10800000" flipH="1">
              <a:off x="1484" y="1150"/>
              <a:ext cx="2696" cy="2290"/>
            </a:xfrm>
            <a:custGeom>
              <a:avLst/>
              <a:gdLst/>
              <a:ahLst/>
              <a:cxnLst>
                <a:cxn ang="0">
                  <a:pos x="1395" y="0"/>
                </a:cxn>
                <a:cxn ang="0">
                  <a:pos x="0" y="2290"/>
                </a:cxn>
                <a:cxn ang="0">
                  <a:pos x="2774" y="2290"/>
                </a:cxn>
                <a:cxn ang="0">
                  <a:pos x="1395" y="0"/>
                </a:cxn>
                <a:cxn ang="0">
                  <a:pos x="1391" y="7"/>
                </a:cxn>
                <a:cxn ang="0">
                  <a:pos x="2762" y="2290"/>
                </a:cxn>
                <a:cxn ang="0">
                  <a:pos x="2766" y="2282"/>
                </a:cxn>
                <a:cxn ang="0">
                  <a:pos x="8" y="2282"/>
                </a:cxn>
                <a:cxn ang="0">
                  <a:pos x="12" y="2290"/>
                </a:cxn>
                <a:cxn ang="0">
                  <a:pos x="1399" y="7"/>
                </a:cxn>
                <a:cxn ang="0">
                  <a:pos x="1391" y="7"/>
                </a:cxn>
                <a:cxn ang="0">
                  <a:pos x="1395" y="0"/>
                </a:cxn>
              </a:cxnLst>
              <a:rect l="0" t="0" r="r" b="b"/>
              <a:pathLst>
                <a:path w="2774" h="2290">
                  <a:moveTo>
                    <a:pt x="1395" y="0"/>
                  </a:moveTo>
                  <a:lnTo>
                    <a:pt x="0" y="2290"/>
                  </a:lnTo>
                  <a:lnTo>
                    <a:pt x="2774" y="2290"/>
                  </a:lnTo>
                  <a:lnTo>
                    <a:pt x="1395" y="0"/>
                  </a:lnTo>
                  <a:lnTo>
                    <a:pt x="1391" y="7"/>
                  </a:lnTo>
                  <a:lnTo>
                    <a:pt x="2762" y="2290"/>
                  </a:lnTo>
                  <a:lnTo>
                    <a:pt x="2766" y="2282"/>
                  </a:lnTo>
                  <a:lnTo>
                    <a:pt x="8" y="2282"/>
                  </a:lnTo>
                  <a:lnTo>
                    <a:pt x="12" y="2290"/>
                  </a:lnTo>
                  <a:lnTo>
                    <a:pt x="1399" y="7"/>
                  </a:lnTo>
                  <a:lnTo>
                    <a:pt x="1391" y="7"/>
                  </a:lnTo>
                  <a:lnTo>
                    <a:pt x="139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60234" name="Freeform 106"/>
            <p:cNvSpPr>
              <a:spLocks/>
            </p:cNvSpPr>
            <p:nvPr/>
          </p:nvSpPr>
          <p:spPr bwMode="auto">
            <a:xfrm rot="10800000" flipH="1">
              <a:off x="2560" y="1150"/>
              <a:ext cx="607" cy="229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0" y="2290"/>
                </a:cxn>
                <a:cxn ang="0">
                  <a:pos x="624" y="542"/>
                </a:cxn>
              </a:cxnLst>
              <a:rect l="0" t="0" r="r" b="b"/>
              <a:pathLst>
                <a:path w="624" h="2290">
                  <a:moveTo>
                    <a:pt x="291" y="0"/>
                  </a:moveTo>
                  <a:lnTo>
                    <a:pt x="0" y="2290"/>
                  </a:lnTo>
                  <a:lnTo>
                    <a:pt x="624" y="542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60235" name="Rectangle 107"/>
            <p:cNvSpPr>
              <a:spLocks noChangeArrowheads="1"/>
            </p:cNvSpPr>
            <p:nvPr/>
          </p:nvSpPr>
          <p:spPr bwMode="auto">
            <a:xfrm>
              <a:off x="1144" y="1008"/>
              <a:ext cx="451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Ne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60236" name="Rectangle 108"/>
            <p:cNvSpPr>
              <a:spLocks noChangeArrowheads="1"/>
            </p:cNvSpPr>
            <p:nvPr/>
          </p:nvSpPr>
          <p:spPr bwMode="auto">
            <a:xfrm>
              <a:off x="2340" y="921"/>
              <a:ext cx="451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Ab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60237" name="Rectangle 109"/>
            <p:cNvSpPr>
              <a:spLocks noChangeArrowheads="1"/>
            </p:cNvSpPr>
            <p:nvPr/>
          </p:nvSpPr>
          <p:spPr bwMode="auto">
            <a:xfrm>
              <a:off x="4180" y="1017"/>
              <a:ext cx="451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Q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60238" name="Rectangle 110"/>
            <p:cNvSpPr>
              <a:spLocks noChangeArrowheads="1"/>
            </p:cNvSpPr>
            <p:nvPr/>
          </p:nvSpPr>
          <p:spPr bwMode="auto">
            <a:xfrm>
              <a:off x="2654" y="3460"/>
              <a:ext cx="451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Fo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60239" name="Rectangle 111"/>
            <p:cNvSpPr>
              <a:spLocks noChangeArrowheads="1"/>
            </p:cNvSpPr>
            <p:nvPr/>
          </p:nvSpPr>
          <p:spPr bwMode="auto">
            <a:xfrm>
              <a:off x="3116" y="2937"/>
              <a:ext cx="451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En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60240" name="Rectangle 112"/>
            <p:cNvSpPr>
              <a:spLocks noChangeArrowheads="1"/>
            </p:cNvSpPr>
            <p:nvPr/>
          </p:nvSpPr>
          <p:spPr bwMode="auto">
            <a:xfrm>
              <a:off x="1778" y="1282"/>
              <a:ext cx="910" cy="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0" hangingPunct="0">
                <a:defRPr/>
              </a:pPr>
              <a:r>
                <a:rPr lang="en-US" sz="2100" dirty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Alkaline Field</a:t>
              </a:r>
              <a:endParaRPr lang="en-US" sz="21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60241" name="Rectangle 113"/>
            <p:cNvSpPr>
              <a:spLocks noChangeArrowheads="1"/>
            </p:cNvSpPr>
            <p:nvPr/>
          </p:nvSpPr>
          <p:spPr bwMode="auto">
            <a:xfrm>
              <a:off x="2704" y="1291"/>
              <a:ext cx="1169" cy="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0" hangingPunct="0">
                <a:defRPr/>
              </a:pPr>
              <a:r>
                <a:rPr lang="en-US" sz="2100" dirty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Subalkaline Field</a:t>
              </a:r>
              <a:endParaRPr lang="en-US" sz="21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60242" name="Rectangle 114"/>
            <p:cNvSpPr>
              <a:spLocks noChangeArrowheads="1"/>
            </p:cNvSpPr>
            <p:nvPr/>
          </p:nvSpPr>
          <p:spPr bwMode="auto">
            <a:xfrm>
              <a:off x="3204" y="1926"/>
              <a:ext cx="1202" cy="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Plane of silica saturation</a:t>
              </a:r>
              <a:endParaRPr lang="en-US" sz="21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60243" name="Rectangle 115"/>
            <p:cNvSpPr>
              <a:spLocks noChangeArrowheads="1"/>
            </p:cNvSpPr>
            <p:nvPr/>
          </p:nvSpPr>
          <p:spPr bwMode="auto">
            <a:xfrm>
              <a:off x="745" y="2545"/>
              <a:ext cx="1602" cy="4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square">
              <a:spAutoFit/>
            </a:bodyPr>
            <a:lstStyle/>
            <a:p>
              <a:pPr algn="ctr" eaLnBrk="0" hangingPunct="0">
                <a:defRPr/>
              </a:pPr>
              <a:r>
                <a:rPr lang="en-US" sz="21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Critical plane of silica undersaturation</a:t>
              </a:r>
              <a:endParaRPr lang="en-US" sz="21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60244" name="Line 116"/>
            <p:cNvSpPr>
              <a:spLocks noChangeShapeType="1"/>
            </p:cNvSpPr>
            <p:nvPr/>
          </p:nvSpPr>
          <p:spPr bwMode="auto">
            <a:xfrm flipV="1">
              <a:off x="1902" y="2159"/>
              <a:ext cx="776" cy="37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60245" name="Line 117"/>
            <p:cNvSpPr>
              <a:spLocks noChangeShapeType="1"/>
            </p:cNvSpPr>
            <p:nvPr/>
          </p:nvSpPr>
          <p:spPr bwMode="auto">
            <a:xfrm flipH="1">
              <a:off x="2987" y="2125"/>
              <a:ext cx="259" cy="20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60246" name="Text Box 118"/>
          <p:cNvSpPr txBox="1">
            <a:spLocks noChangeArrowheads="1"/>
          </p:cNvSpPr>
          <p:nvPr/>
        </p:nvSpPr>
        <p:spPr bwMode="auto">
          <a:xfrm>
            <a:off x="0" y="169863"/>
            <a:ext cx="9144000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Let us see what happens on the Fo-SiO</a:t>
            </a:r>
            <a:r>
              <a:rPr lang="en-US" sz="3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side.</a:t>
            </a:r>
          </a:p>
        </p:txBody>
      </p:sp>
      <p:sp>
        <p:nvSpPr>
          <p:cNvPr id="560247" name="Oval 119"/>
          <p:cNvSpPr>
            <a:spLocks noChangeArrowheads="1"/>
          </p:cNvSpPr>
          <p:nvPr/>
        </p:nvSpPr>
        <p:spPr bwMode="auto">
          <a:xfrm rot="1789068">
            <a:off x="4894263" y="1000125"/>
            <a:ext cx="1346200" cy="5411788"/>
          </a:xfrm>
          <a:prstGeom prst="ellipse">
            <a:avLst/>
          </a:prstGeom>
          <a:noFill/>
          <a:ln w="76200" cap="rnd" algn="ctr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0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500"/>
                                        <p:tgtEl>
                                          <p:spTgt spid="560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0246" grpId="0"/>
      <p:bldP spid="560247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602" name="Rectangle 90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pSp>
        <p:nvGrpSpPr>
          <p:cNvPr id="2" name="Group 89"/>
          <p:cNvGrpSpPr>
            <a:grpSpLocks/>
          </p:cNvGrpSpPr>
          <p:nvPr/>
        </p:nvGrpSpPr>
        <p:grpSpPr bwMode="auto">
          <a:xfrm>
            <a:off x="-77788" y="1558925"/>
            <a:ext cx="5481638" cy="5313363"/>
            <a:chOff x="5861" y="982"/>
            <a:chExt cx="3453" cy="3347"/>
          </a:xfrm>
          <a:effectLst/>
        </p:grpSpPr>
        <p:sp>
          <p:nvSpPr>
            <p:cNvPr id="576516" name="Rectangle 4"/>
            <p:cNvSpPr>
              <a:spLocks noChangeArrowheads="1"/>
            </p:cNvSpPr>
            <p:nvPr/>
          </p:nvSpPr>
          <p:spPr bwMode="auto">
            <a:xfrm>
              <a:off x="6372" y="990"/>
              <a:ext cx="2748" cy="2798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17" name="Freeform 5"/>
            <p:cNvSpPr>
              <a:spLocks/>
            </p:cNvSpPr>
            <p:nvPr/>
          </p:nvSpPr>
          <p:spPr bwMode="auto">
            <a:xfrm>
              <a:off x="6361" y="982"/>
              <a:ext cx="2769" cy="2822"/>
            </a:xfrm>
            <a:custGeom>
              <a:avLst/>
              <a:gdLst/>
              <a:ahLst/>
              <a:cxnLst>
                <a:cxn ang="0">
                  <a:pos x="2272" y="0"/>
                </a:cxn>
                <a:cxn ang="0">
                  <a:pos x="2272" y="2471"/>
                </a:cxn>
                <a:cxn ang="0">
                  <a:pos x="2275" y="2468"/>
                </a:cxn>
                <a:cxn ang="0">
                  <a:pos x="3" y="2468"/>
                </a:cxn>
                <a:cxn ang="0">
                  <a:pos x="5" y="2471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2475"/>
                </a:cxn>
                <a:cxn ang="0">
                  <a:pos x="2278" y="2475"/>
                </a:cxn>
                <a:cxn ang="0">
                  <a:pos x="2278" y="0"/>
                </a:cxn>
                <a:cxn ang="0">
                  <a:pos x="2272" y="0"/>
                </a:cxn>
              </a:cxnLst>
              <a:rect l="0" t="0" r="r" b="b"/>
              <a:pathLst>
                <a:path w="2279" h="2476">
                  <a:moveTo>
                    <a:pt x="2272" y="0"/>
                  </a:moveTo>
                  <a:lnTo>
                    <a:pt x="2272" y="2471"/>
                  </a:lnTo>
                  <a:lnTo>
                    <a:pt x="2275" y="2468"/>
                  </a:lnTo>
                  <a:lnTo>
                    <a:pt x="3" y="2468"/>
                  </a:lnTo>
                  <a:lnTo>
                    <a:pt x="5" y="247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475"/>
                  </a:lnTo>
                  <a:lnTo>
                    <a:pt x="2278" y="2475"/>
                  </a:lnTo>
                  <a:lnTo>
                    <a:pt x="2278" y="0"/>
                  </a:lnTo>
                  <a:lnTo>
                    <a:pt x="2272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18" name="Freeform 6"/>
            <p:cNvSpPr>
              <a:spLocks/>
            </p:cNvSpPr>
            <p:nvPr/>
          </p:nvSpPr>
          <p:spPr bwMode="auto">
            <a:xfrm>
              <a:off x="8843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19" name="Freeform 7"/>
            <p:cNvSpPr>
              <a:spLocks/>
            </p:cNvSpPr>
            <p:nvPr/>
          </p:nvSpPr>
          <p:spPr bwMode="auto">
            <a:xfrm>
              <a:off x="8570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20" name="Freeform 8"/>
            <p:cNvSpPr>
              <a:spLocks/>
            </p:cNvSpPr>
            <p:nvPr/>
          </p:nvSpPr>
          <p:spPr bwMode="auto">
            <a:xfrm>
              <a:off x="8017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21" name="Freeform 9"/>
            <p:cNvSpPr>
              <a:spLocks/>
            </p:cNvSpPr>
            <p:nvPr/>
          </p:nvSpPr>
          <p:spPr bwMode="auto">
            <a:xfrm>
              <a:off x="8294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22" name="Freeform 10"/>
            <p:cNvSpPr>
              <a:spLocks/>
            </p:cNvSpPr>
            <p:nvPr/>
          </p:nvSpPr>
          <p:spPr bwMode="auto">
            <a:xfrm>
              <a:off x="7741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23" name="Freeform 11"/>
            <p:cNvSpPr>
              <a:spLocks/>
            </p:cNvSpPr>
            <p:nvPr/>
          </p:nvSpPr>
          <p:spPr bwMode="auto">
            <a:xfrm>
              <a:off x="7465" y="3717"/>
              <a:ext cx="23" cy="83"/>
            </a:xfrm>
            <a:custGeom>
              <a:avLst/>
              <a:gdLst/>
              <a:ahLst/>
              <a:cxnLst>
                <a:cxn ang="0">
                  <a:pos x="18" y="7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8" y="72"/>
                </a:cxn>
              </a:cxnLst>
              <a:rect l="0" t="0" r="r" b="b"/>
              <a:pathLst>
                <a:path w="19" h="73">
                  <a:moveTo>
                    <a:pt x="18" y="72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8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24" name="Freeform 12"/>
            <p:cNvSpPr>
              <a:spLocks/>
            </p:cNvSpPr>
            <p:nvPr/>
          </p:nvSpPr>
          <p:spPr bwMode="auto">
            <a:xfrm>
              <a:off x="6914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25" name="Freeform 13"/>
            <p:cNvSpPr>
              <a:spLocks/>
            </p:cNvSpPr>
            <p:nvPr/>
          </p:nvSpPr>
          <p:spPr bwMode="auto">
            <a:xfrm>
              <a:off x="6637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26" name="Freeform 14"/>
            <p:cNvSpPr>
              <a:spLocks/>
            </p:cNvSpPr>
            <p:nvPr/>
          </p:nvSpPr>
          <p:spPr bwMode="auto">
            <a:xfrm>
              <a:off x="9080" y="3396"/>
              <a:ext cx="50" cy="2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0" y="17"/>
                </a:cxn>
                <a:cxn ang="0">
                  <a:pos x="40" y="0"/>
                </a:cxn>
              </a:cxnLst>
              <a:rect l="0" t="0" r="r" b="b"/>
              <a:pathLst>
                <a:path w="41" h="18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27" name="Freeform 15"/>
            <p:cNvSpPr>
              <a:spLocks/>
            </p:cNvSpPr>
            <p:nvPr/>
          </p:nvSpPr>
          <p:spPr bwMode="auto">
            <a:xfrm>
              <a:off x="9036" y="2956"/>
              <a:ext cx="94" cy="2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6" y="17"/>
                </a:cxn>
                <a:cxn ang="0">
                  <a:pos x="76" y="0"/>
                </a:cxn>
              </a:cxnLst>
              <a:rect l="0" t="0" r="r" b="b"/>
              <a:pathLst>
                <a:path w="77" h="18">
                  <a:moveTo>
                    <a:pt x="76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6" y="17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28" name="Freeform 16"/>
            <p:cNvSpPr>
              <a:spLocks/>
            </p:cNvSpPr>
            <p:nvPr/>
          </p:nvSpPr>
          <p:spPr bwMode="auto">
            <a:xfrm>
              <a:off x="9065" y="2541"/>
              <a:ext cx="54" cy="21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17"/>
                </a:cxn>
                <a:cxn ang="0">
                  <a:pos x="43" y="0"/>
                </a:cxn>
              </a:cxnLst>
              <a:rect l="0" t="0" r="r" b="b"/>
              <a:pathLst>
                <a:path w="44" h="18">
                  <a:moveTo>
                    <a:pt x="43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3" y="17"/>
                  </a:lnTo>
                  <a:lnTo>
                    <a:pt x="4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29" name="Freeform 17"/>
            <p:cNvSpPr>
              <a:spLocks/>
            </p:cNvSpPr>
            <p:nvPr/>
          </p:nvSpPr>
          <p:spPr bwMode="auto">
            <a:xfrm>
              <a:off x="9036" y="2116"/>
              <a:ext cx="94" cy="2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6" y="17"/>
                </a:cxn>
                <a:cxn ang="0">
                  <a:pos x="76" y="0"/>
                </a:cxn>
              </a:cxnLst>
              <a:rect l="0" t="0" r="r" b="b"/>
              <a:pathLst>
                <a:path w="77" h="18">
                  <a:moveTo>
                    <a:pt x="76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6" y="17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30" name="Freeform 18"/>
            <p:cNvSpPr>
              <a:spLocks/>
            </p:cNvSpPr>
            <p:nvPr/>
          </p:nvSpPr>
          <p:spPr bwMode="auto">
            <a:xfrm>
              <a:off x="9062" y="1702"/>
              <a:ext cx="65" cy="2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3" y="16"/>
                </a:cxn>
                <a:cxn ang="0">
                  <a:pos x="53" y="0"/>
                </a:cxn>
              </a:cxnLst>
              <a:rect l="0" t="0" r="r" b="b"/>
              <a:pathLst>
                <a:path w="54" h="17">
                  <a:moveTo>
                    <a:pt x="53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3" y="16"/>
                  </a:lnTo>
                  <a:lnTo>
                    <a:pt x="5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31" name="Freeform 19"/>
            <p:cNvSpPr>
              <a:spLocks/>
            </p:cNvSpPr>
            <p:nvPr/>
          </p:nvSpPr>
          <p:spPr bwMode="auto">
            <a:xfrm>
              <a:off x="9036" y="1277"/>
              <a:ext cx="94" cy="2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76" y="16"/>
                </a:cxn>
                <a:cxn ang="0">
                  <a:pos x="76" y="0"/>
                </a:cxn>
              </a:cxnLst>
              <a:rect l="0" t="0" r="r" b="b"/>
              <a:pathLst>
                <a:path w="77" h="17">
                  <a:moveTo>
                    <a:pt x="76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76" y="16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32" name="Freeform 20"/>
            <p:cNvSpPr>
              <a:spLocks/>
            </p:cNvSpPr>
            <p:nvPr/>
          </p:nvSpPr>
          <p:spPr bwMode="auto">
            <a:xfrm>
              <a:off x="6367" y="1720"/>
              <a:ext cx="55" cy="21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4" y="17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45" h="18">
                  <a:moveTo>
                    <a:pt x="0" y="17"/>
                  </a:moveTo>
                  <a:lnTo>
                    <a:pt x="44" y="17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33" name="Freeform 21"/>
            <p:cNvSpPr>
              <a:spLocks/>
            </p:cNvSpPr>
            <p:nvPr/>
          </p:nvSpPr>
          <p:spPr bwMode="auto">
            <a:xfrm>
              <a:off x="6365" y="1293"/>
              <a:ext cx="85" cy="21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69" y="17"/>
                </a:cxn>
                <a:cxn ang="0">
                  <a:pos x="69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70" h="18">
                  <a:moveTo>
                    <a:pt x="0" y="17"/>
                  </a:moveTo>
                  <a:lnTo>
                    <a:pt x="69" y="17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34" name="Freeform 22"/>
            <p:cNvSpPr>
              <a:spLocks/>
            </p:cNvSpPr>
            <p:nvPr/>
          </p:nvSpPr>
          <p:spPr bwMode="auto">
            <a:xfrm>
              <a:off x="6365" y="2130"/>
              <a:ext cx="79" cy="1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4" y="16"/>
                </a:cxn>
                <a:cxn ang="0">
                  <a:pos x="64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65" h="17">
                  <a:moveTo>
                    <a:pt x="0" y="16"/>
                  </a:moveTo>
                  <a:lnTo>
                    <a:pt x="64" y="16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35" name="Freeform 23"/>
            <p:cNvSpPr>
              <a:spLocks/>
            </p:cNvSpPr>
            <p:nvPr/>
          </p:nvSpPr>
          <p:spPr bwMode="auto">
            <a:xfrm>
              <a:off x="6365" y="2564"/>
              <a:ext cx="49" cy="1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40" y="16"/>
                </a:cxn>
                <a:cxn ang="0">
                  <a:pos x="4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41" h="17">
                  <a:moveTo>
                    <a:pt x="0" y="16"/>
                  </a:moveTo>
                  <a:lnTo>
                    <a:pt x="40" y="1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36" name="Freeform 24"/>
            <p:cNvSpPr>
              <a:spLocks/>
            </p:cNvSpPr>
            <p:nvPr/>
          </p:nvSpPr>
          <p:spPr bwMode="auto">
            <a:xfrm>
              <a:off x="6367" y="2968"/>
              <a:ext cx="83" cy="21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67" y="17"/>
                </a:cxn>
                <a:cxn ang="0">
                  <a:pos x="67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68" h="18">
                  <a:moveTo>
                    <a:pt x="0" y="17"/>
                  </a:moveTo>
                  <a:lnTo>
                    <a:pt x="67" y="17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37" name="Freeform 25"/>
            <p:cNvSpPr>
              <a:spLocks/>
            </p:cNvSpPr>
            <p:nvPr/>
          </p:nvSpPr>
          <p:spPr bwMode="auto">
            <a:xfrm>
              <a:off x="6365" y="3406"/>
              <a:ext cx="49" cy="1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40" y="16"/>
                </a:cxn>
                <a:cxn ang="0">
                  <a:pos x="4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41" h="17">
                  <a:moveTo>
                    <a:pt x="0" y="16"/>
                  </a:moveTo>
                  <a:lnTo>
                    <a:pt x="40" y="1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38" name="Rectangle 26"/>
            <p:cNvSpPr>
              <a:spLocks noChangeArrowheads="1"/>
            </p:cNvSpPr>
            <p:nvPr/>
          </p:nvSpPr>
          <p:spPr bwMode="auto">
            <a:xfrm>
              <a:off x="6033" y="3024"/>
              <a:ext cx="34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1557</a:t>
              </a:r>
            </a:p>
          </p:txBody>
        </p:sp>
        <p:sp>
          <p:nvSpPr>
            <p:cNvPr id="576539" name="Rectangle 27"/>
            <p:cNvSpPr>
              <a:spLocks noChangeArrowheads="1"/>
            </p:cNvSpPr>
            <p:nvPr/>
          </p:nvSpPr>
          <p:spPr bwMode="auto">
            <a:xfrm>
              <a:off x="6100" y="3923"/>
              <a:ext cx="60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</a:t>
              </a:r>
              <a:r>
                <a:rPr lang="en-US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US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576540" name="Rectangle 28"/>
            <p:cNvSpPr>
              <a:spLocks noChangeArrowheads="1"/>
            </p:cNvSpPr>
            <p:nvPr/>
          </p:nvSpPr>
          <p:spPr bwMode="auto">
            <a:xfrm>
              <a:off x="6781" y="3790"/>
              <a:ext cx="26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20</a:t>
              </a:r>
            </a:p>
          </p:txBody>
        </p:sp>
        <p:sp>
          <p:nvSpPr>
            <p:cNvPr id="576541" name="Rectangle 29"/>
            <p:cNvSpPr>
              <a:spLocks noChangeArrowheads="1"/>
            </p:cNvSpPr>
            <p:nvPr/>
          </p:nvSpPr>
          <p:spPr bwMode="auto">
            <a:xfrm>
              <a:off x="7335" y="3808"/>
              <a:ext cx="26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40</a:t>
              </a:r>
            </a:p>
          </p:txBody>
        </p:sp>
        <p:sp>
          <p:nvSpPr>
            <p:cNvPr id="576542" name="Rectangle 30"/>
            <p:cNvSpPr>
              <a:spLocks noChangeArrowheads="1"/>
            </p:cNvSpPr>
            <p:nvPr/>
          </p:nvSpPr>
          <p:spPr bwMode="auto">
            <a:xfrm>
              <a:off x="7878" y="3799"/>
              <a:ext cx="26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</a:p>
          </p:txBody>
        </p:sp>
        <p:sp>
          <p:nvSpPr>
            <p:cNvPr id="576543" name="Rectangle 31"/>
            <p:cNvSpPr>
              <a:spLocks noChangeArrowheads="1"/>
            </p:cNvSpPr>
            <p:nvPr/>
          </p:nvSpPr>
          <p:spPr bwMode="auto">
            <a:xfrm>
              <a:off x="8430" y="3806"/>
              <a:ext cx="26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80</a:t>
              </a:r>
            </a:p>
          </p:txBody>
        </p:sp>
        <p:sp>
          <p:nvSpPr>
            <p:cNvPr id="576544" name="Rectangle 32"/>
            <p:cNvSpPr>
              <a:spLocks noChangeArrowheads="1"/>
            </p:cNvSpPr>
            <p:nvPr/>
          </p:nvSpPr>
          <p:spPr bwMode="auto">
            <a:xfrm>
              <a:off x="8951" y="3922"/>
              <a:ext cx="363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US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576545" name="Rectangle 33"/>
            <p:cNvSpPr>
              <a:spLocks noChangeArrowheads="1"/>
            </p:cNvSpPr>
            <p:nvPr/>
          </p:nvSpPr>
          <p:spPr bwMode="auto">
            <a:xfrm>
              <a:off x="5943" y="3658"/>
              <a:ext cx="41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1400</a:t>
              </a:r>
            </a:p>
          </p:txBody>
        </p:sp>
        <p:sp>
          <p:nvSpPr>
            <p:cNvPr id="576546" name="Rectangle 34"/>
            <p:cNvSpPr>
              <a:spLocks noChangeArrowheads="1"/>
            </p:cNvSpPr>
            <p:nvPr/>
          </p:nvSpPr>
          <p:spPr bwMode="auto">
            <a:xfrm>
              <a:off x="5941" y="2869"/>
              <a:ext cx="41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1600</a:t>
              </a:r>
            </a:p>
          </p:txBody>
        </p:sp>
        <p:sp>
          <p:nvSpPr>
            <p:cNvPr id="576547" name="Rectangle 35"/>
            <p:cNvSpPr>
              <a:spLocks noChangeArrowheads="1"/>
            </p:cNvSpPr>
            <p:nvPr/>
          </p:nvSpPr>
          <p:spPr bwMode="auto">
            <a:xfrm>
              <a:off x="5933" y="2028"/>
              <a:ext cx="41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1800</a:t>
              </a:r>
            </a:p>
          </p:txBody>
        </p:sp>
        <p:sp>
          <p:nvSpPr>
            <p:cNvPr id="576548" name="Rectangle 36"/>
            <p:cNvSpPr>
              <a:spLocks noChangeArrowheads="1"/>
            </p:cNvSpPr>
            <p:nvPr/>
          </p:nvSpPr>
          <p:spPr bwMode="auto">
            <a:xfrm>
              <a:off x="5915" y="1204"/>
              <a:ext cx="41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2000</a:t>
              </a:r>
            </a:p>
          </p:txBody>
        </p:sp>
        <p:sp>
          <p:nvSpPr>
            <p:cNvPr id="576549" name="Rectangle 37"/>
            <p:cNvSpPr>
              <a:spLocks noChangeArrowheads="1"/>
            </p:cNvSpPr>
            <p:nvPr/>
          </p:nvSpPr>
          <p:spPr bwMode="auto">
            <a:xfrm rot="16200000">
              <a:off x="9024" y="2323"/>
              <a:ext cx="34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1713</a:t>
              </a:r>
            </a:p>
          </p:txBody>
        </p:sp>
        <p:sp>
          <p:nvSpPr>
            <p:cNvPr id="576550" name="Rectangle 38"/>
            <p:cNvSpPr>
              <a:spLocks noChangeArrowheads="1"/>
            </p:cNvSpPr>
            <p:nvPr/>
          </p:nvSpPr>
          <p:spPr bwMode="auto">
            <a:xfrm>
              <a:off x="5861" y="2380"/>
              <a:ext cx="473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 </a:t>
              </a:r>
              <a:r>
                <a:rPr lang="en-US" sz="2400" b="1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US" sz="24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 </a:t>
              </a:r>
            </a:p>
          </p:txBody>
        </p:sp>
        <p:sp>
          <p:nvSpPr>
            <p:cNvPr id="576551" name="Freeform 39"/>
            <p:cNvSpPr>
              <a:spLocks/>
            </p:cNvSpPr>
            <p:nvPr/>
          </p:nvSpPr>
          <p:spPr bwMode="auto">
            <a:xfrm>
              <a:off x="6365" y="1726"/>
              <a:ext cx="716" cy="1085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39" y="19"/>
                </a:cxn>
                <a:cxn ang="0">
                  <a:pos x="55" y="27"/>
                </a:cxn>
                <a:cxn ang="0">
                  <a:pos x="69" y="36"/>
                </a:cxn>
                <a:cxn ang="0">
                  <a:pos x="81" y="44"/>
                </a:cxn>
                <a:cxn ang="0">
                  <a:pos x="104" y="58"/>
                </a:cxn>
                <a:cxn ang="0">
                  <a:pos x="118" y="70"/>
                </a:cxn>
                <a:cxn ang="0">
                  <a:pos x="127" y="80"/>
                </a:cxn>
                <a:cxn ang="0">
                  <a:pos x="136" y="91"/>
                </a:cxn>
                <a:cxn ang="0">
                  <a:pos x="151" y="103"/>
                </a:cxn>
                <a:cxn ang="0">
                  <a:pos x="163" y="117"/>
                </a:cxn>
                <a:cxn ang="0">
                  <a:pos x="171" y="130"/>
                </a:cxn>
                <a:cxn ang="0">
                  <a:pos x="180" y="144"/>
                </a:cxn>
                <a:cxn ang="0">
                  <a:pos x="192" y="163"/>
                </a:cxn>
                <a:cxn ang="0">
                  <a:pos x="201" y="181"/>
                </a:cxn>
                <a:cxn ang="0">
                  <a:pos x="215" y="206"/>
                </a:cxn>
                <a:cxn ang="0">
                  <a:pos x="232" y="236"/>
                </a:cxn>
                <a:cxn ang="0">
                  <a:pos x="250" y="266"/>
                </a:cxn>
                <a:cxn ang="0">
                  <a:pos x="264" y="289"/>
                </a:cxn>
                <a:cxn ang="0">
                  <a:pos x="288" y="333"/>
                </a:cxn>
                <a:cxn ang="0">
                  <a:pos x="372" y="494"/>
                </a:cxn>
                <a:cxn ang="0">
                  <a:pos x="402" y="556"/>
                </a:cxn>
                <a:cxn ang="0">
                  <a:pos x="431" y="614"/>
                </a:cxn>
                <a:cxn ang="0">
                  <a:pos x="463" y="687"/>
                </a:cxn>
                <a:cxn ang="0">
                  <a:pos x="494" y="751"/>
                </a:cxn>
                <a:cxn ang="0">
                  <a:pos x="521" y="803"/>
                </a:cxn>
                <a:cxn ang="0">
                  <a:pos x="550" y="870"/>
                </a:cxn>
                <a:cxn ang="0">
                  <a:pos x="582" y="939"/>
                </a:cxn>
                <a:cxn ang="0">
                  <a:pos x="570" y="895"/>
                </a:cxn>
                <a:cxn ang="0">
                  <a:pos x="544" y="842"/>
                </a:cxn>
                <a:cxn ang="0">
                  <a:pos x="512" y="775"/>
                </a:cxn>
                <a:cxn ang="0">
                  <a:pos x="492" y="736"/>
                </a:cxn>
                <a:cxn ang="0">
                  <a:pos x="457" y="661"/>
                </a:cxn>
                <a:cxn ang="0">
                  <a:pos x="427" y="600"/>
                </a:cxn>
                <a:cxn ang="0">
                  <a:pos x="398" y="536"/>
                </a:cxn>
                <a:cxn ang="0">
                  <a:pos x="369" y="476"/>
                </a:cxn>
                <a:cxn ang="0">
                  <a:pos x="285" y="314"/>
                </a:cxn>
                <a:cxn ang="0">
                  <a:pos x="268" y="286"/>
                </a:cxn>
                <a:cxn ang="0">
                  <a:pos x="250" y="253"/>
                </a:cxn>
                <a:cxn ang="0">
                  <a:pos x="235" y="233"/>
                </a:cxn>
                <a:cxn ang="0">
                  <a:pos x="215" y="199"/>
                </a:cxn>
                <a:cxn ang="0">
                  <a:pos x="203" y="178"/>
                </a:cxn>
                <a:cxn ang="0">
                  <a:pos x="192" y="158"/>
                </a:cxn>
                <a:cxn ang="0">
                  <a:pos x="183" y="142"/>
                </a:cxn>
                <a:cxn ang="0">
                  <a:pos x="175" y="127"/>
                </a:cxn>
                <a:cxn ang="0">
                  <a:pos x="163" y="111"/>
                </a:cxn>
                <a:cxn ang="0">
                  <a:pos x="151" y="97"/>
                </a:cxn>
                <a:cxn ang="0">
                  <a:pos x="142" y="83"/>
                </a:cxn>
                <a:cxn ang="0">
                  <a:pos x="127" y="72"/>
                </a:cxn>
                <a:cxn ang="0">
                  <a:pos x="116" y="63"/>
                </a:cxn>
                <a:cxn ang="0">
                  <a:pos x="101" y="52"/>
                </a:cxn>
                <a:cxn ang="0">
                  <a:pos x="92" y="44"/>
                </a:cxn>
                <a:cxn ang="0">
                  <a:pos x="77" y="34"/>
                </a:cxn>
                <a:cxn ang="0">
                  <a:pos x="63" y="24"/>
                </a:cxn>
                <a:cxn ang="0">
                  <a:pos x="49" y="16"/>
                </a:cxn>
                <a:cxn ang="0">
                  <a:pos x="31" y="8"/>
                </a:cxn>
                <a:cxn ang="0">
                  <a:pos x="0" y="6"/>
                </a:cxn>
              </a:cxnLst>
              <a:rect l="0" t="0" r="r" b="b"/>
              <a:pathLst>
                <a:path w="590" h="952">
                  <a:moveTo>
                    <a:pt x="0" y="6"/>
                  </a:moveTo>
                  <a:lnTo>
                    <a:pt x="8" y="6"/>
                  </a:lnTo>
                  <a:lnTo>
                    <a:pt x="5" y="3"/>
                  </a:lnTo>
                  <a:lnTo>
                    <a:pt x="5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20" y="11"/>
                  </a:lnTo>
                  <a:lnTo>
                    <a:pt x="25" y="11"/>
                  </a:lnTo>
                  <a:lnTo>
                    <a:pt x="22" y="11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34" y="16"/>
                  </a:lnTo>
                  <a:lnTo>
                    <a:pt x="39" y="16"/>
                  </a:lnTo>
                  <a:lnTo>
                    <a:pt x="37" y="14"/>
                  </a:lnTo>
                  <a:lnTo>
                    <a:pt x="37" y="19"/>
                  </a:lnTo>
                  <a:lnTo>
                    <a:pt x="43" y="19"/>
                  </a:lnTo>
                  <a:lnTo>
                    <a:pt x="39" y="19"/>
                  </a:lnTo>
                  <a:lnTo>
                    <a:pt x="46" y="22"/>
                  </a:lnTo>
                  <a:lnTo>
                    <a:pt x="49" y="22"/>
                  </a:lnTo>
                  <a:lnTo>
                    <a:pt x="46" y="22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1" y="22"/>
                  </a:lnTo>
                  <a:lnTo>
                    <a:pt x="51" y="27"/>
                  </a:lnTo>
                  <a:lnTo>
                    <a:pt x="58" y="27"/>
                  </a:lnTo>
                  <a:lnTo>
                    <a:pt x="55" y="27"/>
                  </a:lnTo>
                  <a:lnTo>
                    <a:pt x="60" y="30"/>
                  </a:lnTo>
                  <a:lnTo>
                    <a:pt x="63" y="30"/>
                  </a:lnTo>
                  <a:lnTo>
                    <a:pt x="60" y="30"/>
                  </a:lnTo>
                  <a:lnTo>
                    <a:pt x="67" y="34"/>
                  </a:lnTo>
                  <a:lnTo>
                    <a:pt x="69" y="34"/>
                  </a:lnTo>
                  <a:lnTo>
                    <a:pt x="67" y="30"/>
                  </a:lnTo>
                  <a:lnTo>
                    <a:pt x="67" y="36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75" y="39"/>
                  </a:lnTo>
                  <a:lnTo>
                    <a:pt x="77" y="39"/>
                  </a:lnTo>
                  <a:lnTo>
                    <a:pt x="75" y="36"/>
                  </a:lnTo>
                  <a:lnTo>
                    <a:pt x="75" y="42"/>
                  </a:lnTo>
                  <a:lnTo>
                    <a:pt x="81" y="42"/>
                  </a:lnTo>
                  <a:lnTo>
                    <a:pt x="77" y="39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1" y="44"/>
                  </a:lnTo>
                  <a:lnTo>
                    <a:pt x="89" y="50"/>
                  </a:lnTo>
                  <a:lnTo>
                    <a:pt x="92" y="50"/>
                  </a:lnTo>
                  <a:lnTo>
                    <a:pt x="89" y="50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1" y="55"/>
                  </a:lnTo>
                  <a:lnTo>
                    <a:pt x="101" y="61"/>
                  </a:lnTo>
                  <a:lnTo>
                    <a:pt x="106" y="61"/>
                  </a:lnTo>
                  <a:lnTo>
                    <a:pt x="104" y="58"/>
                  </a:lnTo>
                  <a:lnTo>
                    <a:pt x="104" y="63"/>
                  </a:lnTo>
                  <a:lnTo>
                    <a:pt x="110" y="63"/>
                  </a:lnTo>
                  <a:lnTo>
                    <a:pt x="106" y="63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6" y="66"/>
                  </a:lnTo>
                  <a:lnTo>
                    <a:pt x="116" y="70"/>
                  </a:lnTo>
                  <a:lnTo>
                    <a:pt x="122" y="75"/>
                  </a:lnTo>
                  <a:lnTo>
                    <a:pt x="125" y="75"/>
                  </a:lnTo>
                  <a:lnTo>
                    <a:pt x="122" y="72"/>
                  </a:lnTo>
                  <a:lnTo>
                    <a:pt x="122" y="78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7" y="80"/>
                  </a:lnTo>
                  <a:lnTo>
                    <a:pt x="127" y="78"/>
                  </a:lnTo>
                  <a:lnTo>
                    <a:pt x="127" y="83"/>
                  </a:lnTo>
                  <a:lnTo>
                    <a:pt x="134" y="83"/>
                  </a:lnTo>
                  <a:lnTo>
                    <a:pt x="130" y="80"/>
                  </a:lnTo>
                  <a:lnTo>
                    <a:pt x="130" y="83"/>
                  </a:lnTo>
                  <a:lnTo>
                    <a:pt x="136" y="89"/>
                  </a:lnTo>
                  <a:lnTo>
                    <a:pt x="139" y="89"/>
                  </a:lnTo>
                  <a:lnTo>
                    <a:pt x="136" y="86"/>
                  </a:lnTo>
                  <a:lnTo>
                    <a:pt x="136" y="91"/>
                  </a:lnTo>
                  <a:lnTo>
                    <a:pt x="142" y="91"/>
                  </a:lnTo>
                  <a:lnTo>
                    <a:pt x="139" y="89"/>
                  </a:lnTo>
                  <a:lnTo>
                    <a:pt x="139" y="91"/>
                  </a:lnTo>
                  <a:lnTo>
                    <a:pt x="145" y="97"/>
                  </a:lnTo>
                  <a:lnTo>
                    <a:pt x="148" y="97"/>
                  </a:lnTo>
                  <a:lnTo>
                    <a:pt x="145" y="94"/>
                  </a:lnTo>
                  <a:lnTo>
                    <a:pt x="145" y="97"/>
                  </a:lnTo>
                  <a:lnTo>
                    <a:pt x="151" y="106"/>
                  </a:lnTo>
                  <a:lnTo>
                    <a:pt x="151" y="103"/>
                  </a:lnTo>
                  <a:lnTo>
                    <a:pt x="151" y="108"/>
                  </a:lnTo>
                  <a:lnTo>
                    <a:pt x="156" y="108"/>
                  </a:lnTo>
                  <a:lnTo>
                    <a:pt x="154" y="106"/>
                  </a:lnTo>
                  <a:lnTo>
                    <a:pt x="154" y="111"/>
                  </a:lnTo>
                  <a:lnTo>
                    <a:pt x="159" y="111"/>
                  </a:lnTo>
                  <a:lnTo>
                    <a:pt x="156" y="108"/>
                  </a:lnTo>
                  <a:lnTo>
                    <a:pt x="156" y="111"/>
                  </a:lnTo>
                  <a:lnTo>
                    <a:pt x="163" y="119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5" y="125"/>
                  </a:lnTo>
                  <a:lnTo>
                    <a:pt x="165" y="122"/>
                  </a:lnTo>
                  <a:lnTo>
                    <a:pt x="165" y="127"/>
                  </a:lnTo>
                  <a:lnTo>
                    <a:pt x="171" y="127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71" y="133"/>
                  </a:lnTo>
                  <a:lnTo>
                    <a:pt x="171" y="130"/>
                  </a:lnTo>
                  <a:lnTo>
                    <a:pt x="171" y="133"/>
                  </a:lnTo>
                  <a:lnTo>
                    <a:pt x="175" y="139"/>
                  </a:lnTo>
                  <a:lnTo>
                    <a:pt x="175" y="136"/>
                  </a:lnTo>
                  <a:lnTo>
                    <a:pt x="175" y="142"/>
                  </a:lnTo>
                  <a:lnTo>
                    <a:pt x="180" y="142"/>
                  </a:lnTo>
                  <a:lnTo>
                    <a:pt x="177" y="139"/>
                  </a:lnTo>
                  <a:lnTo>
                    <a:pt x="177" y="142"/>
                  </a:lnTo>
                  <a:lnTo>
                    <a:pt x="180" y="147"/>
                  </a:lnTo>
                  <a:lnTo>
                    <a:pt x="180" y="144"/>
                  </a:lnTo>
                  <a:lnTo>
                    <a:pt x="180" y="147"/>
                  </a:lnTo>
                  <a:lnTo>
                    <a:pt x="183" y="153"/>
                  </a:lnTo>
                  <a:lnTo>
                    <a:pt x="183" y="150"/>
                  </a:lnTo>
                  <a:lnTo>
                    <a:pt x="183" y="153"/>
                  </a:lnTo>
                  <a:lnTo>
                    <a:pt x="185" y="158"/>
                  </a:lnTo>
                  <a:lnTo>
                    <a:pt x="185" y="155"/>
                  </a:lnTo>
                  <a:lnTo>
                    <a:pt x="185" y="158"/>
                  </a:lnTo>
                  <a:lnTo>
                    <a:pt x="192" y="166"/>
                  </a:lnTo>
                  <a:lnTo>
                    <a:pt x="192" y="163"/>
                  </a:lnTo>
                  <a:lnTo>
                    <a:pt x="192" y="166"/>
                  </a:lnTo>
                  <a:lnTo>
                    <a:pt x="194" y="172"/>
                  </a:lnTo>
                  <a:lnTo>
                    <a:pt x="194" y="170"/>
                  </a:lnTo>
                  <a:lnTo>
                    <a:pt x="194" y="172"/>
                  </a:lnTo>
                  <a:lnTo>
                    <a:pt x="197" y="178"/>
                  </a:lnTo>
                  <a:lnTo>
                    <a:pt x="197" y="175"/>
                  </a:lnTo>
                  <a:lnTo>
                    <a:pt x="197" y="178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1" y="183"/>
                  </a:lnTo>
                  <a:lnTo>
                    <a:pt x="206" y="191"/>
                  </a:lnTo>
                  <a:lnTo>
                    <a:pt x="206" y="189"/>
                  </a:lnTo>
                  <a:lnTo>
                    <a:pt x="206" y="191"/>
                  </a:lnTo>
                  <a:lnTo>
                    <a:pt x="209" y="197"/>
                  </a:lnTo>
                  <a:lnTo>
                    <a:pt x="209" y="194"/>
                  </a:lnTo>
                  <a:lnTo>
                    <a:pt x="209" y="199"/>
                  </a:lnTo>
                  <a:lnTo>
                    <a:pt x="215" y="209"/>
                  </a:lnTo>
                  <a:lnTo>
                    <a:pt x="215" y="206"/>
                  </a:lnTo>
                  <a:lnTo>
                    <a:pt x="215" y="209"/>
                  </a:lnTo>
                  <a:lnTo>
                    <a:pt x="221" y="217"/>
                  </a:lnTo>
                  <a:lnTo>
                    <a:pt x="221" y="214"/>
                  </a:lnTo>
                  <a:lnTo>
                    <a:pt x="221" y="219"/>
                  </a:lnTo>
                  <a:lnTo>
                    <a:pt x="230" y="230"/>
                  </a:lnTo>
                  <a:lnTo>
                    <a:pt x="230" y="227"/>
                  </a:lnTo>
                  <a:lnTo>
                    <a:pt x="230" y="233"/>
                  </a:lnTo>
                  <a:lnTo>
                    <a:pt x="232" y="239"/>
                  </a:lnTo>
                  <a:lnTo>
                    <a:pt x="232" y="236"/>
                  </a:lnTo>
                  <a:lnTo>
                    <a:pt x="235" y="245"/>
                  </a:lnTo>
                  <a:lnTo>
                    <a:pt x="238" y="247"/>
                  </a:lnTo>
                  <a:lnTo>
                    <a:pt x="238" y="245"/>
                  </a:lnTo>
                  <a:lnTo>
                    <a:pt x="238" y="247"/>
                  </a:lnTo>
                  <a:lnTo>
                    <a:pt x="242" y="255"/>
                  </a:lnTo>
                  <a:lnTo>
                    <a:pt x="244" y="258"/>
                  </a:lnTo>
                  <a:lnTo>
                    <a:pt x="244" y="255"/>
                  </a:lnTo>
                  <a:lnTo>
                    <a:pt x="247" y="264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52" y="269"/>
                  </a:lnTo>
                  <a:lnTo>
                    <a:pt x="252" y="273"/>
                  </a:lnTo>
                  <a:lnTo>
                    <a:pt x="256" y="281"/>
                  </a:lnTo>
                  <a:lnTo>
                    <a:pt x="259" y="283"/>
                  </a:lnTo>
                  <a:lnTo>
                    <a:pt x="259" y="281"/>
                  </a:lnTo>
                  <a:lnTo>
                    <a:pt x="261" y="289"/>
                  </a:lnTo>
                  <a:lnTo>
                    <a:pt x="264" y="291"/>
                  </a:lnTo>
                  <a:lnTo>
                    <a:pt x="264" y="289"/>
                  </a:lnTo>
                  <a:lnTo>
                    <a:pt x="271" y="302"/>
                  </a:lnTo>
                  <a:lnTo>
                    <a:pt x="273" y="306"/>
                  </a:lnTo>
                  <a:lnTo>
                    <a:pt x="273" y="302"/>
                  </a:lnTo>
                  <a:lnTo>
                    <a:pt x="273" y="309"/>
                  </a:lnTo>
                  <a:lnTo>
                    <a:pt x="276" y="317"/>
                  </a:lnTo>
                  <a:lnTo>
                    <a:pt x="279" y="319"/>
                  </a:lnTo>
                  <a:lnTo>
                    <a:pt x="279" y="317"/>
                  </a:lnTo>
                  <a:lnTo>
                    <a:pt x="285" y="330"/>
                  </a:lnTo>
                  <a:lnTo>
                    <a:pt x="288" y="333"/>
                  </a:lnTo>
                  <a:lnTo>
                    <a:pt x="288" y="330"/>
                  </a:lnTo>
                  <a:lnTo>
                    <a:pt x="302" y="361"/>
                  </a:lnTo>
                  <a:lnTo>
                    <a:pt x="305" y="364"/>
                  </a:lnTo>
                  <a:lnTo>
                    <a:pt x="305" y="361"/>
                  </a:lnTo>
                  <a:lnTo>
                    <a:pt x="352" y="450"/>
                  </a:lnTo>
                  <a:lnTo>
                    <a:pt x="355" y="458"/>
                  </a:lnTo>
                  <a:lnTo>
                    <a:pt x="364" y="476"/>
                  </a:lnTo>
                  <a:lnTo>
                    <a:pt x="367" y="484"/>
                  </a:lnTo>
                  <a:lnTo>
                    <a:pt x="372" y="494"/>
                  </a:lnTo>
                  <a:lnTo>
                    <a:pt x="378" y="512"/>
                  </a:lnTo>
                  <a:lnTo>
                    <a:pt x="384" y="517"/>
                  </a:lnTo>
                  <a:lnTo>
                    <a:pt x="384" y="514"/>
                  </a:lnTo>
                  <a:lnTo>
                    <a:pt x="386" y="522"/>
                  </a:lnTo>
                  <a:lnTo>
                    <a:pt x="390" y="528"/>
                  </a:lnTo>
                  <a:lnTo>
                    <a:pt x="393" y="536"/>
                  </a:lnTo>
                  <a:lnTo>
                    <a:pt x="396" y="541"/>
                  </a:lnTo>
                  <a:lnTo>
                    <a:pt x="398" y="550"/>
                  </a:lnTo>
                  <a:lnTo>
                    <a:pt x="402" y="556"/>
                  </a:lnTo>
                  <a:lnTo>
                    <a:pt x="405" y="567"/>
                  </a:lnTo>
                  <a:lnTo>
                    <a:pt x="410" y="572"/>
                  </a:lnTo>
                  <a:lnTo>
                    <a:pt x="410" y="569"/>
                  </a:lnTo>
                  <a:lnTo>
                    <a:pt x="416" y="587"/>
                  </a:lnTo>
                  <a:lnTo>
                    <a:pt x="419" y="592"/>
                  </a:lnTo>
                  <a:lnTo>
                    <a:pt x="422" y="600"/>
                  </a:lnTo>
                  <a:lnTo>
                    <a:pt x="427" y="612"/>
                  </a:lnTo>
                  <a:lnTo>
                    <a:pt x="427" y="608"/>
                  </a:lnTo>
                  <a:lnTo>
                    <a:pt x="431" y="614"/>
                  </a:lnTo>
                  <a:lnTo>
                    <a:pt x="436" y="631"/>
                  </a:lnTo>
                  <a:lnTo>
                    <a:pt x="439" y="636"/>
                  </a:lnTo>
                  <a:lnTo>
                    <a:pt x="439" y="639"/>
                  </a:lnTo>
                  <a:lnTo>
                    <a:pt x="445" y="648"/>
                  </a:lnTo>
                  <a:lnTo>
                    <a:pt x="445" y="644"/>
                  </a:lnTo>
                  <a:lnTo>
                    <a:pt x="451" y="661"/>
                  </a:lnTo>
                  <a:lnTo>
                    <a:pt x="457" y="672"/>
                  </a:lnTo>
                  <a:lnTo>
                    <a:pt x="457" y="669"/>
                  </a:lnTo>
                  <a:lnTo>
                    <a:pt x="463" y="687"/>
                  </a:lnTo>
                  <a:lnTo>
                    <a:pt x="469" y="697"/>
                  </a:lnTo>
                  <a:lnTo>
                    <a:pt x="469" y="695"/>
                  </a:lnTo>
                  <a:lnTo>
                    <a:pt x="474" y="711"/>
                  </a:lnTo>
                  <a:lnTo>
                    <a:pt x="480" y="723"/>
                  </a:lnTo>
                  <a:lnTo>
                    <a:pt x="480" y="720"/>
                  </a:lnTo>
                  <a:lnTo>
                    <a:pt x="486" y="736"/>
                  </a:lnTo>
                  <a:lnTo>
                    <a:pt x="492" y="748"/>
                  </a:lnTo>
                  <a:lnTo>
                    <a:pt x="492" y="744"/>
                  </a:lnTo>
                  <a:lnTo>
                    <a:pt x="494" y="751"/>
                  </a:lnTo>
                  <a:lnTo>
                    <a:pt x="498" y="759"/>
                  </a:lnTo>
                  <a:lnTo>
                    <a:pt x="503" y="770"/>
                  </a:lnTo>
                  <a:lnTo>
                    <a:pt x="503" y="767"/>
                  </a:lnTo>
                  <a:lnTo>
                    <a:pt x="506" y="778"/>
                  </a:lnTo>
                  <a:lnTo>
                    <a:pt x="512" y="789"/>
                  </a:lnTo>
                  <a:lnTo>
                    <a:pt x="512" y="787"/>
                  </a:lnTo>
                  <a:lnTo>
                    <a:pt x="515" y="795"/>
                  </a:lnTo>
                  <a:lnTo>
                    <a:pt x="521" y="806"/>
                  </a:lnTo>
                  <a:lnTo>
                    <a:pt x="521" y="803"/>
                  </a:lnTo>
                  <a:lnTo>
                    <a:pt x="524" y="814"/>
                  </a:lnTo>
                  <a:lnTo>
                    <a:pt x="530" y="826"/>
                  </a:lnTo>
                  <a:lnTo>
                    <a:pt x="530" y="823"/>
                  </a:lnTo>
                  <a:lnTo>
                    <a:pt x="532" y="831"/>
                  </a:lnTo>
                  <a:lnTo>
                    <a:pt x="539" y="842"/>
                  </a:lnTo>
                  <a:lnTo>
                    <a:pt x="541" y="851"/>
                  </a:lnTo>
                  <a:lnTo>
                    <a:pt x="547" y="862"/>
                  </a:lnTo>
                  <a:lnTo>
                    <a:pt x="547" y="859"/>
                  </a:lnTo>
                  <a:lnTo>
                    <a:pt x="550" y="870"/>
                  </a:lnTo>
                  <a:lnTo>
                    <a:pt x="556" y="881"/>
                  </a:lnTo>
                  <a:lnTo>
                    <a:pt x="556" y="878"/>
                  </a:lnTo>
                  <a:lnTo>
                    <a:pt x="559" y="890"/>
                  </a:lnTo>
                  <a:lnTo>
                    <a:pt x="565" y="900"/>
                  </a:lnTo>
                  <a:lnTo>
                    <a:pt x="565" y="898"/>
                  </a:lnTo>
                  <a:lnTo>
                    <a:pt x="570" y="908"/>
                  </a:lnTo>
                  <a:lnTo>
                    <a:pt x="573" y="918"/>
                  </a:lnTo>
                  <a:lnTo>
                    <a:pt x="579" y="928"/>
                  </a:lnTo>
                  <a:lnTo>
                    <a:pt x="582" y="939"/>
                  </a:lnTo>
                  <a:lnTo>
                    <a:pt x="589" y="951"/>
                  </a:lnTo>
                  <a:lnTo>
                    <a:pt x="589" y="947"/>
                  </a:lnTo>
                  <a:lnTo>
                    <a:pt x="589" y="936"/>
                  </a:lnTo>
                  <a:lnTo>
                    <a:pt x="589" y="939"/>
                  </a:lnTo>
                  <a:lnTo>
                    <a:pt x="585" y="928"/>
                  </a:lnTo>
                  <a:lnTo>
                    <a:pt x="579" y="918"/>
                  </a:lnTo>
                  <a:lnTo>
                    <a:pt x="577" y="908"/>
                  </a:lnTo>
                  <a:lnTo>
                    <a:pt x="570" y="898"/>
                  </a:lnTo>
                  <a:lnTo>
                    <a:pt x="570" y="895"/>
                  </a:lnTo>
                  <a:lnTo>
                    <a:pt x="565" y="887"/>
                  </a:lnTo>
                  <a:lnTo>
                    <a:pt x="565" y="890"/>
                  </a:lnTo>
                  <a:lnTo>
                    <a:pt x="561" y="878"/>
                  </a:lnTo>
                  <a:lnTo>
                    <a:pt x="556" y="867"/>
                  </a:lnTo>
                  <a:lnTo>
                    <a:pt x="556" y="870"/>
                  </a:lnTo>
                  <a:lnTo>
                    <a:pt x="553" y="859"/>
                  </a:lnTo>
                  <a:lnTo>
                    <a:pt x="547" y="847"/>
                  </a:lnTo>
                  <a:lnTo>
                    <a:pt x="547" y="851"/>
                  </a:lnTo>
                  <a:lnTo>
                    <a:pt x="544" y="842"/>
                  </a:lnTo>
                  <a:lnTo>
                    <a:pt x="539" y="831"/>
                  </a:lnTo>
                  <a:lnTo>
                    <a:pt x="536" y="823"/>
                  </a:lnTo>
                  <a:lnTo>
                    <a:pt x="530" y="811"/>
                  </a:lnTo>
                  <a:lnTo>
                    <a:pt x="530" y="814"/>
                  </a:lnTo>
                  <a:lnTo>
                    <a:pt x="527" y="803"/>
                  </a:lnTo>
                  <a:lnTo>
                    <a:pt x="521" y="792"/>
                  </a:lnTo>
                  <a:lnTo>
                    <a:pt x="521" y="795"/>
                  </a:lnTo>
                  <a:lnTo>
                    <a:pt x="518" y="787"/>
                  </a:lnTo>
                  <a:lnTo>
                    <a:pt x="512" y="775"/>
                  </a:lnTo>
                  <a:lnTo>
                    <a:pt x="512" y="778"/>
                  </a:lnTo>
                  <a:lnTo>
                    <a:pt x="510" y="767"/>
                  </a:lnTo>
                  <a:lnTo>
                    <a:pt x="503" y="756"/>
                  </a:lnTo>
                  <a:lnTo>
                    <a:pt x="503" y="759"/>
                  </a:lnTo>
                  <a:lnTo>
                    <a:pt x="501" y="751"/>
                  </a:lnTo>
                  <a:lnTo>
                    <a:pt x="498" y="744"/>
                  </a:lnTo>
                  <a:lnTo>
                    <a:pt x="498" y="742"/>
                  </a:lnTo>
                  <a:lnTo>
                    <a:pt x="492" y="734"/>
                  </a:lnTo>
                  <a:lnTo>
                    <a:pt x="492" y="736"/>
                  </a:lnTo>
                  <a:lnTo>
                    <a:pt x="486" y="720"/>
                  </a:lnTo>
                  <a:lnTo>
                    <a:pt x="480" y="708"/>
                  </a:lnTo>
                  <a:lnTo>
                    <a:pt x="480" y="711"/>
                  </a:lnTo>
                  <a:lnTo>
                    <a:pt x="474" y="695"/>
                  </a:lnTo>
                  <a:lnTo>
                    <a:pt x="469" y="684"/>
                  </a:lnTo>
                  <a:lnTo>
                    <a:pt x="469" y="687"/>
                  </a:lnTo>
                  <a:lnTo>
                    <a:pt x="463" y="669"/>
                  </a:lnTo>
                  <a:lnTo>
                    <a:pt x="457" y="659"/>
                  </a:lnTo>
                  <a:lnTo>
                    <a:pt x="457" y="661"/>
                  </a:lnTo>
                  <a:lnTo>
                    <a:pt x="451" y="644"/>
                  </a:lnTo>
                  <a:lnTo>
                    <a:pt x="445" y="633"/>
                  </a:lnTo>
                  <a:lnTo>
                    <a:pt x="445" y="636"/>
                  </a:lnTo>
                  <a:lnTo>
                    <a:pt x="443" y="631"/>
                  </a:lnTo>
                  <a:lnTo>
                    <a:pt x="436" y="614"/>
                  </a:lnTo>
                  <a:lnTo>
                    <a:pt x="434" y="608"/>
                  </a:lnTo>
                  <a:lnTo>
                    <a:pt x="434" y="605"/>
                  </a:lnTo>
                  <a:lnTo>
                    <a:pt x="427" y="597"/>
                  </a:lnTo>
                  <a:lnTo>
                    <a:pt x="427" y="600"/>
                  </a:lnTo>
                  <a:lnTo>
                    <a:pt x="425" y="592"/>
                  </a:lnTo>
                  <a:lnTo>
                    <a:pt x="422" y="587"/>
                  </a:lnTo>
                  <a:lnTo>
                    <a:pt x="416" y="567"/>
                  </a:lnTo>
                  <a:lnTo>
                    <a:pt x="410" y="561"/>
                  </a:lnTo>
                  <a:lnTo>
                    <a:pt x="410" y="564"/>
                  </a:lnTo>
                  <a:lnTo>
                    <a:pt x="407" y="556"/>
                  </a:lnTo>
                  <a:lnTo>
                    <a:pt x="405" y="550"/>
                  </a:lnTo>
                  <a:lnTo>
                    <a:pt x="402" y="541"/>
                  </a:lnTo>
                  <a:lnTo>
                    <a:pt x="398" y="536"/>
                  </a:lnTo>
                  <a:lnTo>
                    <a:pt x="396" y="528"/>
                  </a:lnTo>
                  <a:lnTo>
                    <a:pt x="393" y="522"/>
                  </a:lnTo>
                  <a:lnTo>
                    <a:pt x="390" y="512"/>
                  </a:lnTo>
                  <a:lnTo>
                    <a:pt x="384" y="505"/>
                  </a:lnTo>
                  <a:lnTo>
                    <a:pt x="384" y="508"/>
                  </a:lnTo>
                  <a:lnTo>
                    <a:pt x="381" y="503"/>
                  </a:lnTo>
                  <a:lnTo>
                    <a:pt x="378" y="494"/>
                  </a:lnTo>
                  <a:lnTo>
                    <a:pt x="372" y="484"/>
                  </a:lnTo>
                  <a:lnTo>
                    <a:pt x="369" y="476"/>
                  </a:lnTo>
                  <a:lnTo>
                    <a:pt x="360" y="458"/>
                  </a:lnTo>
                  <a:lnTo>
                    <a:pt x="357" y="450"/>
                  </a:lnTo>
                  <a:lnTo>
                    <a:pt x="311" y="358"/>
                  </a:lnTo>
                  <a:lnTo>
                    <a:pt x="309" y="356"/>
                  </a:lnTo>
                  <a:lnTo>
                    <a:pt x="309" y="358"/>
                  </a:lnTo>
                  <a:lnTo>
                    <a:pt x="293" y="328"/>
                  </a:lnTo>
                  <a:lnTo>
                    <a:pt x="290" y="325"/>
                  </a:lnTo>
                  <a:lnTo>
                    <a:pt x="290" y="328"/>
                  </a:lnTo>
                  <a:lnTo>
                    <a:pt x="285" y="314"/>
                  </a:lnTo>
                  <a:lnTo>
                    <a:pt x="282" y="311"/>
                  </a:lnTo>
                  <a:lnTo>
                    <a:pt x="282" y="314"/>
                  </a:lnTo>
                  <a:lnTo>
                    <a:pt x="279" y="309"/>
                  </a:lnTo>
                  <a:lnTo>
                    <a:pt x="279" y="302"/>
                  </a:lnTo>
                  <a:lnTo>
                    <a:pt x="276" y="297"/>
                  </a:lnTo>
                  <a:lnTo>
                    <a:pt x="276" y="300"/>
                  </a:lnTo>
                  <a:lnTo>
                    <a:pt x="271" y="286"/>
                  </a:lnTo>
                  <a:lnTo>
                    <a:pt x="268" y="283"/>
                  </a:lnTo>
                  <a:lnTo>
                    <a:pt x="268" y="286"/>
                  </a:lnTo>
                  <a:lnTo>
                    <a:pt x="264" y="278"/>
                  </a:lnTo>
                  <a:lnTo>
                    <a:pt x="261" y="275"/>
                  </a:lnTo>
                  <a:lnTo>
                    <a:pt x="261" y="278"/>
                  </a:lnTo>
                  <a:lnTo>
                    <a:pt x="259" y="273"/>
                  </a:lnTo>
                  <a:lnTo>
                    <a:pt x="259" y="269"/>
                  </a:lnTo>
                  <a:lnTo>
                    <a:pt x="256" y="261"/>
                  </a:lnTo>
                  <a:lnTo>
                    <a:pt x="252" y="258"/>
                  </a:lnTo>
                  <a:lnTo>
                    <a:pt x="252" y="261"/>
                  </a:lnTo>
                  <a:lnTo>
                    <a:pt x="250" y="253"/>
                  </a:lnTo>
                  <a:lnTo>
                    <a:pt x="247" y="250"/>
                  </a:lnTo>
                  <a:lnTo>
                    <a:pt x="247" y="253"/>
                  </a:lnTo>
                  <a:lnTo>
                    <a:pt x="244" y="247"/>
                  </a:lnTo>
                  <a:lnTo>
                    <a:pt x="244" y="245"/>
                  </a:lnTo>
                  <a:lnTo>
                    <a:pt x="242" y="239"/>
                  </a:lnTo>
                  <a:lnTo>
                    <a:pt x="242" y="242"/>
                  </a:lnTo>
                  <a:lnTo>
                    <a:pt x="238" y="233"/>
                  </a:lnTo>
                  <a:lnTo>
                    <a:pt x="235" y="230"/>
                  </a:lnTo>
                  <a:lnTo>
                    <a:pt x="235" y="233"/>
                  </a:lnTo>
                  <a:lnTo>
                    <a:pt x="235" y="227"/>
                  </a:lnTo>
                  <a:lnTo>
                    <a:pt x="226" y="217"/>
                  </a:lnTo>
                  <a:lnTo>
                    <a:pt x="226" y="219"/>
                  </a:lnTo>
                  <a:lnTo>
                    <a:pt x="226" y="214"/>
                  </a:lnTo>
                  <a:lnTo>
                    <a:pt x="221" y="206"/>
                  </a:lnTo>
                  <a:lnTo>
                    <a:pt x="221" y="209"/>
                  </a:lnTo>
                  <a:lnTo>
                    <a:pt x="221" y="206"/>
                  </a:lnTo>
                  <a:lnTo>
                    <a:pt x="215" y="197"/>
                  </a:lnTo>
                  <a:lnTo>
                    <a:pt x="215" y="199"/>
                  </a:lnTo>
                  <a:lnTo>
                    <a:pt x="215" y="194"/>
                  </a:lnTo>
                  <a:lnTo>
                    <a:pt x="212" y="189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06" y="181"/>
                  </a:lnTo>
                  <a:lnTo>
                    <a:pt x="206" y="183"/>
                  </a:lnTo>
                  <a:lnTo>
                    <a:pt x="206" y="181"/>
                  </a:lnTo>
                  <a:lnTo>
                    <a:pt x="203" y="175"/>
                  </a:lnTo>
                  <a:lnTo>
                    <a:pt x="203" y="178"/>
                  </a:lnTo>
                  <a:lnTo>
                    <a:pt x="203" y="175"/>
                  </a:lnTo>
                  <a:lnTo>
                    <a:pt x="201" y="170"/>
                  </a:lnTo>
                  <a:lnTo>
                    <a:pt x="201" y="172"/>
                  </a:lnTo>
                  <a:lnTo>
                    <a:pt x="201" y="170"/>
                  </a:lnTo>
                  <a:lnTo>
                    <a:pt x="197" y="163"/>
                  </a:lnTo>
                  <a:lnTo>
                    <a:pt x="197" y="166"/>
                  </a:lnTo>
                  <a:lnTo>
                    <a:pt x="197" y="163"/>
                  </a:lnTo>
                  <a:lnTo>
                    <a:pt x="192" y="155"/>
                  </a:lnTo>
                  <a:lnTo>
                    <a:pt x="192" y="158"/>
                  </a:lnTo>
                  <a:lnTo>
                    <a:pt x="192" y="155"/>
                  </a:lnTo>
                  <a:lnTo>
                    <a:pt x="189" y="150"/>
                  </a:lnTo>
                  <a:lnTo>
                    <a:pt x="189" y="153"/>
                  </a:lnTo>
                  <a:lnTo>
                    <a:pt x="189" y="150"/>
                  </a:lnTo>
                  <a:lnTo>
                    <a:pt x="185" y="144"/>
                  </a:lnTo>
                  <a:lnTo>
                    <a:pt x="185" y="147"/>
                  </a:lnTo>
                  <a:lnTo>
                    <a:pt x="185" y="144"/>
                  </a:lnTo>
                  <a:lnTo>
                    <a:pt x="183" y="139"/>
                  </a:lnTo>
                  <a:lnTo>
                    <a:pt x="183" y="142"/>
                  </a:lnTo>
                  <a:lnTo>
                    <a:pt x="183" y="136"/>
                  </a:lnTo>
                  <a:lnTo>
                    <a:pt x="177" y="136"/>
                  </a:lnTo>
                  <a:lnTo>
                    <a:pt x="180" y="139"/>
                  </a:lnTo>
                  <a:lnTo>
                    <a:pt x="180" y="136"/>
                  </a:lnTo>
                  <a:lnTo>
                    <a:pt x="177" y="130"/>
                  </a:lnTo>
                  <a:lnTo>
                    <a:pt x="177" y="133"/>
                  </a:lnTo>
                  <a:lnTo>
                    <a:pt x="177" y="130"/>
                  </a:lnTo>
                  <a:lnTo>
                    <a:pt x="175" y="125"/>
                  </a:lnTo>
                  <a:lnTo>
                    <a:pt x="175" y="127"/>
                  </a:lnTo>
                  <a:lnTo>
                    <a:pt x="175" y="122"/>
                  </a:lnTo>
                  <a:lnTo>
                    <a:pt x="168" y="122"/>
                  </a:lnTo>
                  <a:lnTo>
                    <a:pt x="171" y="125"/>
                  </a:lnTo>
                  <a:lnTo>
                    <a:pt x="171" y="122"/>
                  </a:lnTo>
                  <a:lnTo>
                    <a:pt x="168" y="117"/>
                  </a:lnTo>
                  <a:lnTo>
                    <a:pt x="168" y="119"/>
                  </a:lnTo>
                  <a:lnTo>
                    <a:pt x="168" y="117"/>
                  </a:lnTo>
                  <a:lnTo>
                    <a:pt x="163" y="108"/>
                  </a:lnTo>
                  <a:lnTo>
                    <a:pt x="163" y="111"/>
                  </a:lnTo>
                  <a:lnTo>
                    <a:pt x="163" y="106"/>
                  </a:lnTo>
                  <a:lnTo>
                    <a:pt x="156" y="106"/>
                  </a:lnTo>
                  <a:lnTo>
                    <a:pt x="159" y="108"/>
                  </a:lnTo>
                  <a:lnTo>
                    <a:pt x="159" y="103"/>
                  </a:lnTo>
                  <a:lnTo>
                    <a:pt x="154" y="103"/>
                  </a:lnTo>
                  <a:lnTo>
                    <a:pt x="156" y="106"/>
                  </a:lnTo>
                  <a:lnTo>
                    <a:pt x="156" y="103"/>
                  </a:lnTo>
                  <a:lnTo>
                    <a:pt x="151" y="94"/>
                  </a:lnTo>
                  <a:lnTo>
                    <a:pt x="151" y="97"/>
                  </a:lnTo>
                  <a:lnTo>
                    <a:pt x="151" y="91"/>
                  </a:lnTo>
                  <a:lnTo>
                    <a:pt x="145" y="91"/>
                  </a:lnTo>
                  <a:lnTo>
                    <a:pt x="148" y="91"/>
                  </a:lnTo>
                  <a:lnTo>
                    <a:pt x="145" y="89"/>
                  </a:lnTo>
                  <a:lnTo>
                    <a:pt x="145" y="91"/>
                  </a:lnTo>
                  <a:lnTo>
                    <a:pt x="145" y="86"/>
                  </a:lnTo>
                  <a:lnTo>
                    <a:pt x="139" y="86"/>
                  </a:lnTo>
                  <a:lnTo>
                    <a:pt x="142" y="89"/>
                  </a:lnTo>
                  <a:lnTo>
                    <a:pt x="142" y="83"/>
                  </a:lnTo>
                  <a:lnTo>
                    <a:pt x="136" y="83"/>
                  </a:lnTo>
                  <a:lnTo>
                    <a:pt x="139" y="83"/>
                  </a:lnTo>
                  <a:lnTo>
                    <a:pt x="136" y="80"/>
                  </a:lnTo>
                  <a:lnTo>
                    <a:pt x="136" y="83"/>
                  </a:lnTo>
                  <a:lnTo>
                    <a:pt x="136" y="78"/>
                  </a:lnTo>
                  <a:lnTo>
                    <a:pt x="130" y="78"/>
                  </a:lnTo>
                  <a:lnTo>
                    <a:pt x="134" y="80"/>
                  </a:lnTo>
                  <a:lnTo>
                    <a:pt x="134" y="78"/>
                  </a:lnTo>
                  <a:lnTo>
                    <a:pt x="127" y="72"/>
                  </a:lnTo>
                  <a:lnTo>
                    <a:pt x="125" y="72"/>
                  </a:lnTo>
                  <a:lnTo>
                    <a:pt x="127" y="75"/>
                  </a:lnTo>
                  <a:lnTo>
                    <a:pt x="127" y="70"/>
                  </a:lnTo>
                  <a:lnTo>
                    <a:pt x="122" y="70"/>
                  </a:lnTo>
                  <a:lnTo>
                    <a:pt x="125" y="70"/>
                  </a:lnTo>
                  <a:lnTo>
                    <a:pt x="122" y="66"/>
                  </a:lnTo>
                  <a:lnTo>
                    <a:pt x="122" y="70"/>
                  </a:lnTo>
                  <a:lnTo>
                    <a:pt x="122" y="63"/>
                  </a:lnTo>
                  <a:lnTo>
                    <a:pt x="116" y="63"/>
                  </a:lnTo>
                  <a:lnTo>
                    <a:pt x="118" y="63"/>
                  </a:lnTo>
                  <a:lnTo>
                    <a:pt x="110" y="58"/>
                  </a:lnTo>
                  <a:lnTo>
                    <a:pt x="106" y="58"/>
                  </a:lnTo>
                  <a:lnTo>
                    <a:pt x="110" y="61"/>
                  </a:lnTo>
                  <a:lnTo>
                    <a:pt x="110" y="55"/>
                  </a:lnTo>
                  <a:lnTo>
                    <a:pt x="104" y="55"/>
                  </a:lnTo>
                  <a:lnTo>
                    <a:pt x="106" y="58"/>
                  </a:lnTo>
                  <a:lnTo>
                    <a:pt x="106" y="52"/>
                  </a:lnTo>
                  <a:lnTo>
                    <a:pt x="101" y="52"/>
                  </a:lnTo>
                  <a:lnTo>
                    <a:pt x="104" y="52"/>
                  </a:lnTo>
                  <a:lnTo>
                    <a:pt x="101" y="50"/>
                  </a:lnTo>
                  <a:lnTo>
                    <a:pt x="101" y="52"/>
                  </a:lnTo>
                  <a:lnTo>
                    <a:pt x="101" y="47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92" y="44"/>
                  </a:lnTo>
                  <a:lnTo>
                    <a:pt x="89" y="44"/>
                  </a:lnTo>
                  <a:lnTo>
                    <a:pt x="92" y="44"/>
                  </a:lnTo>
                  <a:lnTo>
                    <a:pt x="84" y="39"/>
                  </a:lnTo>
                  <a:lnTo>
                    <a:pt x="81" y="39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77" y="36"/>
                  </a:lnTo>
                  <a:lnTo>
                    <a:pt x="81" y="39"/>
                  </a:lnTo>
                  <a:lnTo>
                    <a:pt x="81" y="34"/>
                  </a:lnTo>
                  <a:lnTo>
                    <a:pt x="75" y="34"/>
                  </a:lnTo>
                  <a:lnTo>
                    <a:pt x="77" y="34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72" y="34"/>
                  </a:lnTo>
                  <a:lnTo>
                    <a:pt x="72" y="27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63" y="24"/>
                  </a:lnTo>
                  <a:lnTo>
                    <a:pt x="60" y="24"/>
                  </a:lnTo>
                  <a:lnTo>
                    <a:pt x="63" y="24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8" y="24"/>
                  </a:lnTo>
                  <a:lnTo>
                    <a:pt x="58" y="19"/>
                  </a:lnTo>
                  <a:lnTo>
                    <a:pt x="51" y="19"/>
                  </a:lnTo>
                  <a:lnTo>
                    <a:pt x="55" y="19"/>
                  </a:lnTo>
                  <a:lnTo>
                    <a:pt x="49" y="16"/>
                  </a:lnTo>
                  <a:lnTo>
                    <a:pt x="46" y="16"/>
                  </a:lnTo>
                  <a:lnTo>
                    <a:pt x="49" y="16"/>
                  </a:lnTo>
                  <a:lnTo>
                    <a:pt x="43" y="14"/>
                  </a:lnTo>
                  <a:lnTo>
                    <a:pt x="39" y="14"/>
                  </a:lnTo>
                  <a:lnTo>
                    <a:pt x="43" y="16"/>
                  </a:lnTo>
                  <a:lnTo>
                    <a:pt x="43" y="11"/>
                  </a:lnTo>
                  <a:lnTo>
                    <a:pt x="34" y="11"/>
                  </a:lnTo>
                  <a:lnTo>
                    <a:pt x="37" y="11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17" y="3"/>
                  </a:lnTo>
                  <a:lnTo>
                    <a:pt x="8" y="3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52" name="Freeform 40"/>
            <p:cNvSpPr>
              <a:spLocks/>
            </p:cNvSpPr>
            <p:nvPr/>
          </p:nvSpPr>
          <p:spPr bwMode="auto">
            <a:xfrm>
              <a:off x="7080" y="2244"/>
              <a:ext cx="606" cy="953"/>
            </a:xfrm>
            <a:custGeom>
              <a:avLst/>
              <a:gdLst/>
              <a:ahLst/>
              <a:cxnLst>
                <a:cxn ang="0">
                  <a:pos x="37" y="577"/>
                </a:cxn>
                <a:cxn ang="0">
                  <a:pos x="84" y="677"/>
                </a:cxn>
                <a:cxn ang="0">
                  <a:pos x="154" y="775"/>
                </a:cxn>
                <a:cxn ang="0">
                  <a:pos x="192" y="783"/>
                </a:cxn>
                <a:cxn ang="0">
                  <a:pos x="214" y="791"/>
                </a:cxn>
                <a:cxn ang="0">
                  <a:pos x="235" y="799"/>
                </a:cxn>
                <a:cxn ang="0">
                  <a:pos x="247" y="808"/>
                </a:cxn>
                <a:cxn ang="0">
                  <a:pos x="259" y="816"/>
                </a:cxn>
                <a:cxn ang="0">
                  <a:pos x="273" y="830"/>
                </a:cxn>
                <a:cxn ang="0">
                  <a:pos x="285" y="791"/>
                </a:cxn>
                <a:cxn ang="0">
                  <a:pos x="293" y="752"/>
                </a:cxn>
                <a:cxn ang="0">
                  <a:pos x="302" y="711"/>
                </a:cxn>
                <a:cxn ang="0">
                  <a:pos x="311" y="680"/>
                </a:cxn>
                <a:cxn ang="0">
                  <a:pos x="322" y="639"/>
                </a:cxn>
                <a:cxn ang="0">
                  <a:pos x="334" y="603"/>
                </a:cxn>
                <a:cxn ang="0">
                  <a:pos x="346" y="572"/>
                </a:cxn>
                <a:cxn ang="0">
                  <a:pos x="352" y="544"/>
                </a:cxn>
                <a:cxn ang="0">
                  <a:pos x="372" y="500"/>
                </a:cxn>
                <a:cxn ang="0">
                  <a:pos x="386" y="466"/>
                </a:cxn>
                <a:cxn ang="0">
                  <a:pos x="405" y="419"/>
                </a:cxn>
                <a:cxn ang="0">
                  <a:pos x="422" y="380"/>
                </a:cxn>
                <a:cxn ang="0">
                  <a:pos x="434" y="353"/>
                </a:cxn>
                <a:cxn ang="0">
                  <a:pos x="442" y="338"/>
                </a:cxn>
                <a:cxn ang="0">
                  <a:pos x="448" y="319"/>
                </a:cxn>
                <a:cxn ang="0">
                  <a:pos x="460" y="299"/>
                </a:cxn>
                <a:cxn ang="0">
                  <a:pos x="465" y="281"/>
                </a:cxn>
                <a:cxn ang="0">
                  <a:pos x="480" y="194"/>
                </a:cxn>
                <a:cxn ang="0">
                  <a:pos x="494" y="63"/>
                </a:cxn>
                <a:cxn ang="0">
                  <a:pos x="486" y="96"/>
                </a:cxn>
                <a:cxn ang="0">
                  <a:pos x="472" y="225"/>
                </a:cxn>
                <a:cxn ang="0">
                  <a:pos x="462" y="283"/>
                </a:cxn>
                <a:cxn ang="0">
                  <a:pos x="453" y="302"/>
                </a:cxn>
                <a:cxn ang="0">
                  <a:pos x="445" y="319"/>
                </a:cxn>
                <a:cxn ang="0">
                  <a:pos x="436" y="338"/>
                </a:cxn>
                <a:cxn ang="0">
                  <a:pos x="427" y="353"/>
                </a:cxn>
                <a:cxn ang="0">
                  <a:pos x="415" y="382"/>
                </a:cxn>
                <a:cxn ang="0">
                  <a:pos x="393" y="433"/>
                </a:cxn>
                <a:cxn ang="0">
                  <a:pos x="378" y="469"/>
                </a:cxn>
                <a:cxn ang="0">
                  <a:pos x="364" y="508"/>
                </a:cxn>
                <a:cxn ang="0">
                  <a:pos x="348" y="547"/>
                </a:cxn>
                <a:cxn ang="0">
                  <a:pos x="337" y="580"/>
                </a:cxn>
                <a:cxn ang="0">
                  <a:pos x="326" y="613"/>
                </a:cxn>
                <a:cxn ang="0">
                  <a:pos x="314" y="652"/>
                </a:cxn>
                <a:cxn ang="0">
                  <a:pos x="305" y="683"/>
                </a:cxn>
                <a:cxn ang="0">
                  <a:pos x="297" y="716"/>
                </a:cxn>
                <a:cxn ang="0">
                  <a:pos x="288" y="758"/>
                </a:cxn>
                <a:cxn ang="0">
                  <a:pos x="279" y="805"/>
                </a:cxn>
                <a:cxn ang="0">
                  <a:pos x="276" y="830"/>
                </a:cxn>
                <a:cxn ang="0">
                  <a:pos x="252" y="808"/>
                </a:cxn>
                <a:cxn ang="0">
                  <a:pos x="240" y="799"/>
                </a:cxn>
                <a:cxn ang="0">
                  <a:pos x="223" y="791"/>
                </a:cxn>
                <a:cxn ang="0">
                  <a:pos x="203" y="783"/>
                </a:cxn>
                <a:cxn ang="0">
                  <a:pos x="171" y="775"/>
                </a:cxn>
                <a:cxn ang="0">
                  <a:pos x="133" y="772"/>
                </a:cxn>
                <a:cxn ang="0">
                  <a:pos x="75" y="641"/>
                </a:cxn>
                <a:cxn ang="0">
                  <a:pos x="34" y="552"/>
                </a:cxn>
                <a:cxn ang="0">
                  <a:pos x="0" y="494"/>
                </a:cxn>
              </a:cxnLst>
              <a:rect l="0" t="0" r="r" b="b"/>
              <a:pathLst>
                <a:path w="499" h="837">
                  <a:moveTo>
                    <a:pt x="0" y="494"/>
                  </a:moveTo>
                  <a:lnTo>
                    <a:pt x="5" y="505"/>
                  </a:lnTo>
                  <a:lnTo>
                    <a:pt x="8" y="513"/>
                  </a:lnTo>
                  <a:lnTo>
                    <a:pt x="19" y="536"/>
                  </a:lnTo>
                  <a:lnTo>
                    <a:pt x="22" y="547"/>
                  </a:lnTo>
                  <a:lnTo>
                    <a:pt x="29" y="558"/>
                  </a:lnTo>
                  <a:lnTo>
                    <a:pt x="29" y="555"/>
                  </a:lnTo>
                  <a:lnTo>
                    <a:pt x="34" y="566"/>
                  </a:lnTo>
                  <a:lnTo>
                    <a:pt x="37" y="577"/>
                  </a:lnTo>
                  <a:lnTo>
                    <a:pt x="55" y="611"/>
                  </a:lnTo>
                  <a:lnTo>
                    <a:pt x="58" y="621"/>
                  </a:lnTo>
                  <a:lnTo>
                    <a:pt x="63" y="633"/>
                  </a:lnTo>
                  <a:lnTo>
                    <a:pt x="63" y="636"/>
                  </a:lnTo>
                  <a:lnTo>
                    <a:pt x="69" y="644"/>
                  </a:lnTo>
                  <a:lnTo>
                    <a:pt x="69" y="641"/>
                  </a:lnTo>
                  <a:lnTo>
                    <a:pt x="75" y="652"/>
                  </a:lnTo>
                  <a:lnTo>
                    <a:pt x="77" y="664"/>
                  </a:lnTo>
                  <a:lnTo>
                    <a:pt x="84" y="677"/>
                  </a:lnTo>
                  <a:lnTo>
                    <a:pt x="106" y="722"/>
                  </a:lnTo>
                  <a:lnTo>
                    <a:pt x="110" y="733"/>
                  </a:lnTo>
                  <a:lnTo>
                    <a:pt x="122" y="755"/>
                  </a:lnTo>
                  <a:lnTo>
                    <a:pt x="127" y="769"/>
                  </a:lnTo>
                  <a:lnTo>
                    <a:pt x="130" y="778"/>
                  </a:lnTo>
                  <a:lnTo>
                    <a:pt x="144" y="777"/>
                  </a:lnTo>
                  <a:lnTo>
                    <a:pt x="144" y="772"/>
                  </a:lnTo>
                  <a:lnTo>
                    <a:pt x="142" y="775"/>
                  </a:lnTo>
                  <a:lnTo>
                    <a:pt x="154" y="775"/>
                  </a:lnTo>
                  <a:lnTo>
                    <a:pt x="151" y="772"/>
                  </a:lnTo>
                  <a:lnTo>
                    <a:pt x="151" y="777"/>
                  </a:lnTo>
                  <a:lnTo>
                    <a:pt x="171" y="777"/>
                  </a:lnTo>
                  <a:lnTo>
                    <a:pt x="168" y="775"/>
                  </a:lnTo>
                  <a:lnTo>
                    <a:pt x="168" y="780"/>
                  </a:lnTo>
                  <a:lnTo>
                    <a:pt x="185" y="780"/>
                  </a:lnTo>
                  <a:lnTo>
                    <a:pt x="183" y="777"/>
                  </a:lnTo>
                  <a:lnTo>
                    <a:pt x="183" y="783"/>
                  </a:lnTo>
                  <a:lnTo>
                    <a:pt x="192" y="783"/>
                  </a:lnTo>
                  <a:lnTo>
                    <a:pt x="189" y="783"/>
                  </a:lnTo>
                  <a:lnTo>
                    <a:pt x="194" y="786"/>
                  </a:lnTo>
                  <a:lnTo>
                    <a:pt x="200" y="786"/>
                  </a:lnTo>
                  <a:lnTo>
                    <a:pt x="197" y="786"/>
                  </a:lnTo>
                  <a:lnTo>
                    <a:pt x="203" y="788"/>
                  </a:lnTo>
                  <a:lnTo>
                    <a:pt x="209" y="788"/>
                  </a:lnTo>
                  <a:lnTo>
                    <a:pt x="206" y="788"/>
                  </a:lnTo>
                  <a:lnTo>
                    <a:pt x="211" y="791"/>
                  </a:lnTo>
                  <a:lnTo>
                    <a:pt x="214" y="791"/>
                  </a:lnTo>
                  <a:lnTo>
                    <a:pt x="211" y="791"/>
                  </a:lnTo>
                  <a:lnTo>
                    <a:pt x="218" y="794"/>
                  </a:lnTo>
                  <a:lnTo>
                    <a:pt x="223" y="794"/>
                  </a:lnTo>
                  <a:lnTo>
                    <a:pt x="221" y="791"/>
                  </a:lnTo>
                  <a:lnTo>
                    <a:pt x="221" y="796"/>
                  </a:lnTo>
                  <a:lnTo>
                    <a:pt x="226" y="796"/>
                  </a:lnTo>
                  <a:lnTo>
                    <a:pt x="223" y="796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32" y="796"/>
                  </a:lnTo>
                  <a:lnTo>
                    <a:pt x="232" y="803"/>
                  </a:lnTo>
                  <a:lnTo>
                    <a:pt x="238" y="803"/>
                  </a:lnTo>
                  <a:lnTo>
                    <a:pt x="235" y="803"/>
                  </a:lnTo>
                  <a:lnTo>
                    <a:pt x="240" y="805"/>
                  </a:lnTo>
                  <a:lnTo>
                    <a:pt x="244" y="805"/>
                  </a:lnTo>
                  <a:lnTo>
                    <a:pt x="240" y="803"/>
                  </a:lnTo>
                  <a:lnTo>
                    <a:pt x="240" y="808"/>
                  </a:lnTo>
                  <a:lnTo>
                    <a:pt x="247" y="808"/>
                  </a:lnTo>
                  <a:lnTo>
                    <a:pt x="244" y="808"/>
                  </a:lnTo>
                  <a:lnTo>
                    <a:pt x="250" y="811"/>
                  </a:lnTo>
                  <a:lnTo>
                    <a:pt x="252" y="811"/>
                  </a:lnTo>
                  <a:lnTo>
                    <a:pt x="250" y="808"/>
                  </a:lnTo>
                  <a:lnTo>
                    <a:pt x="250" y="814"/>
                  </a:lnTo>
                  <a:lnTo>
                    <a:pt x="256" y="814"/>
                  </a:lnTo>
                  <a:lnTo>
                    <a:pt x="252" y="811"/>
                  </a:lnTo>
                  <a:lnTo>
                    <a:pt x="252" y="816"/>
                  </a:lnTo>
                  <a:lnTo>
                    <a:pt x="259" y="816"/>
                  </a:lnTo>
                  <a:lnTo>
                    <a:pt x="256" y="814"/>
                  </a:lnTo>
                  <a:lnTo>
                    <a:pt x="256" y="819"/>
                  </a:lnTo>
                  <a:lnTo>
                    <a:pt x="261" y="819"/>
                  </a:lnTo>
                  <a:lnTo>
                    <a:pt x="259" y="819"/>
                  </a:lnTo>
                  <a:lnTo>
                    <a:pt x="270" y="830"/>
                  </a:lnTo>
                  <a:lnTo>
                    <a:pt x="270" y="827"/>
                  </a:lnTo>
                  <a:lnTo>
                    <a:pt x="270" y="832"/>
                  </a:lnTo>
                  <a:lnTo>
                    <a:pt x="276" y="832"/>
                  </a:lnTo>
                  <a:lnTo>
                    <a:pt x="273" y="830"/>
                  </a:lnTo>
                  <a:lnTo>
                    <a:pt x="273" y="836"/>
                  </a:lnTo>
                  <a:lnTo>
                    <a:pt x="279" y="836"/>
                  </a:lnTo>
                  <a:lnTo>
                    <a:pt x="276" y="832"/>
                  </a:lnTo>
                  <a:lnTo>
                    <a:pt x="276" y="836"/>
                  </a:lnTo>
                  <a:lnTo>
                    <a:pt x="281" y="836"/>
                  </a:lnTo>
                  <a:lnTo>
                    <a:pt x="281" y="811"/>
                  </a:lnTo>
                  <a:lnTo>
                    <a:pt x="281" y="814"/>
                  </a:lnTo>
                  <a:lnTo>
                    <a:pt x="285" y="808"/>
                  </a:lnTo>
                  <a:lnTo>
                    <a:pt x="285" y="791"/>
                  </a:lnTo>
                  <a:lnTo>
                    <a:pt x="285" y="794"/>
                  </a:lnTo>
                  <a:lnTo>
                    <a:pt x="288" y="788"/>
                  </a:lnTo>
                  <a:lnTo>
                    <a:pt x="288" y="777"/>
                  </a:lnTo>
                  <a:lnTo>
                    <a:pt x="288" y="780"/>
                  </a:lnTo>
                  <a:lnTo>
                    <a:pt x="290" y="775"/>
                  </a:lnTo>
                  <a:lnTo>
                    <a:pt x="290" y="763"/>
                  </a:lnTo>
                  <a:lnTo>
                    <a:pt x="290" y="767"/>
                  </a:lnTo>
                  <a:lnTo>
                    <a:pt x="293" y="760"/>
                  </a:lnTo>
                  <a:lnTo>
                    <a:pt x="293" y="752"/>
                  </a:lnTo>
                  <a:lnTo>
                    <a:pt x="293" y="755"/>
                  </a:lnTo>
                  <a:lnTo>
                    <a:pt x="297" y="750"/>
                  </a:lnTo>
                  <a:lnTo>
                    <a:pt x="297" y="741"/>
                  </a:lnTo>
                  <a:lnTo>
                    <a:pt x="297" y="744"/>
                  </a:lnTo>
                  <a:lnTo>
                    <a:pt x="299" y="739"/>
                  </a:lnTo>
                  <a:lnTo>
                    <a:pt x="299" y="722"/>
                  </a:lnTo>
                  <a:lnTo>
                    <a:pt x="299" y="724"/>
                  </a:lnTo>
                  <a:lnTo>
                    <a:pt x="302" y="719"/>
                  </a:lnTo>
                  <a:lnTo>
                    <a:pt x="302" y="711"/>
                  </a:lnTo>
                  <a:lnTo>
                    <a:pt x="302" y="713"/>
                  </a:lnTo>
                  <a:lnTo>
                    <a:pt x="305" y="708"/>
                  </a:lnTo>
                  <a:lnTo>
                    <a:pt x="305" y="700"/>
                  </a:lnTo>
                  <a:lnTo>
                    <a:pt x="305" y="703"/>
                  </a:lnTo>
                  <a:lnTo>
                    <a:pt x="308" y="697"/>
                  </a:lnTo>
                  <a:lnTo>
                    <a:pt x="308" y="688"/>
                  </a:lnTo>
                  <a:lnTo>
                    <a:pt x="308" y="691"/>
                  </a:lnTo>
                  <a:lnTo>
                    <a:pt x="311" y="685"/>
                  </a:lnTo>
                  <a:lnTo>
                    <a:pt x="311" y="680"/>
                  </a:lnTo>
                  <a:lnTo>
                    <a:pt x="311" y="683"/>
                  </a:lnTo>
                  <a:lnTo>
                    <a:pt x="314" y="677"/>
                  </a:lnTo>
                  <a:lnTo>
                    <a:pt x="314" y="669"/>
                  </a:lnTo>
                  <a:lnTo>
                    <a:pt x="317" y="664"/>
                  </a:lnTo>
                  <a:lnTo>
                    <a:pt x="317" y="660"/>
                  </a:lnTo>
                  <a:lnTo>
                    <a:pt x="319" y="655"/>
                  </a:lnTo>
                  <a:lnTo>
                    <a:pt x="319" y="652"/>
                  </a:lnTo>
                  <a:lnTo>
                    <a:pt x="322" y="647"/>
                  </a:lnTo>
                  <a:lnTo>
                    <a:pt x="322" y="639"/>
                  </a:lnTo>
                  <a:lnTo>
                    <a:pt x="322" y="641"/>
                  </a:lnTo>
                  <a:lnTo>
                    <a:pt x="326" y="636"/>
                  </a:lnTo>
                  <a:lnTo>
                    <a:pt x="326" y="630"/>
                  </a:lnTo>
                  <a:lnTo>
                    <a:pt x="328" y="624"/>
                  </a:lnTo>
                  <a:lnTo>
                    <a:pt x="328" y="621"/>
                  </a:lnTo>
                  <a:lnTo>
                    <a:pt x="331" y="616"/>
                  </a:lnTo>
                  <a:lnTo>
                    <a:pt x="331" y="613"/>
                  </a:lnTo>
                  <a:lnTo>
                    <a:pt x="334" y="608"/>
                  </a:lnTo>
                  <a:lnTo>
                    <a:pt x="334" y="603"/>
                  </a:lnTo>
                  <a:lnTo>
                    <a:pt x="334" y="605"/>
                  </a:lnTo>
                  <a:lnTo>
                    <a:pt x="337" y="600"/>
                  </a:lnTo>
                  <a:lnTo>
                    <a:pt x="337" y="594"/>
                  </a:lnTo>
                  <a:lnTo>
                    <a:pt x="337" y="597"/>
                  </a:lnTo>
                  <a:lnTo>
                    <a:pt x="340" y="591"/>
                  </a:lnTo>
                  <a:lnTo>
                    <a:pt x="340" y="585"/>
                  </a:lnTo>
                  <a:lnTo>
                    <a:pt x="343" y="580"/>
                  </a:lnTo>
                  <a:lnTo>
                    <a:pt x="343" y="577"/>
                  </a:lnTo>
                  <a:lnTo>
                    <a:pt x="346" y="572"/>
                  </a:lnTo>
                  <a:lnTo>
                    <a:pt x="346" y="569"/>
                  </a:lnTo>
                  <a:lnTo>
                    <a:pt x="348" y="564"/>
                  </a:lnTo>
                  <a:lnTo>
                    <a:pt x="348" y="561"/>
                  </a:lnTo>
                  <a:lnTo>
                    <a:pt x="352" y="555"/>
                  </a:lnTo>
                  <a:lnTo>
                    <a:pt x="352" y="549"/>
                  </a:lnTo>
                  <a:lnTo>
                    <a:pt x="352" y="552"/>
                  </a:lnTo>
                  <a:lnTo>
                    <a:pt x="355" y="547"/>
                  </a:lnTo>
                  <a:lnTo>
                    <a:pt x="355" y="541"/>
                  </a:lnTo>
                  <a:lnTo>
                    <a:pt x="352" y="544"/>
                  </a:lnTo>
                  <a:lnTo>
                    <a:pt x="357" y="544"/>
                  </a:lnTo>
                  <a:lnTo>
                    <a:pt x="357" y="536"/>
                  </a:lnTo>
                  <a:lnTo>
                    <a:pt x="360" y="530"/>
                  </a:lnTo>
                  <a:lnTo>
                    <a:pt x="360" y="528"/>
                  </a:lnTo>
                  <a:lnTo>
                    <a:pt x="364" y="521"/>
                  </a:lnTo>
                  <a:lnTo>
                    <a:pt x="364" y="519"/>
                  </a:lnTo>
                  <a:lnTo>
                    <a:pt x="369" y="508"/>
                  </a:lnTo>
                  <a:lnTo>
                    <a:pt x="369" y="505"/>
                  </a:lnTo>
                  <a:lnTo>
                    <a:pt x="372" y="500"/>
                  </a:lnTo>
                  <a:lnTo>
                    <a:pt x="372" y="494"/>
                  </a:lnTo>
                  <a:lnTo>
                    <a:pt x="375" y="489"/>
                  </a:lnTo>
                  <a:lnTo>
                    <a:pt x="375" y="492"/>
                  </a:lnTo>
                  <a:lnTo>
                    <a:pt x="378" y="485"/>
                  </a:lnTo>
                  <a:lnTo>
                    <a:pt x="378" y="480"/>
                  </a:lnTo>
                  <a:lnTo>
                    <a:pt x="381" y="474"/>
                  </a:lnTo>
                  <a:lnTo>
                    <a:pt x="381" y="477"/>
                  </a:lnTo>
                  <a:lnTo>
                    <a:pt x="384" y="474"/>
                  </a:lnTo>
                  <a:lnTo>
                    <a:pt x="386" y="466"/>
                  </a:lnTo>
                  <a:lnTo>
                    <a:pt x="386" y="461"/>
                  </a:lnTo>
                  <a:lnTo>
                    <a:pt x="389" y="455"/>
                  </a:lnTo>
                  <a:lnTo>
                    <a:pt x="389" y="458"/>
                  </a:lnTo>
                  <a:lnTo>
                    <a:pt x="393" y="453"/>
                  </a:lnTo>
                  <a:lnTo>
                    <a:pt x="393" y="446"/>
                  </a:lnTo>
                  <a:lnTo>
                    <a:pt x="398" y="436"/>
                  </a:lnTo>
                  <a:lnTo>
                    <a:pt x="398" y="433"/>
                  </a:lnTo>
                  <a:lnTo>
                    <a:pt x="405" y="422"/>
                  </a:lnTo>
                  <a:lnTo>
                    <a:pt x="405" y="419"/>
                  </a:lnTo>
                  <a:lnTo>
                    <a:pt x="410" y="408"/>
                  </a:lnTo>
                  <a:lnTo>
                    <a:pt x="410" y="405"/>
                  </a:lnTo>
                  <a:lnTo>
                    <a:pt x="415" y="394"/>
                  </a:lnTo>
                  <a:lnTo>
                    <a:pt x="415" y="391"/>
                  </a:lnTo>
                  <a:lnTo>
                    <a:pt x="419" y="386"/>
                  </a:lnTo>
                  <a:lnTo>
                    <a:pt x="419" y="389"/>
                  </a:lnTo>
                  <a:lnTo>
                    <a:pt x="422" y="382"/>
                  </a:lnTo>
                  <a:lnTo>
                    <a:pt x="422" y="377"/>
                  </a:lnTo>
                  <a:lnTo>
                    <a:pt x="422" y="380"/>
                  </a:lnTo>
                  <a:lnTo>
                    <a:pt x="424" y="377"/>
                  </a:lnTo>
                  <a:lnTo>
                    <a:pt x="427" y="369"/>
                  </a:lnTo>
                  <a:lnTo>
                    <a:pt x="427" y="366"/>
                  </a:lnTo>
                  <a:lnTo>
                    <a:pt x="427" y="369"/>
                  </a:lnTo>
                  <a:lnTo>
                    <a:pt x="431" y="363"/>
                  </a:lnTo>
                  <a:lnTo>
                    <a:pt x="431" y="358"/>
                  </a:lnTo>
                  <a:lnTo>
                    <a:pt x="431" y="361"/>
                  </a:lnTo>
                  <a:lnTo>
                    <a:pt x="434" y="355"/>
                  </a:lnTo>
                  <a:lnTo>
                    <a:pt x="434" y="353"/>
                  </a:lnTo>
                  <a:lnTo>
                    <a:pt x="436" y="346"/>
                  </a:lnTo>
                  <a:lnTo>
                    <a:pt x="436" y="344"/>
                  </a:lnTo>
                  <a:lnTo>
                    <a:pt x="436" y="346"/>
                  </a:lnTo>
                  <a:lnTo>
                    <a:pt x="439" y="341"/>
                  </a:lnTo>
                  <a:lnTo>
                    <a:pt x="439" y="338"/>
                  </a:lnTo>
                  <a:lnTo>
                    <a:pt x="436" y="341"/>
                  </a:lnTo>
                  <a:lnTo>
                    <a:pt x="442" y="341"/>
                  </a:lnTo>
                  <a:lnTo>
                    <a:pt x="442" y="335"/>
                  </a:lnTo>
                  <a:lnTo>
                    <a:pt x="442" y="338"/>
                  </a:lnTo>
                  <a:lnTo>
                    <a:pt x="445" y="333"/>
                  </a:lnTo>
                  <a:lnTo>
                    <a:pt x="445" y="330"/>
                  </a:lnTo>
                  <a:lnTo>
                    <a:pt x="445" y="333"/>
                  </a:lnTo>
                  <a:lnTo>
                    <a:pt x="448" y="327"/>
                  </a:lnTo>
                  <a:lnTo>
                    <a:pt x="448" y="322"/>
                  </a:lnTo>
                  <a:lnTo>
                    <a:pt x="448" y="325"/>
                  </a:lnTo>
                  <a:lnTo>
                    <a:pt x="451" y="319"/>
                  </a:lnTo>
                  <a:lnTo>
                    <a:pt x="451" y="317"/>
                  </a:lnTo>
                  <a:lnTo>
                    <a:pt x="448" y="319"/>
                  </a:lnTo>
                  <a:lnTo>
                    <a:pt x="453" y="319"/>
                  </a:lnTo>
                  <a:lnTo>
                    <a:pt x="453" y="310"/>
                  </a:lnTo>
                  <a:lnTo>
                    <a:pt x="453" y="314"/>
                  </a:lnTo>
                  <a:lnTo>
                    <a:pt x="456" y="307"/>
                  </a:lnTo>
                  <a:lnTo>
                    <a:pt x="456" y="305"/>
                  </a:lnTo>
                  <a:lnTo>
                    <a:pt x="456" y="307"/>
                  </a:lnTo>
                  <a:lnTo>
                    <a:pt x="460" y="302"/>
                  </a:lnTo>
                  <a:lnTo>
                    <a:pt x="460" y="297"/>
                  </a:lnTo>
                  <a:lnTo>
                    <a:pt x="460" y="299"/>
                  </a:lnTo>
                  <a:lnTo>
                    <a:pt x="462" y="294"/>
                  </a:lnTo>
                  <a:lnTo>
                    <a:pt x="462" y="291"/>
                  </a:lnTo>
                  <a:lnTo>
                    <a:pt x="462" y="294"/>
                  </a:lnTo>
                  <a:lnTo>
                    <a:pt x="465" y="289"/>
                  </a:lnTo>
                  <a:lnTo>
                    <a:pt x="465" y="286"/>
                  </a:lnTo>
                  <a:lnTo>
                    <a:pt x="465" y="289"/>
                  </a:lnTo>
                  <a:lnTo>
                    <a:pt x="468" y="283"/>
                  </a:lnTo>
                  <a:lnTo>
                    <a:pt x="468" y="277"/>
                  </a:lnTo>
                  <a:lnTo>
                    <a:pt x="465" y="281"/>
                  </a:lnTo>
                  <a:lnTo>
                    <a:pt x="472" y="281"/>
                  </a:lnTo>
                  <a:lnTo>
                    <a:pt x="472" y="274"/>
                  </a:lnTo>
                  <a:lnTo>
                    <a:pt x="472" y="277"/>
                  </a:lnTo>
                  <a:lnTo>
                    <a:pt x="474" y="271"/>
                  </a:lnTo>
                  <a:lnTo>
                    <a:pt x="474" y="258"/>
                  </a:lnTo>
                  <a:lnTo>
                    <a:pt x="477" y="253"/>
                  </a:lnTo>
                  <a:lnTo>
                    <a:pt x="477" y="225"/>
                  </a:lnTo>
                  <a:lnTo>
                    <a:pt x="480" y="219"/>
                  </a:lnTo>
                  <a:lnTo>
                    <a:pt x="480" y="194"/>
                  </a:lnTo>
                  <a:lnTo>
                    <a:pt x="482" y="188"/>
                  </a:lnTo>
                  <a:lnTo>
                    <a:pt x="482" y="163"/>
                  </a:lnTo>
                  <a:lnTo>
                    <a:pt x="486" y="158"/>
                  </a:lnTo>
                  <a:lnTo>
                    <a:pt x="486" y="130"/>
                  </a:lnTo>
                  <a:lnTo>
                    <a:pt x="489" y="124"/>
                  </a:lnTo>
                  <a:lnTo>
                    <a:pt x="489" y="102"/>
                  </a:lnTo>
                  <a:lnTo>
                    <a:pt x="491" y="96"/>
                  </a:lnTo>
                  <a:lnTo>
                    <a:pt x="491" y="68"/>
                  </a:lnTo>
                  <a:lnTo>
                    <a:pt x="494" y="63"/>
                  </a:lnTo>
                  <a:lnTo>
                    <a:pt x="494" y="39"/>
                  </a:lnTo>
                  <a:lnTo>
                    <a:pt x="498" y="32"/>
                  </a:lnTo>
                  <a:lnTo>
                    <a:pt x="498" y="0"/>
                  </a:lnTo>
                  <a:lnTo>
                    <a:pt x="491" y="0"/>
                  </a:lnTo>
                  <a:lnTo>
                    <a:pt x="491" y="32"/>
                  </a:lnTo>
                  <a:lnTo>
                    <a:pt x="489" y="39"/>
                  </a:lnTo>
                  <a:lnTo>
                    <a:pt x="489" y="63"/>
                  </a:lnTo>
                  <a:lnTo>
                    <a:pt x="486" y="68"/>
                  </a:lnTo>
                  <a:lnTo>
                    <a:pt x="486" y="96"/>
                  </a:lnTo>
                  <a:lnTo>
                    <a:pt x="482" y="102"/>
                  </a:lnTo>
                  <a:lnTo>
                    <a:pt x="482" y="124"/>
                  </a:lnTo>
                  <a:lnTo>
                    <a:pt x="480" y="130"/>
                  </a:lnTo>
                  <a:lnTo>
                    <a:pt x="480" y="158"/>
                  </a:lnTo>
                  <a:lnTo>
                    <a:pt x="477" y="163"/>
                  </a:lnTo>
                  <a:lnTo>
                    <a:pt x="477" y="188"/>
                  </a:lnTo>
                  <a:lnTo>
                    <a:pt x="474" y="194"/>
                  </a:lnTo>
                  <a:lnTo>
                    <a:pt x="474" y="219"/>
                  </a:lnTo>
                  <a:lnTo>
                    <a:pt x="472" y="225"/>
                  </a:lnTo>
                  <a:lnTo>
                    <a:pt x="472" y="253"/>
                  </a:lnTo>
                  <a:lnTo>
                    <a:pt x="468" y="258"/>
                  </a:lnTo>
                  <a:lnTo>
                    <a:pt x="468" y="271"/>
                  </a:lnTo>
                  <a:lnTo>
                    <a:pt x="468" y="269"/>
                  </a:lnTo>
                  <a:lnTo>
                    <a:pt x="465" y="274"/>
                  </a:lnTo>
                  <a:lnTo>
                    <a:pt x="465" y="277"/>
                  </a:lnTo>
                  <a:lnTo>
                    <a:pt x="468" y="274"/>
                  </a:lnTo>
                  <a:lnTo>
                    <a:pt x="462" y="274"/>
                  </a:lnTo>
                  <a:lnTo>
                    <a:pt x="462" y="283"/>
                  </a:lnTo>
                  <a:lnTo>
                    <a:pt x="462" y="281"/>
                  </a:lnTo>
                  <a:lnTo>
                    <a:pt x="460" y="286"/>
                  </a:lnTo>
                  <a:lnTo>
                    <a:pt x="460" y="289"/>
                  </a:lnTo>
                  <a:lnTo>
                    <a:pt x="460" y="286"/>
                  </a:lnTo>
                  <a:lnTo>
                    <a:pt x="456" y="291"/>
                  </a:lnTo>
                  <a:lnTo>
                    <a:pt x="456" y="294"/>
                  </a:lnTo>
                  <a:lnTo>
                    <a:pt x="456" y="291"/>
                  </a:lnTo>
                  <a:lnTo>
                    <a:pt x="453" y="297"/>
                  </a:lnTo>
                  <a:lnTo>
                    <a:pt x="453" y="302"/>
                  </a:lnTo>
                  <a:lnTo>
                    <a:pt x="453" y="299"/>
                  </a:lnTo>
                  <a:lnTo>
                    <a:pt x="451" y="305"/>
                  </a:lnTo>
                  <a:lnTo>
                    <a:pt x="451" y="307"/>
                  </a:lnTo>
                  <a:lnTo>
                    <a:pt x="451" y="305"/>
                  </a:lnTo>
                  <a:lnTo>
                    <a:pt x="448" y="310"/>
                  </a:lnTo>
                  <a:lnTo>
                    <a:pt x="448" y="317"/>
                  </a:lnTo>
                  <a:lnTo>
                    <a:pt x="451" y="314"/>
                  </a:lnTo>
                  <a:lnTo>
                    <a:pt x="445" y="314"/>
                  </a:lnTo>
                  <a:lnTo>
                    <a:pt x="445" y="319"/>
                  </a:lnTo>
                  <a:lnTo>
                    <a:pt x="445" y="317"/>
                  </a:lnTo>
                  <a:lnTo>
                    <a:pt x="442" y="322"/>
                  </a:lnTo>
                  <a:lnTo>
                    <a:pt x="442" y="327"/>
                  </a:lnTo>
                  <a:lnTo>
                    <a:pt x="442" y="325"/>
                  </a:lnTo>
                  <a:lnTo>
                    <a:pt x="439" y="330"/>
                  </a:lnTo>
                  <a:lnTo>
                    <a:pt x="439" y="333"/>
                  </a:lnTo>
                  <a:lnTo>
                    <a:pt x="439" y="330"/>
                  </a:lnTo>
                  <a:lnTo>
                    <a:pt x="436" y="335"/>
                  </a:lnTo>
                  <a:lnTo>
                    <a:pt x="436" y="338"/>
                  </a:lnTo>
                  <a:lnTo>
                    <a:pt x="439" y="335"/>
                  </a:lnTo>
                  <a:lnTo>
                    <a:pt x="434" y="335"/>
                  </a:lnTo>
                  <a:lnTo>
                    <a:pt x="434" y="341"/>
                  </a:lnTo>
                  <a:lnTo>
                    <a:pt x="434" y="338"/>
                  </a:lnTo>
                  <a:lnTo>
                    <a:pt x="431" y="344"/>
                  </a:lnTo>
                  <a:lnTo>
                    <a:pt x="431" y="346"/>
                  </a:lnTo>
                  <a:lnTo>
                    <a:pt x="427" y="353"/>
                  </a:lnTo>
                  <a:lnTo>
                    <a:pt x="427" y="355"/>
                  </a:lnTo>
                  <a:lnTo>
                    <a:pt x="427" y="353"/>
                  </a:lnTo>
                  <a:lnTo>
                    <a:pt x="424" y="358"/>
                  </a:lnTo>
                  <a:lnTo>
                    <a:pt x="424" y="363"/>
                  </a:lnTo>
                  <a:lnTo>
                    <a:pt x="424" y="361"/>
                  </a:lnTo>
                  <a:lnTo>
                    <a:pt x="422" y="366"/>
                  </a:lnTo>
                  <a:lnTo>
                    <a:pt x="422" y="369"/>
                  </a:lnTo>
                  <a:lnTo>
                    <a:pt x="419" y="374"/>
                  </a:lnTo>
                  <a:lnTo>
                    <a:pt x="419" y="372"/>
                  </a:lnTo>
                  <a:lnTo>
                    <a:pt x="415" y="377"/>
                  </a:lnTo>
                  <a:lnTo>
                    <a:pt x="415" y="382"/>
                  </a:lnTo>
                  <a:lnTo>
                    <a:pt x="415" y="380"/>
                  </a:lnTo>
                  <a:lnTo>
                    <a:pt x="413" y="382"/>
                  </a:lnTo>
                  <a:lnTo>
                    <a:pt x="410" y="391"/>
                  </a:lnTo>
                  <a:lnTo>
                    <a:pt x="410" y="394"/>
                  </a:lnTo>
                  <a:lnTo>
                    <a:pt x="405" y="405"/>
                  </a:lnTo>
                  <a:lnTo>
                    <a:pt x="405" y="408"/>
                  </a:lnTo>
                  <a:lnTo>
                    <a:pt x="398" y="419"/>
                  </a:lnTo>
                  <a:lnTo>
                    <a:pt x="398" y="422"/>
                  </a:lnTo>
                  <a:lnTo>
                    <a:pt x="393" y="433"/>
                  </a:lnTo>
                  <a:lnTo>
                    <a:pt x="393" y="436"/>
                  </a:lnTo>
                  <a:lnTo>
                    <a:pt x="386" y="446"/>
                  </a:lnTo>
                  <a:lnTo>
                    <a:pt x="386" y="453"/>
                  </a:lnTo>
                  <a:lnTo>
                    <a:pt x="386" y="449"/>
                  </a:lnTo>
                  <a:lnTo>
                    <a:pt x="384" y="453"/>
                  </a:lnTo>
                  <a:lnTo>
                    <a:pt x="381" y="461"/>
                  </a:lnTo>
                  <a:lnTo>
                    <a:pt x="381" y="466"/>
                  </a:lnTo>
                  <a:lnTo>
                    <a:pt x="378" y="472"/>
                  </a:lnTo>
                  <a:lnTo>
                    <a:pt x="378" y="469"/>
                  </a:lnTo>
                  <a:lnTo>
                    <a:pt x="375" y="472"/>
                  </a:lnTo>
                  <a:lnTo>
                    <a:pt x="372" y="480"/>
                  </a:lnTo>
                  <a:lnTo>
                    <a:pt x="372" y="485"/>
                  </a:lnTo>
                  <a:lnTo>
                    <a:pt x="372" y="482"/>
                  </a:lnTo>
                  <a:lnTo>
                    <a:pt x="369" y="485"/>
                  </a:lnTo>
                  <a:lnTo>
                    <a:pt x="366" y="494"/>
                  </a:lnTo>
                  <a:lnTo>
                    <a:pt x="366" y="500"/>
                  </a:lnTo>
                  <a:lnTo>
                    <a:pt x="364" y="505"/>
                  </a:lnTo>
                  <a:lnTo>
                    <a:pt x="364" y="508"/>
                  </a:lnTo>
                  <a:lnTo>
                    <a:pt x="357" y="519"/>
                  </a:lnTo>
                  <a:lnTo>
                    <a:pt x="357" y="521"/>
                  </a:lnTo>
                  <a:lnTo>
                    <a:pt x="355" y="528"/>
                  </a:lnTo>
                  <a:lnTo>
                    <a:pt x="355" y="530"/>
                  </a:lnTo>
                  <a:lnTo>
                    <a:pt x="352" y="536"/>
                  </a:lnTo>
                  <a:lnTo>
                    <a:pt x="352" y="541"/>
                  </a:lnTo>
                  <a:lnTo>
                    <a:pt x="355" y="538"/>
                  </a:lnTo>
                  <a:lnTo>
                    <a:pt x="348" y="538"/>
                  </a:lnTo>
                  <a:lnTo>
                    <a:pt x="348" y="547"/>
                  </a:lnTo>
                  <a:lnTo>
                    <a:pt x="348" y="544"/>
                  </a:lnTo>
                  <a:lnTo>
                    <a:pt x="346" y="549"/>
                  </a:lnTo>
                  <a:lnTo>
                    <a:pt x="346" y="555"/>
                  </a:lnTo>
                  <a:lnTo>
                    <a:pt x="343" y="561"/>
                  </a:lnTo>
                  <a:lnTo>
                    <a:pt x="343" y="564"/>
                  </a:lnTo>
                  <a:lnTo>
                    <a:pt x="340" y="569"/>
                  </a:lnTo>
                  <a:lnTo>
                    <a:pt x="340" y="572"/>
                  </a:lnTo>
                  <a:lnTo>
                    <a:pt x="337" y="577"/>
                  </a:lnTo>
                  <a:lnTo>
                    <a:pt x="337" y="580"/>
                  </a:lnTo>
                  <a:lnTo>
                    <a:pt x="334" y="585"/>
                  </a:lnTo>
                  <a:lnTo>
                    <a:pt x="334" y="591"/>
                  </a:lnTo>
                  <a:lnTo>
                    <a:pt x="334" y="588"/>
                  </a:lnTo>
                  <a:lnTo>
                    <a:pt x="331" y="594"/>
                  </a:lnTo>
                  <a:lnTo>
                    <a:pt x="331" y="600"/>
                  </a:lnTo>
                  <a:lnTo>
                    <a:pt x="331" y="597"/>
                  </a:lnTo>
                  <a:lnTo>
                    <a:pt x="328" y="603"/>
                  </a:lnTo>
                  <a:lnTo>
                    <a:pt x="328" y="608"/>
                  </a:lnTo>
                  <a:lnTo>
                    <a:pt x="326" y="613"/>
                  </a:lnTo>
                  <a:lnTo>
                    <a:pt x="326" y="616"/>
                  </a:lnTo>
                  <a:lnTo>
                    <a:pt x="322" y="621"/>
                  </a:lnTo>
                  <a:lnTo>
                    <a:pt x="322" y="624"/>
                  </a:lnTo>
                  <a:lnTo>
                    <a:pt x="319" y="630"/>
                  </a:lnTo>
                  <a:lnTo>
                    <a:pt x="319" y="636"/>
                  </a:lnTo>
                  <a:lnTo>
                    <a:pt x="319" y="633"/>
                  </a:lnTo>
                  <a:lnTo>
                    <a:pt x="317" y="639"/>
                  </a:lnTo>
                  <a:lnTo>
                    <a:pt x="317" y="647"/>
                  </a:lnTo>
                  <a:lnTo>
                    <a:pt x="314" y="652"/>
                  </a:lnTo>
                  <a:lnTo>
                    <a:pt x="314" y="655"/>
                  </a:lnTo>
                  <a:lnTo>
                    <a:pt x="311" y="660"/>
                  </a:lnTo>
                  <a:lnTo>
                    <a:pt x="311" y="664"/>
                  </a:lnTo>
                  <a:lnTo>
                    <a:pt x="308" y="669"/>
                  </a:lnTo>
                  <a:lnTo>
                    <a:pt x="308" y="677"/>
                  </a:lnTo>
                  <a:lnTo>
                    <a:pt x="308" y="675"/>
                  </a:lnTo>
                  <a:lnTo>
                    <a:pt x="305" y="680"/>
                  </a:lnTo>
                  <a:lnTo>
                    <a:pt x="305" y="685"/>
                  </a:lnTo>
                  <a:lnTo>
                    <a:pt x="305" y="683"/>
                  </a:lnTo>
                  <a:lnTo>
                    <a:pt x="302" y="688"/>
                  </a:lnTo>
                  <a:lnTo>
                    <a:pt x="302" y="697"/>
                  </a:lnTo>
                  <a:lnTo>
                    <a:pt x="302" y="694"/>
                  </a:lnTo>
                  <a:lnTo>
                    <a:pt x="299" y="700"/>
                  </a:lnTo>
                  <a:lnTo>
                    <a:pt x="299" y="708"/>
                  </a:lnTo>
                  <a:lnTo>
                    <a:pt x="299" y="705"/>
                  </a:lnTo>
                  <a:lnTo>
                    <a:pt x="297" y="711"/>
                  </a:lnTo>
                  <a:lnTo>
                    <a:pt x="297" y="719"/>
                  </a:lnTo>
                  <a:lnTo>
                    <a:pt x="297" y="716"/>
                  </a:lnTo>
                  <a:lnTo>
                    <a:pt x="293" y="722"/>
                  </a:lnTo>
                  <a:lnTo>
                    <a:pt x="293" y="739"/>
                  </a:lnTo>
                  <a:lnTo>
                    <a:pt x="293" y="736"/>
                  </a:lnTo>
                  <a:lnTo>
                    <a:pt x="290" y="741"/>
                  </a:lnTo>
                  <a:lnTo>
                    <a:pt x="290" y="750"/>
                  </a:lnTo>
                  <a:lnTo>
                    <a:pt x="290" y="747"/>
                  </a:lnTo>
                  <a:lnTo>
                    <a:pt x="288" y="752"/>
                  </a:lnTo>
                  <a:lnTo>
                    <a:pt x="288" y="760"/>
                  </a:lnTo>
                  <a:lnTo>
                    <a:pt x="288" y="758"/>
                  </a:lnTo>
                  <a:lnTo>
                    <a:pt x="285" y="763"/>
                  </a:lnTo>
                  <a:lnTo>
                    <a:pt x="285" y="775"/>
                  </a:lnTo>
                  <a:lnTo>
                    <a:pt x="285" y="772"/>
                  </a:lnTo>
                  <a:lnTo>
                    <a:pt x="281" y="777"/>
                  </a:lnTo>
                  <a:lnTo>
                    <a:pt x="281" y="788"/>
                  </a:lnTo>
                  <a:lnTo>
                    <a:pt x="281" y="786"/>
                  </a:lnTo>
                  <a:lnTo>
                    <a:pt x="279" y="791"/>
                  </a:lnTo>
                  <a:lnTo>
                    <a:pt x="279" y="808"/>
                  </a:lnTo>
                  <a:lnTo>
                    <a:pt x="279" y="805"/>
                  </a:lnTo>
                  <a:lnTo>
                    <a:pt x="276" y="811"/>
                  </a:lnTo>
                  <a:lnTo>
                    <a:pt x="276" y="836"/>
                  </a:lnTo>
                  <a:lnTo>
                    <a:pt x="281" y="836"/>
                  </a:lnTo>
                  <a:lnTo>
                    <a:pt x="281" y="830"/>
                  </a:lnTo>
                  <a:lnTo>
                    <a:pt x="276" y="830"/>
                  </a:lnTo>
                  <a:lnTo>
                    <a:pt x="279" y="832"/>
                  </a:lnTo>
                  <a:lnTo>
                    <a:pt x="279" y="827"/>
                  </a:lnTo>
                  <a:lnTo>
                    <a:pt x="273" y="827"/>
                  </a:lnTo>
                  <a:lnTo>
                    <a:pt x="276" y="830"/>
                  </a:lnTo>
                  <a:lnTo>
                    <a:pt x="276" y="827"/>
                  </a:lnTo>
                  <a:lnTo>
                    <a:pt x="261" y="814"/>
                  </a:lnTo>
                  <a:lnTo>
                    <a:pt x="259" y="814"/>
                  </a:lnTo>
                  <a:lnTo>
                    <a:pt x="261" y="816"/>
                  </a:lnTo>
                  <a:lnTo>
                    <a:pt x="261" y="811"/>
                  </a:lnTo>
                  <a:lnTo>
                    <a:pt x="256" y="811"/>
                  </a:lnTo>
                  <a:lnTo>
                    <a:pt x="259" y="814"/>
                  </a:lnTo>
                  <a:lnTo>
                    <a:pt x="259" y="808"/>
                  </a:lnTo>
                  <a:lnTo>
                    <a:pt x="252" y="808"/>
                  </a:lnTo>
                  <a:lnTo>
                    <a:pt x="256" y="811"/>
                  </a:lnTo>
                  <a:lnTo>
                    <a:pt x="256" y="805"/>
                  </a:lnTo>
                  <a:lnTo>
                    <a:pt x="250" y="805"/>
                  </a:lnTo>
                  <a:lnTo>
                    <a:pt x="252" y="805"/>
                  </a:lnTo>
                  <a:lnTo>
                    <a:pt x="247" y="803"/>
                  </a:lnTo>
                  <a:lnTo>
                    <a:pt x="244" y="803"/>
                  </a:lnTo>
                  <a:lnTo>
                    <a:pt x="247" y="805"/>
                  </a:lnTo>
                  <a:lnTo>
                    <a:pt x="247" y="799"/>
                  </a:lnTo>
                  <a:lnTo>
                    <a:pt x="240" y="799"/>
                  </a:lnTo>
                  <a:lnTo>
                    <a:pt x="244" y="799"/>
                  </a:lnTo>
                  <a:lnTo>
                    <a:pt x="238" y="796"/>
                  </a:lnTo>
                  <a:lnTo>
                    <a:pt x="235" y="796"/>
                  </a:lnTo>
                  <a:lnTo>
                    <a:pt x="238" y="799"/>
                  </a:lnTo>
                  <a:lnTo>
                    <a:pt x="238" y="794"/>
                  </a:lnTo>
                  <a:lnTo>
                    <a:pt x="230" y="794"/>
                  </a:lnTo>
                  <a:lnTo>
                    <a:pt x="232" y="794"/>
                  </a:lnTo>
                  <a:lnTo>
                    <a:pt x="226" y="791"/>
                  </a:lnTo>
                  <a:lnTo>
                    <a:pt x="223" y="791"/>
                  </a:lnTo>
                  <a:lnTo>
                    <a:pt x="226" y="794"/>
                  </a:lnTo>
                  <a:lnTo>
                    <a:pt x="226" y="788"/>
                  </a:lnTo>
                  <a:lnTo>
                    <a:pt x="218" y="788"/>
                  </a:lnTo>
                  <a:lnTo>
                    <a:pt x="221" y="788"/>
                  </a:lnTo>
                  <a:lnTo>
                    <a:pt x="214" y="786"/>
                  </a:lnTo>
                  <a:lnTo>
                    <a:pt x="211" y="786"/>
                  </a:lnTo>
                  <a:lnTo>
                    <a:pt x="214" y="786"/>
                  </a:lnTo>
                  <a:lnTo>
                    <a:pt x="209" y="783"/>
                  </a:lnTo>
                  <a:lnTo>
                    <a:pt x="203" y="783"/>
                  </a:lnTo>
                  <a:lnTo>
                    <a:pt x="206" y="783"/>
                  </a:lnTo>
                  <a:lnTo>
                    <a:pt x="200" y="780"/>
                  </a:lnTo>
                  <a:lnTo>
                    <a:pt x="194" y="780"/>
                  </a:lnTo>
                  <a:lnTo>
                    <a:pt x="197" y="780"/>
                  </a:lnTo>
                  <a:lnTo>
                    <a:pt x="192" y="777"/>
                  </a:lnTo>
                  <a:lnTo>
                    <a:pt x="185" y="777"/>
                  </a:lnTo>
                  <a:lnTo>
                    <a:pt x="189" y="780"/>
                  </a:lnTo>
                  <a:lnTo>
                    <a:pt x="189" y="775"/>
                  </a:lnTo>
                  <a:lnTo>
                    <a:pt x="171" y="775"/>
                  </a:lnTo>
                  <a:lnTo>
                    <a:pt x="173" y="777"/>
                  </a:lnTo>
                  <a:lnTo>
                    <a:pt x="173" y="772"/>
                  </a:lnTo>
                  <a:lnTo>
                    <a:pt x="154" y="772"/>
                  </a:lnTo>
                  <a:lnTo>
                    <a:pt x="156" y="775"/>
                  </a:lnTo>
                  <a:lnTo>
                    <a:pt x="156" y="769"/>
                  </a:lnTo>
                  <a:lnTo>
                    <a:pt x="139" y="769"/>
                  </a:lnTo>
                  <a:lnTo>
                    <a:pt x="139" y="775"/>
                  </a:lnTo>
                  <a:lnTo>
                    <a:pt x="142" y="772"/>
                  </a:lnTo>
                  <a:lnTo>
                    <a:pt x="133" y="772"/>
                  </a:lnTo>
                  <a:lnTo>
                    <a:pt x="136" y="775"/>
                  </a:lnTo>
                  <a:lnTo>
                    <a:pt x="133" y="769"/>
                  </a:lnTo>
                  <a:lnTo>
                    <a:pt x="127" y="755"/>
                  </a:lnTo>
                  <a:lnTo>
                    <a:pt x="115" y="733"/>
                  </a:lnTo>
                  <a:lnTo>
                    <a:pt x="113" y="722"/>
                  </a:lnTo>
                  <a:lnTo>
                    <a:pt x="89" y="677"/>
                  </a:lnTo>
                  <a:lnTo>
                    <a:pt x="84" y="664"/>
                  </a:lnTo>
                  <a:lnTo>
                    <a:pt x="81" y="652"/>
                  </a:lnTo>
                  <a:lnTo>
                    <a:pt x="75" y="641"/>
                  </a:lnTo>
                  <a:lnTo>
                    <a:pt x="75" y="639"/>
                  </a:lnTo>
                  <a:lnTo>
                    <a:pt x="69" y="630"/>
                  </a:lnTo>
                  <a:lnTo>
                    <a:pt x="69" y="633"/>
                  </a:lnTo>
                  <a:lnTo>
                    <a:pt x="63" y="621"/>
                  </a:lnTo>
                  <a:lnTo>
                    <a:pt x="60" y="611"/>
                  </a:lnTo>
                  <a:lnTo>
                    <a:pt x="43" y="577"/>
                  </a:lnTo>
                  <a:lnTo>
                    <a:pt x="39" y="566"/>
                  </a:lnTo>
                  <a:lnTo>
                    <a:pt x="34" y="555"/>
                  </a:lnTo>
                  <a:lnTo>
                    <a:pt x="34" y="552"/>
                  </a:lnTo>
                  <a:lnTo>
                    <a:pt x="29" y="544"/>
                  </a:lnTo>
                  <a:lnTo>
                    <a:pt x="29" y="547"/>
                  </a:lnTo>
                  <a:lnTo>
                    <a:pt x="25" y="536"/>
                  </a:lnTo>
                  <a:lnTo>
                    <a:pt x="14" y="513"/>
                  </a:lnTo>
                  <a:lnTo>
                    <a:pt x="10" y="505"/>
                  </a:lnTo>
                  <a:lnTo>
                    <a:pt x="5" y="494"/>
                  </a:lnTo>
                  <a:lnTo>
                    <a:pt x="5" y="492"/>
                  </a:lnTo>
                  <a:lnTo>
                    <a:pt x="0" y="482"/>
                  </a:lnTo>
                  <a:lnTo>
                    <a:pt x="0" y="494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53" name="Freeform 41"/>
            <p:cNvSpPr>
              <a:spLocks/>
            </p:cNvSpPr>
            <p:nvPr/>
          </p:nvSpPr>
          <p:spPr bwMode="auto">
            <a:xfrm>
              <a:off x="7677" y="1318"/>
              <a:ext cx="604" cy="927"/>
            </a:xfrm>
            <a:custGeom>
              <a:avLst/>
              <a:gdLst/>
              <a:ahLst/>
              <a:cxnLst>
                <a:cxn ang="0">
                  <a:pos x="18" y="681"/>
                </a:cxn>
                <a:cxn ang="0">
                  <a:pos x="32" y="567"/>
                </a:cxn>
                <a:cxn ang="0">
                  <a:pos x="44" y="492"/>
                </a:cxn>
                <a:cxn ang="0">
                  <a:pos x="56" y="420"/>
                </a:cxn>
                <a:cxn ang="0">
                  <a:pos x="66" y="375"/>
                </a:cxn>
                <a:cxn ang="0">
                  <a:pos x="78" y="336"/>
                </a:cxn>
                <a:cxn ang="0">
                  <a:pos x="90" y="306"/>
                </a:cxn>
                <a:cxn ang="0">
                  <a:pos x="99" y="286"/>
                </a:cxn>
                <a:cxn ang="0">
                  <a:pos x="116" y="255"/>
                </a:cxn>
                <a:cxn ang="0">
                  <a:pos x="128" y="235"/>
                </a:cxn>
                <a:cxn ang="0">
                  <a:pos x="143" y="214"/>
                </a:cxn>
                <a:cxn ang="0">
                  <a:pos x="157" y="191"/>
                </a:cxn>
                <a:cxn ang="0">
                  <a:pos x="172" y="172"/>
                </a:cxn>
                <a:cxn ang="0">
                  <a:pos x="190" y="147"/>
                </a:cxn>
                <a:cxn ang="0">
                  <a:pos x="221" y="122"/>
                </a:cxn>
                <a:cxn ang="0">
                  <a:pos x="231" y="114"/>
                </a:cxn>
                <a:cxn ang="0">
                  <a:pos x="245" y="99"/>
                </a:cxn>
                <a:cxn ang="0">
                  <a:pos x="253" y="88"/>
                </a:cxn>
                <a:cxn ang="0">
                  <a:pos x="269" y="83"/>
                </a:cxn>
                <a:cxn ang="0">
                  <a:pos x="283" y="75"/>
                </a:cxn>
                <a:cxn ang="0">
                  <a:pos x="298" y="63"/>
                </a:cxn>
                <a:cxn ang="0">
                  <a:pos x="312" y="58"/>
                </a:cxn>
                <a:cxn ang="0">
                  <a:pos x="327" y="50"/>
                </a:cxn>
                <a:cxn ang="0">
                  <a:pos x="341" y="39"/>
                </a:cxn>
                <a:cxn ang="0">
                  <a:pos x="365" y="32"/>
                </a:cxn>
                <a:cxn ang="0">
                  <a:pos x="387" y="22"/>
                </a:cxn>
                <a:cxn ang="0">
                  <a:pos x="423" y="16"/>
                </a:cxn>
                <a:cxn ang="0">
                  <a:pos x="463" y="8"/>
                </a:cxn>
                <a:cxn ang="0">
                  <a:pos x="472" y="3"/>
                </a:cxn>
                <a:cxn ang="0">
                  <a:pos x="425" y="11"/>
                </a:cxn>
                <a:cxn ang="0">
                  <a:pos x="387" y="19"/>
                </a:cxn>
                <a:cxn ang="0">
                  <a:pos x="362" y="27"/>
                </a:cxn>
                <a:cxn ang="0">
                  <a:pos x="341" y="39"/>
                </a:cxn>
                <a:cxn ang="0">
                  <a:pos x="324" y="44"/>
                </a:cxn>
                <a:cxn ang="0">
                  <a:pos x="309" y="52"/>
                </a:cxn>
                <a:cxn ang="0">
                  <a:pos x="295" y="60"/>
                </a:cxn>
                <a:cxn ang="0">
                  <a:pos x="279" y="72"/>
                </a:cxn>
                <a:cxn ang="0">
                  <a:pos x="265" y="80"/>
                </a:cxn>
                <a:cxn ang="0">
                  <a:pos x="253" y="88"/>
                </a:cxn>
                <a:cxn ang="0">
                  <a:pos x="242" y="97"/>
                </a:cxn>
                <a:cxn ang="0">
                  <a:pos x="224" y="106"/>
                </a:cxn>
                <a:cxn ang="0">
                  <a:pos x="216" y="114"/>
                </a:cxn>
                <a:cxn ang="0">
                  <a:pos x="192" y="142"/>
                </a:cxn>
                <a:cxn ang="0">
                  <a:pos x="172" y="161"/>
                </a:cxn>
                <a:cxn ang="0">
                  <a:pos x="161" y="178"/>
                </a:cxn>
                <a:cxn ang="0">
                  <a:pos x="143" y="203"/>
                </a:cxn>
                <a:cxn ang="0">
                  <a:pos x="125" y="227"/>
                </a:cxn>
                <a:cxn ang="0">
                  <a:pos x="111" y="255"/>
                </a:cxn>
                <a:cxn ang="0">
                  <a:pos x="94" y="286"/>
                </a:cxn>
                <a:cxn ang="0">
                  <a:pos x="85" y="302"/>
                </a:cxn>
                <a:cxn ang="0">
                  <a:pos x="73" y="336"/>
                </a:cxn>
                <a:cxn ang="0">
                  <a:pos x="61" y="375"/>
                </a:cxn>
                <a:cxn ang="0">
                  <a:pos x="49" y="420"/>
                </a:cxn>
                <a:cxn ang="0">
                  <a:pos x="38" y="492"/>
                </a:cxn>
                <a:cxn ang="0">
                  <a:pos x="27" y="567"/>
                </a:cxn>
                <a:cxn ang="0">
                  <a:pos x="11" y="681"/>
                </a:cxn>
                <a:cxn ang="0">
                  <a:pos x="6" y="812"/>
                </a:cxn>
              </a:cxnLst>
              <a:rect l="0" t="0" r="r" b="b"/>
              <a:pathLst>
                <a:path w="497" h="813">
                  <a:moveTo>
                    <a:pt x="6" y="812"/>
                  </a:moveTo>
                  <a:lnTo>
                    <a:pt x="9" y="803"/>
                  </a:lnTo>
                  <a:lnTo>
                    <a:pt x="9" y="779"/>
                  </a:lnTo>
                  <a:lnTo>
                    <a:pt x="11" y="772"/>
                  </a:lnTo>
                  <a:lnTo>
                    <a:pt x="11" y="745"/>
                  </a:lnTo>
                  <a:lnTo>
                    <a:pt x="15" y="736"/>
                  </a:lnTo>
                  <a:lnTo>
                    <a:pt x="15" y="708"/>
                  </a:lnTo>
                  <a:lnTo>
                    <a:pt x="18" y="703"/>
                  </a:lnTo>
                  <a:lnTo>
                    <a:pt x="18" y="681"/>
                  </a:lnTo>
                  <a:lnTo>
                    <a:pt x="20" y="675"/>
                  </a:lnTo>
                  <a:lnTo>
                    <a:pt x="20" y="653"/>
                  </a:lnTo>
                  <a:lnTo>
                    <a:pt x="23" y="648"/>
                  </a:lnTo>
                  <a:lnTo>
                    <a:pt x="23" y="625"/>
                  </a:lnTo>
                  <a:lnTo>
                    <a:pt x="27" y="620"/>
                  </a:lnTo>
                  <a:lnTo>
                    <a:pt x="27" y="600"/>
                  </a:lnTo>
                  <a:lnTo>
                    <a:pt x="29" y="595"/>
                  </a:lnTo>
                  <a:lnTo>
                    <a:pt x="29" y="576"/>
                  </a:lnTo>
                  <a:lnTo>
                    <a:pt x="32" y="567"/>
                  </a:lnTo>
                  <a:lnTo>
                    <a:pt x="32" y="550"/>
                  </a:lnTo>
                  <a:lnTo>
                    <a:pt x="35" y="545"/>
                  </a:lnTo>
                  <a:lnTo>
                    <a:pt x="35" y="533"/>
                  </a:lnTo>
                  <a:lnTo>
                    <a:pt x="35" y="536"/>
                  </a:lnTo>
                  <a:lnTo>
                    <a:pt x="38" y="530"/>
                  </a:lnTo>
                  <a:lnTo>
                    <a:pt x="38" y="514"/>
                  </a:lnTo>
                  <a:lnTo>
                    <a:pt x="41" y="509"/>
                  </a:lnTo>
                  <a:lnTo>
                    <a:pt x="41" y="497"/>
                  </a:lnTo>
                  <a:lnTo>
                    <a:pt x="44" y="492"/>
                  </a:lnTo>
                  <a:lnTo>
                    <a:pt x="44" y="481"/>
                  </a:lnTo>
                  <a:lnTo>
                    <a:pt x="47" y="476"/>
                  </a:lnTo>
                  <a:lnTo>
                    <a:pt x="47" y="466"/>
                  </a:lnTo>
                  <a:lnTo>
                    <a:pt x="49" y="461"/>
                  </a:lnTo>
                  <a:lnTo>
                    <a:pt x="49" y="448"/>
                  </a:lnTo>
                  <a:lnTo>
                    <a:pt x="52" y="442"/>
                  </a:lnTo>
                  <a:lnTo>
                    <a:pt x="52" y="433"/>
                  </a:lnTo>
                  <a:lnTo>
                    <a:pt x="56" y="428"/>
                  </a:lnTo>
                  <a:lnTo>
                    <a:pt x="56" y="420"/>
                  </a:lnTo>
                  <a:lnTo>
                    <a:pt x="58" y="414"/>
                  </a:lnTo>
                  <a:lnTo>
                    <a:pt x="58" y="411"/>
                  </a:lnTo>
                  <a:lnTo>
                    <a:pt x="61" y="406"/>
                  </a:lnTo>
                  <a:lnTo>
                    <a:pt x="61" y="397"/>
                  </a:lnTo>
                  <a:lnTo>
                    <a:pt x="64" y="392"/>
                  </a:lnTo>
                  <a:lnTo>
                    <a:pt x="64" y="383"/>
                  </a:lnTo>
                  <a:lnTo>
                    <a:pt x="64" y="386"/>
                  </a:lnTo>
                  <a:lnTo>
                    <a:pt x="66" y="381"/>
                  </a:lnTo>
                  <a:lnTo>
                    <a:pt x="66" y="375"/>
                  </a:lnTo>
                  <a:lnTo>
                    <a:pt x="66" y="378"/>
                  </a:lnTo>
                  <a:lnTo>
                    <a:pt x="70" y="373"/>
                  </a:lnTo>
                  <a:lnTo>
                    <a:pt x="70" y="364"/>
                  </a:lnTo>
                  <a:lnTo>
                    <a:pt x="73" y="358"/>
                  </a:lnTo>
                  <a:lnTo>
                    <a:pt x="73" y="355"/>
                  </a:lnTo>
                  <a:lnTo>
                    <a:pt x="76" y="350"/>
                  </a:lnTo>
                  <a:lnTo>
                    <a:pt x="76" y="345"/>
                  </a:lnTo>
                  <a:lnTo>
                    <a:pt x="78" y="339"/>
                  </a:lnTo>
                  <a:lnTo>
                    <a:pt x="78" y="336"/>
                  </a:lnTo>
                  <a:lnTo>
                    <a:pt x="82" y="330"/>
                  </a:lnTo>
                  <a:lnTo>
                    <a:pt x="82" y="327"/>
                  </a:lnTo>
                  <a:lnTo>
                    <a:pt x="82" y="330"/>
                  </a:lnTo>
                  <a:lnTo>
                    <a:pt x="85" y="325"/>
                  </a:lnTo>
                  <a:lnTo>
                    <a:pt x="85" y="319"/>
                  </a:lnTo>
                  <a:lnTo>
                    <a:pt x="82" y="322"/>
                  </a:lnTo>
                  <a:lnTo>
                    <a:pt x="87" y="322"/>
                  </a:lnTo>
                  <a:lnTo>
                    <a:pt x="87" y="311"/>
                  </a:lnTo>
                  <a:lnTo>
                    <a:pt x="90" y="306"/>
                  </a:lnTo>
                  <a:lnTo>
                    <a:pt x="90" y="309"/>
                  </a:lnTo>
                  <a:lnTo>
                    <a:pt x="94" y="302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6" y="297"/>
                  </a:lnTo>
                  <a:lnTo>
                    <a:pt x="96" y="291"/>
                  </a:lnTo>
                  <a:lnTo>
                    <a:pt x="96" y="294"/>
                  </a:lnTo>
                  <a:lnTo>
                    <a:pt x="99" y="289"/>
                  </a:lnTo>
                  <a:lnTo>
                    <a:pt x="99" y="286"/>
                  </a:lnTo>
                  <a:lnTo>
                    <a:pt x="102" y="281"/>
                  </a:lnTo>
                  <a:lnTo>
                    <a:pt x="102" y="278"/>
                  </a:lnTo>
                  <a:lnTo>
                    <a:pt x="102" y="281"/>
                  </a:lnTo>
                  <a:lnTo>
                    <a:pt x="108" y="273"/>
                  </a:lnTo>
                  <a:lnTo>
                    <a:pt x="108" y="269"/>
                  </a:lnTo>
                  <a:lnTo>
                    <a:pt x="111" y="263"/>
                  </a:lnTo>
                  <a:lnTo>
                    <a:pt x="111" y="261"/>
                  </a:lnTo>
                  <a:lnTo>
                    <a:pt x="111" y="263"/>
                  </a:lnTo>
                  <a:lnTo>
                    <a:pt x="116" y="255"/>
                  </a:lnTo>
                  <a:lnTo>
                    <a:pt x="116" y="253"/>
                  </a:lnTo>
                  <a:lnTo>
                    <a:pt x="116" y="255"/>
                  </a:lnTo>
                  <a:lnTo>
                    <a:pt x="119" y="253"/>
                  </a:lnTo>
                  <a:lnTo>
                    <a:pt x="123" y="245"/>
                  </a:lnTo>
                  <a:lnTo>
                    <a:pt x="123" y="242"/>
                  </a:lnTo>
                  <a:lnTo>
                    <a:pt x="123" y="245"/>
                  </a:lnTo>
                  <a:lnTo>
                    <a:pt x="128" y="235"/>
                  </a:lnTo>
                  <a:lnTo>
                    <a:pt x="128" y="233"/>
                  </a:lnTo>
                  <a:lnTo>
                    <a:pt x="128" y="235"/>
                  </a:lnTo>
                  <a:lnTo>
                    <a:pt x="131" y="230"/>
                  </a:lnTo>
                  <a:lnTo>
                    <a:pt x="131" y="227"/>
                  </a:lnTo>
                  <a:lnTo>
                    <a:pt x="131" y="230"/>
                  </a:lnTo>
                  <a:lnTo>
                    <a:pt x="137" y="222"/>
                  </a:lnTo>
                  <a:lnTo>
                    <a:pt x="137" y="219"/>
                  </a:lnTo>
                  <a:lnTo>
                    <a:pt x="137" y="222"/>
                  </a:lnTo>
                  <a:lnTo>
                    <a:pt x="143" y="214"/>
                  </a:lnTo>
                  <a:lnTo>
                    <a:pt x="143" y="211"/>
                  </a:lnTo>
                  <a:lnTo>
                    <a:pt x="143" y="214"/>
                  </a:lnTo>
                  <a:lnTo>
                    <a:pt x="149" y="206"/>
                  </a:lnTo>
                  <a:lnTo>
                    <a:pt x="149" y="203"/>
                  </a:lnTo>
                  <a:lnTo>
                    <a:pt x="149" y="206"/>
                  </a:lnTo>
                  <a:lnTo>
                    <a:pt x="152" y="199"/>
                  </a:lnTo>
                  <a:lnTo>
                    <a:pt x="152" y="197"/>
                  </a:lnTo>
                  <a:lnTo>
                    <a:pt x="152" y="199"/>
                  </a:lnTo>
                  <a:lnTo>
                    <a:pt x="157" y="191"/>
                  </a:lnTo>
                  <a:lnTo>
                    <a:pt x="157" y="189"/>
                  </a:lnTo>
                  <a:lnTo>
                    <a:pt x="157" y="191"/>
                  </a:lnTo>
                  <a:lnTo>
                    <a:pt x="166" y="180"/>
                  </a:lnTo>
                  <a:lnTo>
                    <a:pt x="166" y="178"/>
                  </a:lnTo>
                  <a:lnTo>
                    <a:pt x="164" y="180"/>
                  </a:lnTo>
                  <a:lnTo>
                    <a:pt x="169" y="180"/>
                  </a:lnTo>
                  <a:lnTo>
                    <a:pt x="169" y="175"/>
                  </a:lnTo>
                  <a:lnTo>
                    <a:pt x="169" y="178"/>
                  </a:lnTo>
                  <a:lnTo>
                    <a:pt x="172" y="172"/>
                  </a:lnTo>
                  <a:lnTo>
                    <a:pt x="172" y="170"/>
                  </a:lnTo>
                  <a:lnTo>
                    <a:pt x="172" y="172"/>
                  </a:lnTo>
                  <a:lnTo>
                    <a:pt x="178" y="163"/>
                  </a:lnTo>
                  <a:lnTo>
                    <a:pt x="178" y="161"/>
                  </a:lnTo>
                  <a:lnTo>
                    <a:pt x="178" y="163"/>
                  </a:lnTo>
                  <a:lnTo>
                    <a:pt x="190" y="150"/>
                  </a:lnTo>
                  <a:lnTo>
                    <a:pt x="190" y="147"/>
                  </a:lnTo>
                  <a:lnTo>
                    <a:pt x="186" y="150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90" y="147"/>
                  </a:lnTo>
                  <a:lnTo>
                    <a:pt x="195" y="147"/>
                  </a:lnTo>
                  <a:lnTo>
                    <a:pt x="195" y="142"/>
                  </a:lnTo>
                  <a:lnTo>
                    <a:pt x="192" y="144"/>
                  </a:lnTo>
                  <a:lnTo>
                    <a:pt x="198" y="144"/>
                  </a:lnTo>
                  <a:lnTo>
                    <a:pt x="198" y="139"/>
                  </a:lnTo>
                  <a:lnTo>
                    <a:pt x="198" y="142"/>
                  </a:lnTo>
                  <a:lnTo>
                    <a:pt x="219" y="122"/>
                  </a:lnTo>
                  <a:lnTo>
                    <a:pt x="216" y="122"/>
                  </a:lnTo>
                  <a:lnTo>
                    <a:pt x="221" y="122"/>
                  </a:lnTo>
                  <a:lnTo>
                    <a:pt x="221" y="116"/>
                  </a:lnTo>
                  <a:lnTo>
                    <a:pt x="219" y="119"/>
                  </a:lnTo>
                  <a:lnTo>
                    <a:pt x="224" y="119"/>
                  </a:lnTo>
                  <a:lnTo>
                    <a:pt x="224" y="114"/>
                  </a:lnTo>
                  <a:lnTo>
                    <a:pt x="221" y="116"/>
                  </a:lnTo>
                  <a:lnTo>
                    <a:pt x="228" y="116"/>
                  </a:lnTo>
                  <a:lnTo>
                    <a:pt x="228" y="111"/>
                  </a:lnTo>
                  <a:lnTo>
                    <a:pt x="224" y="114"/>
                  </a:lnTo>
                  <a:lnTo>
                    <a:pt x="231" y="114"/>
                  </a:lnTo>
                  <a:lnTo>
                    <a:pt x="231" y="108"/>
                  </a:lnTo>
                  <a:lnTo>
                    <a:pt x="228" y="111"/>
                  </a:lnTo>
                  <a:lnTo>
                    <a:pt x="231" y="111"/>
                  </a:lnTo>
                  <a:lnTo>
                    <a:pt x="236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39" y="103"/>
                  </a:lnTo>
                  <a:lnTo>
                    <a:pt x="239" y="106"/>
                  </a:lnTo>
                  <a:lnTo>
                    <a:pt x="245" y="99"/>
                  </a:lnTo>
                  <a:lnTo>
                    <a:pt x="242" y="99"/>
                  </a:lnTo>
                  <a:lnTo>
                    <a:pt x="248" y="99"/>
                  </a:lnTo>
                  <a:lnTo>
                    <a:pt x="248" y="94"/>
                  </a:lnTo>
                  <a:lnTo>
                    <a:pt x="245" y="97"/>
                  </a:lnTo>
                  <a:lnTo>
                    <a:pt x="250" y="97"/>
                  </a:lnTo>
                  <a:lnTo>
                    <a:pt x="250" y="91"/>
                  </a:lnTo>
                  <a:lnTo>
                    <a:pt x="248" y="94"/>
                  </a:lnTo>
                  <a:lnTo>
                    <a:pt x="253" y="94"/>
                  </a:lnTo>
                  <a:lnTo>
                    <a:pt x="253" y="88"/>
                  </a:lnTo>
                  <a:lnTo>
                    <a:pt x="250" y="91"/>
                  </a:lnTo>
                  <a:lnTo>
                    <a:pt x="260" y="91"/>
                  </a:lnTo>
                  <a:lnTo>
                    <a:pt x="260" y="86"/>
                  </a:lnTo>
                  <a:lnTo>
                    <a:pt x="257" y="88"/>
                  </a:lnTo>
                  <a:lnTo>
                    <a:pt x="262" y="88"/>
                  </a:lnTo>
                  <a:lnTo>
                    <a:pt x="262" y="83"/>
                  </a:lnTo>
                  <a:lnTo>
                    <a:pt x="260" y="86"/>
                  </a:lnTo>
                  <a:lnTo>
                    <a:pt x="262" y="86"/>
                  </a:lnTo>
                  <a:lnTo>
                    <a:pt x="269" y="83"/>
                  </a:lnTo>
                  <a:lnTo>
                    <a:pt x="265" y="83"/>
                  </a:lnTo>
                  <a:lnTo>
                    <a:pt x="271" y="83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7" y="80"/>
                  </a:lnTo>
                  <a:lnTo>
                    <a:pt x="277" y="75"/>
                  </a:lnTo>
                  <a:lnTo>
                    <a:pt x="274" y="78"/>
                  </a:lnTo>
                  <a:lnTo>
                    <a:pt x="277" y="78"/>
                  </a:lnTo>
                  <a:lnTo>
                    <a:pt x="283" y="75"/>
                  </a:lnTo>
                  <a:lnTo>
                    <a:pt x="279" y="75"/>
                  </a:lnTo>
                  <a:lnTo>
                    <a:pt x="286" y="75"/>
                  </a:lnTo>
                  <a:lnTo>
                    <a:pt x="286" y="70"/>
                  </a:lnTo>
                  <a:lnTo>
                    <a:pt x="283" y="72"/>
                  </a:lnTo>
                  <a:lnTo>
                    <a:pt x="291" y="72"/>
                  </a:lnTo>
                  <a:lnTo>
                    <a:pt x="291" y="66"/>
                  </a:lnTo>
                  <a:lnTo>
                    <a:pt x="289" y="70"/>
                  </a:lnTo>
                  <a:lnTo>
                    <a:pt x="298" y="70"/>
                  </a:lnTo>
                  <a:lnTo>
                    <a:pt x="298" y="63"/>
                  </a:lnTo>
                  <a:lnTo>
                    <a:pt x="295" y="66"/>
                  </a:lnTo>
                  <a:lnTo>
                    <a:pt x="298" y="66"/>
                  </a:lnTo>
                  <a:lnTo>
                    <a:pt x="303" y="63"/>
                  </a:lnTo>
                  <a:lnTo>
                    <a:pt x="300" y="63"/>
                  </a:lnTo>
                  <a:lnTo>
                    <a:pt x="306" y="63"/>
                  </a:lnTo>
                  <a:lnTo>
                    <a:pt x="306" y="58"/>
                  </a:lnTo>
                  <a:lnTo>
                    <a:pt x="303" y="60"/>
                  </a:lnTo>
                  <a:lnTo>
                    <a:pt x="306" y="60"/>
                  </a:lnTo>
                  <a:lnTo>
                    <a:pt x="312" y="58"/>
                  </a:lnTo>
                  <a:lnTo>
                    <a:pt x="309" y="58"/>
                  </a:lnTo>
                  <a:lnTo>
                    <a:pt x="312" y="58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20" y="55"/>
                  </a:lnTo>
                  <a:lnTo>
                    <a:pt x="320" y="50"/>
                  </a:lnTo>
                  <a:lnTo>
                    <a:pt x="317" y="52"/>
                  </a:lnTo>
                  <a:lnTo>
                    <a:pt x="320" y="52"/>
                  </a:lnTo>
                  <a:lnTo>
                    <a:pt x="327" y="50"/>
                  </a:lnTo>
                  <a:lnTo>
                    <a:pt x="324" y="50"/>
                  </a:lnTo>
                  <a:lnTo>
                    <a:pt x="327" y="50"/>
                  </a:lnTo>
                  <a:lnTo>
                    <a:pt x="332" y="47"/>
                  </a:lnTo>
                  <a:lnTo>
                    <a:pt x="329" y="47"/>
                  </a:lnTo>
                  <a:lnTo>
                    <a:pt x="336" y="47"/>
                  </a:lnTo>
                  <a:lnTo>
                    <a:pt x="336" y="42"/>
                  </a:lnTo>
                  <a:lnTo>
                    <a:pt x="332" y="44"/>
                  </a:lnTo>
                  <a:lnTo>
                    <a:pt x="341" y="44"/>
                  </a:lnTo>
                  <a:lnTo>
                    <a:pt x="341" y="39"/>
                  </a:lnTo>
                  <a:lnTo>
                    <a:pt x="338" y="42"/>
                  </a:lnTo>
                  <a:lnTo>
                    <a:pt x="346" y="42"/>
                  </a:lnTo>
                  <a:lnTo>
                    <a:pt x="346" y="36"/>
                  </a:lnTo>
                  <a:lnTo>
                    <a:pt x="344" y="39"/>
                  </a:lnTo>
                  <a:lnTo>
                    <a:pt x="350" y="39"/>
                  </a:lnTo>
                  <a:lnTo>
                    <a:pt x="356" y="36"/>
                  </a:lnTo>
                  <a:lnTo>
                    <a:pt x="353" y="36"/>
                  </a:lnTo>
                  <a:lnTo>
                    <a:pt x="358" y="36"/>
                  </a:lnTo>
                  <a:lnTo>
                    <a:pt x="365" y="32"/>
                  </a:lnTo>
                  <a:lnTo>
                    <a:pt x="362" y="32"/>
                  </a:lnTo>
                  <a:lnTo>
                    <a:pt x="365" y="32"/>
                  </a:lnTo>
                  <a:lnTo>
                    <a:pt x="370" y="30"/>
                  </a:lnTo>
                  <a:lnTo>
                    <a:pt x="367" y="30"/>
                  </a:lnTo>
                  <a:lnTo>
                    <a:pt x="376" y="30"/>
                  </a:lnTo>
                  <a:lnTo>
                    <a:pt x="376" y="24"/>
                  </a:lnTo>
                  <a:lnTo>
                    <a:pt x="373" y="27"/>
                  </a:lnTo>
                  <a:lnTo>
                    <a:pt x="387" y="27"/>
                  </a:lnTo>
                  <a:lnTo>
                    <a:pt x="387" y="22"/>
                  </a:lnTo>
                  <a:lnTo>
                    <a:pt x="385" y="24"/>
                  </a:lnTo>
                  <a:lnTo>
                    <a:pt x="391" y="24"/>
                  </a:lnTo>
                  <a:lnTo>
                    <a:pt x="396" y="22"/>
                  </a:lnTo>
                  <a:lnTo>
                    <a:pt x="394" y="22"/>
                  </a:lnTo>
                  <a:lnTo>
                    <a:pt x="403" y="22"/>
                  </a:lnTo>
                  <a:lnTo>
                    <a:pt x="408" y="19"/>
                  </a:lnTo>
                  <a:lnTo>
                    <a:pt x="405" y="19"/>
                  </a:lnTo>
                  <a:lnTo>
                    <a:pt x="417" y="19"/>
                  </a:lnTo>
                  <a:lnTo>
                    <a:pt x="423" y="16"/>
                  </a:lnTo>
                  <a:lnTo>
                    <a:pt x="420" y="16"/>
                  </a:lnTo>
                  <a:lnTo>
                    <a:pt x="429" y="16"/>
                  </a:lnTo>
                  <a:lnTo>
                    <a:pt x="434" y="14"/>
                  </a:lnTo>
                  <a:lnTo>
                    <a:pt x="432" y="14"/>
                  </a:lnTo>
                  <a:lnTo>
                    <a:pt x="443" y="14"/>
                  </a:lnTo>
                  <a:lnTo>
                    <a:pt x="449" y="11"/>
                  </a:lnTo>
                  <a:lnTo>
                    <a:pt x="446" y="11"/>
                  </a:lnTo>
                  <a:lnTo>
                    <a:pt x="458" y="11"/>
                  </a:lnTo>
                  <a:lnTo>
                    <a:pt x="463" y="8"/>
                  </a:lnTo>
                  <a:lnTo>
                    <a:pt x="461" y="8"/>
                  </a:lnTo>
                  <a:lnTo>
                    <a:pt x="475" y="8"/>
                  </a:lnTo>
                  <a:lnTo>
                    <a:pt x="481" y="6"/>
                  </a:lnTo>
                  <a:lnTo>
                    <a:pt x="478" y="6"/>
                  </a:lnTo>
                  <a:lnTo>
                    <a:pt x="496" y="6"/>
                  </a:lnTo>
                  <a:lnTo>
                    <a:pt x="492" y="0"/>
                  </a:lnTo>
                  <a:lnTo>
                    <a:pt x="496" y="0"/>
                  </a:lnTo>
                  <a:lnTo>
                    <a:pt x="478" y="0"/>
                  </a:lnTo>
                  <a:lnTo>
                    <a:pt x="472" y="3"/>
                  </a:lnTo>
                  <a:lnTo>
                    <a:pt x="475" y="3"/>
                  </a:lnTo>
                  <a:lnTo>
                    <a:pt x="461" y="3"/>
                  </a:lnTo>
                  <a:lnTo>
                    <a:pt x="454" y="6"/>
                  </a:lnTo>
                  <a:lnTo>
                    <a:pt x="458" y="6"/>
                  </a:lnTo>
                  <a:lnTo>
                    <a:pt x="446" y="6"/>
                  </a:lnTo>
                  <a:lnTo>
                    <a:pt x="440" y="8"/>
                  </a:lnTo>
                  <a:lnTo>
                    <a:pt x="443" y="8"/>
                  </a:lnTo>
                  <a:lnTo>
                    <a:pt x="432" y="8"/>
                  </a:lnTo>
                  <a:lnTo>
                    <a:pt x="425" y="11"/>
                  </a:lnTo>
                  <a:lnTo>
                    <a:pt x="429" y="11"/>
                  </a:lnTo>
                  <a:lnTo>
                    <a:pt x="420" y="11"/>
                  </a:lnTo>
                  <a:lnTo>
                    <a:pt x="414" y="14"/>
                  </a:lnTo>
                  <a:lnTo>
                    <a:pt x="417" y="14"/>
                  </a:lnTo>
                  <a:lnTo>
                    <a:pt x="405" y="14"/>
                  </a:lnTo>
                  <a:lnTo>
                    <a:pt x="399" y="16"/>
                  </a:lnTo>
                  <a:lnTo>
                    <a:pt x="403" y="16"/>
                  </a:lnTo>
                  <a:lnTo>
                    <a:pt x="394" y="16"/>
                  </a:lnTo>
                  <a:lnTo>
                    <a:pt x="387" y="19"/>
                  </a:lnTo>
                  <a:lnTo>
                    <a:pt x="391" y="19"/>
                  </a:lnTo>
                  <a:lnTo>
                    <a:pt x="382" y="19"/>
                  </a:lnTo>
                  <a:lnTo>
                    <a:pt x="382" y="24"/>
                  </a:lnTo>
                  <a:lnTo>
                    <a:pt x="385" y="22"/>
                  </a:lnTo>
                  <a:lnTo>
                    <a:pt x="370" y="22"/>
                  </a:lnTo>
                  <a:lnTo>
                    <a:pt x="370" y="27"/>
                  </a:lnTo>
                  <a:lnTo>
                    <a:pt x="373" y="24"/>
                  </a:lnTo>
                  <a:lnTo>
                    <a:pt x="367" y="24"/>
                  </a:lnTo>
                  <a:lnTo>
                    <a:pt x="362" y="27"/>
                  </a:lnTo>
                  <a:lnTo>
                    <a:pt x="365" y="27"/>
                  </a:lnTo>
                  <a:lnTo>
                    <a:pt x="362" y="27"/>
                  </a:lnTo>
                  <a:lnTo>
                    <a:pt x="356" y="30"/>
                  </a:lnTo>
                  <a:lnTo>
                    <a:pt x="358" y="30"/>
                  </a:lnTo>
                  <a:lnTo>
                    <a:pt x="353" y="30"/>
                  </a:lnTo>
                  <a:lnTo>
                    <a:pt x="346" y="32"/>
                  </a:lnTo>
                  <a:lnTo>
                    <a:pt x="350" y="32"/>
                  </a:lnTo>
                  <a:lnTo>
                    <a:pt x="341" y="32"/>
                  </a:lnTo>
                  <a:lnTo>
                    <a:pt x="341" y="39"/>
                  </a:lnTo>
                  <a:lnTo>
                    <a:pt x="344" y="36"/>
                  </a:lnTo>
                  <a:lnTo>
                    <a:pt x="336" y="36"/>
                  </a:lnTo>
                  <a:lnTo>
                    <a:pt x="336" y="42"/>
                  </a:lnTo>
                  <a:lnTo>
                    <a:pt x="338" y="39"/>
                  </a:lnTo>
                  <a:lnTo>
                    <a:pt x="329" y="39"/>
                  </a:lnTo>
                  <a:lnTo>
                    <a:pt x="329" y="44"/>
                  </a:lnTo>
                  <a:lnTo>
                    <a:pt x="332" y="42"/>
                  </a:lnTo>
                  <a:lnTo>
                    <a:pt x="329" y="42"/>
                  </a:lnTo>
                  <a:lnTo>
                    <a:pt x="324" y="44"/>
                  </a:lnTo>
                  <a:lnTo>
                    <a:pt x="327" y="44"/>
                  </a:lnTo>
                  <a:lnTo>
                    <a:pt x="324" y="44"/>
                  </a:lnTo>
                  <a:lnTo>
                    <a:pt x="317" y="47"/>
                  </a:lnTo>
                  <a:lnTo>
                    <a:pt x="320" y="47"/>
                  </a:lnTo>
                  <a:lnTo>
                    <a:pt x="315" y="47"/>
                  </a:lnTo>
                  <a:lnTo>
                    <a:pt x="315" y="52"/>
                  </a:lnTo>
                  <a:lnTo>
                    <a:pt x="317" y="50"/>
                  </a:lnTo>
                  <a:lnTo>
                    <a:pt x="315" y="50"/>
                  </a:lnTo>
                  <a:lnTo>
                    <a:pt x="309" y="52"/>
                  </a:lnTo>
                  <a:lnTo>
                    <a:pt x="312" y="52"/>
                  </a:lnTo>
                  <a:lnTo>
                    <a:pt x="309" y="52"/>
                  </a:lnTo>
                  <a:lnTo>
                    <a:pt x="303" y="55"/>
                  </a:lnTo>
                  <a:lnTo>
                    <a:pt x="306" y="55"/>
                  </a:lnTo>
                  <a:lnTo>
                    <a:pt x="300" y="55"/>
                  </a:lnTo>
                  <a:lnTo>
                    <a:pt x="300" y="60"/>
                  </a:lnTo>
                  <a:lnTo>
                    <a:pt x="303" y="58"/>
                  </a:lnTo>
                  <a:lnTo>
                    <a:pt x="300" y="58"/>
                  </a:lnTo>
                  <a:lnTo>
                    <a:pt x="295" y="60"/>
                  </a:lnTo>
                  <a:lnTo>
                    <a:pt x="298" y="60"/>
                  </a:lnTo>
                  <a:lnTo>
                    <a:pt x="291" y="60"/>
                  </a:lnTo>
                  <a:lnTo>
                    <a:pt x="291" y="66"/>
                  </a:lnTo>
                  <a:lnTo>
                    <a:pt x="295" y="63"/>
                  </a:lnTo>
                  <a:lnTo>
                    <a:pt x="286" y="63"/>
                  </a:lnTo>
                  <a:lnTo>
                    <a:pt x="286" y="70"/>
                  </a:lnTo>
                  <a:lnTo>
                    <a:pt x="289" y="66"/>
                  </a:lnTo>
                  <a:lnTo>
                    <a:pt x="279" y="66"/>
                  </a:lnTo>
                  <a:lnTo>
                    <a:pt x="279" y="72"/>
                  </a:lnTo>
                  <a:lnTo>
                    <a:pt x="283" y="70"/>
                  </a:lnTo>
                  <a:lnTo>
                    <a:pt x="279" y="70"/>
                  </a:lnTo>
                  <a:lnTo>
                    <a:pt x="274" y="72"/>
                  </a:lnTo>
                  <a:lnTo>
                    <a:pt x="277" y="72"/>
                  </a:lnTo>
                  <a:lnTo>
                    <a:pt x="271" y="72"/>
                  </a:lnTo>
                  <a:lnTo>
                    <a:pt x="271" y="78"/>
                  </a:lnTo>
                  <a:lnTo>
                    <a:pt x="274" y="75"/>
                  </a:lnTo>
                  <a:lnTo>
                    <a:pt x="265" y="75"/>
                  </a:lnTo>
                  <a:lnTo>
                    <a:pt x="265" y="80"/>
                  </a:lnTo>
                  <a:lnTo>
                    <a:pt x="269" y="78"/>
                  </a:lnTo>
                  <a:lnTo>
                    <a:pt x="265" y="78"/>
                  </a:lnTo>
                  <a:lnTo>
                    <a:pt x="260" y="80"/>
                  </a:lnTo>
                  <a:lnTo>
                    <a:pt x="262" y="80"/>
                  </a:lnTo>
                  <a:lnTo>
                    <a:pt x="257" y="80"/>
                  </a:lnTo>
                  <a:lnTo>
                    <a:pt x="257" y="86"/>
                  </a:lnTo>
                  <a:lnTo>
                    <a:pt x="260" y="83"/>
                  </a:lnTo>
                  <a:lnTo>
                    <a:pt x="253" y="83"/>
                  </a:lnTo>
                  <a:lnTo>
                    <a:pt x="253" y="88"/>
                  </a:lnTo>
                  <a:lnTo>
                    <a:pt x="257" y="86"/>
                  </a:lnTo>
                  <a:lnTo>
                    <a:pt x="248" y="86"/>
                  </a:lnTo>
                  <a:lnTo>
                    <a:pt x="248" y="91"/>
                  </a:lnTo>
                  <a:lnTo>
                    <a:pt x="250" y="88"/>
                  </a:lnTo>
                  <a:lnTo>
                    <a:pt x="245" y="88"/>
                  </a:lnTo>
                  <a:lnTo>
                    <a:pt x="245" y="94"/>
                  </a:lnTo>
                  <a:lnTo>
                    <a:pt x="248" y="91"/>
                  </a:lnTo>
                  <a:lnTo>
                    <a:pt x="242" y="91"/>
                  </a:lnTo>
                  <a:lnTo>
                    <a:pt x="242" y="97"/>
                  </a:lnTo>
                  <a:lnTo>
                    <a:pt x="245" y="94"/>
                  </a:lnTo>
                  <a:lnTo>
                    <a:pt x="242" y="94"/>
                  </a:lnTo>
                  <a:lnTo>
                    <a:pt x="233" y="103"/>
                  </a:lnTo>
                  <a:lnTo>
                    <a:pt x="233" y="106"/>
                  </a:lnTo>
                  <a:lnTo>
                    <a:pt x="236" y="103"/>
                  </a:lnTo>
                  <a:lnTo>
                    <a:pt x="233" y="103"/>
                  </a:lnTo>
                  <a:lnTo>
                    <a:pt x="228" y="106"/>
                  </a:lnTo>
                  <a:lnTo>
                    <a:pt x="231" y="106"/>
                  </a:lnTo>
                  <a:lnTo>
                    <a:pt x="224" y="106"/>
                  </a:lnTo>
                  <a:lnTo>
                    <a:pt x="224" y="111"/>
                  </a:lnTo>
                  <a:lnTo>
                    <a:pt x="228" y="108"/>
                  </a:lnTo>
                  <a:lnTo>
                    <a:pt x="221" y="108"/>
                  </a:lnTo>
                  <a:lnTo>
                    <a:pt x="221" y="114"/>
                  </a:lnTo>
                  <a:lnTo>
                    <a:pt x="224" y="111"/>
                  </a:lnTo>
                  <a:lnTo>
                    <a:pt x="219" y="111"/>
                  </a:lnTo>
                  <a:lnTo>
                    <a:pt x="219" y="116"/>
                  </a:lnTo>
                  <a:lnTo>
                    <a:pt x="221" y="114"/>
                  </a:lnTo>
                  <a:lnTo>
                    <a:pt x="216" y="114"/>
                  </a:lnTo>
                  <a:lnTo>
                    <a:pt x="216" y="119"/>
                  </a:lnTo>
                  <a:lnTo>
                    <a:pt x="219" y="116"/>
                  </a:lnTo>
                  <a:lnTo>
                    <a:pt x="216" y="116"/>
                  </a:lnTo>
                  <a:lnTo>
                    <a:pt x="192" y="139"/>
                  </a:lnTo>
                  <a:lnTo>
                    <a:pt x="192" y="142"/>
                  </a:lnTo>
                  <a:lnTo>
                    <a:pt x="195" y="139"/>
                  </a:lnTo>
                  <a:lnTo>
                    <a:pt x="190" y="139"/>
                  </a:lnTo>
                  <a:lnTo>
                    <a:pt x="190" y="144"/>
                  </a:lnTo>
                  <a:lnTo>
                    <a:pt x="192" y="142"/>
                  </a:lnTo>
                  <a:lnTo>
                    <a:pt x="186" y="142"/>
                  </a:lnTo>
                  <a:lnTo>
                    <a:pt x="186" y="147"/>
                  </a:lnTo>
                  <a:lnTo>
                    <a:pt x="190" y="144"/>
                  </a:lnTo>
                  <a:lnTo>
                    <a:pt x="183" y="144"/>
                  </a:lnTo>
                  <a:lnTo>
                    <a:pt x="183" y="150"/>
                  </a:lnTo>
                  <a:lnTo>
                    <a:pt x="183" y="147"/>
                  </a:lnTo>
                  <a:lnTo>
                    <a:pt x="172" y="161"/>
                  </a:lnTo>
                  <a:lnTo>
                    <a:pt x="172" y="163"/>
                  </a:lnTo>
                  <a:lnTo>
                    <a:pt x="172" y="161"/>
                  </a:lnTo>
                  <a:lnTo>
                    <a:pt x="166" y="170"/>
                  </a:lnTo>
                  <a:lnTo>
                    <a:pt x="166" y="172"/>
                  </a:lnTo>
                  <a:lnTo>
                    <a:pt x="166" y="170"/>
                  </a:lnTo>
                  <a:lnTo>
                    <a:pt x="164" y="175"/>
                  </a:lnTo>
                  <a:lnTo>
                    <a:pt x="164" y="178"/>
                  </a:lnTo>
                  <a:lnTo>
                    <a:pt x="166" y="175"/>
                  </a:lnTo>
                  <a:lnTo>
                    <a:pt x="161" y="175"/>
                  </a:lnTo>
                  <a:lnTo>
                    <a:pt x="161" y="180"/>
                  </a:lnTo>
                  <a:lnTo>
                    <a:pt x="161" y="178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45" y="197"/>
                  </a:lnTo>
                  <a:lnTo>
                    <a:pt x="145" y="199"/>
                  </a:lnTo>
                  <a:lnTo>
                    <a:pt x="145" y="197"/>
                  </a:lnTo>
                  <a:lnTo>
                    <a:pt x="143" y="203"/>
                  </a:lnTo>
                  <a:lnTo>
                    <a:pt x="143" y="206"/>
                  </a:lnTo>
                  <a:lnTo>
                    <a:pt x="143" y="203"/>
                  </a:lnTo>
                  <a:lnTo>
                    <a:pt x="137" y="211"/>
                  </a:lnTo>
                  <a:lnTo>
                    <a:pt x="137" y="214"/>
                  </a:lnTo>
                  <a:lnTo>
                    <a:pt x="137" y="211"/>
                  </a:lnTo>
                  <a:lnTo>
                    <a:pt x="131" y="219"/>
                  </a:lnTo>
                  <a:lnTo>
                    <a:pt x="131" y="222"/>
                  </a:lnTo>
                  <a:lnTo>
                    <a:pt x="131" y="219"/>
                  </a:lnTo>
                  <a:lnTo>
                    <a:pt x="125" y="227"/>
                  </a:lnTo>
                  <a:lnTo>
                    <a:pt x="125" y="230"/>
                  </a:lnTo>
                  <a:lnTo>
                    <a:pt x="125" y="227"/>
                  </a:lnTo>
                  <a:lnTo>
                    <a:pt x="123" y="233"/>
                  </a:lnTo>
                  <a:lnTo>
                    <a:pt x="123" y="235"/>
                  </a:lnTo>
                  <a:lnTo>
                    <a:pt x="123" y="233"/>
                  </a:lnTo>
                  <a:lnTo>
                    <a:pt x="116" y="242"/>
                  </a:lnTo>
                  <a:lnTo>
                    <a:pt x="116" y="245"/>
                  </a:lnTo>
                  <a:lnTo>
                    <a:pt x="114" y="250"/>
                  </a:lnTo>
                  <a:lnTo>
                    <a:pt x="114" y="247"/>
                  </a:lnTo>
                  <a:lnTo>
                    <a:pt x="111" y="253"/>
                  </a:lnTo>
                  <a:lnTo>
                    <a:pt x="111" y="255"/>
                  </a:lnTo>
                  <a:lnTo>
                    <a:pt x="111" y="253"/>
                  </a:lnTo>
                  <a:lnTo>
                    <a:pt x="105" y="261"/>
                  </a:lnTo>
                  <a:lnTo>
                    <a:pt x="105" y="263"/>
                  </a:lnTo>
                  <a:lnTo>
                    <a:pt x="102" y="269"/>
                  </a:lnTo>
                  <a:lnTo>
                    <a:pt x="102" y="273"/>
                  </a:lnTo>
                  <a:lnTo>
                    <a:pt x="102" y="269"/>
                  </a:lnTo>
                  <a:lnTo>
                    <a:pt x="96" y="278"/>
                  </a:lnTo>
                  <a:lnTo>
                    <a:pt x="96" y="281"/>
                  </a:lnTo>
                  <a:lnTo>
                    <a:pt x="94" y="286"/>
                  </a:lnTo>
                  <a:lnTo>
                    <a:pt x="94" y="289"/>
                  </a:lnTo>
                  <a:lnTo>
                    <a:pt x="94" y="286"/>
                  </a:lnTo>
                  <a:lnTo>
                    <a:pt x="90" y="291"/>
                  </a:lnTo>
                  <a:lnTo>
                    <a:pt x="90" y="297"/>
                  </a:lnTo>
                  <a:lnTo>
                    <a:pt x="90" y="294"/>
                  </a:lnTo>
                  <a:lnTo>
                    <a:pt x="87" y="300"/>
                  </a:lnTo>
                  <a:lnTo>
                    <a:pt x="87" y="302"/>
                  </a:lnTo>
                  <a:lnTo>
                    <a:pt x="87" y="300"/>
                  </a:lnTo>
                  <a:lnTo>
                    <a:pt x="85" y="302"/>
                  </a:lnTo>
                  <a:lnTo>
                    <a:pt x="82" y="311"/>
                  </a:lnTo>
                  <a:lnTo>
                    <a:pt x="82" y="319"/>
                  </a:lnTo>
                  <a:lnTo>
                    <a:pt x="85" y="317"/>
                  </a:lnTo>
                  <a:lnTo>
                    <a:pt x="78" y="317"/>
                  </a:lnTo>
                  <a:lnTo>
                    <a:pt x="78" y="325"/>
                  </a:lnTo>
                  <a:lnTo>
                    <a:pt x="78" y="322"/>
                  </a:lnTo>
                  <a:lnTo>
                    <a:pt x="76" y="327"/>
                  </a:lnTo>
                  <a:lnTo>
                    <a:pt x="76" y="330"/>
                  </a:lnTo>
                  <a:lnTo>
                    <a:pt x="73" y="336"/>
                  </a:lnTo>
                  <a:lnTo>
                    <a:pt x="73" y="339"/>
                  </a:lnTo>
                  <a:lnTo>
                    <a:pt x="70" y="345"/>
                  </a:lnTo>
                  <a:lnTo>
                    <a:pt x="70" y="350"/>
                  </a:lnTo>
                  <a:lnTo>
                    <a:pt x="66" y="355"/>
                  </a:lnTo>
                  <a:lnTo>
                    <a:pt x="66" y="358"/>
                  </a:lnTo>
                  <a:lnTo>
                    <a:pt x="64" y="364"/>
                  </a:lnTo>
                  <a:lnTo>
                    <a:pt x="64" y="373"/>
                  </a:lnTo>
                  <a:lnTo>
                    <a:pt x="64" y="369"/>
                  </a:lnTo>
                  <a:lnTo>
                    <a:pt x="61" y="375"/>
                  </a:lnTo>
                  <a:lnTo>
                    <a:pt x="61" y="381"/>
                  </a:lnTo>
                  <a:lnTo>
                    <a:pt x="61" y="378"/>
                  </a:lnTo>
                  <a:lnTo>
                    <a:pt x="58" y="383"/>
                  </a:lnTo>
                  <a:lnTo>
                    <a:pt x="58" y="392"/>
                  </a:lnTo>
                  <a:lnTo>
                    <a:pt x="56" y="397"/>
                  </a:lnTo>
                  <a:lnTo>
                    <a:pt x="56" y="406"/>
                  </a:lnTo>
                  <a:lnTo>
                    <a:pt x="52" y="411"/>
                  </a:lnTo>
                  <a:lnTo>
                    <a:pt x="52" y="414"/>
                  </a:lnTo>
                  <a:lnTo>
                    <a:pt x="49" y="420"/>
                  </a:lnTo>
                  <a:lnTo>
                    <a:pt x="49" y="428"/>
                  </a:lnTo>
                  <a:lnTo>
                    <a:pt x="47" y="433"/>
                  </a:lnTo>
                  <a:lnTo>
                    <a:pt x="47" y="442"/>
                  </a:lnTo>
                  <a:lnTo>
                    <a:pt x="44" y="448"/>
                  </a:lnTo>
                  <a:lnTo>
                    <a:pt x="44" y="461"/>
                  </a:lnTo>
                  <a:lnTo>
                    <a:pt x="41" y="466"/>
                  </a:lnTo>
                  <a:lnTo>
                    <a:pt x="41" y="476"/>
                  </a:lnTo>
                  <a:lnTo>
                    <a:pt x="38" y="481"/>
                  </a:lnTo>
                  <a:lnTo>
                    <a:pt x="38" y="492"/>
                  </a:lnTo>
                  <a:lnTo>
                    <a:pt x="35" y="497"/>
                  </a:lnTo>
                  <a:lnTo>
                    <a:pt x="35" y="509"/>
                  </a:lnTo>
                  <a:lnTo>
                    <a:pt x="32" y="514"/>
                  </a:lnTo>
                  <a:lnTo>
                    <a:pt x="32" y="530"/>
                  </a:lnTo>
                  <a:lnTo>
                    <a:pt x="32" y="528"/>
                  </a:lnTo>
                  <a:lnTo>
                    <a:pt x="29" y="533"/>
                  </a:lnTo>
                  <a:lnTo>
                    <a:pt x="29" y="545"/>
                  </a:lnTo>
                  <a:lnTo>
                    <a:pt x="27" y="550"/>
                  </a:lnTo>
                  <a:lnTo>
                    <a:pt x="27" y="567"/>
                  </a:lnTo>
                  <a:lnTo>
                    <a:pt x="23" y="576"/>
                  </a:lnTo>
                  <a:lnTo>
                    <a:pt x="23" y="595"/>
                  </a:lnTo>
                  <a:lnTo>
                    <a:pt x="20" y="600"/>
                  </a:lnTo>
                  <a:lnTo>
                    <a:pt x="20" y="620"/>
                  </a:lnTo>
                  <a:lnTo>
                    <a:pt x="18" y="625"/>
                  </a:lnTo>
                  <a:lnTo>
                    <a:pt x="18" y="648"/>
                  </a:lnTo>
                  <a:lnTo>
                    <a:pt x="15" y="653"/>
                  </a:lnTo>
                  <a:lnTo>
                    <a:pt x="15" y="675"/>
                  </a:lnTo>
                  <a:lnTo>
                    <a:pt x="11" y="681"/>
                  </a:lnTo>
                  <a:lnTo>
                    <a:pt x="11" y="703"/>
                  </a:lnTo>
                  <a:lnTo>
                    <a:pt x="9" y="708"/>
                  </a:lnTo>
                  <a:lnTo>
                    <a:pt x="9" y="736"/>
                  </a:lnTo>
                  <a:lnTo>
                    <a:pt x="6" y="745"/>
                  </a:lnTo>
                  <a:lnTo>
                    <a:pt x="6" y="772"/>
                  </a:lnTo>
                  <a:lnTo>
                    <a:pt x="3" y="779"/>
                  </a:lnTo>
                  <a:lnTo>
                    <a:pt x="3" y="803"/>
                  </a:lnTo>
                  <a:lnTo>
                    <a:pt x="0" y="812"/>
                  </a:lnTo>
                  <a:lnTo>
                    <a:pt x="6" y="812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54" name="Freeform 42"/>
            <p:cNvSpPr>
              <a:spLocks/>
            </p:cNvSpPr>
            <p:nvPr/>
          </p:nvSpPr>
          <p:spPr bwMode="auto">
            <a:xfrm>
              <a:off x="8276" y="1312"/>
              <a:ext cx="735" cy="828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140" y="16"/>
                </a:cxn>
                <a:cxn ang="0">
                  <a:pos x="178" y="24"/>
                </a:cxn>
                <a:cxn ang="0">
                  <a:pos x="210" y="32"/>
                </a:cxn>
                <a:cxn ang="0">
                  <a:pos x="236" y="41"/>
                </a:cxn>
                <a:cxn ang="0">
                  <a:pos x="259" y="49"/>
                </a:cxn>
                <a:cxn ang="0">
                  <a:pos x="277" y="57"/>
                </a:cxn>
                <a:cxn ang="0">
                  <a:pos x="297" y="68"/>
                </a:cxn>
                <a:cxn ang="0">
                  <a:pos x="317" y="80"/>
                </a:cxn>
                <a:cxn ang="0">
                  <a:pos x="336" y="91"/>
                </a:cxn>
                <a:cxn ang="0">
                  <a:pos x="353" y="102"/>
                </a:cxn>
                <a:cxn ang="0">
                  <a:pos x="376" y="121"/>
                </a:cxn>
                <a:cxn ang="0">
                  <a:pos x="405" y="147"/>
                </a:cxn>
                <a:cxn ang="0">
                  <a:pos x="428" y="171"/>
                </a:cxn>
                <a:cxn ang="0">
                  <a:pos x="443" y="194"/>
                </a:cxn>
                <a:cxn ang="0">
                  <a:pos x="454" y="213"/>
                </a:cxn>
                <a:cxn ang="0">
                  <a:pos x="470" y="238"/>
                </a:cxn>
                <a:cxn ang="0">
                  <a:pos x="478" y="258"/>
                </a:cxn>
                <a:cxn ang="0">
                  <a:pos x="487" y="278"/>
                </a:cxn>
                <a:cxn ang="0">
                  <a:pos x="495" y="294"/>
                </a:cxn>
                <a:cxn ang="0">
                  <a:pos x="504" y="319"/>
                </a:cxn>
                <a:cxn ang="0">
                  <a:pos x="516" y="347"/>
                </a:cxn>
                <a:cxn ang="0">
                  <a:pos x="528" y="377"/>
                </a:cxn>
                <a:cxn ang="0">
                  <a:pos x="539" y="419"/>
                </a:cxn>
                <a:cxn ang="0">
                  <a:pos x="551" y="461"/>
                </a:cxn>
                <a:cxn ang="0">
                  <a:pos x="566" y="522"/>
                </a:cxn>
                <a:cxn ang="0">
                  <a:pos x="576" y="589"/>
                </a:cxn>
                <a:cxn ang="0">
                  <a:pos x="592" y="669"/>
                </a:cxn>
                <a:cxn ang="0">
                  <a:pos x="600" y="700"/>
                </a:cxn>
                <a:cxn ang="0">
                  <a:pos x="588" y="622"/>
                </a:cxn>
                <a:cxn ang="0">
                  <a:pos x="574" y="544"/>
                </a:cxn>
                <a:cxn ang="0">
                  <a:pos x="562" y="482"/>
                </a:cxn>
                <a:cxn ang="0">
                  <a:pos x="547" y="427"/>
                </a:cxn>
                <a:cxn ang="0">
                  <a:pos x="537" y="388"/>
                </a:cxn>
                <a:cxn ang="0">
                  <a:pos x="525" y="352"/>
                </a:cxn>
                <a:cxn ang="0">
                  <a:pos x="513" y="324"/>
                </a:cxn>
                <a:cxn ang="0">
                  <a:pos x="504" y="305"/>
                </a:cxn>
                <a:cxn ang="0">
                  <a:pos x="492" y="274"/>
                </a:cxn>
                <a:cxn ang="0">
                  <a:pos x="484" y="258"/>
                </a:cxn>
                <a:cxn ang="0">
                  <a:pos x="475" y="238"/>
                </a:cxn>
                <a:cxn ang="0">
                  <a:pos x="461" y="211"/>
                </a:cxn>
                <a:cxn ang="0">
                  <a:pos x="449" y="191"/>
                </a:cxn>
                <a:cxn ang="0">
                  <a:pos x="432" y="168"/>
                </a:cxn>
                <a:cxn ang="0">
                  <a:pos x="411" y="149"/>
                </a:cxn>
                <a:cxn ang="0">
                  <a:pos x="396" y="132"/>
                </a:cxn>
                <a:cxn ang="0">
                  <a:pos x="358" y="105"/>
                </a:cxn>
                <a:cxn ang="0">
                  <a:pos x="341" y="91"/>
                </a:cxn>
                <a:cxn ang="0">
                  <a:pos x="320" y="75"/>
                </a:cxn>
                <a:cxn ang="0">
                  <a:pos x="300" y="63"/>
                </a:cxn>
                <a:cxn ang="0">
                  <a:pos x="279" y="52"/>
                </a:cxn>
                <a:cxn ang="0">
                  <a:pos x="262" y="44"/>
                </a:cxn>
                <a:cxn ang="0">
                  <a:pos x="248" y="36"/>
                </a:cxn>
                <a:cxn ang="0">
                  <a:pos x="216" y="27"/>
                </a:cxn>
                <a:cxn ang="0">
                  <a:pos x="186" y="19"/>
                </a:cxn>
                <a:cxn ang="0">
                  <a:pos x="149" y="11"/>
                </a:cxn>
                <a:cxn ang="0">
                  <a:pos x="99" y="2"/>
                </a:cxn>
                <a:cxn ang="0">
                  <a:pos x="3" y="11"/>
                </a:cxn>
              </a:cxnLst>
              <a:rect l="0" t="0" r="r" b="b"/>
              <a:pathLst>
                <a:path w="605" h="726">
                  <a:moveTo>
                    <a:pt x="3" y="11"/>
                  </a:moveTo>
                  <a:lnTo>
                    <a:pt x="8" y="8"/>
                  </a:lnTo>
                  <a:lnTo>
                    <a:pt x="6" y="8"/>
                  </a:lnTo>
                  <a:lnTo>
                    <a:pt x="47" y="8"/>
                  </a:lnTo>
                  <a:lnTo>
                    <a:pt x="52" y="5"/>
                  </a:lnTo>
                  <a:lnTo>
                    <a:pt x="49" y="5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61" y="8"/>
                  </a:lnTo>
                  <a:lnTo>
                    <a:pt x="99" y="8"/>
                  </a:lnTo>
                  <a:lnTo>
                    <a:pt x="96" y="8"/>
                  </a:lnTo>
                  <a:lnTo>
                    <a:pt x="102" y="11"/>
                  </a:lnTo>
                  <a:lnTo>
                    <a:pt x="119" y="11"/>
                  </a:lnTo>
                  <a:lnTo>
                    <a:pt x="116" y="11"/>
                  </a:lnTo>
                  <a:lnTo>
                    <a:pt x="123" y="13"/>
                  </a:lnTo>
                  <a:lnTo>
                    <a:pt x="137" y="13"/>
                  </a:lnTo>
                  <a:lnTo>
                    <a:pt x="133" y="13"/>
                  </a:lnTo>
                  <a:lnTo>
                    <a:pt x="140" y="16"/>
                  </a:lnTo>
                  <a:lnTo>
                    <a:pt x="149" y="16"/>
                  </a:lnTo>
                  <a:lnTo>
                    <a:pt x="145" y="16"/>
                  </a:lnTo>
                  <a:lnTo>
                    <a:pt x="152" y="19"/>
                  </a:lnTo>
                  <a:lnTo>
                    <a:pt x="163" y="19"/>
                  </a:lnTo>
                  <a:lnTo>
                    <a:pt x="160" y="19"/>
                  </a:lnTo>
                  <a:lnTo>
                    <a:pt x="166" y="21"/>
                  </a:lnTo>
                  <a:lnTo>
                    <a:pt x="175" y="21"/>
                  </a:lnTo>
                  <a:lnTo>
                    <a:pt x="171" y="21"/>
                  </a:lnTo>
                  <a:lnTo>
                    <a:pt x="178" y="24"/>
                  </a:lnTo>
                  <a:lnTo>
                    <a:pt x="186" y="24"/>
                  </a:lnTo>
                  <a:lnTo>
                    <a:pt x="183" y="24"/>
                  </a:lnTo>
                  <a:lnTo>
                    <a:pt x="190" y="27"/>
                  </a:lnTo>
                  <a:lnTo>
                    <a:pt x="198" y="27"/>
                  </a:lnTo>
                  <a:lnTo>
                    <a:pt x="195" y="27"/>
                  </a:lnTo>
                  <a:lnTo>
                    <a:pt x="200" y="29"/>
                  </a:lnTo>
                  <a:lnTo>
                    <a:pt x="207" y="29"/>
                  </a:lnTo>
                  <a:lnTo>
                    <a:pt x="204" y="29"/>
                  </a:lnTo>
                  <a:lnTo>
                    <a:pt x="210" y="32"/>
                  </a:lnTo>
                  <a:lnTo>
                    <a:pt x="216" y="32"/>
                  </a:lnTo>
                  <a:lnTo>
                    <a:pt x="212" y="32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4" y="36"/>
                  </a:lnTo>
                  <a:lnTo>
                    <a:pt x="230" y="38"/>
                  </a:lnTo>
                  <a:lnTo>
                    <a:pt x="233" y="38"/>
                  </a:lnTo>
                  <a:lnTo>
                    <a:pt x="230" y="38"/>
                  </a:lnTo>
                  <a:lnTo>
                    <a:pt x="236" y="41"/>
                  </a:lnTo>
                  <a:lnTo>
                    <a:pt x="245" y="41"/>
                  </a:lnTo>
                  <a:lnTo>
                    <a:pt x="242" y="38"/>
                  </a:lnTo>
                  <a:lnTo>
                    <a:pt x="242" y="44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53" y="47"/>
                  </a:lnTo>
                  <a:lnTo>
                    <a:pt x="257" y="47"/>
                  </a:lnTo>
                  <a:lnTo>
                    <a:pt x="253" y="47"/>
                  </a:lnTo>
                  <a:lnTo>
                    <a:pt x="259" y="49"/>
                  </a:lnTo>
                  <a:lnTo>
                    <a:pt x="262" y="49"/>
                  </a:lnTo>
                  <a:lnTo>
                    <a:pt x="259" y="49"/>
                  </a:lnTo>
                  <a:lnTo>
                    <a:pt x="265" y="52"/>
                  </a:lnTo>
                  <a:lnTo>
                    <a:pt x="269" y="52"/>
                  </a:lnTo>
                  <a:lnTo>
                    <a:pt x="265" y="52"/>
                  </a:lnTo>
                  <a:lnTo>
                    <a:pt x="271" y="55"/>
                  </a:lnTo>
                  <a:lnTo>
                    <a:pt x="274" y="55"/>
                  </a:lnTo>
                  <a:lnTo>
                    <a:pt x="271" y="55"/>
                  </a:lnTo>
                  <a:lnTo>
                    <a:pt x="277" y="57"/>
                  </a:lnTo>
                  <a:lnTo>
                    <a:pt x="279" y="57"/>
                  </a:lnTo>
                  <a:lnTo>
                    <a:pt x="277" y="57"/>
                  </a:lnTo>
                  <a:lnTo>
                    <a:pt x="283" y="60"/>
                  </a:lnTo>
                  <a:lnTo>
                    <a:pt x="286" y="60"/>
                  </a:lnTo>
                  <a:lnTo>
                    <a:pt x="283" y="60"/>
                  </a:lnTo>
                  <a:lnTo>
                    <a:pt x="288" y="63"/>
                  </a:lnTo>
                  <a:lnTo>
                    <a:pt x="291" y="63"/>
                  </a:lnTo>
                  <a:lnTo>
                    <a:pt x="288" y="63"/>
                  </a:lnTo>
                  <a:lnTo>
                    <a:pt x="297" y="68"/>
                  </a:lnTo>
                  <a:lnTo>
                    <a:pt x="300" y="68"/>
                  </a:lnTo>
                  <a:lnTo>
                    <a:pt x="297" y="68"/>
                  </a:lnTo>
                  <a:lnTo>
                    <a:pt x="306" y="75"/>
                  </a:lnTo>
                  <a:lnTo>
                    <a:pt x="309" y="75"/>
                  </a:lnTo>
                  <a:lnTo>
                    <a:pt x="306" y="75"/>
                  </a:lnTo>
                  <a:lnTo>
                    <a:pt x="312" y="77"/>
                  </a:lnTo>
                  <a:lnTo>
                    <a:pt x="315" y="77"/>
                  </a:lnTo>
                  <a:lnTo>
                    <a:pt x="312" y="77"/>
                  </a:lnTo>
                  <a:lnTo>
                    <a:pt x="317" y="80"/>
                  </a:lnTo>
                  <a:lnTo>
                    <a:pt x="320" y="80"/>
                  </a:lnTo>
                  <a:lnTo>
                    <a:pt x="317" y="80"/>
                  </a:lnTo>
                  <a:lnTo>
                    <a:pt x="320" y="83"/>
                  </a:lnTo>
                  <a:lnTo>
                    <a:pt x="320" y="80"/>
                  </a:lnTo>
                  <a:lnTo>
                    <a:pt x="320" y="85"/>
                  </a:lnTo>
                  <a:lnTo>
                    <a:pt x="326" y="85"/>
                  </a:lnTo>
                  <a:lnTo>
                    <a:pt x="324" y="85"/>
                  </a:lnTo>
                  <a:lnTo>
                    <a:pt x="332" y="91"/>
                  </a:lnTo>
                  <a:lnTo>
                    <a:pt x="336" y="91"/>
                  </a:lnTo>
                  <a:lnTo>
                    <a:pt x="332" y="91"/>
                  </a:lnTo>
                  <a:lnTo>
                    <a:pt x="341" y="96"/>
                  </a:lnTo>
                  <a:lnTo>
                    <a:pt x="344" y="96"/>
                  </a:lnTo>
                  <a:lnTo>
                    <a:pt x="341" y="96"/>
                  </a:lnTo>
                  <a:lnTo>
                    <a:pt x="350" y="102"/>
                  </a:lnTo>
                  <a:lnTo>
                    <a:pt x="353" y="102"/>
                  </a:lnTo>
                  <a:lnTo>
                    <a:pt x="350" y="102"/>
                  </a:lnTo>
                  <a:lnTo>
                    <a:pt x="353" y="105"/>
                  </a:lnTo>
                  <a:lnTo>
                    <a:pt x="353" y="102"/>
                  </a:lnTo>
                  <a:lnTo>
                    <a:pt x="353" y="105"/>
                  </a:lnTo>
                  <a:lnTo>
                    <a:pt x="358" y="111"/>
                  </a:lnTo>
                  <a:lnTo>
                    <a:pt x="361" y="111"/>
                  </a:lnTo>
                  <a:lnTo>
                    <a:pt x="358" y="111"/>
                  </a:lnTo>
                  <a:lnTo>
                    <a:pt x="370" y="119"/>
                  </a:lnTo>
                  <a:lnTo>
                    <a:pt x="373" y="119"/>
                  </a:lnTo>
                  <a:lnTo>
                    <a:pt x="370" y="119"/>
                  </a:lnTo>
                  <a:lnTo>
                    <a:pt x="376" y="124"/>
                  </a:lnTo>
                  <a:lnTo>
                    <a:pt x="376" y="121"/>
                  </a:lnTo>
                  <a:lnTo>
                    <a:pt x="376" y="127"/>
                  </a:lnTo>
                  <a:lnTo>
                    <a:pt x="382" y="127"/>
                  </a:lnTo>
                  <a:lnTo>
                    <a:pt x="379" y="127"/>
                  </a:lnTo>
                  <a:lnTo>
                    <a:pt x="394" y="139"/>
                  </a:lnTo>
                  <a:lnTo>
                    <a:pt x="396" y="139"/>
                  </a:lnTo>
                  <a:lnTo>
                    <a:pt x="394" y="135"/>
                  </a:lnTo>
                  <a:lnTo>
                    <a:pt x="394" y="139"/>
                  </a:lnTo>
                  <a:lnTo>
                    <a:pt x="403" y="147"/>
                  </a:lnTo>
                  <a:lnTo>
                    <a:pt x="405" y="147"/>
                  </a:lnTo>
                  <a:lnTo>
                    <a:pt x="403" y="147"/>
                  </a:lnTo>
                  <a:lnTo>
                    <a:pt x="405" y="149"/>
                  </a:lnTo>
                  <a:lnTo>
                    <a:pt x="405" y="147"/>
                  </a:lnTo>
                  <a:lnTo>
                    <a:pt x="405" y="149"/>
                  </a:lnTo>
                  <a:lnTo>
                    <a:pt x="420" y="166"/>
                  </a:lnTo>
                  <a:lnTo>
                    <a:pt x="420" y="163"/>
                  </a:lnTo>
                  <a:lnTo>
                    <a:pt x="420" y="166"/>
                  </a:lnTo>
                  <a:lnTo>
                    <a:pt x="425" y="171"/>
                  </a:lnTo>
                  <a:lnTo>
                    <a:pt x="428" y="171"/>
                  </a:lnTo>
                  <a:lnTo>
                    <a:pt x="425" y="168"/>
                  </a:lnTo>
                  <a:lnTo>
                    <a:pt x="425" y="171"/>
                  </a:lnTo>
                  <a:lnTo>
                    <a:pt x="434" y="183"/>
                  </a:lnTo>
                  <a:lnTo>
                    <a:pt x="434" y="180"/>
                  </a:lnTo>
                  <a:lnTo>
                    <a:pt x="434" y="185"/>
                  </a:lnTo>
                  <a:lnTo>
                    <a:pt x="440" y="185"/>
                  </a:lnTo>
                  <a:lnTo>
                    <a:pt x="437" y="183"/>
                  </a:lnTo>
                  <a:lnTo>
                    <a:pt x="437" y="185"/>
                  </a:lnTo>
                  <a:lnTo>
                    <a:pt x="443" y="194"/>
                  </a:lnTo>
                  <a:lnTo>
                    <a:pt x="443" y="191"/>
                  </a:lnTo>
                  <a:lnTo>
                    <a:pt x="443" y="194"/>
                  </a:lnTo>
                  <a:lnTo>
                    <a:pt x="449" y="202"/>
                  </a:lnTo>
                  <a:lnTo>
                    <a:pt x="449" y="199"/>
                  </a:lnTo>
                  <a:lnTo>
                    <a:pt x="449" y="208"/>
                  </a:lnTo>
                  <a:lnTo>
                    <a:pt x="454" y="208"/>
                  </a:lnTo>
                  <a:lnTo>
                    <a:pt x="451" y="204"/>
                  </a:lnTo>
                  <a:lnTo>
                    <a:pt x="451" y="208"/>
                  </a:lnTo>
                  <a:lnTo>
                    <a:pt x="454" y="213"/>
                  </a:lnTo>
                  <a:lnTo>
                    <a:pt x="454" y="211"/>
                  </a:lnTo>
                  <a:lnTo>
                    <a:pt x="454" y="213"/>
                  </a:lnTo>
                  <a:lnTo>
                    <a:pt x="461" y="222"/>
                  </a:lnTo>
                  <a:lnTo>
                    <a:pt x="461" y="219"/>
                  </a:lnTo>
                  <a:lnTo>
                    <a:pt x="461" y="224"/>
                  </a:lnTo>
                  <a:lnTo>
                    <a:pt x="463" y="230"/>
                  </a:lnTo>
                  <a:lnTo>
                    <a:pt x="463" y="227"/>
                  </a:lnTo>
                  <a:lnTo>
                    <a:pt x="463" y="230"/>
                  </a:lnTo>
                  <a:lnTo>
                    <a:pt x="470" y="238"/>
                  </a:lnTo>
                  <a:lnTo>
                    <a:pt x="470" y="235"/>
                  </a:lnTo>
                  <a:lnTo>
                    <a:pt x="470" y="240"/>
                  </a:lnTo>
                  <a:lnTo>
                    <a:pt x="472" y="247"/>
                  </a:lnTo>
                  <a:lnTo>
                    <a:pt x="472" y="244"/>
                  </a:lnTo>
                  <a:lnTo>
                    <a:pt x="472" y="247"/>
                  </a:lnTo>
                  <a:lnTo>
                    <a:pt x="475" y="252"/>
                  </a:lnTo>
                  <a:lnTo>
                    <a:pt x="475" y="250"/>
                  </a:lnTo>
                  <a:lnTo>
                    <a:pt x="475" y="252"/>
                  </a:lnTo>
                  <a:lnTo>
                    <a:pt x="478" y="258"/>
                  </a:lnTo>
                  <a:lnTo>
                    <a:pt x="478" y="255"/>
                  </a:lnTo>
                  <a:lnTo>
                    <a:pt x="478" y="260"/>
                  </a:lnTo>
                  <a:lnTo>
                    <a:pt x="480" y="266"/>
                  </a:lnTo>
                  <a:lnTo>
                    <a:pt x="480" y="263"/>
                  </a:lnTo>
                  <a:lnTo>
                    <a:pt x="480" y="266"/>
                  </a:lnTo>
                  <a:lnTo>
                    <a:pt x="484" y="271"/>
                  </a:lnTo>
                  <a:lnTo>
                    <a:pt x="484" y="268"/>
                  </a:lnTo>
                  <a:lnTo>
                    <a:pt x="484" y="271"/>
                  </a:lnTo>
                  <a:lnTo>
                    <a:pt x="487" y="278"/>
                  </a:lnTo>
                  <a:lnTo>
                    <a:pt x="487" y="274"/>
                  </a:lnTo>
                  <a:lnTo>
                    <a:pt x="487" y="278"/>
                  </a:lnTo>
                  <a:lnTo>
                    <a:pt x="490" y="283"/>
                  </a:lnTo>
                  <a:lnTo>
                    <a:pt x="490" y="280"/>
                  </a:lnTo>
                  <a:lnTo>
                    <a:pt x="490" y="283"/>
                  </a:lnTo>
                  <a:lnTo>
                    <a:pt x="492" y="288"/>
                  </a:lnTo>
                  <a:lnTo>
                    <a:pt x="492" y="291"/>
                  </a:lnTo>
                  <a:lnTo>
                    <a:pt x="495" y="296"/>
                  </a:lnTo>
                  <a:lnTo>
                    <a:pt x="495" y="294"/>
                  </a:lnTo>
                  <a:lnTo>
                    <a:pt x="495" y="296"/>
                  </a:lnTo>
                  <a:lnTo>
                    <a:pt x="499" y="302"/>
                  </a:lnTo>
                  <a:lnTo>
                    <a:pt x="499" y="305"/>
                  </a:lnTo>
                  <a:lnTo>
                    <a:pt x="501" y="311"/>
                  </a:lnTo>
                  <a:lnTo>
                    <a:pt x="501" y="307"/>
                  </a:lnTo>
                  <a:lnTo>
                    <a:pt x="501" y="314"/>
                  </a:lnTo>
                  <a:lnTo>
                    <a:pt x="504" y="319"/>
                  </a:lnTo>
                  <a:lnTo>
                    <a:pt x="504" y="316"/>
                  </a:lnTo>
                  <a:lnTo>
                    <a:pt x="504" y="319"/>
                  </a:lnTo>
                  <a:lnTo>
                    <a:pt x="507" y="324"/>
                  </a:lnTo>
                  <a:lnTo>
                    <a:pt x="507" y="327"/>
                  </a:lnTo>
                  <a:lnTo>
                    <a:pt x="509" y="332"/>
                  </a:lnTo>
                  <a:lnTo>
                    <a:pt x="509" y="330"/>
                  </a:lnTo>
                  <a:lnTo>
                    <a:pt x="509" y="335"/>
                  </a:lnTo>
                  <a:lnTo>
                    <a:pt x="513" y="341"/>
                  </a:lnTo>
                  <a:lnTo>
                    <a:pt x="513" y="338"/>
                  </a:lnTo>
                  <a:lnTo>
                    <a:pt x="513" y="341"/>
                  </a:lnTo>
                  <a:lnTo>
                    <a:pt x="516" y="347"/>
                  </a:lnTo>
                  <a:lnTo>
                    <a:pt x="516" y="350"/>
                  </a:lnTo>
                  <a:lnTo>
                    <a:pt x="519" y="358"/>
                  </a:lnTo>
                  <a:lnTo>
                    <a:pt x="521" y="360"/>
                  </a:lnTo>
                  <a:lnTo>
                    <a:pt x="521" y="358"/>
                  </a:lnTo>
                  <a:lnTo>
                    <a:pt x="521" y="363"/>
                  </a:lnTo>
                  <a:lnTo>
                    <a:pt x="525" y="369"/>
                  </a:lnTo>
                  <a:lnTo>
                    <a:pt x="525" y="366"/>
                  </a:lnTo>
                  <a:lnTo>
                    <a:pt x="525" y="371"/>
                  </a:lnTo>
                  <a:lnTo>
                    <a:pt x="528" y="377"/>
                  </a:lnTo>
                  <a:lnTo>
                    <a:pt x="528" y="380"/>
                  </a:lnTo>
                  <a:lnTo>
                    <a:pt x="530" y="386"/>
                  </a:lnTo>
                  <a:lnTo>
                    <a:pt x="530" y="388"/>
                  </a:lnTo>
                  <a:lnTo>
                    <a:pt x="533" y="394"/>
                  </a:lnTo>
                  <a:lnTo>
                    <a:pt x="533" y="399"/>
                  </a:lnTo>
                  <a:lnTo>
                    <a:pt x="537" y="405"/>
                  </a:lnTo>
                  <a:lnTo>
                    <a:pt x="537" y="407"/>
                  </a:lnTo>
                  <a:lnTo>
                    <a:pt x="539" y="413"/>
                  </a:lnTo>
                  <a:lnTo>
                    <a:pt x="539" y="419"/>
                  </a:lnTo>
                  <a:lnTo>
                    <a:pt x="542" y="425"/>
                  </a:lnTo>
                  <a:lnTo>
                    <a:pt x="542" y="430"/>
                  </a:lnTo>
                  <a:lnTo>
                    <a:pt x="545" y="435"/>
                  </a:lnTo>
                  <a:lnTo>
                    <a:pt x="545" y="433"/>
                  </a:lnTo>
                  <a:lnTo>
                    <a:pt x="545" y="438"/>
                  </a:lnTo>
                  <a:lnTo>
                    <a:pt x="547" y="443"/>
                  </a:lnTo>
                  <a:lnTo>
                    <a:pt x="547" y="450"/>
                  </a:lnTo>
                  <a:lnTo>
                    <a:pt x="551" y="455"/>
                  </a:lnTo>
                  <a:lnTo>
                    <a:pt x="551" y="461"/>
                  </a:lnTo>
                  <a:lnTo>
                    <a:pt x="554" y="466"/>
                  </a:lnTo>
                  <a:lnTo>
                    <a:pt x="554" y="477"/>
                  </a:lnTo>
                  <a:lnTo>
                    <a:pt x="557" y="482"/>
                  </a:lnTo>
                  <a:lnTo>
                    <a:pt x="557" y="489"/>
                  </a:lnTo>
                  <a:lnTo>
                    <a:pt x="559" y="497"/>
                  </a:lnTo>
                  <a:lnTo>
                    <a:pt x="559" y="502"/>
                  </a:lnTo>
                  <a:lnTo>
                    <a:pt x="562" y="507"/>
                  </a:lnTo>
                  <a:lnTo>
                    <a:pt x="562" y="516"/>
                  </a:lnTo>
                  <a:lnTo>
                    <a:pt x="566" y="522"/>
                  </a:lnTo>
                  <a:lnTo>
                    <a:pt x="566" y="530"/>
                  </a:lnTo>
                  <a:lnTo>
                    <a:pt x="568" y="538"/>
                  </a:lnTo>
                  <a:lnTo>
                    <a:pt x="568" y="544"/>
                  </a:lnTo>
                  <a:lnTo>
                    <a:pt x="571" y="553"/>
                  </a:lnTo>
                  <a:lnTo>
                    <a:pt x="571" y="558"/>
                  </a:lnTo>
                  <a:lnTo>
                    <a:pt x="574" y="566"/>
                  </a:lnTo>
                  <a:lnTo>
                    <a:pt x="574" y="574"/>
                  </a:lnTo>
                  <a:lnTo>
                    <a:pt x="576" y="582"/>
                  </a:lnTo>
                  <a:lnTo>
                    <a:pt x="576" y="589"/>
                  </a:lnTo>
                  <a:lnTo>
                    <a:pt x="580" y="597"/>
                  </a:lnTo>
                  <a:lnTo>
                    <a:pt x="580" y="613"/>
                  </a:lnTo>
                  <a:lnTo>
                    <a:pt x="583" y="622"/>
                  </a:lnTo>
                  <a:lnTo>
                    <a:pt x="583" y="630"/>
                  </a:lnTo>
                  <a:lnTo>
                    <a:pt x="586" y="636"/>
                  </a:lnTo>
                  <a:lnTo>
                    <a:pt x="586" y="644"/>
                  </a:lnTo>
                  <a:lnTo>
                    <a:pt x="588" y="652"/>
                  </a:lnTo>
                  <a:lnTo>
                    <a:pt x="588" y="661"/>
                  </a:lnTo>
                  <a:lnTo>
                    <a:pt x="592" y="669"/>
                  </a:lnTo>
                  <a:lnTo>
                    <a:pt x="592" y="677"/>
                  </a:lnTo>
                  <a:lnTo>
                    <a:pt x="595" y="685"/>
                  </a:lnTo>
                  <a:lnTo>
                    <a:pt x="595" y="700"/>
                  </a:lnTo>
                  <a:lnTo>
                    <a:pt x="597" y="708"/>
                  </a:lnTo>
                  <a:lnTo>
                    <a:pt x="597" y="716"/>
                  </a:lnTo>
                  <a:lnTo>
                    <a:pt x="600" y="725"/>
                  </a:lnTo>
                  <a:lnTo>
                    <a:pt x="604" y="716"/>
                  </a:lnTo>
                  <a:lnTo>
                    <a:pt x="604" y="708"/>
                  </a:lnTo>
                  <a:lnTo>
                    <a:pt x="600" y="700"/>
                  </a:lnTo>
                  <a:lnTo>
                    <a:pt x="600" y="685"/>
                  </a:lnTo>
                  <a:lnTo>
                    <a:pt x="597" y="677"/>
                  </a:lnTo>
                  <a:lnTo>
                    <a:pt x="597" y="669"/>
                  </a:lnTo>
                  <a:lnTo>
                    <a:pt x="595" y="661"/>
                  </a:lnTo>
                  <a:lnTo>
                    <a:pt x="595" y="652"/>
                  </a:lnTo>
                  <a:lnTo>
                    <a:pt x="592" y="644"/>
                  </a:lnTo>
                  <a:lnTo>
                    <a:pt x="592" y="636"/>
                  </a:lnTo>
                  <a:lnTo>
                    <a:pt x="588" y="630"/>
                  </a:lnTo>
                  <a:lnTo>
                    <a:pt x="588" y="622"/>
                  </a:lnTo>
                  <a:lnTo>
                    <a:pt x="586" y="613"/>
                  </a:lnTo>
                  <a:lnTo>
                    <a:pt x="586" y="597"/>
                  </a:lnTo>
                  <a:lnTo>
                    <a:pt x="583" y="589"/>
                  </a:lnTo>
                  <a:lnTo>
                    <a:pt x="583" y="582"/>
                  </a:lnTo>
                  <a:lnTo>
                    <a:pt x="580" y="574"/>
                  </a:lnTo>
                  <a:lnTo>
                    <a:pt x="580" y="566"/>
                  </a:lnTo>
                  <a:lnTo>
                    <a:pt x="576" y="558"/>
                  </a:lnTo>
                  <a:lnTo>
                    <a:pt x="576" y="553"/>
                  </a:lnTo>
                  <a:lnTo>
                    <a:pt x="574" y="544"/>
                  </a:lnTo>
                  <a:lnTo>
                    <a:pt x="574" y="538"/>
                  </a:lnTo>
                  <a:lnTo>
                    <a:pt x="571" y="530"/>
                  </a:lnTo>
                  <a:lnTo>
                    <a:pt x="571" y="522"/>
                  </a:lnTo>
                  <a:lnTo>
                    <a:pt x="568" y="516"/>
                  </a:lnTo>
                  <a:lnTo>
                    <a:pt x="568" y="507"/>
                  </a:lnTo>
                  <a:lnTo>
                    <a:pt x="566" y="502"/>
                  </a:lnTo>
                  <a:lnTo>
                    <a:pt x="566" y="497"/>
                  </a:lnTo>
                  <a:lnTo>
                    <a:pt x="562" y="489"/>
                  </a:lnTo>
                  <a:lnTo>
                    <a:pt x="562" y="482"/>
                  </a:lnTo>
                  <a:lnTo>
                    <a:pt x="559" y="477"/>
                  </a:lnTo>
                  <a:lnTo>
                    <a:pt x="559" y="466"/>
                  </a:lnTo>
                  <a:lnTo>
                    <a:pt x="557" y="461"/>
                  </a:lnTo>
                  <a:lnTo>
                    <a:pt x="557" y="455"/>
                  </a:lnTo>
                  <a:lnTo>
                    <a:pt x="554" y="450"/>
                  </a:lnTo>
                  <a:lnTo>
                    <a:pt x="554" y="443"/>
                  </a:lnTo>
                  <a:lnTo>
                    <a:pt x="551" y="438"/>
                  </a:lnTo>
                  <a:lnTo>
                    <a:pt x="551" y="433"/>
                  </a:lnTo>
                  <a:lnTo>
                    <a:pt x="547" y="427"/>
                  </a:lnTo>
                  <a:lnTo>
                    <a:pt x="547" y="430"/>
                  </a:lnTo>
                  <a:lnTo>
                    <a:pt x="547" y="425"/>
                  </a:lnTo>
                  <a:lnTo>
                    <a:pt x="545" y="419"/>
                  </a:lnTo>
                  <a:lnTo>
                    <a:pt x="545" y="413"/>
                  </a:lnTo>
                  <a:lnTo>
                    <a:pt x="542" y="407"/>
                  </a:lnTo>
                  <a:lnTo>
                    <a:pt x="542" y="405"/>
                  </a:lnTo>
                  <a:lnTo>
                    <a:pt x="539" y="399"/>
                  </a:lnTo>
                  <a:lnTo>
                    <a:pt x="539" y="394"/>
                  </a:lnTo>
                  <a:lnTo>
                    <a:pt x="537" y="388"/>
                  </a:lnTo>
                  <a:lnTo>
                    <a:pt x="537" y="386"/>
                  </a:lnTo>
                  <a:lnTo>
                    <a:pt x="533" y="380"/>
                  </a:lnTo>
                  <a:lnTo>
                    <a:pt x="533" y="377"/>
                  </a:lnTo>
                  <a:lnTo>
                    <a:pt x="530" y="371"/>
                  </a:lnTo>
                  <a:lnTo>
                    <a:pt x="530" y="366"/>
                  </a:lnTo>
                  <a:lnTo>
                    <a:pt x="528" y="360"/>
                  </a:lnTo>
                  <a:lnTo>
                    <a:pt x="528" y="363"/>
                  </a:lnTo>
                  <a:lnTo>
                    <a:pt x="528" y="358"/>
                  </a:lnTo>
                  <a:lnTo>
                    <a:pt x="525" y="352"/>
                  </a:lnTo>
                  <a:lnTo>
                    <a:pt x="525" y="355"/>
                  </a:lnTo>
                  <a:lnTo>
                    <a:pt x="521" y="350"/>
                  </a:lnTo>
                  <a:lnTo>
                    <a:pt x="521" y="347"/>
                  </a:lnTo>
                  <a:lnTo>
                    <a:pt x="519" y="341"/>
                  </a:lnTo>
                  <a:lnTo>
                    <a:pt x="519" y="338"/>
                  </a:lnTo>
                  <a:lnTo>
                    <a:pt x="516" y="332"/>
                  </a:lnTo>
                  <a:lnTo>
                    <a:pt x="516" y="335"/>
                  </a:lnTo>
                  <a:lnTo>
                    <a:pt x="516" y="330"/>
                  </a:lnTo>
                  <a:lnTo>
                    <a:pt x="513" y="324"/>
                  </a:lnTo>
                  <a:lnTo>
                    <a:pt x="513" y="327"/>
                  </a:lnTo>
                  <a:lnTo>
                    <a:pt x="513" y="324"/>
                  </a:lnTo>
                  <a:lnTo>
                    <a:pt x="509" y="319"/>
                  </a:lnTo>
                  <a:lnTo>
                    <a:pt x="509" y="316"/>
                  </a:lnTo>
                  <a:lnTo>
                    <a:pt x="507" y="311"/>
                  </a:lnTo>
                  <a:lnTo>
                    <a:pt x="507" y="314"/>
                  </a:lnTo>
                  <a:lnTo>
                    <a:pt x="507" y="307"/>
                  </a:lnTo>
                  <a:lnTo>
                    <a:pt x="504" y="302"/>
                  </a:lnTo>
                  <a:lnTo>
                    <a:pt x="504" y="305"/>
                  </a:lnTo>
                  <a:lnTo>
                    <a:pt x="504" y="302"/>
                  </a:lnTo>
                  <a:lnTo>
                    <a:pt x="501" y="296"/>
                  </a:lnTo>
                  <a:lnTo>
                    <a:pt x="501" y="294"/>
                  </a:lnTo>
                  <a:lnTo>
                    <a:pt x="499" y="288"/>
                  </a:lnTo>
                  <a:lnTo>
                    <a:pt x="499" y="291"/>
                  </a:lnTo>
                  <a:lnTo>
                    <a:pt x="499" y="288"/>
                  </a:lnTo>
                  <a:lnTo>
                    <a:pt x="495" y="283"/>
                  </a:lnTo>
                  <a:lnTo>
                    <a:pt x="495" y="280"/>
                  </a:lnTo>
                  <a:lnTo>
                    <a:pt x="492" y="274"/>
                  </a:lnTo>
                  <a:lnTo>
                    <a:pt x="492" y="278"/>
                  </a:lnTo>
                  <a:lnTo>
                    <a:pt x="492" y="274"/>
                  </a:lnTo>
                  <a:lnTo>
                    <a:pt x="490" y="268"/>
                  </a:lnTo>
                  <a:lnTo>
                    <a:pt x="490" y="271"/>
                  </a:lnTo>
                  <a:lnTo>
                    <a:pt x="490" y="268"/>
                  </a:lnTo>
                  <a:lnTo>
                    <a:pt x="487" y="263"/>
                  </a:lnTo>
                  <a:lnTo>
                    <a:pt x="487" y="266"/>
                  </a:lnTo>
                  <a:lnTo>
                    <a:pt x="487" y="263"/>
                  </a:lnTo>
                  <a:lnTo>
                    <a:pt x="484" y="258"/>
                  </a:lnTo>
                  <a:lnTo>
                    <a:pt x="484" y="260"/>
                  </a:lnTo>
                  <a:lnTo>
                    <a:pt x="484" y="255"/>
                  </a:lnTo>
                  <a:lnTo>
                    <a:pt x="480" y="250"/>
                  </a:lnTo>
                  <a:lnTo>
                    <a:pt x="480" y="252"/>
                  </a:lnTo>
                  <a:lnTo>
                    <a:pt x="480" y="250"/>
                  </a:lnTo>
                  <a:lnTo>
                    <a:pt x="478" y="244"/>
                  </a:lnTo>
                  <a:lnTo>
                    <a:pt x="478" y="247"/>
                  </a:lnTo>
                  <a:lnTo>
                    <a:pt x="478" y="244"/>
                  </a:lnTo>
                  <a:lnTo>
                    <a:pt x="475" y="238"/>
                  </a:lnTo>
                  <a:lnTo>
                    <a:pt x="475" y="240"/>
                  </a:lnTo>
                  <a:lnTo>
                    <a:pt x="475" y="235"/>
                  </a:lnTo>
                  <a:lnTo>
                    <a:pt x="470" y="227"/>
                  </a:lnTo>
                  <a:lnTo>
                    <a:pt x="470" y="230"/>
                  </a:lnTo>
                  <a:lnTo>
                    <a:pt x="470" y="227"/>
                  </a:lnTo>
                  <a:lnTo>
                    <a:pt x="466" y="222"/>
                  </a:lnTo>
                  <a:lnTo>
                    <a:pt x="466" y="224"/>
                  </a:lnTo>
                  <a:lnTo>
                    <a:pt x="466" y="219"/>
                  </a:lnTo>
                  <a:lnTo>
                    <a:pt x="461" y="211"/>
                  </a:lnTo>
                  <a:lnTo>
                    <a:pt x="461" y="213"/>
                  </a:lnTo>
                  <a:lnTo>
                    <a:pt x="461" y="211"/>
                  </a:lnTo>
                  <a:lnTo>
                    <a:pt x="458" y="204"/>
                  </a:lnTo>
                  <a:lnTo>
                    <a:pt x="458" y="208"/>
                  </a:lnTo>
                  <a:lnTo>
                    <a:pt x="458" y="202"/>
                  </a:lnTo>
                  <a:lnTo>
                    <a:pt x="451" y="202"/>
                  </a:lnTo>
                  <a:lnTo>
                    <a:pt x="454" y="204"/>
                  </a:lnTo>
                  <a:lnTo>
                    <a:pt x="454" y="199"/>
                  </a:lnTo>
                  <a:lnTo>
                    <a:pt x="449" y="191"/>
                  </a:lnTo>
                  <a:lnTo>
                    <a:pt x="449" y="194"/>
                  </a:lnTo>
                  <a:lnTo>
                    <a:pt x="449" y="191"/>
                  </a:lnTo>
                  <a:lnTo>
                    <a:pt x="443" y="183"/>
                  </a:lnTo>
                  <a:lnTo>
                    <a:pt x="443" y="185"/>
                  </a:lnTo>
                  <a:lnTo>
                    <a:pt x="443" y="180"/>
                  </a:lnTo>
                  <a:lnTo>
                    <a:pt x="437" y="180"/>
                  </a:lnTo>
                  <a:lnTo>
                    <a:pt x="440" y="183"/>
                  </a:lnTo>
                  <a:lnTo>
                    <a:pt x="440" y="180"/>
                  </a:lnTo>
                  <a:lnTo>
                    <a:pt x="432" y="168"/>
                  </a:lnTo>
                  <a:lnTo>
                    <a:pt x="432" y="171"/>
                  </a:lnTo>
                  <a:lnTo>
                    <a:pt x="432" y="166"/>
                  </a:lnTo>
                  <a:lnTo>
                    <a:pt x="425" y="166"/>
                  </a:lnTo>
                  <a:lnTo>
                    <a:pt x="428" y="166"/>
                  </a:lnTo>
                  <a:lnTo>
                    <a:pt x="425" y="163"/>
                  </a:lnTo>
                  <a:lnTo>
                    <a:pt x="425" y="166"/>
                  </a:lnTo>
                  <a:lnTo>
                    <a:pt x="425" y="163"/>
                  </a:lnTo>
                  <a:lnTo>
                    <a:pt x="411" y="147"/>
                  </a:lnTo>
                  <a:lnTo>
                    <a:pt x="411" y="149"/>
                  </a:lnTo>
                  <a:lnTo>
                    <a:pt x="411" y="147"/>
                  </a:lnTo>
                  <a:lnTo>
                    <a:pt x="405" y="141"/>
                  </a:lnTo>
                  <a:lnTo>
                    <a:pt x="403" y="141"/>
                  </a:lnTo>
                  <a:lnTo>
                    <a:pt x="405" y="141"/>
                  </a:lnTo>
                  <a:lnTo>
                    <a:pt x="399" y="135"/>
                  </a:lnTo>
                  <a:lnTo>
                    <a:pt x="399" y="139"/>
                  </a:lnTo>
                  <a:lnTo>
                    <a:pt x="399" y="132"/>
                  </a:lnTo>
                  <a:lnTo>
                    <a:pt x="394" y="132"/>
                  </a:lnTo>
                  <a:lnTo>
                    <a:pt x="396" y="132"/>
                  </a:lnTo>
                  <a:lnTo>
                    <a:pt x="382" y="121"/>
                  </a:lnTo>
                  <a:lnTo>
                    <a:pt x="379" y="121"/>
                  </a:lnTo>
                  <a:lnTo>
                    <a:pt x="382" y="124"/>
                  </a:lnTo>
                  <a:lnTo>
                    <a:pt x="382" y="121"/>
                  </a:lnTo>
                  <a:lnTo>
                    <a:pt x="373" y="113"/>
                  </a:lnTo>
                  <a:lnTo>
                    <a:pt x="370" y="113"/>
                  </a:lnTo>
                  <a:lnTo>
                    <a:pt x="373" y="113"/>
                  </a:lnTo>
                  <a:lnTo>
                    <a:pt x="361" y="105"/>
                  </a:lnTo>
                  <a:lnTo>
                    <a:pt x="358" y="105"/>
                  </a:lnTo>
                  <a:lnTo>
                    <a:pt x="361" y="105"/>
                  </a:lnTo>
                  <a:lnTo>
                    <a:pt x="358" y="102"/>
                  </a:lnTo>
                  <a:lnTo>
                    <a:pt x="358" y="105"/>
                  </a:lnTo>
                  <a:lnTo>
                    <a:pt x="358" y="102"/>
                  </a:lnTo>
                  <a:lnTo>
                    <a:pt x="353" y="96"/>
                  </a:lnTo>
                  <a:lnTo>
                    <a:pt x="350" y="96"/>
                  </a:lnTo>
                  <a:lnTo>
                    <a:pt x="353" y="96"/>
                  </a:lnTo>
                  <a:lnTo>
                    <a:pt x="344" y="91"/>
                  </a:lnTo>
                  <a:lnTo>
                    <a:pt x="341" y="91"/>
                  </a:lnTo>
                  <a:lnTo>
                    <a:pt x="344" y="91"/>
                  </a:lnTo>
                  <a:lnTo>
                    <a:pt x="336" y="85"/>
                  </a:lnTo>
                  <a:lnTo>
                    <a:pt x="332" y="85"/>
                  </a:lnTo>
                  <a:lnTo>
                    <a:pt x="336" y="85"/>
                  </a:lnTo>
                  <a:lnTo>
                    <a:pt x="326" y="80"/>
                  </a:lnTo>
                  <a:lnTo>
                    <a:pt x="324" y="80"/>
                  </a:lnTo>
                  <a:lnTo>
                    <a:pt x="326" y="83"/>
                  </a:lnTo>
                  <a:lnTo>
                    <a:pt x="326" y="80"/>
                  </a:lnTo>
                  <a:lnTo>
                    <a:pt x="320" y="75"/>
                  </a:lnTo>
                  <a:lnTo>
                    <a:pt x="317" y="75"/>
                  </a:lnTo>
                  <a:lnTo>
                    <a:pt x="320" y="75"/>
                  </a:lnTo>
                  <a:lnTo>
                    <a:pt x="315" y="72"/>
                  </a:lnTo>
                  <a:lnTo>
                    <a:pt x="312" y="72"/>
                  </a:lnTo>
                  <a:lnTo>
                    <a:pt x="315" y="72"/>
                  </a:lnTo>
                  <a:lnTo>
                    <a:pt x="309" y="68"/>
                  </a:lnTo>
                  <a:lnTo>
                    <a:pt x="306" y="68"/>
                  </a:lnTo>
                  <a:lnTo>
                    <a:pt x="309" y="68"/>
                  </a:lnTo>
                  <a:lnTo>
                    <a:pt x="300" y="63"/>
                  </a:lnTo>
                  <a:lnTo>
                    <a:pt x="297" y="63"/>
                  </a:lnTo>
                  <a:lnTo>
                    <a:pt x="300" y="63"/>
                  </a:lnTo>
                  <a:lnTo>
                    <a:pt x="291" y="57"/>
                  </a:lnTo>
                  <a:lnTo>
                    <a:pt x="288" y="57"/>
                  </a:lnTo>
                  <a:lnTo>
                    <a:pt x="291" y="57"/>
                  </a:lnTo>
                  <a:lnTo>
                    <a:pt x="286" y="55"/>
                  </a:lnTo>
                  <a:lnTo>
                    <a:pt x="283" y="55"/>
                  </a:lnTo>
                  <a:lnTo>
                    <a:pt x="286" y="55"/>
                  </a:lnTo>
                  <a:lnTo>
                    <a:pt x="279" y="52"/>
                  </a:lnTo>
                  <a:lnTo>
                    <a:pt x="277" y="52"/>
                  </a:lnTo>
                  <a:lnTo>
                    <a:pt x="279" y="52"/>
                  </a:lnTo>
                  <a:lnTo>
                    <a:pt x="274" y="49"/>
                  </a:lnTo>
                  <a:lnTo>
                    <a:pt x="271" y="49"/>
                  </a:lnTo>
                  <a:lnTo>
                    <a:pt x="274" y="49"/>
                  </a:lnTo>
                  <a:lnTo>
                    <a:pt x="269" y="47"/>
                  </a:lnTo>
                  <a:lnTo>
                    <a:pt x="265" y="47"/>
                  </a:lnTo>
                  <a:lnTo>
                    <a:pt x="269" y="47"/>
                  </a:lnTo>
                  <a:lnTo>
                    <a:pt x="262" y="44"/>
                  </a:lnTo>
                  <a:lnTo>
                    <a:pt x="259" y="44"/>
                  </a:lnTo>
                  <a:lnTo>
                    <a:pt x="262" y="44"/>
                  </a:lnTo>
                  <a:lnTo>
                    <a:pt x="257" y="41"/>
                  </a:lnTo>
                  <a:lnTo>
                    <a:pt x="253" y="41"/>
                  </a:lnTo>
                  <a:lnTo>
                    <a:pt x="257" y="41"/>
                  </a:lnTo>
                  <a:lnTo>
                    <a:pt x="250" y="38"/>
                  </a:lnTo>
                  <a:lnTo>
                    <a:pt x="245" y="38"/>
                  </a:lnTo>
                  <a:lnTo>
                    <a:pt x="248" y="41"/>
                  </a:lnTo>
                  <a:lnTo>
                    <a:pt x="248" y="36"/>
                  </a:lnTo>
                  <a:lnTo>
                    <a:pt x="236" y="36"/>
                  </a:lnTo>
                  <a:lnTo>
                    <a:pt x="239" y="36"/>
                  </a:lnTo>
                  <a:lnTo>
                    <a:pt x="233" y="32"/>
                  </a:lnTo>
                  <a:lnTo>
                    <a:pt x="230" y="32"/>
                  </a:lnTo>
                  <a:lnTo>
                    <a:pt x="233" y="32"/>
                  </a:lnTo>
                  <a:lnTo>
                    <a:pt x="227" y="29"/>
                  </a:lnTo>
                  <a:lnTo>
                    <a:pt x="219" y="29"/>
                  </a:lnTo>
                  <a:lnTo>
                    <a:pt x="221" y="29"/>
                  </a:lnTo>
                  <a:lnTo>
                    <a:pt x="216" y="27"/>
                  </a:lnTo>
                  <a:lnTo>
                    <a:pt x="210" y="27"/>
                  </a:lnTo>
                  <a:lnTo>
                    <a:pt x="212" y="27"/>
                  </a:lnTo>
                  <a:lnTo>
                    <a:pt x="207" y="24"/>
                  </a:lnTo>
                  <a:lnTo>
                    <a:pt x="200" y="24"/>
                  </a:lnTo>
                  <a:lnTo>
                    <a:pt x="204" y="24"/>
                  </a:lnTo>
                  <a:lnTo>
                    <a:pt x="198" y="21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8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75" y="16"/>
                  </a:lnTo>
                  <a:lnTo>
                    <a:pt x="166" y="16"/>
                  </a:lnTo>
                  <a:lnTo>
                    <a:pt x="169" y="16"/>
                  </a:lnTo>
                  <a:lnTo>
                    <a:pt x="163" y="13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49" y="11"/>
                  </a:lnTo>
                  <a:lnTo>
                    <a:pt x="140" y="11"/>
                  </a:lnTo>
                  <a:lnTo>
                    <a:pt x="143" y="11"/>
                  </a:lnTo>
                  <a:lnTo>
                    <a:pt x="137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19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99" y="2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6" y="2"/>
                  </a:lnTo>
                  <a:lnTo>
                    <a:pt x="0" y="5"/>
                  </a:lnTo>
                  <a:lnTo>
                    <a:pt x="3" y="11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55" name="Freeform 43"/>
            <p:cNvSpPr>
              <a:spLocks/>
            </p:cNvSpPr>
            <p:nvPr/>
          </p:nvSpPr>
          <p:spPr bwMode="auto">
            <a:xfrm>
              <a:off x="9005" y="2130"/>
              <a:ext cx="122" cy="432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36"/>
                </a:cxn>
                <a:cxn ang="0">
                  <a:pos x="5" y="52"/>
                </a:cxn>
                <a:cxn ang="0">
                  <a:pos x="8" y="72"/>
                </a:cxn>
                <a:cxn ang="0">
                  <a:pos x="11" y="85"/>
                </a:cxn>
                <a:cxn ang="0">
                  <a:pos x="15" y="96"/>
                </a:cxn>
                <a:cxn ang="0">
                  <a:pos x="17" y="111"/>
                </a:cxn>
                <a:cxn ang="0">
                  <a:pos x="20" y="130"/>
                </a:cxn>
                <a:cxn ang="0">
                  <a:pos x="23" y="150"/>
                </a:cxn>
                <a:cxn ang="0">
                  <a:pos x="26" y="160"/>
                </a:cxn>
                <a:cxn ang="0">
                  <a:pos x="29" y="180"/>
                </a:cxn>
                <a:cxn ang="0">
                  <a:pos x="32" y="196"/>
                </a:cxn>
                <a:cxn ang="0">
                  <a:pos x="34" y="216"/>
                </a:cxn>
                <a:cxn ang="0">
                  <a:pos x="38" y="227"/>
                </a:cxn>
                <a:cxn ang="0">
                  <a:pos x="41" y="244"/>
                </a:cxn>
                <a:cxn ang="0">
                  <a:pos x="43" y="260"/>
                </a:cxn>
                <a:cxn ang="0">
                  <a:pos x="46" y="278"/>
                </a:cxn>
                <a:cxn ang="0">
                  <a:pos x="50" y="299"/>
                </a:cxn>
                <a:cxn ang="0">
                  <a:pos x="53" y="316"/>
                </a:cxn>
                <a:cxn ang="0">
                  <a:pos x="55" y="333"/>
                </a:cxn>
                <a:cxn ang="0">
                  <a:pos x="58" y="347"/>
                </a:cxn>
                <a:cxn ang="0">
                  <a:pos x="61" y="378"/>
                </a:cxn>
                <a:cxn ang="0">
                  <a:pos x="100" y="280"/>
                </a:cxn>
                <a:cxn ang="0">
                  <a:pos x="76" y="319"/>
                </a:cxn>
                <a:cxn ang="0">
                  <a:pos x="67" y="361"/>
                </a:cxn>
                <a:cxn ang="0">
                  <a:pos x="64" y="347"/>
                </a:cxn>
                <a:cxn ang="0">
                  <a:pos x="61" y="333"/>
                </a:cxn>
                <a:cxn ang="0">
                  <a:pos x="58" y="316"/>
                </a:cxn>
                <a:cxn ang="0">
                  <a:pos x="55" y="299"/>
                </a:cxn>
                <a:cxn ang="0">
                  <a:pos x="53" y="278"/>
                </a:cxn>
                <a:cxn ang="0">
                  <a:pos x="50" y="260"/>
                </a:cxn>
                <a:cxn ang="0">
                  <a:pos x="46" y="244"/>
                </a:cxn>
                <a:cxn ang="0">
                  <a:pos x="43" y="227"/>
                </a:cxn>
                <a:cxn ang="0">
                  <a:pos x="41" y="216"/>
                </a:cxn>
                <a:cxn ang="0">
                  <a:pos x="38" y="196"/>
                </a:cxn>
                <a:cxn ang="0">
                  <a:pos x="34" y="180"/>
                </a:cxn>
                <a:cxn ang="0">
                  <a:pos x="32" y="160"/>
                </a:cxn>
                <a:cxn ang="0">
                  <a:pos x="29" y="150"/>
                </a:cxn>
                <a:cxn ang="0">
                  <a:pos x="26" y="130"/>
                </a:cxn>
                <a:cxn ang="0">
                  <a:pos x="23" y="111"/>
                </a:cxn>
                <a:cxn ang="0">
                  <a:pos x="20" y="96"/>
                </a:cxn>
                <a:cxn ang="0">
                  <a:pos x="17" y="85"/>
                </a:cxn>
                <a:cxn ang="0">
                  <a:pos x="15" y="72"/>
                </a:cxn>
                <a:cxn ang="0">
                  <a:pos x="11" y="52"/>
                </a:cxn>
                <a:cxn ang="0">
                  <a:pos x="8" y="36"/>
                </a:cxn>
                <a:cxn ang="0">
                  <a:pos x="5" y="13"/>
                </a:cxn>
                <a:cxn ang="0">
                  <a:pos x="3" y="0"/>
                </a:cxn>
              </a:cxnLst>
              <a:rect l="0" t="0" r="r" b="b"/>
              <a:pathLst>
                <a:path w="101" h="379">
                  <a:moveTo>
                    <a:pt x="0" y="8"/>
                  </a:moveTo>
                  <a:lnTo>
                    <a:pt x="0" y="13"/>
                  </a:lnTo>
                  <a:lnTo>
                    <a:pt x="3" y="21"/>
                  </a:lnTo>
                  <a:lnTo>
                    <a:pt x="3" y="36"/>
                  </a:lnTo>
                  <a:lnTo>
                    <a:pt x="5" y="44"/>
                  </a:lnTo>
                  <a:lnTo>
                    <a:pt x="5" y="52"/>
                  </a:lnTo>
                  <a:lnTo>
                    <a:pt x="8" y="58"/>
                  </a:lnTo>
                  <a:lnTo>
                    <a:pt x="8" y="72"/>
                  </a:lnTo>
                  <a:lnTo>
                    <a:pt x="11" y="80"/>
                  </a:lnTo>
                  <a:lnTo>
                    <a:pt x="11" y="85"/>
                  </a:lnTo>
                  <a:lnTo>
                    <a:pt x="15" y="91"/>
                  </a:lnTo>
                  <a:lnTo>
                    <a:pt x="15" y="96"/>
                  </a:lnTo>
                  <a:lnTo>
                    <a:pt x="17" y="105"/>
                  </a:lnTo>
                  <a:lnTo>
                    <a:pt x="17" y="111"/>
                  </a:lnTo>
                  <a:lnTo>
                    <a:pt x="20" y="116"/>
                  </a:lnTo>
                  <a:lnTo>
                    <a:pt x="20" y="130"/>
                  </a:lnTo>
                  <a:lnTo>
                    <a:pt x="23" y="135"/>
                  </a:lnTo>
                  <a:lnTo>
                    <a:pt x="23" y="150"/>
                  </a:lnTo>
                  <a:lnTo>
                    <a:pt x="26" y="155"/>
                  </a:lnTo>
                  <a:lnTo>
                    <a:pt x="26" y="160"/>
                  </a:lnTo>
                  <a:lnTo>
                    <a:pt x="29" y="166"/>
                  </a:lnTo>
                  <a:lnTo>
                    <a:pt x="29" y="180"/>
                  </a:lnTo>
                  <a:lnTo>
                    <a:pt x="32" y="186"/>
                  </a:lnTo>
                  <a:lnTo>
                    <a:pt x="32" y="196"/>
                  </a:lnTo>
                  <a:lnTo>
                    <a:pt x="34" y="205"/>
                  </a:lnTo>
                  <a:lnTo>
                    <a:pt x="34" y="216"/>
                  </a:lnTo>
                  <a:lnTo>
                    <a:pt x="38" y="222"/>
                  </a:lnTo>
                  <a:lnTo>
                    <a:pt x="38" y="227"/>
                  </a:lnTo>
                  <a:lnTo>
                    <a:pt x="41" y="233"/>
                  </a:lnTo>
                  <a:lnTo>
                    <a:pt x="41" y="244"/>
                  </a:lnTo>
                  <a:lnTo>
                    <a:pt x="43" y="250"/>
                  </a:lnTo>
                  <a:lnTo>
                    <a:pt x="43" y="260"/>
                  </a:lnTo>
                  <a:lnTo>
                    <a:pt x="46" y="266"/>
                  </a:lnTo>
                  <a:lnTo>
                    <a:pt x="46" y="278"/>
                  </a:lnTo>
                  <a:lnTo>
                    <a:pt x="50" y="283"/>
                  </a:lnTo>
                  <a:lnTo>
                    <a:pt x="50" y="299"/>
                  </a:lnTo>
                  <a:lnTo>
                    <a:pt x="53" y="305"/>
                  </a:lnTo>
                  <a:lnTo>
                    <a:pt x="53" y="316"/>
                  </a:lnTo>
                  <a:lnTo>
                    <a:pt x="55" y="322"/>
                  </a:lnTo>
                  <a:lnTo>
                    <a:pt x="55" y="333"/>
                  </a:lnTo>
                  <a:lnTo>
                    <a:pt x="58" y="338"/>
                  </a:lnTo>
                  <a:lnTo>
                    <a:pt x="58" y="347"/>
                  </a:lnTo>
                  <a:lnTo>
                    <a:pt x="61" y="353"/>
                  </a:lnTo>
                  <a:lnTo>
                    <a:pt x="61" y="378"/>
                  </a:lnTo>
                  <a:lnTo>
                    <a:pt x="82" y="319"/>
                  </a:lnTo>
                  <a:lnTo>
                    <a:pt x="100" y="280"/>
                  </a:lnTo>
                  <a:lnTo>
                    <a:pt x="93" y="280"/>
                  </a:lnTo>
                  <a:lnTo>
                    <a:pt x="76" y="319"/>
                  </a:lnTo>
                  <a:lnTo>
                    <a:pt x="61" y="361"/>
                  </a:lnTo>
                  <a:lnTo>
                    <a:pt x="67" y="361"/>
                  </a:lnTo>
                  <a:lnTo>
                    <a:pt x="67" y="353"/>
                  </a:lnTo>
                  <a:lnTo>
                    <a:pt x="64" y="347"/>
                  </a:lnTo>
                  <a:lnTo>
                    <a:pt x="64" y="338"/>
                  </a:lnTo>
                  <a:lnTo>
                    <a:pt x="61" y="333"/>
                  </a:lnTo>
                  <a:lnTo>
                    <a:pt x="61" y="322"/>
                  </a:lnTo>
                  <a:lnTo>
                    <a:pt x="58" y="316"/>
                  </a:lnTo>
                  <a:lnTo>
                    <a:pt x="58" y="305"/>
                  </a:lnTo>
                  <a:lnTo>
                    <a:pt x="55" y="299"/>
                  </a:lnTo>
                  <a:lnTo>
                    <a:pt x="55" y="283"/>
                  </a:lnTo>
                  <a:lnTo>
                    <a:pt x="53" y="278"/>
                  </a:lnTo>
                  <a:lnTo>
                    <a:pt x="53" y="266"/>
                  </a:lnTo>
                  <a:lnTo>
                    <a:pt x="50" y="260"/>
                  </a:lnTo>
                  <a:lnTo>
                    <a:pt x="50" y="250"/>
                  </a:lnTo>
                  <a:lnTo>
                    <a:pt x="46" y="244"/>
                  </a:lnTo>
                  <a:lnTo>
                    <a:pt x="46" y="233"/>
                  </a:lnTo>
                  <a:lnTo>
                    <a:pt x="43" y="227"/>
                  </a:lnTo>
                  <a:lnTo>
                    <a:pt x="43" y="222"/>
                  </a:lnTo>
                  <a:lnTo>
                    <a:pt x="41" y="216"/>
                  </a:lnTo>
                  <a:lnTo>
                    <a:pt x="41" y="205"/>
                  </a:lnTo>
                  <a:lnTo>
                    <a:pt x="38" y="196"/>
                  </a:lnTo>
                  <a:lnTo>
                    <a:pt x="38" y="186"/>
                  </a:lnTo>
                  <a:lnTo>
                    <a:pt x="34" y="180"/>
                  </a:lnTo>
                  <a:lnTo>
                    <a:pt x="34" y="166"/>
                  </a:lnTo>
                  <a:lnTo>
                    <a:pt x="32" y="160"/>
                  </a:lnTo>
                  <a:lnTo>
                    <a:pt x="32" y="155"/>
                  </a:lnTo>
                  <a:lnTo>
                    <a:pt x="29" y="150"/>
                  </a:lnTo>
                  <a:lnTo>
                    <a:pt x="29" y="135"/>
                  </a:lnTo>
                  <a:lnTo>
                    <a:pt x="26" y="130"/>
                  </a:lnTo>
                  <a:lnTo>
                    <a:pt x="26" y="116"/>
                  </a:lnTo>
                  <a:lnTo>
                    <a:pt x="23" y="111"/>
                  </a:lnTo>
                  <a:lnTo>
                    <a:pt x="23" y="105"/>
                  </a:lnTo>
                  <a:lnTo>
                    <a:pt x="20" y="96"/>
                  </a:lnTo>
                  <a:lnTo>
                    <a:pt x="20" y="91"/>
                  </a:lnTo>
                  <a:lnTo>
                    <a:pt x="17" y="85"/>
                  </a:lnTo>
                  <a:lnTo>
                    <a:pt x="17" y="80"/>
                  </a:lnTo>
                  <a:lnTo>
                    <a:pt x="15" y="72"/>
                  </a:lnTo>
                  <a:lnTo>
                    <a:pt x="15" y="58"/>
                  </a:lnTo>
                  <a:lnTo>
                    <a:pt x="11" y="52"/>
                  </a:lnTo>
                  <a:lnTo>
                    <a:pt x="11" y="44"/>
                  </a:lnTo>
                  <a:lnTo>
                    <a:pt x="8" y="36"/>
                  </a:lnTo>
                  <a:lnTo>
                    <a:pt x="8" y="21"/>
                  </a:lnTo>
                  <a:lnTo>
                    <a:pt x="5" y="13"/>
                  </a:lnTo>
                  <a:lnTo>
                    <a:pt x="5" y="8"/>
                  </a:lnTo>
                  <a:lnTo>
                    <a:pt x="3" y="0"/>
                  </a:lnTo>
                  <a:lnTo>
                    <a:pt x="0" y="8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56" name="Freeform 44"/>
            <p:cNvSpPr>
              <a:spLocks/>
            </p:cNvSpPr>
            <p:nvPr/>
          </p:nvSpPr>
          <p:spPr bwMode="auto">
            <a:xfrm>
              <a:off x="6365" y="3120"/>
              <a:ext cx="879" cy="20"/>
            </a:xfrm>
            <a:custGeom>
              <a:avLst/>
              <a:gdLst/>
              <a:ahLst/>
              <a:cxnLst>
                <a:cxn ang="0">
                  <a:pos x="72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23" y="17"/>
                </a:cxn>
                <a:cxn ang="0">
                  <a:pos x="723" y="0"/>
                </a:cxn>
              </a:cxnLst>
              <a:rect l="0" t="0" r="r" b="b"/>
              <a:pathLst>
                <a:path w="724" h="18">
                  <a:moveTo>
                    <a:pt x="723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23" y="17"/>
                  </a:lnTo>
                  <a:lnTo>
                    <a:pt x="72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57" name="Freeform 45"/>
            <p:cNvSpPr>
              <a:spLocks/>
            </p:cNvSpPr>
            <p:nvPr/>
          </p:nvSpPr>
          <p:spPr bwMode="auto">
            <a:xfrm>
              <a:off x="7188" y="3200"/>
              <a:ext cx="1939" cy="2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595" y="17"/>
                </a:cxn>
                <a:cxn ang="0">
                  <a:pos x="1595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1596" h="18">
                  <a:moveTo>
                    <a:pt x="0" y="17"/>
                  </a:moveTo>
                  <a:lnTo>
                    <a:pt x="1595" y="17"/>
                  </a:lnTo>
                  <a:lnTo>
                    <a:pt x="1595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58" name="Rectangle 46"/>
            <p:cNvSpPr>
              <a:spLocks noChangeArrowheads="1"/>
            </p:cNvSpPr>
            <p:nvPr/>
          </p:nvSpPr>
          <p:spPr bwMode="auto">
            <a:xfrm>
              <a:off x="6928" y="3927"/>
              <a:ext cx="654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</a:t>
              </a:r>
              <a:r>
                <a:rPr lang="en-US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</a:t>
              </a:r>
              <a:r>
                <a:rPr lang="en-US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US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</a:t>
              </a:r>
            </a:p>
          </p:txBody>
        </p:sp>
        <p:sp>
          <p:nvSpPr>
            <p:cNvPr id="24681" name="Rectangle 47"/>
            <p:cNvSpPr>
              <a:spLocks noChangeArrowheads="1"/>
            </p:cNvSpPr>
            <p:nvPr/>
          </p:nvSpPr>
          <p:spPr bwMode="auto">
            <a:xfrm>
              <a:off x="7949" y="3078"/>
              <a:ext cx="283" cy="1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1543</a:t>
              </a:r>
            </a:p>
          </p:txBody>
        </p:sp>
        <p:sp>
          <p:nvSpPr>
            <p:cNvPr id="24682" name="Rectangle 48"/>
            <p:cNvSpPr>
              <a:spLocks noChangeArrowheads="1"/>
            </p:cNvSpPr>
            <p:nvPr/>
          </p:nvSpPr>
          <p:spPr bwMode="auto">
            <a:xfrm>
              <a:off x="7857" y="3388"/>
              <a:ext cx="283" cy="1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1470</a:t>
              </a:r>
            </a:p>
          </p:txBody>
        </p:sp>
        <p:sp>
          <p:nvSpPr>
            <p:cNvPr id="576561" name="Rectangle 49"/>
            <p:cNvSpPr>
              <a:spLocks noChangeArrowheads="1"/>
            </p:cNvSpPr>
            <p:nvPr/>
          </p:nvSpPr>
          <p:spPr bwMode="auto">
            <a:xfrm>
              <a:off x="6932" y="4108"/>
              <a:ext cx="588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6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Enstatite</a:t>
              </a:r>
            </a:p>
          </p:txBody>
        </p:sp>
        <p:sp>
          <p:nvSpPr>
            <p:cNvPr id="576562" name="Rectangle 50"/>
            <p:cNvSpPr>
              <a:spLocks noChangeArrowheads="1"/>
            </p:cNvSpPr>
            <p:nvPr/>
          </p:nvSpPr>
          <p:spPr bwMode="auto">
            <a:xfrm>
              <a:off x="6092" y="4115"/>
              <a:ext cx="632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6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Forsterite</a:t>
              </a:r>
            </a:p>
          </p:txBody>
        </p:sp>
        <p:sp>
          <p:nvSpPr>
            <p:cNvPr id="24685" name="Rectangle 51"/>
            <p:cNvSpPr>
              <a:spLocks noChangeArrowheads="1"/>
            </p:cNvSpPr>
            <p:nvPr/>
          </p:nvSpPr>
          <p:spPr bwMode="auto">
            <a:xfrm>
              <a:off x="6389" y="3339"/>
              <a:ext cx="624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Forsterite</a:t>
              </a:r>
            </a:p>
          </p:txBody>
        </p:sp>
        <p:sp>
          <p:nvSpPr>
            <p:cNvPr id="24686" name="Rectangle 52"/>
            <p:cNvSpPr>
              <a:spLocks noChangeArrowheads="1"/>
            </p:cNvSpPr>
            <p:nvPr/>
          </p:nvSpPr>
          <p:spPr bwMode="auto">
            <a:xfrm>
              <a:off x="6334" y="3486"/>
              <a:ext cx="673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+ Enstatite</a:t>
              </a:r>
            </a:p>
          </p:txBody>
        </p:sp>
        <p:sp>
          <p:nvSpPr>
            <p:cNvPr id="24687" name="Rectangle 53"/>
            <p:cNvSpPr>
              <a:spLocks noChangeArrowheads="1"/>
            </p:cNvSpPr>
            <p:nvPr/>
          </p:nvSpPr>
          <p:spPr bwMode="auto">
            <a:xfrm>
              <a:off x="6340" y="2533"/>
              <a:ext cx="527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Liquid +</a:t>
              </a:r>
            </a:p>
          </p:txBody>
        </p:sp>
        <p:sp>
          <p:nvSpPr>
            <p:cNvPr id="24688" name="Rectangle 54"/>
            <p:cNvSpPr>
              <a:spLocks noChangeArrowheads="1"/>
            </p:cNvSpPr>
            <p:nvPr/>
          </p:nvSpPr>
          <p:spPr bwMode="auto">
            <a:xfrm>
              <a:off x="6340" y="2656"/>
              <a:ext cx="653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 Forsterite</a:t>
              </a:r>
            </a:p>
          </p:txBody>
        </p:sp>
        <p:sp>
          <p:nvSpPr>
            <p:cNvPr id="24689" name="Rectangle 55"/>
            <p:cNvSpPr>
              <a:spLocks noChangeArrowheads="1"/>
            </p:cNvSpPr>
            <p:nvPr/>
          </p:nvSpPr>
          <p:spPr bwMode="auto">
            <a:xfrm>
              <a:off x="8203" y="2407"/>
              <a:ext cx="315" cy="1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200">
                  <a:solidFill>
                    <a:srgbClr val="000000"/>
                  </a:solidFill>
                  <a:effectLst/>
                  <a:latin typeface="Calibri" pitchFamily="34" charset="0"/>
                </a:rPr>
                <a:t>1695</a:t>
              </a:r>
            </a:p>
          </p:txBody>
        </p:sp>
        <p:sp>
          <p:nvSpPr>
            <p:cNvPr id="24690" name="Rectangle 56"/>
            <p:cNvSpPr>
              <a:spLocks noChangeArrowheads="1"/>
            </p:cNvSpPr>
            <p:nvPr/>
          </p:nvSpPr>
          <p:spPr bwMode="auto">
            <a:xfrm>
              <a:off x="7637" y="3527"/>
              <a:ext cx="1197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Tridymite</a:t>
              </a:r>
            </a:p>
          </p:txBody>
        </p:sp>
        <p:sp>
          <p:nvSpPr>
            <p:cNvPr id="24691" name="Rectangle 57"/>
            <p:cNvSpPr>
              <a:spLocks noChangeArrowheads="1"/>
            </p:cNvSpPr>
            <p:nvPr/>
          </p:nvSpPr>
          <p:spPr bwMode="auto">
            <a:xfrm>
              <a:off x="7492" y="3229"/>
              <a:ext cx="1300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Cristobalite</a:t>
              </a:r>
            </a:p>
          </p:txBody>
        </p:sp>
        <p:sp>
          <p:nvSpPr>
            <p:cNvPr id="24692" name="Rectangle 58"/>
            <p:cNvSpPr>
              <a:spLocks noChangeArrowheads="1"/>
            </p:cNvSpPr>
            <p:nvPr/>
          </p:nvSpPr>
          <p:spPr bwMode="auto">
            <a:xfrm>
              <a:off x="7601" y="2843"/>
              <a:ext cx="1154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Cristobalite + Liquid</a:t>
              </a:r>
            </a:p>
          </p:txBody>
        </p:sp>
        <p:sp>
          <p:nvSpPr>
            <p:cNvPr id="24693" name="Rectangle 59"/>
            <p:cNvSpPr>
              <a:spLocks noChangeArrowheads="1"/>
            </p:cNvSpPr>
            <p:nvPr/>
          </p:nvSpPr>
          <p:spPr bwMode="auto">
            <a:xfrm>
              <a:off x="7956" y="1995"/>
              <a:ext cx="809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>
                  <a:solidFill>
                    <a:srgbClr val="000000"/>
                  </a:solidFill>
                  <a:effectLst/>
                  <a:latin typeface="Calibri" pitchFamily="34" charset="0"/>
                </a:rPr>
                <a:t>Two Liquids</a:t>
              </a:r>
            </a:p>
          </p:txBody>
        </p:sp>
        <p:sp>
          <p:nvSpPr>
            <p:cNvPr id="24694" name="Rectangle 60"/>
            <p:cNvSpPr>
              <a:spLocks noChangeArrowheads="1"/>
            </p:cNvSpPr>
            <p:nvPr/>
          </p:nvSpPr>
          <p:spPr bwMode="auto">
            <a:xfrm>
              <a:off x="7074" y="1143"/>
              <a:ext cx="514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2000">
                  <a:solidFill>
                    <a:srgbClr val="000000"/>
                  </a:solidFill>
                  <a:effectLst/>
                  <a:latin typeface="Calibri" pitchFamily="34" charset="0"/>
                </a:rPr>
                <a:t>Liquid</a:t>
              </a:r>
            </a:p>
          </p:txBody>
        </p:sp>
        <p:sp>
          <p:nvSpPr>
            <p:cNvPr id="576573" name="Freeform 61"/>
            <p:cNvSpPr>
              <a:spLocks/>
            </p:cNvSpPr>
            <p:nvPr/>
          </p:nvSpPr>
          <p:spPr bwMode="auto">
            <a:xfrm>
              <a:off x="7660" y="2541"/>
              <a:ext cx="1473" cy="21"/>
            </a:xfrm>
            <a:custGeom>
              <a:avLst/>
              <a:gdLst/>
              <a:ahLst/>
              <a:cxnLst>
                <a:cxn ang="0">
                  <a:pos x="121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212" y="17"/>
                </a:cxn>
                <a:cxn ang="0">
                  <a:pos x="1212" y="0"/>
                </a:cxn>
              </a:cxnLst>
              <a:rect l="0" t="0" r="r" b="b"/>
              <a:pathLst>
                <a:path w="1213" h="18">
                  <a:moveTo>
                    <a:pt x="1212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212" y="17"/>
                  </a:lnTo>
                  <a:lnTo>
                    <a:pt x="1212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74" name="Rectangle 62"/>
            <p:cNvSpPr>
              <a:spLocks noChangeArrowheads="1"/>
            </p:cNvSpPr>
            <p:nvPr/>
          </p:nvSpPr>
          <p:spPr bwMode="auto">
            <a:xfrm>
              <a:off x="7604" y="3991"/>
              <a:ext cx="117" cy="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2000" b="1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575" name="Rectangle 63"/>
            <p:cNvSpPr>
              <a:spLocks noChangeArrowheads="1"/>
            </p:cNvSpPr>
            <p:nvPr/>
          </p:nvSpPr>
          <p:spPr bwMode="auto">
            <a:xfrm>
              <a:off x="9084" y="2601"/>
              <a:ext cx="117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2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577" name="Rectangle 65"/>
            <p:cNvSpPr>
              <a:spLocks noChangeArrowheads="1"/>
            </p:cNvSpPr>
            <p:nvPr/>
          </p:nvSpPr>
          <p:spPr bwMode="auto">
            <a:xfrm>
              <a:off x="9085" y="3044"/>
              <a:ext cx="117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2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578" name="Oval 66"/>
            <p:cNvSpPr>
              <a:spLocks noChangeArrowheads="1"/>
            </p:cNvSpPr>
            <p:nvPr/>
          </p:nvSpPr>
          <p:spPr bwMode="auto">
            <a:xfrm>
              <a:off x="6359" y="3122"/>
              <a:ext cx="14" cy="14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79" name="Oval 67"/>
            <p:cNvSpPr>
              <a:spLocks noChangeArrowheads="1"/>
            </p:cNvSpPr>
            <p:nvPr/>
          </p:nvSpPr>
          <p:spPr bwMode="auto">
            <a:xfrm>
              <a:off x="7183" y="3197"/>
              <a:ext cx="15" cy="14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80" name="Oval 68"/>
            <p:cNvSpPr>
              <a:spLocks noChangeArrowheads="1"/>
            </p:cNvSpPr>
            <p:nvPr/>
          </p:nvSpPr>
          <p:spPr bwMode="auto">
            <a:xfrm>
              <a:off x="7233" y="3122"/>
              <a:ext cx="15" cy="1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81" name="Oval 69"/>
            <p:cNvSpPr>
              <a:spLocks noChangeArrowheads="1"/>
            </p:cNvSpPr>
            <p:nvPr/>
          </p:nvSpPr>
          <p:spPr bwMode="auto">
            <a:xfrm>
              <a:off x="7413" y="3197"/>
              <a:ext cx="12" cy="14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82" name="Oval 70"/>
            <p:cNvSpPr>
              <a:spLocks noChangeArrowheads="1"/>
            </p:cNvSpPr>
            <p:nvPr/>
          </p:nvSpPr>
          <p:spPr bwMode="auto">
            <a:xfrm>
              <a:off x="9123" y="3197"/>
              <a:ext cx="15" cy="12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83" name="Oval 71"/>
            <p:cNvSpPr>
              <a:spLocks noChangeArrowheads="1"/>
            </p:cNvSpPr>
            <p:nvPr/>
          </p:nvSpPr>
          <p:spPr bwMode="auto">
            <a:xfrm>
              <a:off x="6359" y="2117"/>
              <a:ext cx="14" cy="14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84" name="Oval 72"/>
            <p:cNvSpPr>
              <a:spLocks noChangeArrowheads="1"/>
            </p:cNvSpPr>
            <p:nvPr/>
          </p:nvSpPr>
          <p:spPr bwMode="auto">
            <a:xfrm>
              <a:off x="7548" y="2758"/>
              <a:ext cx="11" cy="12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85" name="Oval 73"/>
            <p:cNvSpPr>
              <a:spLocks noChangeArrowheads="1"/>
            </p:cNvSpPr>
            <p:nvPr/>
          </p:nvSpPr>
          <p:spPr bwMode="auto">
            <a:xfrm>
              <a:off x="9120" y="2758"/>
              <a:ext cx="16" cy="12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88" name="Line 76"/>
            <p:cNvSpPr>
              <a:spLocks noChangeShapeType="1"/>
            </p:cNvSpPr>
            <p:nvPr/>
          </p:nvSpPr>
          <p:spPr bwMode="auto">
            <a:xfrm flipH="1" flipV="1">
              <a:off x="7188" y="3132"/>
              <a:ext cx="3" cy="671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589" name="Line 77"/>
            <p:cNvSpPr>
              <a:spLocks noChangeShapeType="1"/>
            </p:cNvSpPr>
            <p:nvPr/>
          </p:nvSpPr>
          <p:spPr bwMode="auto">
            <a:xfrm>
              <a:off x="7181" y="3521"/>
              <a:ext cx="1942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76514" name="Rectangle 2"/>
          <p:cNvSpPr>
            <a:spLocks noChangeArrowheads="1"/>
          </p:cNvSpPr>
          <p:nvPr/>
        </p:nvSpPr>
        <p:spPr bwMode="auto">
          <a:xfrm>
            <a:off x="0" y="958850"/>
            <a:ext cx="9144000" cy="658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algn="ctr">
              <a:spcBef>
                <a:spcPct val="20000"/>
              </a:spcBef>
              <a:defRPr/>
            </a:pPr>
            <a:r>
              <a:rPr lang="en-US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Three phases: enstatite = forsterite + SiO</a:t>
            </a:r>
            <a:r>
              <a:rPr lang="en-US" sz="32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US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76576" name="Line 64"/>
          <p:cNvSpPr>
            <a:spLocks noChangeShapeType="1"/>
          </p:cNvSpPr>
          <p:nvPr/>
        </p:nvSpPr>
        <p:spPr bwMode="auto">
          <a:xfrm>
            <a:off x="2746375" y="4384675"/>
            <a:ext cx="2508250" cy="0"/>
          </a:xfrm>
          <a:prstGeom prst="line">
            <a:avLst/>
          </a:prstGeom>
          <a:noFill/>
          <a:ln w="38100">
            <a:solidFill>
              <a:srgbClr val="00FFFF"/>
            </a:solidFill>
            <a:prstDash val="dash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587" name="Rectangle 75"/>
          <p:cNvSpPr>
            <a:spLocks noChangeArrowheads="1"/>
          </p:cNvSpPr>
          <p:nvPr/>
        </p:nvSpPr>
        <p:spPr bwMode="auto">
          <a:xfrm>
            <a:off x="2378075" y="2697163"/>
            <a:ext cx="327013" cy="400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000" b="1" i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X</a:t>
            </a:r>
          </a:p>
        </p:txBody>
      </p:sp>
      <p:sp>
        <p:nvSpPr>
          <p:cNvPr id="576591" name="Text Box 79"/>
          <p:cNvSpPr txBox="1">
            <a:spLocks noChangeArrowheads="1"/>
          </p:cNvSpPr>
          <p:nvPr/>
        </p:nvSpPr>
        <p:spPr bwMode="auto">
          <a:xfrm>
            <a:off x="5319713" y="1562100"/>
            <a:ext cx="3778250" cy="1323439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2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Arial" charset="0"/>
              </a:rPr>
              <a:t>Isobaric T-X phase diagram of the system Fo-Silica at 0.1 MPa (1 bar).</a:t>
            </a:r>
          </a:p>
          <a:p>
            <a:pPr eaLnBrk="0" hangingPunct="0">
              <a:defRPr/>
            </a:pPr>
            <a:r>
              <a:rPr lang="en-US" sz="2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Arial" charset="0"/>
              </a:rPr>
              <a:t>After Bowen and Anderson (1914) and Grieg (1927).</a:t>
            </a:r>
            <a:r>
              <a:rPr lang="en-US" sz="2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Amer. J. Sci.</a:t>
            </a:r>
          </a:p>
        </p:txBody>
      </p:sp>
      <p:sp>
        <p:nvSpPr>
          <p:cNvPr id="576592" name="Text Box 80"/>
          <p:cNvSpPr txBox="1">
            <a:spLocks noChangeArrowheads="1"/>
          </p:cNvSpPr>
          <p:nvPr/>
        </p:nvSpPr>
        <p:spPr bwMode="auto">
          <a:xfrm>
            <a:off x="0" y="-30163"/>
            <a:ext cx="9144000" cy="10668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is the case of a bynary system with peritectic reaction.</a:t>
            </a:r>
          </a:p>
        </p:txBody>
      </p:sp>
      <p:sp>
        <p:nvSpPr>
          <p:cNvPr id="576594" name="Line 82"/>
          <p:cNvSpPr>
            <a:spLocks noChangeShapeType="1"/>
          </p:cNvSpPr>
          <p:nvPr/>
        </p:nvSpPr>
        <p:spPr bwMode="auto">
          <a:xfrm>
            <a:off x="2590800" y="3190875"/>
            <a:ext cx="0" cy="1209675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593" name="Oval 81"/>
          <p:cNvSpPr>
            <a:spLocks noChangeArrowheads="1"/>
          </p:cNvSpPr>
          <p:nvPr/>
        </p:nvSpPr>
        <p:spPr bwMode="auto">
          <a:xfrm>
            <a:off x="2543175" y="3109913"/>
            <a:ext cx="88900" cy="100012"/>
          </a:xfrm>
          <a:prstGeom prst="ellipse">
            <a:avLst/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595" name="Freeform 83"/>
          <p:cNvSpPr>
            <a:spLocks/>
          </p:cNvSpPr>
          <p:nvPr/>
        </p:nvSpPr>
        <p:spPr bwMode="auto">
          <a:xfrm>
            <a:off x="2386013" y="4395788"/>
            <a:ext cx="209550" cy="688975"/>
          </a:xfrm>
          <a:custGeom>
            <a:avLst/>
            <a:gdLst/>
            <a:ahLst/>
            <a:cxnLst>
              <a:cxn ang="0">
                <a:pos x="132" y="0"/>
              </a:cxn>
              <a:cxn ang="0">
                <a:pos x="47" y="195"/>
              </a:cxn>
              <a:cxn ang="0">
                <a:pos x="0" y="434"/>
              </a:cxn>
            </a:cxnLst>
            <a:rect l="0" t="0" r="r" b="b"/>
            <a:pathLst>
              <a:path w="132" h="434">
                <a:moveTo>
                  <a:pt x="132" y="0"/>
                </a:moveTo>
                <a:cubicBezTo>
                  <a:pt x="100" y="61"/>
                  <a:pt x="69" y="123"/>
                  <a:pt x="47" y="195"/>
                </a:cubicBezTo>
                <a:cubicBezTo>
                  <a:pt x="25" y="267"/>
                  <a:pt x="12" y="350"/>
                  <a:pt x="0" y="434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597" name="Text Box 85"/>
          <p:cNvSpPr txBox="1">
            <a:spLocks noChangeArrowheads="1"/>
          </p:cNvSpPr>
          <p:nvPr/>
        </p:nvSpPr>
        <p:spPr bwMode="auto">
          <a:xfrm>
            <a:off x="5124450" y="4195763"/>
            <a:ext cx="360996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</a:t>
            </a:r>
            <a:r>
              <a:rPr lang="en-GB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</a:t>
            </a:r>
          </a:p>
        </p:txBody>
      </p:sp>
      <p:sp>
        <p:nvSpPr>
          <p:cNvPr id="576598" name="Oval 86"/>
          <p:cNvSpPr>
            <a:spLocks noChangeArrowheads="1"/>
          </p:cNvSpPr>
          <p:nvPr/>
        </p:nvSpPr>
        <p:spPr bwMode="auto">
          <a:xfrm>
            <a:off x="2630488" y="4503738"/>
            <a:ext cx="2065337" cy="395287"/>
          </a:xfrm>
          <a:prstGeom prst="ellipse">
            <a:avLst/>
          </a:prstGeom>
          <a:noFill/>
          <a:ln w="38100" algn="ctr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599" name="Text Box 87"/>
          <p:cNvSpPr txBox="1">
            <a:spLocks noChangeArrowheads="1"/>
          </p:cNvSpPr>
          <p:nvPr/>
        </p:nvSpPr>
        <p:spPr bwMode="auto">
          <a:xfrm>
            <a:off x="5124450" y="4929188"/>
            <a:ext cx="37221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</a:t>
            </a:r>
            <a:r>
              <a:rPr lang="en-GB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</a:t>
            </a:r>
          </a:p>
        </p:txBody>
      </p:sp>
      <p:sp>
        <p:nvSpPr>
          <p:cNvPr id="576600" name="Oval 88"/>
          <p:cNvSpPr>
            <a:spLocks noChangeArrowheads="1"/>
          </p:cNvSpPr>
          <p:nvPr/>
        </p:nvSpPr>
        <p:spPr bwMode="auto">
          <a:xfrm>
            <a:off x="2425700" y="5113338"/>
            <a:ext cx="2381250" cy="395287"/>
          </a:xfrm>
          <a:prstGeom prst="ellipse">
            <a:avLst/>
          </a:prstGeom>
          <a:noFill/>
          <a:ln w="38100" algn="ctr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pSp>
        <p:nvGrpSpPr>
          <p:cNvPr id="3" name="Group 106"/>
          <p:cNvGrpSpPr>
            <a:grpSpLocks/>
          </p:cNvGrpSpPr>
          <p:nvPr/>
        </p:nvGrpSpPr>
        <p:grpSpPr bwMode="auto">
          <a:xfrm>
            <a:off x="5329238" y="3300413"/>
            <a:ext cx="3808412" cy="3844925"/>
            <a:chOff x="3357" y="2079"/>
            <a:chExt cx="2399" cy="2422"/>
          </a:xfrm>
          <a:effectLst/>
        </p:grpSpPr>
        <p:sp>
          <p:nvSpPr>
            <p:cNvPr id="576604" name="Freeform 92"/>
            <p:cNvSpPr>
              <a:spLocks/>
            </p:cNvSpPr>
            <p:nvPr/>
          </p:nvSpPr>
          <p:spPr bwMode="auto">
            <a:xfrm rot="14412857" flipH="1">
              <a:off x="3438" y="2701"/>
              <a:ext cx="1886" cy="1711"/>
            </a:xfrm>
            <a:custGeom>
              <a:avLst/>
              <a:gdLst/>
              <a:ahLst/>
              <a:cxnLst>
                <a:cxn ang="0">
                  <a:pos x="1387" y="0"/>
                </a:cxn>
                <a:cxn ang="0">
                  <a:pos x="0" y="2282"/>
                </a:cxn>
                <a:cxn ang="0">
                  <a:pos x="2758" y="2282"/>
                </a:cxn>
                <a:cxn ang="0">
                  <a:pos x="1387" y="0"/>
                </a:cxn>
              </a:cxnLst>
              <a:rect l="0" t="0" r="r" b="b"/>
              <a:pathLst>
                <a:path w="2758" h="2282">
                  <a:moveTo>
                    <a:pt x="1387" y="0"/>
                  </a:moveTo>
                  <a:lnTo>
                    <a:pt x="0" y="2282"/>
                  </a:lnTo>
                  <a:lnTo>
                    <a:pt x="2758" y="2282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00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605" name="Freeform 93"/>
            <p:cNvSpPr>
              <a:spLocks/>
            </p:cNvSpPr>
            <p:nvPr/>
          </p:nvSpPr>
          <p:spPr bwMode="auto">
            <a:xfrm rot="14412857" flipH="1">
              <a:off x="3442" y="2694"/>
              <a:ext cx="1897" cy="1717"/>
            </a:xfrm>
            <a:custGeom>
              <a:avLst/>
              <a:gdLst/>
              <a:ahLst/>
              <a:cxnLst>
                <a:cxn ang="0">
                  <a:pos x="1395" y="0"/>
                </a:cxn>
                <a:cxn ang="0">
                  <a:pos x="0" y="2290"/>
                </a:cxn>
                <a:cxn ang="0">
                  <a:pos x="2774" y="2290"/>
                </a:cxn>
                <a:cxn ang="0">
                  <a:pos x="1395" y="0"/>
                </a:cxn>
                <a:cxn ang="0">
                  <a:pos x="1391" y="7"/>
                </a:cxn>
                <a:cxn ang="0">
                  <a:pos x="2762" y="2290"/>
                </a:cxn>
                <a:cxn ang="0">
                  <a:pos x="2766" y="2282"/>
                </a:cxn>
                <a:cxn ang="0">
                  <a:pos x="8" y="2282"/>
                </a:cxn>
                <a:cxn ang="0">
                  <a:pos x="12" y="2290"/>
                </a:cxn>
                <a:cxn ang="0">
                  <a:pos x="1399" y="7"/>
                </a:cxn>
                <a:cxn ang="0">
                  <a:pos x="1391" y="7"/>
                </a:cxn>
                <a:cxn ang="0">
                  <a:pos x="1395" y="0"/>
                </a:cxn>
              </a:cxnLst>
              <a:rect l="0" t="0" r="r" b="b"/>
              <a:pathLst>
                <a:path w="2774" h="2290">
                  <a:moveTo>
                    <a:pt x="1395" y="0"/>
                  </a:moveTo>
                  <a:lnTo>
                    <a:pt x="0" y="2290"/>
                  </a:lnTo>
                  <a:lnTo>
                    <a:pt x="2774" y="2290"/>
                  </a:lnTo>
                  <a:lnTo>
                    <a:pt x="1395" y="0"/>
                  </a:lnTo>
                  <a:lnTo>
                    <a:pt x="1391" y="7"/>
                  </a:lnTo>
                  <a:lnTo>
                    <a:pt x="2762" y="2290"/>
                  </a:lnTo>
                  <a:lnTo>
                    <a:pt x="2766" y="2282"/>
                  </a:lnTo>
                  <a:lnTo>
                    <a:pt x="8" y="2282"/>
                  </a:lnTo>
                  <a:lnTo>
                    <a:pt x="12" y="2290"/>
                  </a:lnTo>
                  <a:lnTo>
                    <a:pt x="1399" y="7"/>
                  </a:lnTo>
                  <a:lnTo>
                    <a:pt x="1391" y="7"/>
                  </a:lnTo>
                  <a:lnTo>
                    <a:pt x="139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606" name="Freeform 94"/>
            <p:cNvSpPr>
              <a:spLocks/>
            </p:cNvSpPr>
            <p:nvPr/>
          </p:nvSpPr>
          <p:spPr bwMode="auto">
            <a:xfrm rot="14412857" flipH="1">
              <a:off x="4188" y="2713"/>
              <a:ext cx="427" cy="1717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0" y="2290"/>
                </a:cxn>
                <a:cxn ang="0">
                  <a:pos x="624" y="542"/>
                </a:cxn>
              </a:cxnLst>
              <a:rect l="0" t="0" r="r" b="b"/>
              <a:pathLst>
                <a:path w="624" h="2290">
                  <a:moveTo>
                    <a:pt x="291" y="0"/>
                  </a:moveTo>
                  <a:lnTo>
                    <a:pt x="0" y="2290"/>
                  </a:lnTo>
                  <a:lnTo>
                    <a:pt x="624" y="542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607" name="Rectangle 95"/>
            <p:cNvSpPr>
              <a:spLocks noChangeArrowheads="1"/>
            </p:cNvSpPr>
            <p:nvPr/>
          </p:nvSpPr>
          <p:spPr bwMode="auto">
            <a:xfrm>
              <a:off x="4473" y="2079"/>
              <a:ext cx="455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Ne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608" name="Rectangle 96"/>
            <p:cNvSpPr>
              <a:spLocks noChangeArrowheads="1"/>
            </p:cNvSpPr>
            <p:nvPr/>
          </p:nvSpPr>
          <p:spPr bwMode="auto">
            <a:xfrm>
              <a:off x="4905" y="2762"/>
              <a:ext cx="399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Ab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609" name="Rectangle 97"/>
            <p:cNvSpPr>
              <a:spLocks noChangeArrowheads="1"/>
            </p:cNvSpPr>
            <p:nvPr/>
          </p:nvSpPr>
          <p:spPr bwMode="auto">
            <a:xfrm>
              <a:off x="5439" y="3915"/>
              <a:ext cx="317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Q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610" name="Rectangle 98"/>
            <p:cNvSpPr>
              <a:spLocks noChangeArrowheads="1"/>
            </p:cNvSpPr>
            <p:nvPr/>
          </p:nvSpPr>
          <p:spPr bwMode="auto">
            <a:xfrm>
              <a:off x="3379" y="3950"/>
              <a:ext cx="318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Fo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611" name="Rectangle 99"/>
            <p:cNvSpPr>
              <a:spLocks noChangeArrowheads="1"/>
            </p:cNvSpPr>
            <p:nvPr/>
          </p:nvSpPr>
          <p:spPr bwMode="auto">
            <a:xfrm>
              <a:off x="3944" y="3941"/>
              <a:ext cx="318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En</a:t>
              </a:r>
              <a:endParaRPr lang="en-US" sz="2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612" name="Rectangle 100"/>
            <p:cNvSpPr>
              <a:spLocks noChangeArrowheads="1"/>
            </p:cNvSpPr>
            <p:nvPr/>
          </p:nvSpPr>
          <p:spPr bwMode="auto">
            <a:xfrm>
              <a:off x="4307" y="2661"/>
              <a:ext cx="640" cy="3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0" hangingPunct="0">
                <a:defRPr/>
              </a:pPr>
              <a:r>
                <a:rPr lang="en-US" sz="1500" dirty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Alkaline Field</a:t>
              </a:r>
              <a:endParaRPr lang="en-US" sz="15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613" name="Rectangle 101"/>
            <p:cNvSpPr>
              <a:spLocks noChangeArrowheads="1"/>
            </p:cNvSpPr>
            <p:nvPr/>
          </p:nvSpPr>
          <p:spPr bwMode="auto">
            <a:xfrm>
              <a:off x="4542" y="3420"/>
              <a:ext cx="822" cy="3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0" hangingPunct="0">
                <a:defRPr/>
              </a:pPr>
              <a:r>
                <a:rPr lang="en-US" sz="15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Subalkaline Field</a:t>
              </a:r>
              <a:endParaRPr lang="en-US" sz="150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614" name="Rectangle 102"/>
            <p:cNvSpPr>
              <a:spLocks noChangeArrowheads="1"/>
            </p:cNvSpPr>
            <p:nvPr/>
          </p:nvSpPr>
          <p:spPr bwMode="auto">
            <a:xfrm>
              <a:off x="4415" y="3930"/>
              <a:ext cx="846" cy="3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13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Plane of silica saturation</a:t>
              </a:r>
              <a:endParaRPr lang="en-US" sz="1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615" name="Rectangle 103"/>
            <p:cNvSpPr>
              <a:spLocks noChangeArrowheads="1"/>
            </p:cNvSpPr>
            <p:nvPr/>
          </p:nvSpPr>
          <p:spPr bwMode="auto">
            <a:xfrm>
              <a:off x="3357" y="2933"/>
              <a:ext cx="1221" cy="3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13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Critical plane of silica undersaturation</a:t>
              </a:r>
              <a:endParaRPr lang="en-US" sz="1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6616" name="Line 104"/>
            <p:cNvSpPr>
              <a:spLocks noChangeShapeType="1"/>
            </p:cNvSpPr>
            <p:nvPr/>
          </p:nvSpPr>
          <p:spPr bwMode="auto">
            <a:xfrm rot="3612857" flipV="1">
              <a:off x="4168" y="3249"/>
              <a:ext cx="293" cy="86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6617" name="Line 105"/>
            <p:cNvSpPr>
              <a:spLocks noChangeShapeType="1"/>
            </p:cNvSpPr>
            <p:nvPr/>
          </p:nvSpPr>
          <p:spPr bwMode="auto">
            <a:xfrm rot="3612857" flipH="1">
              <a:off x="4334" y="3803"/>
              <a:ext cx="330" cy="3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76619" name="AutoShape 107"/>
          <p:cNvSpPr>
            <a:spLocks noChangeArrowheads="1"/>
          </p:cNvSpPr>
          <p:nvPr/>
        </p:nvSpPr>
        <p:spPr bwMode="auto">
          <a:xfrm>
            <a:off x="2609850" y="5910263"/>
            <a:ext cx="2490788" cy="190500"/>
          </a:xfrm>
          <a:prstGeom prst="leftArrow">
            <a:avLst>
              <a:gd name="adj1" fmla="val 50000"/>
              <a:gd name="adj2" fmla="val 178026"/>
            </a:avLst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20" name="Line 108"/>
          <p:cNvSpPr>
            <a:spLocks noChangeShapeType="1"/>
          </p:cNvSpPr>
          <p:nvPr/>
        </p:nvSpPr>
        <p:spPr bwMode="auto">
          <a:xfrm>
            <a:off x="2590800" y="4276725"/>
            <a:ext cx="0" cy="1747838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23" name="Freeform 111"/>
          <p:cNvSpPr>
            <a:spLocks/>
          </p:cNvSpPr>
          <p:nvPr/>
        </p:nvSpPr>
        <p:spPr bwMode="auto">
          <a:xfrm rot="20827346">
            <a:off x="4884738" y="5872163"/>
            <a:ext cx="119062" cy="233362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25" name="Freeform 113"/>
          <p:cNvSpPr>
            <a:spLocks/>
          </p:cNvSpPr>
          <p:nvPr/>
        </p:nvSpPr>
        <p:spPr bwMode="auto">
          <a:xfrm rot="3097495">
            <a:off x="4931569" y="6106319"/>
            <a:ext cx="114300" cy="2365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26" name="Freeform 114"/>
          <p:cNvSpPr>
            <a:spLocks/>
          </p:cNvSpPr>
          <p:nvPr/>
        </p:nvSpPr>
        <p:spPr bwMode="auto">
          <a:xfrm rot="6900620">
            <a:off x="5133181" y="6065044"/>
            <a:ext cx="117475" cy="2365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28" name="Freeform 116"/>
          <p:cNvSpPr>
            <a:spLocks/>
          </p:cNvSpPr>
          <p:nvPr/>
        </p:nvSpPr>
        <p:spPr bwMode="auto">
          <a:xfrm rot="6949122">
            <a:off x="5184776" y="5767387"/>
            <a:ext cx="114300" cy="238125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27" name="Freeform 115"/>
          <p:cNvSpPr>
            <a:spLocks/>
          </p:cNvSpPr>
          <p:nvPr/>
        </p:nvSpPr>
        <p:spPr bwMode="auto">
          <a:xfrm rot="26025923">
            <a:off x="4915694" y="5950744"/>
            <a:ext cx="115887" cy="238125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30" name="Freeform 118"/>
          <p:cNvSpPr>
            <a:spLocks/>
          </p:cNvSpPr>
          <p:nvPr/>
        </p:nvSpPr>
        <p:spPr bwMode="auto">
          <a:xfrm rot="12109830">
            <a:off x="4948238" y="5791200"/>
            <a:ext cx="117475" cy="233363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31" name="Freeform 119"/>
          <p:cNvSpPr>
            <a:spLocks/>
          </p:cNvSpPr>
          <p:nvPr/>
        </p:nvSpPr>
        <p:spPr bwMode="auto">
          <a:xfrm rot="18170869">
            <a:off x="4997450" y="6089650"/>
            <a:ext cx="144463" cy="182563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35" name="Freeform 123"/>
          <p:cNvSpPr>
            <a:spLocks/>
          </p:cNvSpPr>
          <p:nvPr/>
        </p:nvSpPr>
        <p:spPr bwMode="auto">
          <a:xfrm rot="23369443">
            <a:off x="4959350" y="5959475"/>
            <a:ext cx="92075" cy="292100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36" name="Freeform 124"/>
          <p:cNvSpPr>
            <a:spLocks/>
          </p:cNvSpPr>
          <p:nvPr/>
        </p:nvSpPr>
        <p:spPr bwMode="auto">
          <a:xfrm rot="4292643">
            <a:off x="5164932" y="5949156"/>
            <a:ext cx="107950" cy="242887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37" name="Freeform 125"/>
          <p:cNvSpPr>
            <a:spLocks/>
          </p:cNvSpPr>
          <p:nvPr/>
        </p:nvSpPr>
        <p:spPr bwMode="auto">
          <a:xfrm rot="5639591">
            <a:off x="5003007" y="5828506"/>
            <a:ext cx="146050" cy="182563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38" name="Freeform 126"/>
          <p:cNvSpPr>
            <a:spLocks/>
          </p:cNvSpPr>
          <p:nvPr/>
        </p:nvSpPr>
        <p:spPr bwMode="auto">
          <a:xfrm rot="9453352">
            <a:off x="5106988" y="5981700"/>
            <a:ext cx="123825" cy="21748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40" name="Freeform 128"/>
          <p:cNvSpPr>
            <a:spLocks/>
          </p:cNvSpPr>
          <p:nvPr/>
        </p:nvSpPr>
        <p:spPr bwMode="auto">
          <a:xfrm rot="17314114">
            <a:off x="5219700" y="5849938"/>
            <a:ext cx="109538" cy="233362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41" name="Freeform 129"/>
          <p:cNvSpPr>
            <a:spLocks/>
          </p:cNvSpPr>
          <p:nvPr/>
        </p:nvSpPr>
        <p:spPr bwMode="auto">
          <a:xfrm rot="18661062">
            <a:off x="5073650" y="5800725"/>
            <a:ext cx="139700" cy="184150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42" name="Freeform 130"/>
          <p:cNvSpPr>
            <a:spLocks/>
          </p:cNvSpPr>
          <p:nvPr/>
        </p:nvSpPr>
        <p:spPr bwMode="auto">
          <a:xfrm rot="22464188">
            <a:off x="5080000" y="5775325"/>
            <a:ext cx="117475" cy="219075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43" name="Freeform 131"/>
          <p:cNvSpPr>
            <a:spLocks/>
          </p:cNvSpPr>
          <p:nvPr/>
        </p:nvSpPr>
        <p:spPr bwMode="auto">
          <a:xfrm rot="41589489">
            <a:off x="5151438" y="6103938"/>
            <a:ext cx="117475" cy="219075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44" name="Freeform 132"/>
          <p:cNvSpPr>
            <a:spLocks/>
          </p:cNvSpPr>
          <p:nvPr/>
        </p:nvSpPr>
        <p:spPr bwMode="auto">
          <a:xfrm rot="22512689">
            <a:off x="4843463" y="5980113"/>
            <a:ext cx="117475" cy="219075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45" name="Freeform 133"/>
          <p:cNvSpPr>
            <a:spLocks/>
          </p:cNvSpPr>
          <p:nvPr/>
        </p:nvSpPr>
        <p:spPr bwMode="auto">
          <a:xfrm rot="23859637">
            <a:off x="5099050" y="5870575"/>
            <a:ext cx="92075" cy="277813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46" name="Freeform 134"/>
          <p:cNvSpPr>
            <a:spLocks/>
          </p:cNvSpPr>
          <p:nvPr/>
        </p:nvSpPr>
        <p:spPr bwMode="auto">
          <a:xfrm rot="27673398">
            <a:off x="5024438" y="6002337"/>
            <a:ext cx="109538" cy="233363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47" name="Freeform 135"/>
          <p:cNvSpPr>
            <a:spLocks/>
          </p:cNvSpPr>
          <p:nvPr/>
        </p:nvSpPr>
        <p:spPr bwMode="auto">
          <a:xfrm rot="19376898">
            <a:off x="5116513" y="5937250"/>
            <a:ext cx="117475" cy="215900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49" name="Freeform 137"/>
          <p:cNvSpPr>
            <a:spLocks/>
          </p:cNvSpPr>
          <p:nvPr/>
        </p:nvSpPr>
        <p:spPr bwMode="auto">
          <a:xfrm rot="1647046">
            <a:off x="5273675" y="5926138"/>
            <a:ext cx="92075" cy="277812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50" name="Freeform 138"/>
          <p:cNvSpPr>
            <a:spLocks/>
          </p:cNvSpPr>
          <p:nvPr/>
        </p:nvSpPr>
        <p:spPr bwMode="auto">
          <a:xfrm rot="5450171">
            <a:off x="5208588" y="6007100"/>
            <a:ext cx="107950" cy="234950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51" name="Freeform 139"/>
          <p:cNvSpPr>
            <a:spLocks/>
          </p:cNvSpPr>
          <p:nvPr/>
        </p:nvSpPr>
        <p:spPr bwMode="auto">
          <a:xfrm rot="24575473">
            <a:off x="4912519" y="5992019"/>
            <a:ext cx="109538" cy="234950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53" name="Freeform 141"/>
          <p:cNvSpPr>
            <a:spLocks/>
          </p:cNvSpPr>
          <p:nvPr/>
        </p:nvSpPr>
        <p:spPr bwMode="auto">
          <a:xfrm rot="6845620">
            <a:off x="4856162" y="6121401"/>
            <a:ext cx="138113" cy="182562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54" name="Freeform 142"/>
          <p:cNvSpPr>
            <a:spLocks/>
          </p:cNvSpPr>
          <p:nvPr/>
        </p:nvSpPr>
        <p:spPr bwMode="auto">
          <a:xfrm rot="10659381">
            <a:off x="4995863" y="6148388"/>
            <a:ext cx="117475" cy="217487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34" name="Freeform 122"/>
          <p:cNvSpPr>
            <a:spLocks/>
          </p:cNvSpPr>
          <p:nvPr/>
        </p:nvSpPr>
        <p:spPr bwMode="auto">
          <a:xfrm rot="1271380">
            <a:off x="5064125" y="6064250"/>
            <a:ext cx="109538" cy="244475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6652" name="Freeform 140"/>
          <p:cNvSpPr>
            <a:spLocks/>
          </p:cNvSpPr>
          <p:nvPr/>
        </p:nvSpPr>
        <p:spPr bwMode="auto">
          <a:xfrm rot="5498673">
            <a:off x="5011738" y="5851525"/>
            <a:ext cx="107950" cy="234950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0" y="1440"/>
              </a:cxn>
              <a:cxn ang="0">
                <a:pos x="432" y="1824"/>
              </a:cxn>
              <a:cxn ang="0">
                <a:pos x="720" y="1488"/>
              </a:cxn>
              <a:cxn ang="0">
                <a:pos x="720" y="432"/>
              </a:cxn>
              <a:cxn ang="0">
                <a:pos x="288" y="0"/>
              </a:cxn>
              <a:cxn ang="0">
                <a:pos x="0" y="480"/>
              </a:cxn>
            </a:cxnLst>
            <a:rect l="0" t="0" r="r" b="b"/>
            <a:pathLst>
              <a:path w="720" h="1824">
                <a:moveTo>
                  <a:pt x="0" y="480"/>
                </a:moveTo>
                <a:lnTo>
                  <a:pt x="0" y="1440"/>
                </a:lnTo>
                <a:lnTo>
                  <a:pt x="432" y="1824"/>
                </a:lnTo>
                <a:lnTo>
                  <a:pt x="720" y="1488"/>
                </a:lnTo>
                <a:lnTo>
                  <a:pt x="720" y="432"/>
                </a:lnTo>
                <a:lnTo>
                  <a:pt x="288" y="0"/>
                </a:lnTo>
                <a:lnTo>
                  <a:pt x="0" y="48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143" name="Figura a mano libera 142"/>
          <p:cNvSpPr/>
          <p:nvPr/>
        </p:nvSpPr>
        <p:spPr bwMode="auto">
          <a:xfrm>
            <a:off x="735013" y="4941888"/>
            <a:ext cx="4887912" cy="1385887"/>
          </a:xfrm>
          <a:custGeom>
            <a:avLst/>
            <a:gdLst>
              <a:gd name="connsiteX0" fmla="*/ 0 w 4887310"/>
              <a:gd name="connsiteY0" fmla="*/ 1385614 h 1385614"/>
              <a:gd name="connsiteX1" fmla="*/ 851338 w 4887310"/>
              <a:gd name="connsiteY1" fmla="*/ 481724 h 1385614"/>
              <a:gd name="connsiteX2" fmla="*/ 1881352 w 4887310"/>
              <a:gd name="connsiteY2" fmla="*/ 113862 h 1385614"/>
              <a:gd name="connsiteX3" fmla="*/ 3468414 w 4887310"/>
              <a:gd name="connsiteY3" fmla="*/ 92841 h 1385614"/>
              <a:gd name="connsiteX4" fmla="*/ 4498428 w 4887310"/>
              <a:gd name="connsiteY4" fmla="*/ 670910 h 1385614"/>
              <a:gd name="connsiteX5" fmla="*/ 4887310 w 4887310"/>
              <a:gd name="connsiteY5" fmla="*/ 1322551 h 138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7310" h="1385614">
                <a:moveTo>
                  <a:pt x="0" y="1385614"/>
                </a:moveTo>
                <a:cubicBezTo>
                  <a:pt x="268889" y="1039648"/>
                  <a:pt x="537779" y="693683"/>
                  <a:pt x="851338" y="481724"/>
                </a:cubicBezTo>
                <a:cubicBezTo>
                  <a:pt x="1164897" y="269765"/>
                  <a:pt x="1445173" y="178676"/>
                  <a:pt x="1881352" y="113862"/>
                </a:cubicBezTo>
                <a:cubicBezTo>
                  <a:pt x="2317531" y="49048"/>
                  <a:pt x="3032235" y="0"/>
                  <a:pt x="3468414" y="92841"/>
                </a:cubicBezTo>
                <a:cubicBezTo>
                  <a:pt x="3904593" y="185682"/>
                  <a:pt x="4261945" y="465958"/>
                  <a:pt x="4498428" y="670910"/>
                </a:cubicBezTo>
                <a:cubicBezTo>
                  <a:pt x="4734911" y="875862"/>
                  <a:pt x="4811110" y="1099206"/>
                  <a:pt x="4887310" y="1322551"/>
                </a:cubicBezTo>
              </a:path>
            </a:pathLst>
          </a:custGeom>
          <a:noFill/>
          <a:ln w="3810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triangl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144" name="Figura a mano libera 143"/>
          <p:cNvSpPr/>
          <p:nvPr/>
        </p:nvSpPr>
        <p:spPr bwMode="auto">
          <a:xfrm>
            <a:off x="2101850" y="4910138"/>
            <a:ext cx="4340225" cy="1385887"/>
          </a:xfrm>
          <a:custGeom>
            <a:avLst/>
            <a:gdLst>
              <a:gd name="connsiteX0" fmla="*/ 0 w 4887310"/>
              <a:gd name="connsiteY0" fmla="*/ 1385614 h 1385614"/>
              <a:gd name="connsiteX1" fmla="*/ 851338 w 4887310"/>
              <a:gd name="connsiteY1" fmla="*/ 481724 h 1385614"/>
              <a:gd name="connsiteX2" fmla="*/ 1881352 w 4887310"/>
              <a:gd name="connsiteY2" fmla="*/ 113862 h 1385614"/>
              <a:gd name="connsiteX3" fmla="*/ 3468414 w 4887310"/>
              <a:gd name="connsiteY3" fmla="*/ 92841 h 1385614"/>
              <a:gd name="connsiteX4" fmla="*/ 4498428 w 4887310"/>
              <a:gd name="connsiteY4" fmla="*/ 670910 h 1385614"/>
              <a:gd name="connsiteX5" fmla="*/ 4887310 w 4887310"/>
              <a:gd name="connsiteY5" fmla="*/ 1322551 h 138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7310" h="1385614">
                <a:moveTo>
                  <a:pt x="0" y="1385614"/>
                </a:moveTo>
                <a:cubicBezTo>
                  <a:pt x="268889" y="1039648"/>
                  <a:pt x="537779" y="693683"/>
                  <a:pt x="851338" y="481724"/>
                </a:cubicBezTo>
                <a:cubicBezTo>
                  <a:pt x="1164897" y="269765"/>
                  <a:pt x="1445173" y="178676"/>
                  <a:pt x="1881352" y="113862"/>
                </a:cubicBezTo>
                <a:cubicBezTo>
                  <a:pt x="2317531" y="49048"/>
                  <a:pt x="3032235" y="0"/>
                  <a:pt x="3468414" y="92841"/>
                </a:cubicBezTo>
                <a:cubicBezTo>
                  <a:pt x="3904593" y="185682"/>
                  <a:pt x="4261945" y="465958"/>
                  <a:pt x="4498428" y="670910"/>
                </a:cubicBezTo>
                <a:cubicBezTo>
                  <a:pt x="4734911" y="875862"/>
                  <a:pt x="4811110" y="1099206"/>
                  <a:pt x="4887310" y="1322551"/>
                </a:cubicBezTo>
              </a:path>
            </a:pathLst>
          </a:custGeom>
          <a:noFill/>
          <a:ln w="3810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triangl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145" name="Figura a mano libera 144"/>
          <p:cNvSpPr/>
          <p:nvPr/>
        </p:nvSpPr>
        <p:spPr bwMode="auto">
          <a:xfrm>
            <a:off x="5065713" y="5360988"/>
            <a:ext cx="3636962" cy="923925"/>
          </a:xfrm>
          <a:custGeom>
            <a:avLst/>
            <a:gdLst>
              <a:gd name="connsiteX0" fmla="*/ 0 w 4887310"/>
              <a:gd name="connsiteY0" fmla="*/ 1385614 h 1385614"/>
              <a:gd name="connsiteX1" fmla="*/ 851338 w 4887310"/>
              <a:gd name="connsiteY1" fmla="*/ 481724 h 1385614"/>
              <a:gd name="connsiteX2" fmla="*/ 1881352 w 4887310"/>
              <a:gd name="connsiteY2" fmla="*/ 113862 h 1385614"/>
              <a:gd name="connsiteX3" fmla="*/ 3468414 w 4887310"/>
              <a:gd name="connsiteY3" fmla="*/ 92841 h 1385614"/>
              <a:gd name="connsiteX4" fmla="*/ 4498428 w 4887310"/>
              <a:gd name="connsiteY4" fmla="*/ 670910 h 1385614"/>
              <a:gd name="connsiteX5" fmla="*/ 4887310 w 4887310"/>
              <a:gd name="connsiteY5" fmla="*/ 1322551 h 138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7310" h="1385614">
                <a:moveTo>
                  <a:pt x="0" y="1385614"/>
                </a:moveTo>
                <a:cubicBezTo>
                  <a:pt x="268889" y="1039648"/>
                  <a:pt x="537779" y="693683"/>
                  <a:pt x="851338" y="481724"/>
                </a:cubicBezTo>
                <a:cubicBezTo>
                  <a:pt x="1164897" y="269765"/>
                  <a:pt x="1445173" y="178676"/>
                  <a:pt x="1881352" y="113862"/>
                </a:cubicBezTo>
                <a:cubicBezTo>
                  <a:pt x="2317531" y="49048"/>
                  <a:pt x="3032235" y="0"/>
                  <a:pt x="3468414" y="92841"/>
                </a:cubicBezTo>
                <a:cubicBezTo>
                  <a:pt x="3904593" y="185682"/>
                  <a:pt x="4261945" y="465958"/>
                  <a:pt x="4498428" y="670910"/>
                </a:cubicBezTo>
                <a:cubicBezTo>
                  <a:pt x="4734911" y="875862"/>
                  <a:pt x="4811110" y="1099206"/>
                  <a:pt x="4887310" y="1322551"/>
                </a:cubicBezTo>
              </a:path>
            </a:pathLst>
          </a:custGeom>
          <a:noFill/>
          <a:ln w="3810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triangl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6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76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76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7659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76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2000"/>
                                        <p:tgtEl>
                                          <p:spTgt spid="576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76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76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576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76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3000"/>
                                        <p:tgtEl>
                                          <p:spTgt spid="576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576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76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76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76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576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76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76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76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576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76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2" dur="500"/>
                                        <p:tgtEl>
                                          <p:spTgt spid="576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76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576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576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500"/>
                            </p:stCondLst>
                            <p:childTnLst>
                              <p:par>
                                <p:cTn id="1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576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2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576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50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576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3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576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3500"/>
                            </p:stCondLst>
                            <p:childTnLst>
                              <p:par>
                                <p:cTn id="1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576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4500"/>
                            </p:stCondLst>
                            <p:childTnLst>
                              <p:par>
                                <p:cTn id="1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576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0"/>
                            </p:stCondLst>
                            <p:childTnLst>
                              <p:par>
                                <p:cTn id="1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576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5500"/>
                            </p:stCondLst>
                            <p:childTnLst>
                              <p:par>
                                <p:cTn id="1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576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6000"/>
                            </p:stCondLst>
                            <p:childTnLst>
                              <p:par>
                                <p:cTn id="1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576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6500"/>
                            </p:stCondLst>
                            <p:childTnLst>
                              <p:par>
                                <p:cTn id="1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576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7000"/>
                            </p:stCondLst>
                            <p:childTnLst>
                              <p:par>
                                <p:cTn id="1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576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7500"/>
                            </p:stCondLst>
                            <p:childTnLst>
                              <p:par>
                                <p:cTn id="1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576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8000"/>
                            </p:stCondLst>
                            <p:childTnLst>
                              <p:par>
                                <p:cTn id="1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576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8500"/>
                            </p:stCondLst>
                            <p:childTnLst>
                              <p:par>
                                <p:cTn id="18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9" dur="5000"/>
                                        <p:tgtEl>
                                          <p:spTgt spid="576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3500"/>
                            </p:stCondLst>
                            <p:childTnLst>
                              <p:par>
                                <p:cTn id="19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2000"/>
                                        <p:tgtEl>
                                          <p:spTgt spid="576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6514" grpId="0"/>
      <p:bldP spid="576587" grpId="0"/>
      <p:bldP spid="576591" grpId="0"/>
      <p:bldP spid="576592" grpId="0"/>
      <p:bldP spid="576593" grpId="0" animBg="1"/>
      <p:bldP spid="576595" grpId="0" animBg="1"/>
      <p:bldP spid="576597" grpId="0"/>
      <p:bldP spid="576598" grpId="0" animBg="1"/>
      <p:bldP spid="576599" grpId="0"/>
      <p:bldP spid="576600" grpId="0" animBg="1"/>
      <p:bldP spid="576619" grpId="0" animBg="1"/>
      <p:bldP spid="576623" grpId="0" animBg="1"/>
      <p:bldP spid="576625" grpId="0" animBg="1"/>
      <p:bldP spid="576626" grpId="0" animBg="1"/>
      <p:bldP spid="576628" grpId="0" animBg="1"/>
      <p:bldP spid="576627" grpId="0" animBg="1"/>
      <p:bldP spid="576630" grpId="0" animBg="1"/>
      <p:bldP spid="576631" grpId="0" animBg="1"/>
      <p:bldP spid="576635" grpId="0" animBg="1"/>
      <p:bldP spid="576636" grpId="0" animBg="1"/>
      <p:bldP spid="576637" grpId="0" animBg="1"/>
      <p:bldP spid="576638" grpId="0" animBg="1"/>
      <p:bldP spid="576640" grpId="0" animBg="1"/>
      <p:bldP spid="576641" grpId="0" animBg="1"/>
      <p:bldP spid="576642" grpId="0" animBg="1"/>
      <p:bldP spid="576643" grpId="0" animBg="1"/>
      <p:bldP spid="576644" grpId="0" animBg="1"/>
      <p:bldP spid="576645" grpId="0" animBg="1"/>
      <p:bldP spid="576646" grpId="0" animBg="1"/>
      <p:bldP spid="576647" grpId="0" animBg="1"/>
      <p:bldP spid="576649" grpId="0" animBg="1"/>
      <p:bldP spid="576650" grpId="0" animBg="1"/>
      <p:bldP spid="576651" grpId="0" animBg="1"/>
      <p:bldP spid="576653" grpId="0" animBg="1"/>
      <p:bldP spid="576654" grpId="0" animBg="1"/>
      <p:bldP spid="576634" grpId="0" animBg="1"/>
      <p:bldP spid="576652" grpId="0" animBg="1"/>
      <p:bldP spid="143" grpId="0" animBg="1"/>
      <p:bldP spid="144" grpId="0" animBg="1"/>
      <p:bldP spid="14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648" name="Rectangle 88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pSp>
        <p:nvGrpSpPr>
          <p:cNvPr id="25603" name="Group 2"/>
          <p:cNvGrpSpPr>
            <a:grpSpLocks/>
          </p:cNvGrpSpPr>
          <p:nvPr/>
        </p:nvGrpSpPr>
        <p:grpSpPr bwMode="auto">
          <a:xfrm>
            <a:off x="-77788" y="1558925"/>
            <a:ext cx="5486401" cy="5313363"/>
            <a:chOff x="5861" y="982"/>
            <a:chExt cx="3456" cy="3347"/>
          </a:xfrm>
          <a:effectLst/>
        </p:grpSpPr>
        <p:sp>
          <p:nvSpPr>
            <p:cNvPr id="578563" name="Rectangle 3"/>
            <p:cNvSpPr>
              <a:spLocks noChangeArrowheads="1"/>
            </p:cNvSpPr>
            <p:nvPr/>
          </p:nvSpPr>
          <p:spPr bwMode="auto">
            <a:xfrm>
              <a:off x="6372" y="990"/>
              <a:ext cx="2748" cy="2798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64" name="Freeform 4"/>
            <p:cNvSpPr>
              <a:spLocks/>
            </p:cNvSpPr>
            <p:nvPr/>
          </p:nvSpPr>
          <p:spPr bwMode="auto">
            <a:xfrm>
              <a:off x="6361" y="982"/>
              <a:ext cx="2769" cy="2822"/>
            </a:xfrm>
            <a:custGeom>
              <a:avLst/>
              <a:gdLst/>
              <a:ahLst/>
              <a:cxnLst>
                <a:cxn ang="0">
                  <a:pos x="2272" y="0"/>
                </a:cxn>
                <a:cxn ang="0">
                  <a:pos x="2272" y="2471"/>
                </a:cxn>
                <a:cxn ang="0">
                  <a:pos x="2275" y="2468"/>
                </a:cxn>
                <a:cxn ang="0">
                  <a:pos x="3" y="2468"/>
                </a:cxn>
                <a:cxn ang="0">
                  <a:pos x="5" y="2471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2475"/>
                </a:cxn>
                <a:cxn ang="0">
                  <a:pos x="2278" y="2475"/>
                </a:cxn>
                <a:cxn ang="0">
                  <a:pos x="2278" y="0"/>
                </a:cxn>
                <a:cxn ang="0">
                  <a:pos x="2272" y="0"/>
                </a:cxn>
              </a:cxnLst>
              <a:rect l="0" t="0" r="r" b="b"/>
              <a:pathLst>
                <a:path w="2279" h="2476">
                  <a:moveTo>
                    <a:pt x="2272" y="0"/>
                  </a:moveTo>
                  <a:lnTo>
                    <a:pt x="2272" y="2471"/>
                  </a:lnTo>
                  <a:lnTo>
                    <a:pt x="2275" y="2468"/>
                  </a:lnTo>
                  <a:lnTo>
                    <a:pt x="3" y="2468"/>
                  </a:lnTo>
                  <a:lnTo>
                    <a:pt x="5" y="247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475"/>
                  </a:lnTo>
                  <a:lnTo>
                    <a:pt x="2278" y="2475"/>
                  </a:lnTo>
                  <a:lnTo>
                    <a:pt x="2278" y="0"/>
                  </a:lnTo>
                  <a:lnTo>
                    <a:pt x="2272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65" name="Freeform 5"/>
            <p:cNvSpPr>
              <a:spLocks/>
            </p:cNvSpPr>
            <p:nvPr/>
          </p:nvSpPr>
          <p:spPr bwMode="auto">
            <a:xfrm>
              <a:off x="8843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66" name="Freeform 6"/>
            <p:cNvSpPr>
              <a:spLocks/>
            </p:cNvSpPr>
            <p:nvPr/>
          </p:nvSpPr>
          <p:spPr bwMode="auto">
            <a:xfrm>
              <a:off x="8570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67" name="Freeform 7"/>
            <p:cNvSpPr>
              <a:spLocks/>
            </p:cNvSpPr>
            <p:nvPr/>
          </p:nvSpPr>
          <p:spPr bwMode="auto">
            <a:xfrm>
              <a:off x="8017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68" name="Freeform 8"/>
            <p:cNvSpPr>
              <a:spLocks/>
            </p:cNvSpPr>
            <p:nvPr/>
          </p:nvSpPr>
          <p:spPr bwMode="auto">
            <a:xfrm>
              <a:off x="8294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69" name="Freeform 9"/>
            <p:cNvSpPr>
              <a:spLocks/>
            </p:cNvSpPr>
            <p:nvPr/>
          </p:nvSpPr>
          <p:spPr bwMode="auto">
            <a:xfrm>
              <a:off x="7741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70" name="Freeform 10"/>
            <p:cNvSpPr>
              <a:spLocks/>
            </p:cNvSpPr>
            <p:nvPr/>
          </p:nvSpPr>
          <p:spPr bwMode="auto">
            <a:xfrm>
              <a:off x="7465" y="3717"/>
              <a:ext cx="23" cy="83"/>
            </a:xfrm>
            <a:custGeom>
              <a:avLst/>
              <a:gdLst/>
              <a:ahLst/>
              <a:cxnLst>
                <a:cxn ang="0">
                  <a:pos x="18" y="7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8" y="72"/>
                </a:cxn>
              </a:cxnLst>
              <a:rect l="0" t="0" r="r" b="b"/>
              <a:pathLst>
                <a:path w="19" h="73">
                  <a:moveTo>
                    <a:pt x="18" y="72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8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71" name="Freeform 11"/>
            <p:cNvSpPr>
              <a:spLocks/>
            </p:cNvSpPr>
            <p:nvPr/>
          </p:nvSpPr>
          <p:spPr bwMode="auto">
            <a:xfrm>
              <a:off x="6914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72" name="Freeform 12"/>
            <p:cNvSpPr>
              <a:spLocks/>
            </p:cNvSpPr>
            <p:nvPr/>
          </p:nvSpPr>
          <p:spPr bwMode="auto">
            <a:xfrm>
              <a:off x="6637" y="3717"/>
              <a:ext cx="22" cy="83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73" name="Freeform 13"/>
            <p:cNvSpPr>
              <a:spLocks/>
            </p:cNvSpPr>
            <p:nvPr/>
          </p:nvSpPr>
          <p:spPr bwMode="auto">
            <a:xfrm>
              <a:off x="9080" y="3396"/>
              <a:ext cx="50" cy="2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0" y="17"/>
                </a:cxn>
                <a:cxn ang="0">
                  <a:pos x="40" y="0"/>
                </a:cxn>
              </a:cxnLst>
              <a:rect l="0" t="0" r="r" b="b"/>
              <a:pathLst>
                <a:path w="41" h="18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74" name="Freeform 14"/>
            <p:cNvSpPr>
              <a:spLocks/>
            </p:cNvSpPr>
            <p:nvPr/>
          </p:nvSpPr>
          <p:spPr bwMode="auto">
            <a:xfrm>
              <a:off x="9036" y="2956"/>
              <a:ext cx="94" cy="2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6" y="17"/>
                </a:cxn>
                <a:cxn ang="0">
                  <a:pos x="76" y="0"/>
                </a:cxn>
              </a:cxnLst>
              <a:rect l="0" t="0" r="r" b="b"/>
              <a:pathLst>
                <a:path w="77" h="18">
                  <a:moveTo>
                    <a:pt x="76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6" y="17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75" name="Freeform 15"/>
            <p:cNvSpPr>
              <a:spLocks/>
            </p:cNvSpPr>
            <p:nvPr/>
          </p:nvSpPr>
          <p:spPr bwMode="auto">
            <a:xfrm>
              <a:off x="9065" y="2541"/>
              <a:ext cx="54" cy="21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17"/>
                </a:cxn>
                <a:cxn ang="0">
                  <a:pos x="43" y="0"/>
                </a:cxn>
              </a:cxnLst>
              <a:rect l="0" t="0" r="r" b="b"/>
              <a:pathLst>
                <a:path w="44" h="18">
                  <a:moveTo>
                    <a:pt x="43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3" y="17"/>
                  </a:lnTo>
                  <a:lnTo>
                    <a:pt x="4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76" name="Freeform 16"/>
            <p:cNvSpPr>
              <a:spLocks/>
            </p:cNvSpPr>
            <p:nvPr/>
          </p:nvSpPr>
          <p:spPr bwMode="auto">
            <a:xfrm>
              <a:off x="9036" y="2116"/>
              <a:ext cx="94" cy="2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6" y="17"/>
                </a:cxn>
                <a:cxn ang="0">
                  <a:pos x="76" y="0"/>
                </a:cxn>
              </a:cxnLst>
              <a:rect l="0" t="0" r="r" b="b"/>
              <a:pathLst>
                <a:path w="77" h="18">
                  <a:moveTo>
                    <a:pt x="76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6" y="17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77" name="Freeform 17"/>
            <p:cNvSpPr>
              <a:spLocks/>
            </p:cNvSpPr>
            <p:nvPr/>
          </p:nvSpPr>
          <p:spPr bwMode="auto">
            <a:xfrm>
              <a:off x="9062" y="1702"/>
              <a:ext cx="65" cy="2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3" y="16"/>
                </a:cxn>
                <a:cxn ang="0">
                  <a:pos x="53" y="0"/>
                </a:cxn>
              </a:cxnLst>
              <a:rect l="0" t="0" r="r" b="b"/>
              <a:pathLst>
                <a:path w="54" h="17">
                  <a:moveTo>
                    <a:pt x="53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3" y="16"/>
                  </a:lnTo>
                  <a:lnTo>
                    <a:pt x="5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78" name="Freeform 18"/>
            <p:cNvSpPr>
              <a:spLocks/>
            </p:cNvSpPr>
            <p:nvPr/>
          </p:nvSpPr>
          <p:spPr bwMode="auto">
            <a:xfrm>
              <a:off x="9036" y="1277"/>
              <a:ext cx="94" cy="2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76" y="16"/>
                </a:cxn>
                <a:cxn ang="0">
                  <a:pos x="76" y="0"/>
                </a:cxn>
              </a:cxnLst>
              <a:rect l="0" t="0" r="r" b="b"/>
              <a:pathLst>
                <a:path w="77" h="17">
                  <a:moveTo>
                    <a:pt x="76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76" y="16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79" name="Freeform 19"/>
            <p:cNvSpPr>
              <a:spLocks/>
            </p:cNvSpPr>
            <p:nvPr/>
          </p:nvSpPr>
          <p:spPr bwMode="auto">
            <a:xfrm>
              <a:off x="6367" y="1720"/>
              <a:ext cx="55" cy="21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4" y="17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45" h="18">
                  <a:moveTo>
                    <a:pt x="0" y="17"/>
                  </a:moveTo>
                  <a:lnTo>
                    <a:pt x="44" y="17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80" name="Freeform 20"/>
            <p:cNvSpPr>
              <a:spLocks/>
            </p:cNvSpPr>
            <p:nvPr/>
          </p:nvSpPr>
          <p:spPr bwMode="auto">
            <a:xfrm>
              <a:off x="6365" y="1293"/>
              <a:ext cx="85" cy="21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69" y="17"/>
                </a:cxn>
                <a:cxn ang="0">
                  <a:pos x="69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70" h="18">
                  <a:moveTo>
                    <a:pt x="0" y="17"/>
                  </a:moveTo>
                  <a:lnTo>
                    <a:pt x="69" y="17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81" name="Freeform 21"/>
            <p:cNvSpPr>
              <a:spLocks/>
            </p:cNvSpPr>
            <p:nvPr/>
          </p:nvSpPr>
          <p:spPr bwMode="auto">
            <a:xfrm>
              <a:off x="6365" y="2130"/>
              <a:ext cx="79" cy="1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4" y="16"/>
                </a:cxn>
                <a:cxn ang="0">
                  <a:pos x="64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65" h="17">
                  <a:moveTo>
                    <a:pt x="0" y="16"/>
                  </a:moveTo>
                  <a:lnTo>
                    <a:pt x="64" y="16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82" name="Freeform 22"/>
            <p:cNvSpPr>
              <a:spLocks/>
            </p:cNvSpPr>
            <p:nvPr/>
          </p:nvSpPr>
          <p:spPr bwMode="auto">
            <a:xfrm>
              <a:off x="6365" y="2564"/>
              <a:ext cx="49" cy="1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40" y="16"/>
                </a:cxn>
                <a:cxn ang="0">
                  <a:pos x="4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41" h="17">
                  <a:moveTo>
                    <a:pt x="0" y="16"/>
                  </a:moveTo>
                  <a:lnTo>
                    <a:pt x="40" y="1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83" name="Freeform 23"/>
            <p:cNvSpPr>
              <a:spLocks/>
            </p:cNvSpPr>
            <p:nvPr/>
          </p:nvSpPr>
          <p:spPr bwMode="auto">
            <a:xfrm>
              <a:off x="6367" y="2968"/>
              <a:ext cx="83" cy="21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67" y="17"/>
                </a:cxn>
                <a:cxn ang="0">
                  <a:pos x="67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68" h="18">
                  <a:moveTo>
                    <a:pt x="0" y="17"/>
                  </a:moveTo>
                  <a:lnTo>
                    <a:pt x="67" y="17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84" name="Freeform 24"/>
            <p:cNvSpPr>
              <a:spLocks/>
            </p:cNvSpPr>
            <p:nvPr/>
          </p:nvSpPr>
          <p:spPr bwMode="auto">
            <a:xfrm>
              <a:off x="6365" y="3406"/>
              <a:ext cx="49" cy="1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40" y="16"/>
                </a:cxn>
                <a:cxn ang="0">
                  <a:pos x="4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41" h="17">
                  <a:moveTo>
                    <a:pt x="0" y="16"/>
                  </a:moveTo>
                  <a:lnTo>
                    <a:pt x="40" y="1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85" name="Rectangle 25"/>
            <p:cNvSpPr>
              <a:spLocks noChangeArrowheads="1"/>
            </p:cNvSpPr>
            <p:nvPr/>
          </p:nvSpPr>
          <p:spPr bwMode="auto">
            <a:xfrm>
              <a:off x="6033" y="3024"/>
              <a:ext cx="34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1557</a:t>
              </a:r>
            </a:p>
          </p:txBody>
        </p:sp>
        <p:sp>
          <p:nvSpPr>
            <p:cNvPr id="578586" name="Rectangle 26"/>
            <p:cNvSpPr>
              <a:spLocks noChangeArrowheads="1"/>
            </p:cNvSpPr>
            <p:nvPr/>
          </p:nvSpPr>
          <p:spPr bwMode="auto">
            <a:xfrm>
              <a:off x="6100" y="3923"/>
              <a:ext cx="60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</a:t>
              </a:r>
              <a:r>
                <a:rPr lang="en-US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US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578587" name="Rectangle 27"/>
            <p:cNvSpPr>
              <a:spLocks noChangeArrowheads="1"/>
            </p:cNvSpPr>
            <p:nvPr/>
          </p:nvSpPr>
          <p:spPr bwMode="auto">
            <a:xfrm>
              <a:off x="6781" y="3790"/>
              <a:ext cx="26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20</a:t>
              </a:r>
            </a:p>
          </p:txBody>
        </p:sp>
        <p:sp>
          <p:nvSpPr>
            <p:cNvPr id="578588" name="Rectangle 28"/>
            <p:cNvSpPr>
              <a:spLocks noChangeArrowheads="1"/>
            </p:cNvSpPr>
            <p:nvPr/>
          </p:nvSpPr>
          <p:spPr bwMode="auto">
            <a:xfrm>
              <a:off x="7335" y="3808"/>
              <a:ext cx="26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40</a:t>
              </a:r>
            </a:p>
          </p:txBody>
        </p:sp>
        <p:sp>
          <p:nvSpPr>
            <p:cNvPr id="578589" name="Rectangle 29"/>
            <p:cNvSpPr>
              <a:spLocks noChangeArrowheads="1"/>
            </p:cNvSpPr>
            <p:nvPr/>
          </p:nvSpPr>
          <p:spPr bwMode="auto">
            <a:xfrm>
              <a:off x="7878" y="3799"/>
              <a:ext cx="26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</a:p>
          </p:txBody>
        </p:sp>
        <p:sp>
          <p:nvSpPr>
            <p:cNvPr id="578590" name="Rectangle 30"/>
            <p:cNvSpPr>
              <a:spLocks noChangeArrowheads="1"/>
            </p:cNvSpPr>
            <p:nvPr/>
          </p:nvSpPr>
          <p:spPr bwMode="auto">
            <a:xfrm>
              <a:off x="8430" y="3806"/>
              <a:ext cx="26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80</a:t>
              </a:r>
            </a:p>
          </p:txBody>
        </p:sp>
        <p:sp>
          <p:nvSpPr>
            <p:cNvPr id="578591" name="Rectangle 31"/>
            <p:cNvSpPr>
              <a:spLocks noChangeArrowheads="1"/>
            </p:cNvSpPr>
            <p:nvPr/>
          </p:nvSpPr>
          <p:spPr bwMode="auto">
            <a:xfrm>
              <a:off x="8954" y="3799"/>
              <a:ext cx="363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US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578592" name="Rectangle 32"/>
            <p:cNvSpPr>
              <a:spLocks noChangeArrowheads="1"/>
            </p:cNvSpPr>
            <p:nvPr/>
          </p:nvSpPr>
          <p:spPr bwMode="auto">
            <a:xfrm>
              <a:off x="5943" y="3658"/>
              <a:ext cx="41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1400</a:t>
              </a:r>
            </a:p>
          </p:txBody>
        </p:sp>
        <p:sp>
          <p:nvSpPr>
            <p:cNvPr id="578593" name="Rectangle 33"/>
            <p:cNvSpPr>
              <a:spLocks noChangeArrowheads="1"/>
            </p:cNvSpPr>
            <p:nvPr/>
          </p:nvSpPr>
          <p:spPr bwMode="auto">
            <a:xfrm>
              <a:off x="5941" y="2869"/>
              <a:ext cx="41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1600</a:t>
              </a:r>
            </a:p>
          </p:txBody>
        </p:sp>
        <p:sp>
          <p:nvSpPr>
            <p:cNvPr id="578594" name="Rectangle 34"/>
            <p:cNvSpPr>
              <a:spLocks noChangeArrowheads="1"/>
            </p:cNvSpPr>
            <p:nvPr/>
          </p:nvSpPr>
          <p:spPr bwMode="auto">
            <a:xfrm>
              <a:off x="5933" y="2028"/>
              <a:ext cx="41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1800</a:t>
              </a:r>
            </a:p>
          </p:txBody>
        </p:sp>
        <p:sp>
          <p:nvSpPr>
            <p:cNvPr id="578595" name="Rectangle 35"/>
            <p:cNvSpPr>
              <a:spLocks noChangeArrowheads="1"/>
            </p:cNvSpPr>
            <p:nvPr/>
          </p:nvSpPr>
          <p:spPr bwMode="auto">
            <a:xfrm>
              <a:off x="5915" y="1204"/>
              <a:ext cx="41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2000</a:t>
              </a:r>
            </a:p>
          </p:txBody>
        </p:sp>
        <p:sp>
          <p:nvSpPr>
            <p:cNvPr id="578596" name="Rectangle 36"/>
            <p:cNvSpPr>
              <a:spLocks noChangeArrowheads="1"/>
            </p:cNvSpPr>
            <p:nvPr/>
          </p:nvSpPr>
          <p:spPr bwMode="auto">
            <a:xfrm rot="16200000">
              <a:off x="9024" y="2323"/>
              <a:ext cx="34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1713</a:t>
              </a:r>
            </a:p>
          </p:txBody>
        </p:sp>
        <p:sp>
          <p:nvSpPr>
            <p:cNvPr id="578597" name="Rectangle 37"/>
            <p:cNvSpPr>
              <a:spLocks noChangeArrowheads="1"/>
            </p:cNvSpPr>
            <p:nvPr/>
          </p:nvSpPr>
          <p:spPr bwMode="auto">
            <a:xfrm>
              <a:off x="5861" y="2380"/>
              <a:ext cx="473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 </a:t>
              </a:r>
              <a:r>
                <a:rPr lang="en-US" sz="2400" b="1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US" sz="24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 </a:t>
              </a:r>
            </a:p>
          </p:txBody>
        </p:sp>
        <p:sp>
          <p:nvSpPr>
            <p:cNvPr id="578598" name="Freeform 38"/>
            <p:cNvSpPr>
              <a:spLocks/>
            </p:cNvSpPr>
            <p:nvPr/>
          </p:nvSpPr>
          <p:spPr bwMode="auto">
            <a:xfrm>
              <a:off x="6365" y="1726"/>
              <a:ext cx="716" cy="1085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39" y="19"/>
                </a:cxn>
                <a:cxn ang="0">
                  <a:pos x="55" y="27"/>
                </a:cxn>
                <a:cxn ang="0">
                  <a:pos x="69" y="36"/>
                </a:cxn>
                <a:cxn ang="0">
                  <a:pos x="81" y="44"/>
                </a:cxn>
                <a:cxn ang="0">
                  <a:pos x="104" y="58"/>
                </a:cxn>
                <a:cxn ang="0">
                  <a:pos x="118" y="70"/>
                </a:cxn>
                <a:cxn ang="0">
                  <a:pos x="127" y="80"/>
                </a:cxn>
                <a:cxn ang="0">
                  <a:pos x="136" y="91"/>
                </a:cxn>
                <a:cxn ang="0">
                  <a:pos x="151" y="103"/>
                </a:cxn>
                <a:cxn ang="0">
                  <a:pos x="163" y="117"/>
                </a:cxn>
                <a:cxn ang="0">
                  <a:pos x="171" y="130"/>
                </a:cxn>
                <a:cxn ang="0">
                  <a:pos x="180" y="144"/>
                </a:cxn>
                <a:cxn ang="0">
                  <a:pos x="192" y="163"/>
                </a:cxn>
                <a:cxn ang="0">
                  <a:pos x="201" y="181"/>
                </a:cxn>
                <a:cxn ang="0">
                  <a:pos x="215" y="206"/>
                </a:cxn>
                <a:cxn ang="0">
                  <a:pos x="232" y="236"/>
                </a:cxn>
                <a:cxn ang="0">
                  <a:pos x="250" y="266"/>
                </a:cxn>
                <a:cxn ang="0">
                  <a:pos x="264" y="289"/>
                </a:cxn>
                <a:cxn ang="0">
                  <a:pos x="288" y="333"/>
                </a:cxn>
                <a:cxn ang="0">
                  <a:pos x="372" y="494"/>
                </a:cxn>
                <a:cxn ang="0">
                  <a:pos x="402" y="556"/>
                </a:cxn>
                <a:cxn ang="0">
                  <a:pos x="431" y="614"/>
                </a:cxn>
                <a:cxn ang="0">
                  <a:pos x="463" y="687"/>
                </a:cxn>
                <a:cxn ang="0">
                  <a:pos x="494" y="751"/>
                </a:cxn>
                <a:cxn ang="0">
                  <a:pos x="521" y="803"/>
                </a:cxn>
                <a:cxn ang="0">
                  <a:pos x="550" y="870"/>
                </a:cxn>
                <a:cxn ang="0">
                  <a:pos x="582" y="939"/>
                </a:cxn>
                <a:cxn ang="0">
                  <a:pos x="570" y="895"/>
                </a:cxn>
                <a:cxn ang="0">
                  <a:pos x="544" y="842"/>
                </a:cxn>
                <a:cxn ang="0">
                  <a:pos x="512" y="775"/>
                </a:cxn>
                <a:cxn ang="0">
                  <a:pos x="492" y="736"/>
                </a:cxn>
                <a:cxn ang="0">
                  <a:pos x="457" y="661"/>
                </a:cxn>
                <a:cxn ang="0">
                  <a:pos x="427" y="600"/>
                </a:cxn>
                <a:cxn ang="0">
                  <a:pos x="398" y="536"/>
                </a:cxn>
                <a:cxn ang="0">
                  <a:pos x="369" y="476"/>
                </a:cxn>
                <a:cxn ang="0">
                  <a:pos x="285" y="314"/>
                </a:cxn>
                <a:cxn ang="0">
                  <a:pos x="268" y="286"/>
                </a:cxn>
                <a:cxn ang="0">
                  <a:pos x="250" y="253"/>
                </a:cxn>
                <a:cxn ang="0">
                  <a:pos x="235" y="233"/>
                </a:cxn>
                <a:cxn ang="0">
                  <a:pos x="215" y="199"/>
                </a:cxn>
                <a:cxn ang="0">
                  <a:pos x="203" y="178"/>
                </a:cxn>
                <a:cxn ang="0">
                  <a:pos x="192" y="158"/>
                </a:cxn>
                <a:cxn ang="0">
                  <a:pos x="183" y="142"/>
                </a:cxn>
                <a:cxn ang="0">
                  <a:pos x="175" y="127"/>
                </a:cxn>
                <a:cxn ang="0">
                  <a:pos x="163" y="111"/>
                </a:cxn>
                <a:cxn ang="0">
                  <a:pos x="151" y="97"/>
                </a:cxn>
                <a:cxn ang="0">
                  <a:pos x="142" y="83"/>
                </a:cxn>
                <a:cxn ang="0">
                  <a:pos x="127" y="72"/>
                </a:cxn>
                <a:cxn ang="0">
                  <a:pos x="116" y="63"/>
                </a:cxn>
                <a:cxn ang="0">
                  <a:pos x="101" y="52"/>
                </a:cxn>
                <a:cxn ang="0">
                  <a:pos x="92" y="44"/>
                </a:cxn>
                <a:cxn ang="0">
                  <a:pos x="77" y="34"/>
                </a:cxn>
                <a:cxn ang="0">
                  <a:pos x="63" y="24"/>
                </a:cxn>
                <a:cxn ang="0">
                  <a:pos x="49" y="16"/>
                </a:cxn>
                <a:cxn ang="0">
                  <a:pos x="31" y="8"/>
                </a:cxn>
                <a:cxn ang="0">
                  <a:pos x="0" y="6"/>
                </a:cxn>
              </a:cxnLst>
              <a:rect l="0" t="0" r="r" b="b"/>
              <a:pathLst>
                <a:path w="590" h="952">
                  <a:moveTo>
                    <a:pt x="0" y="6"/>
                  </a:moveTo>
                  <a:lnTo>
                    <a:pt x="8" y="6"/>
                  </a:lnTo>
                  <a:lnTo>
                    <a:pt x="5" y="3"/>
                  </a:lnTo>
                  <a:lnTo>
                    <a:pt x="5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20" y="11"/>
                  </a:lnTo>
                  <a:lnTo>
                    <a:pt x="25" y="11"/>
                  </a:lnTo>
                  <a:lnTo>
                    <a:pt x="22" y="11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34" y="16"/>
                  </a:lnTo>
                  <a:lnTo>
                    <a:pt x="39" y="16"/>
                  </a:lnTo>
                  <a:lnTo>
                    <a:pt x="37" y="14"/>
                  </a:lnTo>
                  <a:lnTo>
                    <a:pt x="37" y="19"/>
                  </a:lnTo>
                  <a:lnTo>
                    <a:pt x="43" y="19"/>
                  </a:lnTo>
                  <a:lnTo>
                    <a:pt x="39" y="19"/>
                  </a:lnTo>
                  <a:lnTo>
                    <a:pt x="46" y="22"/>
                  </a:lnTo>
                  <a:lnTo>
                    <a:pt x="49" y="22"/>
                  </a:lnTo>
                  <a:lnTo>
                    <a:pt x="46" y="22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1" y="22"/>
                  </a:lnTo>
                  <a:lnTo>
                    <a:pt x="51" y="27"/>
                  </a:lnTo>
                  <a:lnTo>
                    <a:pt x="58" y="27"/>
                  </a:lnTo>
                  <a:lnTo>
                    <a:pt x="55" y="27"/>
                  </a:lnTo>
                  <a:lnTo>
                    <a:pt x="60" y="30"/>
                  </a:lnTo>
                  <a:lnTo>
                    <a:pt x="63" y="30"/>
                  </a:lnTo>
                  <a:lnTo>
                    <a:pt x="60" y="30"/>
                  </a:lnTo>
                  <a:lnTo>
                    <a:pt x="67" y="34"/>
                  </a:lnTo>
                  <a:lnTo>
                    <a:pt x="69" y="34"/>
                  </a:lnTo>
                  <a:lnTo>
                    <a:pt x="67" y="30"/>
                  </a:lnTo>
                  <a:lnTo>
                    <a:pt x="67" y="36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75" y="39"/>
                  </a:lnTo>
                  <a:lnTo>
                    <a:pt x="77" y="39"/>
                  </a:lnTo>
                  <a:lnTo>
                    <a:pt x="75" y="36"/>
                  </a:lnTo>
                  <a:lnTo>
                    <a:pt x="75" y="42"/>
                  </a:lnTo>
                  <a:lnTo>
                    <a:pt x="81" y="42"/>
                  </a:lnTo>
                  <a:lnTo>
                    <a:pt x="77" y="39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1" y="44"/>
                  </a:lnTo>
                  <a:lnTo>
                    <a:pt x="89" y="50"/>
                  </a:lnTo>
                  <a:lnTo>
                    <a:pt x="92" y="50"/>
                  </a:lnTo>
                  <a:lnTo>
                    <a:pt x="89" y="50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1" y="55"/>
                  </a:lnTo>
                  <a:lnTo>
                    <a:pt x="101" y="61"/>
                  </a:lnTo>
                  <a:lnTo>
                    <a:pt x="106" y="61"/>
                  </a:lnTo>
                  <a:lnTo>
                    <a:pt x="104" y="58"/>
                  </a:lnTo>
                  <a:lnTo>
                    <a:pt x="104" y="63"/>
                  </a:lnTo>
                  <a:lnTo>
                    <a:pt x="110" y="63"/>
                  </a:lnTo>
                  <a:lnTo>
                    <a:pt x="106" y="63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6" y="66"/>
                  </a:lnTo>
                  <a:lnTo>
                    <a:pt x="116" y="70"/>
                  </a:lnTo>
                  <a:lnTo>
                    <a:pt x="122" y="75"/>
                  </a:lnTo>
                  <a:lnTo>
                    <a:pt x="125" y="75"/>
                  </a:lnTo>
                  <a:lnTo>
                    <a:pt x="122" y="72"/>
                  </a:lnTo>
                  <a:lnTo>
                    <a:pt x="122" y="78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7" y="80"/>
                  </a:lnTo>
                  <a:lnTo>
                    <a:pt x="127" y="78"/>
                  </a:lnTo>
                  <a:lnTo>
                    <a:pt x="127" y="83"/>
                  </a:lnTo>
                  <a:lnTo>
                    <a:pt x="134" y="83"/>
                  </a:lnTo>
                  <a:lnTo>
                    <a:pt x="130" y="80"/>
                  </a:lnTo>
                  <a:lnTo>
                    <a:pt x="130" y="83"/>
                  </a:lnTo>
                  <a:lnTo>
                    <a:pt x="136" y="89"/>
                  </a:lnTo>
                  <a:lnTo>
                    <a:pt x="139" y="89"/>
                  </a:lnTo>
                  <a:lnTo>
                    <a:pt x="136" y="86"/>
                  </a:lnTo>
                  <a:lnTo>
                    <a:pt x="136" y="91"/>
                  </a:lnTo>
                  <a:lnTo>
                    <a:pt x="142" y="91"/>
                  </a:lnTo>
                  <a:lnTo>
                    <a:pt x="139" y="89"/>
                  </a:lnTo>
                  <a:lnTo>
                    <a:pt x="139" y="91"/>
                  </a:lnTo>
                  <a:lnTo>
                    <a:pt x="145" y="97"/>
                  </a:lnTo>
                  <a:lnTo>
                    <a:pt x="148" y="97"/>
                  </a:lnTo>
                  <a:lnTo>
                    <a:pt x="145" y="94"/>
                  </a:lnTo>
                  <a:lnTo>
                    <a:pt x="145" y="97"/>
                  </a:lnTo>
                  <a:lnTo>
                    <a:pt x="151" y="106"/>
                  </a:lnTo>
                  <a:lnTo>
                    <a:pt x="151" y="103"/>
                  </a:lnTo>
                  <a:lnTo>
                    <a:pt x="151" y="108"/>
                  </a:lnTo>
                  <a:lnTo>
                    <a:pt x="156" y="108"/>
                  </a:lnTo>
                  <a:lnTo>
                    <a:pt x="154" y="106"/>
                  </a:lnTo>
                  <a:lnTo>
                    <a:pt x="154" y="111"/>
                  </a:lnTo>
                  <a:lnTo>
                    <a:pt x="159" y="111"/>
                  </a:lnTo>
                  <a:lnTo>
                    <a:pt x="156" y="108"/>
                  </a:lnTo>
                  <a:lnTo>
                    <a:pt x="156" y="111"/>
                  </a:lnTo>
                  <a:lnTo>
                    <a:pt x="163" y="119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5" y="125"/>
                  </a:lnTo>
                  <a:lnTo>
                    <a:pt x="165" y="122"/>
                  </a:lnTo>
                  <a:lnTo>
                    <a:pt x="165" y="127"/>
                  </a:lnTo>
                  <a:lnTo>
                    <a:pt x="171" y="127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71" y="133"/>
                  </a:lnTo>
                  <a:lnTo>
                    <a:pt x="171" y="130"/>
                  </a:lnTo>
                  <a:lnTo>
                    <a:pt x="171" y="133"/>
                  </a:lnTo>
                  <a:lnTo>
                    <a:pt x="175" y="139"/>
                  </a:lnTo>
                  <a:lnTo>
                    <a:pt x="175" y="136"/>
                  </a:lnTo>
                  <a:lnTo>
                    <a:pt x="175" y="142"/>
                  </a:lnTo>
                  <a:lnTo>
                    <a:pt x="180" y="142"/>
                  </a:lnTo>
                  <a:lnTo>
                    <a:pt x="177" y="139"/>
                  </a:lnTo>
                  <a:lnTo>
                    <a:pt x="177" y="142"/>
                  </a:lnTo>
                  <a:lnTo>
                    <a:pt x="180" y="147"/>
                  </a:lnTo>
                  <a:lnTo>
                    <a:pt x="180" y="144"/>
                  </a:lnTo>
                  <a:lnTo>
                    <a:pt x="180" y="147"/>
                  </a:lnTo>
                  <a:lnTo>
                    <a:pt x="183" y="153"/>
                  </a:lnTo>
                  <a:lnTo>
                    <a:pt x="183" y="150"/>
                  </a:lnTo>
                  <a:lnTo>
                    <a:pt x="183" y="153"/>
                  </a:lnTo>
                  <a:lnTo>
                    <a:pt x="185" y="158"/>
                  </a:lnTo>
                  <a:lnTo>
                    <a:pt x="185" y="155"/>
                  </a:lnTo>
                  <a:lnTo>
                    <a:pt x="185" y="158"/>
                  </a:lnTo>
                  <a:lnTo>
                    <a:pt x="192" y="166"/>
                  </a:lnTo>
                  <a:lnTo>
                    <a:pt x="192" y="163"/>
                  </a:lnTo>
                  <a:lnTo>
                    <a:pt x="192" y="166"/>
                  </a:lnTo>
                  <a:lnTo>
                    <a:pt x="194" y="172"/>
                  </a:lnTo>
                  <a:lnTo>
                    <a:pt x="194" y="170"/>
                  </a:lnTo>
                  <a:lnTo>
                    <a:pt x="194" y="172"/>
                  </a:lnTo>
                  <a:lnTo>
                    <a:pt x="197" y="178"/>
                  </a:lnTo>
                  <a:lnTo>
                    <a:pt x="197" y="175"/>
                  </a:lnTo>
                  <a:lnTo>
                    <a:pt x="197" y="178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1" y="183"/>
                  </a:lnTo>
                  <a:lnTo>
                    <a:pt x="206" y="191"/>
                  </a:lnTo>
                  <a:lnTo>
                    <a:pt x="206" y="189"/>
                  </a:lnTo>
                  <a:lnTo>
                    <a:pt x="206" y="191"/>
                  </a:lnTo>
                  <a:lnTo>
                    <a:pt x="209" y="197"/>
                  </a:lnTo>
                  <a:lnTo>
                    <a:pt x="209" y="194"/>
                  </a:lnTo>
                  <a:lnTo>
                    <a:pt x="209" y="199"/>
                  </a:lnTo>
                  <a:lnTo>
                    <a:pt x="215" y="209"/>
                  </a:lnTo>
                  <a:lnTo>
                    <a:pt x="215" y="206"/>
                  </a:lnTo>
                  <a:lnTo>
                    <a:pt x="215" y="209"/>
                  </a:lnTo>
                  <a:lnTo>
                    <a:pt x="221" y="217"/>
                  </a:lnTo>
                  <a:lnTo>
                    <a:pt x="221" y="214"/>
                  </a:lnTo>
                  <a:lnTo>
                    <a:pt x="221" y="219"/>
                  </a:lnTo>
                  <a:lnTo>
                    <a:pt x="230" y="230"/>
                  </a:lnTo>
                  <a:lnTo>
                    <a:pt x="230" y="227"/>
                  </a:lnTo>
                  <a:lnTo>
                    <a:pt x="230" y="233"/>
                  </a:lnTo>
                  <a:lnTo>
                    <a:pt x="232" y="239"/>
                  </a:lnTo>
                  <a:lnTo>
                    <a:pt x="232" y="236"/>
                  </a:lnTo>
                  <a:lnTo>
                    <a:pt x="235" y="245"/>
                  </a:lnTo>
                  <a:lnTo>
                    <a:pt x="238" y="247"/>
                  </a:lnTo>
                  <a:lnTo>
                    <a:pt x="238" y="245"/>
                  </a:lnTo>
                  <a:lnTo>
                    <a:pt x="238" y="247"/>
                  </a:lnTo>
                  <a:lnTo>
                    <a:pt x="242" y="255"/>
                  </a:lnTo>
                  <a:lnTo>
                    <a:pt x="244" y="258"/>
                  </a:lnTo>
                  <a:lnTo>
                    <a:pt x="244" y="255"/>
                  </a:lnTo>
                  <a:lnTo>
                    <a:pt x="247" y="264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52" y="269"/>
                  </a:lnTo>
                  <a:lnTo>
                    <a:pt x="252" y="273"/>
                  </a:lnTo>
                  <a:lnTo>
                    <a:pt x="256" y="281"/>
                  </a:lnTo>
                  <a:lnTo>
                    <a:pt x="259" y="283"/>
                  </a:lnTo>
                  <a:lnTo>
                    <a:pt x="259" y="281"/>
                  </a:lnTo>
                  <a:lnTo>
                    <a:pt x="261" y="289"/>
                  </a:lnTo>
                  <a:lnTo>
                    <a:pt x="264" y="291"/>
                  </a:lnTo>
                  <a:lnTo>
                    <a:pt x="264" y="289"/>
                  </a:lnTo>
                  <a:lnTo>
                    <a:pt x="271" y="302"/>
                  </a:lnTo>
                  <a:lnTo>
                    <a:pt x="273" y="306"/>
                  </a:lnTo>
                  <a:lnTo>
                    <a:pt x="273" y="302"/>
                  </a:lnTo>
                  <a:lnTo>
                    <a:pt x="273" y="309"/>
                  </a:lnTo>
                  <a:lnTo>
                    <a:pt x="276" y="317"/>
                  </a:lnTo>
                  <a:lnTo>
                    <a:pt x="279" y="319"/>
                  </a:lnTo>
                  <a:lnTo>
                    <a:pt x="279" y="317"/>
                  </a:lnTo>
                  <a:lnTo>
                    <a:pt x="285" y="330"/>
                  </a:lnTo>
                  <a:lnTo>
                    <a:pt x="288" y="333"/>
                  </a:lnTo>
                  <a:lnTo>
                    <a:pt x="288" y="330"/>
                  </a:lnTo>
                  <a:lnTo>
                    <a:pt x="302" y="361"/>
                  </a:lnTo>
                  <a:lnTo>
                    <a:pt x="305" y="364"/>
                  </a:lnTo>
                  <a:lnTo>
                    <a:pt x="305" y="361"/>
                  </a:lnTo>
                  <a:lnTo>
                    <a:pt x="352" y="450"/>
                  </a:lnTo>
                  <a:lnTo>
                    <a:pt x="355" y="458"/>
                  </a:lnTo>
                  <a:lnTo>
                    <a:pt x="364" y="476"/>
                  </a:lnTo>
                  <a:lnTo>
                    <a:pt x="367" y="484"/>
                  </a:lnTo>
                  <a:lnTo>
                    <a:pt x="372" y="494"/>
                  </a:lnTo>
                  <a:lnTo>
                    <a:pt x="378" y="512"/>
                  </a:lnTo>
                  <a:lnTo>
                    <a:pt x="384" y="517"/>
                  </a:lnTo>
                  <a:lnTo>
                    <a:pt x="384" y="514"/>
                  </a:lnTo>
                  <a:lnTo>
                    <a:pt x="386" y="522"/>
                  </a:lnTo>
                  <a:lnTo>
                    <a:pt x="390" y="528"/>
                  </a:lnTo>
                  <a:lnTo>
                    <a:pt x="393" y="536"/>
                  </a:lnTo>
                  <a:lnTo>
                    <a:pt x="396" y="541"/>
                  </a:lnTo>
                  <a:lnTo>
                    <a:pt x="398" y="550"/>
                  </a:lnTo>
                  <a:lnTo>
                    <a:pt x="402" y="556"/>
                  </a:lnTo>
                  <a:lnTo>
                    <a:pt x="405" y="567"/>
                  </a:lnTo>
                  <a:lnTo>
                    <a:pt x="410" y="572"/>
                  </a:lnTo>
                  <a:lnTo>
                    <a:pt x="410" y="569"/>
                  </a:lnTo>
                  <a:lnTo>
                    <a:pt x="416" y="587"/>
                  </a:lnTo>
                  <a:lnTo>
                    <a:pt x="419" y="592"/>
                  </a:lnTo>
                  <a:lnTo>
                    <a:pt x="422" y="600"/>
                  </a:lnTo>
                  <a:lnTo>
                    <a:pt x="427" y="612"/>
                  </a:lnTo>
                  <a:lnTo>
                    <a:pt x="427" y="608"/>
                  </a:lnTo>
                  <a:lnTo>
                    <a:pt x="431" y="614"/>
                  </a:lnTo>
                  <a:lnTo>
                    <a:pt x="436" y="631"/>
                  </a:lnTo>
                  <a:lnTo>
                    <a:pt x="439" y="636"/>
                  </a:lnTo>
                  <a:lnTo>
                    <a:pt x="439" y="639"/>
                  </a:lnTo>
                  <a:lnTo>
                    <a:pt x="445" y="648"/>
                  </a:lnTo>
                  <a:lnTo>
                    <a:pt x="445" y="644"/>
                  </a:lnTo>
                  <a:lnTo>
                    <a:pt x="451" y="661"/>
                  </a:lnTo>
                  <a:lnTo>
                    <a:pt x="457" y="672"/>
                  </a:lnTo>
                  <a:lnTo>
                    <a:pt x="457" y="669"/>
                  </a:lnTo>
                  <a:lnTo>
                    <a:pt x="463" y="687"/>
                  </a:lnTo>
                  <a:lnTo>
                    <a:pt x="469" y="697"/>
                  </a:lnTo>
                  <a:lnTo>
                    <a:pt x="469" y="695"/>
                  </a:lnTo>
                  <a:lnTo>
                    <a:pt x="474" y="711"/>
                  </a:lnTo>
                  <a:lnTo>
                    <a:pt x="480" y="723"/>
                  </a:lnTo>
                  <a:lnTo>
                    <a:pt x="480" y="720"/>
                  </a:lnTo>
                  <a:lnTo>
                    <a:pt x="486" y="736"/>
                  </a:lnTo>
                  <a:lnTo>
                    <a:pt x="492" y="748"/>
                  </a:lnTo>
                  <a:lnTo>
                    <a:pt x="492" y="744"/>
                  </a:lnTo>
                  <a:lnTo>
                    <a:pt x="494" y="751"/>
                  </a:lnTo>
                  <a:lnTo>
                    <a:pt x="498" y="759"/>
                  </a:lnTo>
                  <a:lnTo>
                    <a:pt x="503" y="770"/>
                  </a:lnTo>
                  <a:lnTo>
                    <a:pt x="503" y="767"/>
                  </a:lnTo>
                  <a:lnTo>
                    <a:pt x="506" y="778"/>
                  </a:lnTo>
                  <a:lnTo>
                    <a:pt x="512" y="789"/>
                  </a:lnTo>
                  <a:lnTo>
                    <a:pt x="512" y="787"/>
                  </a:lnTo>
                  <a:lnTo>
                    <a:pt x="515" y="795"/>
                  </a:lnTo>
                  <a:lnTo>
                    <a:pt x="521" y="806"/>
                  </a:lnTo>
                  <a:lnTo>
                    <a:pt x="521" y="803"/>
                  </a:lnTo>
                  <a:lnTo>
                    <a:pt x="524" y="814"/>
                  </a:lnTo>
                  <a:lnTo>
                    <a:pt x="530" y="826"/>
                  </a:lnTo>
                  <a:lnTo>
                    <a:pt x="530" y="823"/>
                  </a:lnTo>
                  <a:lnTo>
                    <a:pt x="532" y="831"/>
                  </a:lnTo>
                  <a:lnTo>
                    <a:pt x="539" y="842"/>
                  </a:lnTo>
                  <a:lnTo>
                    <a:pt x="541" y="851"/>
                  </a:lnTo>
                  <a:lnTo>
                    <a:pt x="547" y="862"/>
                  </a:lnTo>
                  <a:lnTo>
                    <a:pt x="547" y="859"/>
                  </a:lnTo>
                  <a:lnTo>
                    <a:pt x="550" y="870"/>
                  </a:lnTo>
                  <a:lnTo>
                    <a:pt x="556" y="881"/>
                  </a:lnTo>
                  <a:lnTo>
                    <a:pt x="556" y="878"/>
                  </a:lnTo>
                  <a:lnTo>
                    <a:pt x="559" y="890"/>
                  </a:lnTo>
                  <a:lnTo>
                    <a:pt x="565" y="900"/>
                  </a:lnTo>
                  <a:lnTo>
                    <a:pt x="565" y="898"/>
                  </a:lnTo>
                  <a:lnTo>
                    <a:pt x="570" y="908"/>
                  </a:lnTo>
                  <a:lnTo>
                    <a:pt x="573" y="918"/>
                  </a:lnTo>
                  <a:lnTo>
                    <a:pt x="579" y="928"/>
                  </a:lnTo>
                  <a:lnTo>
                    <a:pt x="582" y="939"/>
                  </a:lnTo>
                  <a:lnTo>
                    <a:pt x="589" y="951"/>
                  </a:lnTo>
                  <a:lnTo>
                    <a:pt x="589" y="947"/>
                  </a:lnTo>
                  <a:lnTo>
                    <a:pt x="589" y="936"/>
                  </a:lnTo>
                  <a:lnTo>
                    <a:pt x="589" y="939"/>
                  </a:lnTo>
                  <a:lnTo>
                    <a:pt x="585" y="928"/>
                  </a:lnTo>
                  <a:lnTo>
                    <a:pt x="579" y="918"/>
                  </a:lnTo>
                  <a:lnTo>
                    <a:pt x="577" y="908"/>
                  </a:lnTo>
                  <a:lnTo>
                    <a:pt x="570" y="898"/>
                  </a:lnTo>
                  <a:lnTo>
                    <a:pt x="570" y="895"/>
                  </a:lnTo>
                  <a:lnTo>
                    <a:pt x="565" y="887"/>
                  </a:lnTo>
                  <a:lnTo>
                    <a:pt x="565" y="890"/>
                  </a:lnTo>
                  <a:lnTo>
                    <a:pt x="561" y="878"/>
                  </a:lnTo>
                  <a:lnTo>
                    <a:pt x="556" y="867"/>
                  </a:lnTo>
                  <a:lnTo>
                    <a:pt x="556" y="870"/>
                  </a:lnTo>
                  <a:lnTo>
                    <a:pt x="553" y="859"/>
                  </a:lnTo>
                  <a:lnTo>
                    <a:pt x="547" y="847"/>
                  </a:lnTo>
                  <a:lnTo>
                    <a:pt x="547" y="851"/>
                  </a:lnTo>
                  <a:lnTo>
                    <a:pt x="544" y="842"/>
                  </a:lnTo>
                  <a:lnTo>
                    <a:pt x="539" y="831"/>
                  </a:lnTo>
                  <a:lnTo>
                    <a:pt x="536" y="823"/>
                  </a:lnTo>
                  <a:lnTo>
                    <a:pt x="530" y="811"/>
                  </a:lnTo>
                  <a:lnTo>
                    <a:pt x="530" y="814"/>
                  </a:lnTo>
                  <a:lnTo>
                    <a:pt x="527" y="803"/>
                  </a:lnTo>
                  <a:lnTo>
                    <a:pt x="521" y="792"/>
                  </a:lnTo>
                  <a:lnTo>
                    <a:pt x="521" y="795"/>
                  </a:lnTo>
                  <a:lnTo>
                    <a:pt x="518" y="787"/>
                  </a:lnTo>
                  <a:lnTo>
                    <a:pt x="512" y="775"/>
                  </a:lnTo>
                  <a:lnTo>
                    <a:pt x="512" y="778"/>
                  </a:lnTo>
                  <a:lnTo>
                    <a:pt x="510" y="767"/>
                  </a:lnTo>
                  <a:lnTo>
                    <a:pt x="503" y="756"/>
                  </a:lnTo>
                  <a:lnTo>
                    <a:pt x="503" y="759"/>
                  </a:lnTo>
                  <a:lnTo>
                    <a:pt x="501" y="751"/>
                  </a:lnTo>
                  <a:lnTo>
                    <a:pt x="498" y="744"/>
                  </a:lnTo>
                  <a:lnTo>
                    <a:pt x="498" y="742"/>
                  </a:lnTo>
                  <a:lnTo>
                    <a:pt x="492" y="734"/>
                  </a:lnTo>
                  <a:lnTo>
                    <a:pt x="492" y="736"/>
                  </a:lnTo>
                  <a:lnTo>
                    <a:pt x="486" y="720"/>
                  </a:lnTo>
                  <a:lnTo>
                    <a:pt x="480" y="708"/>
                  </a:lnTo>
                  <a:lnTo>
                    <a:pt x="480" y="711"/>
                  </a:lnTo>
                  <a:lnTo>
                    <a:pt x="474" y="695"/>
                  </a:lnTo>
                  <a:lnTo>
                    <a:pt x="469" y="684"/>
                  </a:lnTo>
                  <a:lnTo>
                    <a:pt x="469" y="687"/>
                  </a:lnTo>
                  <a:lnTo>
                    <a:pt x="463" y="669"/>
                  </a:lnTo>
                  <a:lnTo>
                    <a:pt x="457" y="659"/>
                  </a:lnTo>
                  <a:lnTo>
                    <a:pt x="457" y="661"/>
                  </a:lnTo>
                  <a:lnTo>
                    <a:pt x="451" y="644"/>
                  </a:lnTo>
                  <a:lnTo>
                    <a:pt x="445" y="633"/>
                  </a:lnTo>
                  <a:lnTo>
                    <a:pt x="445" y="636"/>
                  </a:lnTo>
                  <a:lnTo>
                    <a:pt x="443" y="631"/>
                  </a:lnTo>
                  <a:lnTo>
                    <a:pt x="436" y="614"/>
                  </a:lnTo>
                  <a:lnTo>
                    <a:pt x="434" y="608"/>
                  </a:lnTo>
                  <a:lnTo>
                    <a:pt x="434" y="605"/>
                  </a:lnTo>
                  <a:lnTo>
                    <a:pt x="427" y="597"/>
                  </a:lnTo>
                  <a:lnTo>
                    <a:pt x="427" y="600"/>
                  </a:lnTo>
                  <a:lnTo>
                    <a:pt x="425" y="592"/>
                  </a:lnTo>
                  <a:lnTo>
                    <a:pt x="422" y="587"/>
                  </a:lnTo>
                  <a:lnTo>
                    <a:pt x="416" y="567"/>
                  </a:lnTo>
                  <a:lnTo>
                    <a:pt x="410" y="561"/>
                  </a:lnTo>
                  <a:lnTo>
                    <a:pt x="410" y="564"/>
                  </a:lnTo>
                  <a:lnTo>
                    <a:pt x="407" y="556"/>
                  </a:lnTo>
                  <a:lnTo>
                    <a:pt x="405" y="550"/>
                  </a:lnTo>
                  <a:lnTo>
                    <a:pt x="402" y="541"/>
                  </a:lnTo>
                  <a:lnTo>
                    <a:pt x="398" y="536"/>
                  </a:lnTo>
                  <a:lnTo>
                    <a:pt x="396" y="528"/>
                  </a:lnTo>
                  <a:lnTo>
                    <a:pt x="393" y="522"/>
                  </a:lnTo>
                  <a:lnTo>
                    <a:pt x="390" y="512"/>
                  </a:lnTo>
                  <a:lnTo>
                    <a:pt x="384" y="505"/>
                  </a:lnTo>
                  <a:lnTo>
                    <a:pt x="384" y="508"/>
                  </a:lnTo>
                  <a:lnTo>
                    <a:pt x="381" y="503"/>
                  </a:lnTo>
                  <a:lnTo>
                    <a:pt x="378" y="494"/>
                  </a:lnTo>
                  <a:lnTo>
                    <a:pt x="372" y="484"/>
                  </a:lnTo>
                  <a:lnTo>
                    <a:pt x="369" y="476"/>
                  </a:lnTo>
                  <a:lnTo>
                    <a:pt x="360" y="458"/>
                  </a:lnTo>
                  <a:lnTo>
                    <a:pt x="357" y="450"/>
                  </a:lnTo>
                  <a:lnTo>
                    <a:pt x="311" y="358"/>
                  </a:lnTo>
                  <a:lnTo>
                    <a:pt x="309" y="356"/>
                  </a:lnTo>
                  <a:lnTo>
                    <a:pt x="309" y="358"/>
                  </a:lnTo>
                  <a:lnTo>
                    <a:pt x="293" y="328"/>
                  </a:lnTo>
                  <a:lnTo>
                    <a:pt x="290" y="325"/>
                  </a:lnTo>
                  <a:lnTo>
                    <a:pt x="290" y="328"/>
                  </a:lnTo>
                  <a:lnTo>
                    <a:pt x="285" y="314"/>
                  </a:lnTo>
                  <a:lnTo>
                    <a:pt x="282" y="311"/>
                  </a:lnTo>
                  <a:lnTo>
                    <a:pt x="282" y="314"/>
                  </a:lnTo>
                  <a:lnTo>
                    <a:pt x="279" y="309"/>
                  </a:lnTo>
                  <a:lnTo>
                    <a:pt x="279" y="302"/>
                  </a:lnTo>
                  <a:lnTo>
                    <a:pt x="276" y="297"/>
                  </a:lnTo>
                  <a:lnTo>
                    <a:pt x="276" y="300"/>
                  </a:lnTo>
                  <a:lnTo>
                    <a:pt x="271" y="286"/>
                  </a:lnTo>
                  <a:lnTo>
                    <a:pt x="268" y="283"/>
                  </a:lnTo>
                  <a:lnTo>
                    <a:pt x="268" y="286"/>
                  </a:lnTo>
                  <a:lnTo>
                    <a:pt x="264" y="278"/>
                  </a:lnTo>
                  <a:lnTo>
                    <a:pt x="261" y="275"/>
                  </a:lnTo>
                  <a:lnTo>
                    <a:pt x="261" y="278"/>
                  </a:lnTo>
                  <a:lnTo>
                    <a:pt x="259" y="273"/>
                  </a:lnTo>
                  <a:lnTo>
                    <a:pt x="259" y="269"/>
                  </a:lnTo>
                  <a:lnTo>
                    <a:pt x="256" y="261"/>
                  </a:lnTo>
                  <a:lnTo>
                    <a:pt x="252" y="258"/>
                  </a:lnTo>
                  <a:lnTo>
                    <a:pt x="252" y="261"/>
                  </a:lnTo>
                  <a:lnTo>
                    <a:pt x="250" y="253"/>
                  </a:lnTo>
                  <a:lnTo>
                    <a:pt x="247" y="250"/>
                  </a:lnTo>
                  <a:lnTo>
                    <a:pt x="247" y="253"/>
                  </a:lnTo>
                  <a:lnTo>
                    <a:pt x="244" y="247"/>
                  </a:lnTo>
                  <a:lnTo>
                    <a:pt x="244" y="245"/>
                  </a:lnTo>
                  <a:lnTo>
                    <a:pt x="242" y="239"/>
                  </a:lnTo>
                  <a:lnTo>
                    <a:pt x="242" y="242"/>
                  </a:lnTo>
                  <a:lnTo>
                    <a:pt x="238" y="233"/>
                  </a:lnTo>
                  <a:lnTo>
                    <a:pt x="235" y="230"/>
                  </a:lnTo>
                  <a:lnTo>
                    <a:pt x="235" y="233"/>
                  </a:lnTo>
                  <a:lnTo>
                    <a:pt x="235" y="227"/>
                  </a:lnTo>
                  <a:lnTo>
                    <a:pt x="226" y="217"/>
                  </a:lnTo>
                  <a:lnTo>
                    <a:pt x="226" y="219"/>
                  </a:lnTo>
                  <a:lnTo>
                    <a:pt x="226" y="214"/>
                  </a:lnTo>
                  <a:lnTo>
                    <a:pt x="221" y="206"/>
                  </a:lnTo>
                  <a:lnTo>
                    <a:pt x="221" y="209"/>
                  </a:lnTo>
                  <a:lnTo>
                    <a:pt x="221" y="206"/>
                  </a:lnTo>
                  <a:lnTo>
                    <a:pt x="215" y="197"/>
                  </a:lnTo>
                  <a:lnTo>
                    <a:pt x="215" y="199"/>
                  </a:lnTo>
                  <a:lnTo>
                    <a:pt x="215" y="194"/>
                  </a:lnTo>
                  <a:lnTo>
                    <a:pt x="212" y="189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06" y="181"/>
                  </a:lnTo>
                  <a:lnTo>
                    <a:pt x="206" y="183"/>
                  </a:lnTo>
                  <a:lnTo>
                    <a:pt x="206" y="181"/>
                  </a:lnTo>
                  <a:lnTo>
                    <a:pt x="203" y="175"/>
                  </a:lnTo>
                  <a:lnTo>
                    <a:pt x="203" y="178"/>
                  </a:lnTo>
                  <a:lnTo>
                    <a:pt x="203" y="175"/>
                  </a:lnTo>
                  <a:lnTo>
                    <a:pt x="201" y="170"/>
                  </a:lnTo>
                  <a:lnTo>
                    <a:pt x="201" y="172"/>
                  </a:lnTo>
                  <a:lnTo>
                    <a:pt x="201" y="170"/>
                  </a:lnTo>
                  <a:lnTo>
                    <a:pt x="197" y="163"/>
                  </a:lnTo>
                  <a:lnTo>
                    <a:pt x="197" y="166"/>
                  </a:lnTo>
                  <a:lnTo>
                    <a:pt x="197" y="163"/>
                  </a:lnTo>
                  <a:lnTo>
                    <a:pt x="192" y="155"/>
                  </a:lnTo>
                  <a:lnTo>
                    <a:pt x="192" y="158"/>
                  </a:lnTo>
                  <a:lnTo>
                    <a:pt x="192" y="155"/>
                  </a:lnTo>
                  <a:lnTo>
                    <a:pt x="189" y="150"/>
                  </a:lnTo>
                  <a:lnTo>
                    <a:pt x="189" y="153"/>
                  </a:lnTo>
                  <a:lnTo>
                    <a:pt x="189" y="150"/>
                  </a:lnTo>
                  <a:lnTo>
                    <a:pt x="185" y="144"/>
                  </a:lnTo>
                  <a:lnTo>
                    <a:pt x="185" y="147"/>
                  </a:lnTo>
                  <a:lnTo>
                    <a:pt x="185" y="144"/>
                  </a:lnTo>
                  <a:lnTo>
                    <a:pt x="183" y="139"/>
                  </a:lnTo>
                  <a:lnTo>
                    <a:pt x="183" y="142"/>
                  </a:lnTo>
                  <a:lnTo>
                    <a:pt x="183" y="136"/>
                  </a:lnTo>
                  <a:lnTo>
                    <a:pt x="177" y="136"/>
                  </a:lnTo>
                  <a:lnTo>
                    <a:pt x="180" y="139"/>
                  </a:lnTo>
                  <a:lnTo>
                    <a:pt x="180" y="136"/>
                  </a:lnTo>
                  <a:lnTo>
                    <a:pt x="177" y="130"/>
                  </a:lnTo>
                  <a:lnTo>
                    <a:pt x="177" y="133"/>
                  </a:lnTo>
                  <a:lnTo>
                    <a:pt x="177" y="130"/>
                  </a:lnTo>
                  <a:lnTo>
                    <a:pt x="175" y="125"/>
                  </a:lnTo>
                  <a:lnTo>
                    <a:pt x="175" y="127"/>
                  </a:lnTo>
                  <a:lnTo>
                    <a:pt x="175" y="122"/>
                  </a:lnTo>
                  <a:lnTo>
                    <a:pt x="168" y="122"/>
                  </a:lnTo>
                  <a:lnTo>
                    <a:pt x="171" y="125"/>
                  </a:lnTo>
                  <a:lnTo>
                    <a:pt x="171" y="122"/>
                  </a:lnTo>
                  <a:lnTo>
                    <a:pt x="168" y="117"/>
                  </a:lnTo>
                  <a:lnTo>
                    <a:pt x="168" y="119"/>
                  </a:lnTo>
                  <a:lnTo>
                    <a:pt x="168" y="117"/>
                  </a:lnTo>
                  <a:lnTo>
                    <a:pt x="163" y="108"/>
                  </a:lnTo>
                  <a:lnTo>
                    <a:pt x="163" y="111"/>
                  </a:lnTo>
                  <a:lnTo>
                    <a:pt x="163" y="106"/>
                  </a:lnTo>
                  <a:lnTo>
                    <a:pt x="156" y="106"/>
                  </a:lnTo>
                  <a:lnTo>
                    <a:pt x="159" y="108"/>
                  </a:lnTo>
                  <a:lnTo>
                    <a:pt x="159" y="103"/>
                  </a:lnTo>
                  <a:lnTo>
                    <a:pt x="154" y="103"/>
                  </a:lnTo>
                  <a:lnTo>
                    <a:pt x="156" y="106"/>
                  </a:lnTo>
                  <a:lnTo>
                    <a:pt x="156" y="103"/>
                  </a:lnTo>
                  <a:lnTo>
                    <a:pt x="151" y="94"/>
                  </a:lnTo>
                  <a:lnTo>
                    <a:pt x="151" y="97"/>
                  </a:lnTo>
                  <a:lnTo>
                    <a:pt x="151" y="91"/>
                  </a:lnTo>
                  <a:lnTo>
                    <a:pt x="145" y="91"/>
                  </a:lnTo>
                  <a:lnTo>
                    <a:pt x="148" y="91"/>
                  </a:lnTo>
                  <a:lnTo>
                    <a:pt x="145" y="89"/>
                  </a:lnTo>
                  <a:lnTo>
                    <a:pt x="145" y="91"/>
                  </a:lnTo>
                  <a:lnTo>
                    <a:pt x="145" y="86"/>
                  </a:lnTo>
                  <a:lnTo>
                    <a:pt x="139" y="86"/>
                  </a:lnTo>
                  <a:lnTo>
                    <a:pt x="142" y="89"/>
                  </a:lnTo>
                  <a:lnTo>
                    <a:pt x="142" y="83"/>
                  </a:lnTo>
                  <a:lnTo>
                    <a:pt x="136" y="83"/>
                  </a:lnTo>
                  <a:lnTo>
                    <a:pt x="139" y="83"/>
                  </a:lnTo>
                  <a:lnTo>
                    <a:pt x="136" y="80"/>
                  </a:lnTo>
                  <a:lnTo>
                    <a:pt x="136" y="83"/>
                  </a:lnTo>
                  <a:lnTo>
                    <a:pt x="136" y="78"/>
                  </a:lnTo>
                  <a:lnTo>
                    <a:pt x="130" y="78"/>
                  </a:lnTo>
                  <a:lnTo>
                    <a:pt x="134" y="80"/>
                  </a:lnTo>
                  <a:lnTo>
                    <a:pt x="134" y="78"/>
                  </a:lnTo>
                  <a:lnTo>
                    <a:pt x="127" y="72"/>
                  </a:lnTo>
                  <a:lnTo>
                    <a:pt x="125" y="72"/>
                  </a:lnTo>
                  <a:lnTo>
                    <a:pt x="127" y="75"/>
                  </a:lnTo>
                  <a:lnTo>
                    <a:pt x="127" y="70"/>
                  </a:lnTo>
                  <a:lnTo>
                    <a:pt x="122" y="70"/>
                  </a:lnTo>
                  <a:lnTo>
                    <a:pt x="125" y="70"/>
                  </a:lnTo>
                  <a:lnTo>
                    <a:pt x="122" y="66"/>
                  </a:lnTo>
                  <a:lnTo>
                    <a:pt x="122" y="70"/>
                  </a:lnTo>
                  <a:lnTo>
                    <a:pt x="122" y="63"/>
                  </a:lnTo>
                  <a:lnTo>
                    <a:pt x="116" y="63"/>
                  </a:lnTo>
                  <a:lnTo>
                    <a:pt x="118" y="63"/>
                  </a:lnTo>
                  <a:lnTo>
                    <a:pt x="110" y="58"/>
                  </a:lnTo>
                  <a:lnTo>
                    <a:pt x="106" y="58"/>
                  </a:lnTo>
                  <a:lnTo>
                    <a:pt x="110" y="61"/>
                  </a:lnTo>
                  <a:lnTo>
                    <a:pt x="110" y="55"/>
                  </a:lnTo>
                  <a:lnTo>
                    <a:pt x="104" y="55"/>
                  </a:lnTo>
                  <a:lnTo>
                    <a:pt x="106" y="58"/>
                  </a:lnTo>
                  <a:lnTo>
                    <a:pt x="106" y="52"/>
                  </a:lnTo>
                  <a:lnTo>
                    <a:pt x="101" y="52"/>
                  </a:lnTo>
                  <a:lnTo>
                    <a:pt x="104" y="52"/>
                  </a:lnTo>
                  <a:lnTo>
                    <a:pt x="101" y="50"/>
                  </a:lnTo>
                  <a:lnTo>
                    <a:pt x="101" y="52"/>
                  </a:lnTo>
                  <a:lnTo>
                    <a:pt x="101" y="47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92" y="44"/>
                  </a:lnTo>
                  <a:lnTo>
                    <a:pt x="89" y="44"/>
                  </a:lnTo>
                  <a:lnTo>
                    <a:pt x="92" y="44"/>
                  </a:lnTo>
                  <a:lnTo>
                    <a:pt x="84" y="39"/>
                  </a:lnTo>
                  <a:lnTo>
                    <a:pt x="81" y="39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77" y="36"/>
                  </a:lnTo>
                  <a:lnTo>
                    <a:pt x="81" y="39"/>
                  </a:lnTo>
                  <a:lnTo>
                    <a:pt x="81" y="34"/>
                  </a:lnTo>
                  <a:lnTo>
                    <a:pt x="75" y="34"/>
                  </a:lnTo>
                  <a:lnTo>
                    <a:pt x="77" y="34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72" y="34"/>
                  </a:lnTo>
                  <a:lnTo>
                    <a:pt x="72" y="27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63" y="24"/>
                  </a:lnTo>
                  <a:lnTo>
                    <a:pt x="60" y="24"/>
                  </a:lnTo>
                  <a:lnTo>
                    <a:pt x="63" y="24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8" y="24"/>
                  </a:lnTo>
                  <a:lnTo>
                    <a:pt x="58" y="19"/>
                  </a:lnTo>
                  <a:lnTo>
                    <a:pt x="51" y="19"/>
                  </a:lnTo>
                  <a:lnTo>
                    <a:pt x="55" y="19"/>
                  </a:lnTo>
                  <a:lnTo>
                    <a:pt x="49" y="16"/>
                  </a:lnTo>
                  <a:lnTo>
                    <a:pt x="46" y="16"/>
                  </a:lnTo>
                  <a:lnTo>
                    <a:pt x="49" y="16"/>
                  </a:lnTo>
                  <a:lnTo>
                    <a:pt x="43" y="14"/>
                  </a:lnTo>
                  <a:lnTo>
                    <a:pt x="39" y="14"/>
                  </a:lnTo>
                  <a:lnTo>
                    <a:pt x="43" y="16"/>
                  </a:lnTo>
                  <a:lnTo>
                    <a:pt x="43" y="11"/>
                  </a:lnTo>
                  <a:lnTo>
                    <a:pt x="34" y="11"/>
                  </a:lnTo>
                  <a:lnTo>
                    <a:pt x="37" y="11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17" y="3"/>
                  </a:lnTo>
                  <a:lnTo>
                    <a:pt x="8" y="3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599" name="Freeform 39"/>
            <p:cNvSpPr>
              <a:spLocks/>
            </p:cNvSpPr>
            <p:nvPr/>
          </p:nvSpPr>
          <p:spPr bwMode="auto">
            <a:xfrm>
              <a:off x="7080" y="2244"/>
              <a:ext cx="606" cy="953"/>
            </a:xfrm>
            <a:custGeom>
              <a:avLst/>
              <a:gdLst/>
              <a:ahLst/>
              <a:cxnLst>
                <a:cxn ang="0">
                  <a:pos x="37" y="577"/>
                </a:cxn>
                <a:cxn ang="0">
                  <a:pos x="84" y="677"/>
                </a:cxn>
                <a:cxn ang="0">
                  <a:pos x="154" y="775"/>
                </a:cxn>
                <a:cxn ang="0">
                  <a:pos x="192" y="783"/>
                </a:cxn>
                <a:cxn ang="0">
                  <a:pos x="214" y="791"/>
                </a:cxn>
                <a:cxn ang="0">
                  <a:pos x="235" y="799"/>
                </a:cxn>
                <a:cxn ang="0">
                  <a:pos x="247" y="808"/>
                </a:cxn>
                <a:cxn ang="0">
                  <a:pos x="259" y="816"/>
                </a:cxn>
                <a:cxn ang="0">
                  <a:pos x="273" y="830"/>
                </a:cxn>
                <a:cxn ang="0">
                  <a:pos x="285" y="791"/>
                </a:cxn>
                <a:cxn ang="0">
                  <a:pos x="293" y="752"/>
                </a:cxn>
                <a:cxn ang="0">
                  <a:pos x="302" y="711"/>
                </a:cxn>
                <a:cxn ang="0">
                  <a:pos x="311" y="680"/>
                </a:cxn>
                <a:cxn ang="0">
                  <a:pos x="322" y="639"/>
                </a:cxn>
                <a:cxn ang="0">
                  <a:pos x="334" y="603"/>
                </a:cxn>
                <a:cxn ang="0">
                  <a:pos x="346" y="572"/>
                </a:cxn>
                <a:cxn ang="0">
                  <a:pos x="352" y="544"/>
                </a:cxn>
                <a:cxn ang="0">
                  <a:pos x="372" y="500"/>
                </a:cxn>
                <a:cxn ang="0">
                  <a:pos x="386" y="466"/>
                </a:cxn>
                <a:cxn ang="0">
                  <a:pos x="405" y="419"/>
                </a:cxn>
                <a:cxn ang="0">
                  <a:pos x="422" y="380"/>
                </a:cxn>
                <a:cxn ang="0">
                  <a:pos x="434" y="353"/>
                </a:cxn>
                <a:cxn ang="0">
                  <a:pos x="442" y="338"/>
                </a:cxn>
                <a:cxn ang="0">
                  <a:pos x="448" y="319"/>
                </a:cxn>
                <a:cxn ang="0">
                  <a:pos x="460" y="299"/>
                </a:cxn>
                <a:cxn ang="0">
                  <a:pos x="465" y="281"/>
                </a:cxn>
                <a:cxn ang="0">
                  <a:pos x="480" y="194"/>
                </a:cxn>
                <a:cxn ang="0">
                  <a:pos x="494" y="63"/>
                </a:cxn>
                <a:cxn ang="0">
                  <a:pos x="486" y="96"/>
                </a:cxn>
                <a:cxn ang="0">
                  <a:pos x="472" y="225"/>
                </a:cxn>
                <a:cxn ang="0">
                  <a:pos x="462" y="283"/>
                </a:cxn>
                <a:cxn ang="0">
                  <a:pos x="453" y="302"/>
                </a:cxn>
                <a:cxn ang="0">
                  <a:pos x="445" y="319"/>
                </a:cxn>
                <a:cxn ang="0">
                  <a:pos x="436" y="338"/>
                </a:cxn>
                <a:cxn ang="0">
                  <a:pos x="427" y="353"/>
                </a:cxn>
                <a:cxn ang="0">
                  <a:pos x="415" y="382"/>
                </a:cxn>
                <a:cxn ang="0">
                  <a:pos x="393" y="433"/>
                </a:cxn>
                <a:cxn ang="0">
                  <a:pos x="378" y="469"/>
                </a:cxn>
                <a:cxn ang="0">
                  <a:pos x="364" y="508"/>
                </a:cxn>
                <a:cxn ang="0">
                  <a:pos x="348" y="547"/>
                </a:cxn>
                <a:cxn ang="0">
                  <a:pos x="337" y="580"/>
                </a:cxn>
                <a:cxn ang="0">
                  <a:pos x="326" y="613"/>
                </a:cxn>
                <a:cxn ang="0">
                  <a:pos x="314" y="652"/>
                </a:cxn>
                <a:cxn ang="0">
                  <a:pos x="305" y="683"/>
                </a:cxn>
                <a:cxn ang="0">
                  <a:pos x="297" y="716"/>
                </a:cxn>
                <a:cxn ang="0">
                  <a:pos x="288" y="758"/>
                </a:cxn>
                <a:cxn ang="0">
                  <a:pos x="279" y="805"/>
                </a:cxn>
                <a:cxn ang="0">
                  <a:pos x="276" y="830"/>
                </a:cxn>
                <a:cxn ang="0">
                  <a:pos x="252" y="808"/>
                </a:cxn>
                <a:cxn ang="0">
                  <a:pos x="240" y="799"/>
                </a:cxn>
                <a:cxn ang="0">
                  <a:pos x="223" y="791"/>
                </a:cxn>
                <a:cxn ang="0">
                  <a:pos x="203" y="783"/>
                </a:cxn>
                <a:cxn ang="0">
                  <a:pos x="171" y="775"/>
                </a:cxn>
                <a:cxn ang="0">
                  <a:pos x="133" y="772"/>
                </a:cxn>
                <a:cxn ang="0">
                  <a:pos x="75" y="641"/>
                </a:cxn>
                <a:cxn ang="0">
                  <a:pos x="34" y="552"/>
                </a:cxn>
                <a:cxn ang="0">
                  <a:pos x="0" y="494"/>
                </a:cxn>
              </a:cxnLst>
              <a:rect l="0" t="0" r="r" b="b"/>
              <a:pathLst>
                <a:path w="499" h="837">
                  <a:moveTo>
                    <a:pt x="0" y="494"/>
                  </a:moveTo>
                  <a:lnTo>
                    <a:pt x="5" y="505"/>
                  </a:lnTo>
                  <a:lnTo>
                    <a:pt x="8" y="513"/>
                  </a:lnTo>
                  <a:lnTo>
                    <a:pt x="19" y="536"/>
                  </a:lnTo>
                  <a:lnTo>
                    <a:pt x="22" y="547"/>
                  </a:lnTo>
                  <a:lnTo>
                    <a:pt x="29" y="558"/>
                  </a:lnTo>
                  <a:lnTo>
                    <a:pt x="29" y="555"/>
                  </a:lnTo>
                  <a:lnTo>
                    <a:pt x="34" y="566"/>
                  </a:lnTo>
                  <a:lnTo>
                    <a:pt x="37" y="577"/>
                  </a:lnTo>
                  <a:lnTo>
                    <a:pt x="55" y="611"/>
                  </a:lnTo>
                  <a:lnTo>
                    <a:pt x="58" y="621"/>
                  </a:lnTo>
                  <a:lnTo>
                    <a:pt x="63" y="633"/>
                  </a:lnTo>
                  <a:lnTo>
                    <a:pt x="63" y="636"/>
                  </a:lnTo>
                  <a:lnTo>
                    <a:pt x="69" y="644"/>
                  </a:lnTo>
                  <a:lnTo>
                    <a:pt x="69" y="641"/>
                  </a:lnTo>
                  <a:lnTo>
                    <a:pt x="75" y="652"/>
                  </a:lnTo>
                  <a:lnTo>
                    <a:pt x="77" y="664"/>
                  </a:lnTo>
                  <a:lnTo>
                    <a:pt x="84" y="677"/>
                  </a:lnTo>
                  <a:lnTo>
                    <a:pt x="106" y="722"/>
                  </a:lnTo>
                  <a:lnTo>
                    <a:pt x="110" y="733"/>
                  </a:lnTo>
                  <a:lnTo>
                    <a:pt x="122" y="755"/>
                  </a:lnTo>
                  <a:lnTo>
                    <a:pt x="127" y="769"/>
                  </a:lnTo>
                  <a:lnTo>
                    <a:pt x="130" y="778"/>
                  </a:lnTo>
                  <a:lnTo>
                    <a:pt x="144" y="777"/>
                  </a:lnTo>
                  <a:lnTo>
                    <a:pt x="144" y="772"/>
                  </a:lnTo>
                  <a:lnTo>
                    <a:pt x="142" y="775"/>
                  </a:lnTo>
                  <a:lnTo>
                    <a:pt x="154" y="775"/>
                  </a:lnTo>
                  <a:lnTo>
                    <a:pt x="151" y="772"/>
                  </a:lnTo>
                  <a:lnTo>
                    <a:pt x="151" y="777"/>
                  </a:lnTo>
                  <a:lnTo>
                    <a:pt x="171" y="777"/>
                  </a:lnTo>
                  <a:lnTo>
                    <a:pt x="168" y="775"/>
                  </a:lnTo>
                  <a:lnTo>
                    <a:pt x="168" y="780"/>
                  </a:lnTo>
                  <a:lnTo>
                    <a:pt x="185" y="780"/>
                  </a:lnTo>
                  <a:lnTo>
                    <a:pt x="183" y="777"/>
                  </a:lnTo>
                  <a:lnTo>
                    <a:pt x="183" y="783"/>
                  </a:lnTo>
                  <a:lnTo>
                    <a:pt x="192" y="783"/>
                  </a:lnTo>
                  <a:lnTo>
                    <a:pt x="189" y="783"/>
                  </a:lnTo>
                  <a:lnTo>
                    <a:pt x="194" y="786"/>
                  </a:lnTo>
                  <a:lnTo>
                    <a:pt x="200" y="786"/>
                  </a:lnTo>
                  <a:lnTo>
                    <a:pt x="197" y="786"/>
                  </a:lnTo>
                  <a:lnTo>
                    <a:pt x="203" y="788"/>
                  </a:lnTo>
                  <a:lnTo>
                    <a:pt x="209" y="788"/>
                  </a:lnTo>
                  <a:lnTo>
                    <a:pt x="206" y="788"/>
                  </a:lnTo>
                  <a:lnTo>
                    <a:pt x="211" y="791"/>
                  </a:lnTo>
                  <a:lnTo>
                    <a:pt x="214" y="791"/>
                  </a:lnTo>
                  <a:lnTo>
                    <a:pt x="211" y="791"/>
                  </a:lnTo>
                  <a:lnTo>
                    <a:pt x="218" y="794"/>
                  </a:lnTo>
                  <a:lnTo>
                    <a:pt x="223" y="794"/>
                  </a:lnTo>
                  <a:lnTo>
                    <a:pt x="221" y="791"/>
                  </a:lnTo>
                  <a:lnTo>
                    <a:pt x="221" y="796"/>
                  </a:lnTo>
                  <a:lnTo>
                    <a:pt x="226" y="796"/>
                  </a:lnTo>
                  <a:lnTo>
                    <a:pt x="223" y="796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32" y="796"/>
                  </a:lnTo>
                  <a:lnTo>
                    <a:pt x="232" y="803"/>
                  </a:lnTo>
                  <a:lnTo>
                    <a:pt x="238" y="803"/>
                  </a:lnTo>
                  <a:lnTo>
                    <a:pt x="235" y="803"/>
                  </a:lnTo>
                  <a:lnTo>
                    <a:pt x="240" y="805"/>
                  </a:lnTo>
                  <a:lnTo>
                    <a:pt x="244" y="805"/>
                  </a:lnTo>
                  <a:lnTo>
                    <a:pt x="240" y="803"/>
                  </a:lnTo>
                  <a:lnTo>
                    <a:pt x="240" y="808"/>
                  </a:lnTo>
                  <a:lnTo>
                    <a:pt x="247" y="808"/>
                  </a:lnTo>
                  <a:lnTo>
                    <a:pt x="244" y="808"/>
                  </a:lnTo>
                  <a:lnTo>
                    <a:pt x="250" y="811"/>
                  </a:lnTo>
                  <a:lnTo>
                    <a:pt x="252" y="811"/>
                  </a:lnTo>
                  <a:lnTo>
                    <a:pt x="250" y="808"/>
                  </a:lnTo>
                  <a:lnTo>
                    <a:pt x="250" y="814"/>
                  </a:lnTo>
                  <a:lnTo>
                    <a:pt x="256" y="814"/>
                  </a:lnTo>
                  <a:lnTo>
                    <a:pt x="252" y="811"/>
                  </a:lnTo>
                  <a:lnTo>
                    <a:pt x="252" y="816"/>
                  </a:lnTo>
                  <a:lnTo>
                    <a:pt x="259" y="816"/>
                  </a:lnTo>
                  <a:lnTo>
                    <a:pt x="256" y="814"/>
                  </a:lnTo>
                  <a:lnTo>
                    <a:pt x="256" y="819"/>
                  </a:lnTo>
                  <a:lnTo>
                    <a:pt x="261" y="819"/>
                  </a:lnTo>
                  <a:lnTo>
                    <a:pt x="259" y="819"/>
                  </a:lnTo>
                  <a:lnTo>
                    <a:pt x="270" y="830"/>
                  </a:lnTo>
                  <a:lnTo>
                    <a:pt x="270" y="827"/>
                  </a:lnTo>
                  <a:lnTo>
                    <a:pt x="270" y="832"/>
                  </a:lnTo>
                  <a:lnTo>
                    <a:pt x="276" y="832"/>
                  </a:lnTo>
                  <a:lnTo>
                    <a:pt x="273" y="830"/>
                  </a:lnTo>
                  <a:lnTo>
                    <a:pt x="273" y="836"/>
                  </a:lnTo>
                  <a:lnTo>
                    <a:pt x="279" y="836"/>
                  </a:lnTo>
                  <a:lnTo>
                    <a:pt x="276" y="832"/>
                  </a:lnTo>
                  <a:lnTo>
                    <a:pt x="276" y="836"/>
                  </a:lnTo>
                  <a:lnTo>
                    <a:pt x="281" y="836"/>
                  </a:lnTo>
                  <a:lnTo>
                    <a:pt x="281" y="811"/>
                  </a:lnTo>
                  <a:lnTo>
                    <a:pt x="281" y="814"/>
                  </a:lnTo>
                  <a:lnTo>
                    <a:pt x="285" y="808"/>
                  </a:lnTo>
                  <a:lnTo>
                    <a:pt x="285" y="791"/>
                  </a:lnTo>
                  <a:lnTo>
                    <a:pt x="285" y="794"/>
                  </a:lnTo>
                  <a:lnTo>
                    <a:pt x="288" y="788"/>
                  </a:lnTo>
                  <a:lnTo>
                    <a:pt x="288" y="777"/>
                  </a:lnTo>
                  <a:lnTo>
                    <a:pt x="288" y="780"/>
                  </a:lnTo>
                  <a:lnTo>
                    <a:pt x="290" y="775"/>
                  </a:lnTo>
                  <a:lnTo>
                    <a:pt x="290" y="763"/>
                  </a:lnTo>
                  <a:lnTo>
                    <a:pt x="290" y="767"/>
                  </a:lnTo>
                  <a:lnTo>
                    <a:pt x="293" y="760"/>
                  </a:lnTo>
                  <a:lnTo>
                    <a:pt x="293" y="752"/>
                  </a:lnTo>
                  <a:lnTo>
                    <a:pt x="293" y="755"/>
                  </a:lnTo>
                  <a:lnTo>
                    <a:pt x="297" y="750"/>
                  </a:lnTo>
                  <a:lnTo>
                    <a:pt x="297" y="741"/>
                  </a:lnTo>
                  <a:lnTo>
                    <a:pt x="297" y="744"/>
                  </a:lnTo>
                  <a:lnTo>
                    <a:pt x="299" y="739"/>
                  </a:lnTo>
                  <a:lnTo>
                    <a:pt x="299" y="722"/>
                  </a:lnTo>
                  <a:lnTo>
                    <a:pt x="299" y="724"/>
                  </a:lnTo>
                  <a:lnTo>
                    <a:pt x="302" y="719"/>
                  </a:lnTo>
                  <a:lnTo>
                    <a:pt x="302" y="711"/>
                  </a:lnTo>
                  <a:lnTo>
                    <a:pt x="302" y="713"/>
                  </a:lnTo>
                  <a:lnTo>
                    <a:pt x="305" y="708"/>
                  </a:lnTo>
                  <a:lnTo>
                    <a:pt x="305" y="700"/>
                  </a:lnTo>
                  <a:lnTo>
                    <a:pt x="305" y="703"/>
                  </a:lnTo>
                  <a:lnTo>
                    <a:pt x="308" y="697"/>
                  </a:lnTo>
                  <a:lnTo>
                    <a:pt x="308" y="688"/>
                  </a:lnTo>
                  <a:lnTo>
                    <a:pt x="308" y="691"/>
                  </a:lnTo>
                  <a:lnTo>
                    <a:pt x="311" y="685"/>
                  </a:lnTo>
                  <a:lnTo>
                    <a:pt x="311" y="680"/>
                  </a:lnTo>
                  <a:lnTo>
                    <a:pt x="311" y="683"/>
                  </a:lnTo>
                  <a:lnTo>
                    <a:pt x="314" y="677"/>
                  </a:lnTo>
                  <a:lnTo>
                    <a:pt x="314" y="669"/>
                  </a:lnTo>
                  <a:lnTo>
                    <a:pt x="317" y="664"/>
                  </a:lnTo>
                  <a:lnTo>
                    <a:pt x="317" y="660"/>
                  </a:lnTo>
                  <a:lnTo>
                    <a:pt x="319" y="655"/>
                  </a:lnTo>
                  <a:lnTo>
                    <a:pt x="319" y="652"/>
                  </a:lnTo>
                  <a:lnTo>
                    <a:pt x="322" y="647"/>
                  </a:lnTo>
                  <a:lnTo>
                    <a:pt x="322" y="639"/>
                  </a:lnTo>
                  <a:lnTo>
                    <a:pt x="322" y="641"/>
                  </a:lnTo>
                  <a:lnTo>
                    <a:pt x="326" y="636"/>
                  </a:lnTo>
                  <a:lnTo>
                    <a:pt x="326" y="630"/>
                  </a:lnTo>
                  <a:lnTo>
                    <a:pt x="328" y="624"/>
                  </a:lnTo>
                  <a:lnTo>
                    <a:pt x="328" y="621"/>
                  </a:lnTo>
                  <a:lnTo>
                    <a:pt x="331" y="616"/>
                  </a:lnTo>
                  <a:lnTo>
                    <a:pt x="331" y="613"/>
                  </a:lnTo>
                  <a:lnTo>
                    <a:pt x="334" y="608"/>
                  </a:lnTo>
                  <a:lnTo>
                    <a:pt x="334" y="603"/>
                  </a:lnTo>
                  <a:lnTo>
                    <a:pt x="334" y="605"/>
                  </a:lnTo>
                  <a:lnTo>
                    <a:pt x="337" y="600"/>
                  </a:lnTo>
                  <a:lnTo>
                    <a:pt x="337" y="594"/>
                  </a:lnTo>
                  <a:lnTo>
                    <a:pt x="337" y="597"/>
                  </a:lnTo>
                  <a:lnTo>
                    <a:pt x="340" y="591"/>
                  </a:lnTo>
                  <a:lnTo>
                    <a:pt x="340" y="585"/>
                  </a:lnTo>
                  <a:lnTo>
                    <a:pt x="343" y="580"/>
                  </a:lnTo>
                  <a:lnTo>
                    <a:pt x="343" y="577"/>
                  </a:lnTo>
                  <a:lnTo>
                    <a:pt x="346" y="572"/>
                  </a:lnTo>
                  <a:lnTo>
                    <a:pt x="346" y="569"/>
                  </a:lnTo>
                  <a:lnTo>
                    <a:pt x="348" y="564"/>
                  </a:lnTo>
                  <a:lnTo>
                    <a:pt x="348" y="561"/>
                  </a:lnTo>
                  <a:lnTo>
                    <a:pt x="352" y="555"/>
                  </a:lnTo>
                  <a:lnTo>
                    <a:pt x="352" y="549"/>
                  </a:lnTo>
                  <a:lnTo>
                    <a:pt x="352" y="552"/>
                  </a:lnTo>
                  <a:lnTo>
                    <a:pt x="355" y="547"/>
                  </a:lnTo>
                  <a:lnTo>
                    <a:pt x="355" y="541"/>
                  </a:lnTo>
                  <a:lnTo>
                    <a:pt x="352" y="544"/>
                  </a:lnTo>
                  <a:lnTo>
                    <a:pt x="357" y="544"/>
                  </a:lnTo>
                  <a:lnTo>
                    <a:pt x="357" y="536"/>
                  </a:lnTo>
                  <a:lnTo>
                    <a:pt x="360" y="530"/>
                  </a:lnTo>
                  <a:lnTo>
                    <a:pt x="360" y="528"/>
                  </a:lnTo>
                  <a:lnTo>
                    <a:pt x="364" y="521"/>
                  </a:lnTo>
                  <a:lnTo>
                    <a:pt x="364" y="519"/>
                  </a:lnTo>
                  <a:lnTo>
                    <a:pt x="369" y="508"/>
                  </a:lnTo>
                  <a:lnTo>
                    <a:pt x="369" y="505"/>
                  </a:lnTo>
                  <a:lnTo>
                    <a:pt x="372" y="500"/>
                  </a:lnTo>
                  <a:lnTo>
                    <a:pt x="372" y="494"/>
                  </a:lnTo>
                  <a:lnTo>
                    <a:pt x="375" y="489"/>
                  </a:lnTo>
                  <a:lnTo>
                    <a:pt x="375" y="492"/>
                  </a:lnTo>
                  <a:lnTo>
                    <a:pt x="378" y="485"/>
                  </a:lnTo>
                  <a:lnTo>
                    <a:pt x="378" y="480"/>
                  </a:lnTo>
                  <a:lnTo>
                    <a:pt x="381" y="474"/>
                  </a:lnTo>
                  <a:lnTo>
                    <a:pt x="381" y="477"/>
                  </a:lnTo>
                  <a:lnTo>
                    <a:pt x="384" y="474"/>
                  </a:lnTo>
                  <a:lnTo>
                    <a:pt x="386" y="466"/>
                  </a:lnTo>
                  <a:lnTo>
                    <a:pt x="386" y="461"/>
                  </a:lnTo>
                  <a:lnTo>
                    <a:pt x="389" y="455"/>
                  </a:lnTo>
                  <a:lnTo>
                    <a:pt x="389" y="458"/>
                  </a:lnTo>
                  <a:lnTo>
                    <a:pt x="393" y="453"/>
                  </a:lnTo>
                  <a:lnTo>
                    <a:pt x="393" y="446"/>
                  </a:lnTo>
                  <a:lnTo>
                    <a:pt x="398" y="436"/>
                  </a:lnTo>
                  <a:lnTo>
                    <a:pt x="398" y="433"/>
                  </a:lnTo>
                  <a:lnTo>
                    <a:pt x="405" y="422"/>
                  </a:lnTo>
                  <a:lnTo>
                    <a:pt x="405" y="419"/>
                  </a:lnTo>
                  <a:lnTo>
                    <a:pt x="410" y="408"/>
                  </a:lnTo>
                  <a:lnTo>
                    <a:pt x="410" y="405"/>
                  </a:lnTo>
                  <a:lnTo>
                    <a:pt x="415" y="394"/>
                  </a:lnTo>
                  <a:lnTo>
                    <a:pt x="415" y="391"/>
                  </a:lnTo>
                  <a:lnTo>
                    <a:pt x="419" y="386"/>
                  </a:lnTo>
                  <a:lnTo>
                    <a:pt x="419" y="389"/>
                  </a:lnTo>
                  <a:lnTo>
                    <a:pt x="422" y="382"/>
                  </a:lnTo>
                  <a:lnTo>
                    <a:pt x="422" y="377"/>
                  </a:lnTo>
                  <a:lnTo>
                    <a:pt x="422" y="380"/>
                  </a:lnTo>
                  <a:lnTo>
                    <a:pt x="424" y="377"/>
                  </a:lnTo>
                  <a:lnTo>
                    <a:pt x="427" y="369"/>
                  </a:lnTo>
                  <a:lnTo>
                    <a:pt x="427" y="366"/>
                  </a:lnTo>
                  <a:lnTo>
                    <a:pt x="427" y="369"/>
                  </a:lnTo>
                  <a:lnTo>
                    <a:pt x="431" y="363"/>
                  </a:lnTo>
                  <a:lnTo>
                    <a:pt x="431" y="358"/>
                  </a:lnTo>
                  <a:lnTo>
                    <a:pt x="431" y="361"/>
                  </a:lnTo>
                  <a:lnTo>
                    <a:pt x="434" y="355"/>
                  </a:lnTo>
                  <a:lnTo>
                    <a:pt x="434" y="353"/>
                  </a:lnTo>
                  <a:lnTo>
                    <a:pt x="436" y="346"/>
                  </a:lnTo>
                  <a:lnTo>
                    <a:pt x="436" y="344"/>
                  </a:lnTo>
                  <a:lnTo>
                    <a:pt x="436" y="346"/>
                  </a:lnTo>
                  <a:lnTo>
                    <a:pt x="439" y="341"/>
                  </a:lnTo>
                  <a:lnTo>
                    <a:pt x="439" y="338"/>
                  </a:lnTo>
                  <a:lnTo>
                    <a:pt x="436" y="341"/>
                  </a:lnTo>
                  <a:lnTo>
                    <a:pt x="442" y="341"/>
                  </a:lnTo>
                  <a:lnTo>
                    <a:pt x="442" y="335"/>
                  </a:lnTo>
                  <a:lnTo>
                    <a:pt x="442" y="338"/>
                  </a:lnTo>
                  <a:lnTo>
                    <a:pt x="445" y="333"/>
                  </a:lnTo>
                  <a:lnTo>
                    <a:pt x="445" y="330"/>
                  </a:lnTo>
                  <a:lnTo>
                    <a:pt x="445" y="333"/>
                  </a:lnTo>
                  <a:lnTo>
                    <a:pt x="448" y="327"/>
                  </a:lnTo>
                  <a:lnTo>
                    <a:pt x="448" y="322"/>
                  </a:lnTo>
                  <a:lnTo>
                    <a:pt x="448" y="325"/>
                  </a:lnTo>
                  <a:lnTo>
                    <a:pt x="451" y="319"/>
                  </a:lnTo>
                  <a:lnTo>
                    <a:pt x="451" y="317"/>
                  </a:lnTo>
                  <a:lnTo>
                    <a:pt x="448" y="319"/>
                  </a:lnTo>
                  <a:lnTo>
                    <a:pt x="453" y="319"/>
                  </a:lnTo>
                  <a:lnTo>
                    <a:pt x="453" y="310"/>
                  </a:lnTo>
                  <a:lnTo>
                    <a:pt x="453" y="314"/>
                  </a:lnTo>
                  <a:lnTo>
                    <a:pt x="456" y="307"/>
                  </a:lnTo>
                  <a:lnTo>
                    <a:pt x="456" y="305"/>
                  </a:lnTo>
                  <a:lnTo>
                    <a:pt x="456" y="307"/>
                  </a:lnTo>
                  <a:lnTo>
                    <a:pt x="460" y="302"/>
                  </a:lnTo>
                  <a:lnTo>
                    <a:pt x="460" y="297"/>
                  </a:lnTo>
                  <a:lnTo>
                    <a:pt x="460" y="299"/>
                  </a:lnTo>
                  <a:lnTo>
                    <a:pt x="462" y="294"/>
                  </a:lnTo>
                  <a:lnTo>
                    <a:pt x="462" y="291"/>
                  </a:lnTo>
                  <a:lnTo>
                    <a:pt x="462" y="294"/>
                  </a:lnTo>
                  <a:lnTo>
                    <a:pt x="465" y="289"/>
                  </a:lnTo>
                  <a:lnTo>
                    <a:pt x="465" y="286"/>
                  </a:lnTo>
                  <a:lnTo>
                    <a:pt x="465" y="289"/>
                  </a:lnTo>
                  <a:lnTo>
                    <a:pt x="468" y="283"/>
                  </a:lnTo>
                  <a:lnTo>
                    <a:pt x="468" y="277"/>
                  </a:lnTo>
                  <a:lnTo>
                    <a:pt x="465" y="281"/>
                  </a:lnTo>
                  <a:lnTo>
                    <a:pt x="472" y="281"/>
                  </a:lnTo>
                  <a:lnTo>
                    <a:pt x="472" y="274"/>
                  </a:lnTo>
                  <a:lnTo>
                    <a:pt x="472" y="277"/>
                  </a:lnTo>
                  <a:lnTo>
                    <a:pt x="474" y="271"/>
                  </a:lnTo>
                  <a:lnTo>
                    <a:pt x="474" y="258"/>
                  </a:lnTo>
                  <a:lnTo>
                    <a:pt x="477" y="253"/>
                  </a:lnTo>
                  <a:lnTo>
                    <a:pt x="477" y="225"/>
                  </a:lnTo>
                  <a:lnTo>
                    <a:pt x="480" y="219"/>
                  </a:lnTo>
                  <a:lnTo>
                    <a:pt x="480" y="194"/>
                  </a:lnTo>
                  <a:lnTo>
                    <a:pt x="482" y="188"/>
                  </a:lnTo>
                  <a:lnTo>
                    <a:pt x="482" y="163"/>
                  </a:lnTo>
                  <a:lnTo>
                    <a:pt x="486" y="158"/>
                  </a:lnTo>
                  <a:lnTo>
                    <a:pt x="486" y="130"/>
                  </a:lnTo>
                  <a:lnTo>
                    <a:pt x="489" y="124"/>
                  </a:lnTo>
                  <a:lnTo>
                    <a:pt x="489" y="102"/>
                  </a:lnTo>
                  <a:lnTo>
                    <a:pt x="491" y="96"/>
                  </a:lnTo>
                  <a:lnTo>
                    <a:pt x="491" y="68"/>
                  </a:lnTo>
                  <a:lnTo>
                    <a:pt x="494" y="63"/>
                  </a:lnTo>
                  <a:lnTo>
                    <a:pt x="494" y="39"/>
                  </a:lnTo>
                  <a:lnTo>
                    <a:pt x="498" y="32"/>
                  </a:lnTo>
                  <a:lnTo>
                    <a:pt x="498" y="0"/>
                  </a:lnTo>
                  <a:lnTo>
                    <a:pt x="491" y="0"/>
                  </a:lnTo>
                  <a:lnTo>
                    <a:pt x="491" y="32"/>
                  </a:lnTo>
                  <a:lnTo>
                    <a:pt x="489" y="39"/>
                  </a:lnTo>
                  <a:lnTo>
                    <a:pt x="489" y="63"/>
                  </a:lnTo>
                  <a:lnTo>
                    <a:pt x="486" y="68"/>
                  </a:lnTo>
                  <a:lnTo>
                    <a:pt x="486" y="96"/>
                  </a:lnTo>
                  <a:lnTo>
                    <a:pt x="482" y="102"/>
                  </a:lnTo>
                  <a:lnTo>
                    <a:pt x="482" y="124"/>
                  </a:lnTo>
                  <a:lnTo>
                    <a:pt x="480" y="130"/>
                  </a:lnTo>
                  <a:lnTo>
                    <a:pt x="480" y="158"/>
                  </a:lnTo>
                  <a:lnTo>
                    <a:pt x="477" y="163"/>
                  </a:lnTo>
                  <a:lnTo>
                    <a:pt x="477" y="188"/>
                  </a:lnTo>
                  <a:lnTo>
                    <a:pt x="474" y="194"/>
                  </a:lnTo>
                  <a:lnTo>
                    <a:pt x="474" y="219"/>
                  </a:lnTo>
                  <a:lnTo>
                    <a:pt x="472" y="225"/>
                  </a:lnTo>
                  <a:lnTo>
                    <a:pt x="472" y="253"/>
                  </a:lnTo>
                  <a:lnTo>
                    <a:pt x="468" y="258"/>
                  </a:lnTo>
                  <a:lnTo>
                    <a:pt x="468" y="271"/>
                  </a:lnTo>
                  <a:lnTo>
                    <a:pt x="468" y="269"/>
                  </a:lnTo>
                  <a:lnTo>
                    <a:pt x="465" y="274"/>
                  </a:lnTo>
                  <a:lnTo>
                    <a:pt x="465" y="277"/>
                  </a:lnTo>
                  <a:lnTo>
                    <a:pt x="468" y="274"/>
                  </a:lnTo>
                  <a:lnTo>
                    <a:pt x="462" y="274"/>
                  </a:lnTo>
                  <a:lnTo>
                    <a:pt x="462" y="283"/>
                  </a:lnTo>
                  <a:lnTo>
                    <a:pt x="462" y="281"/>
                  </a:lnTo>
                  <a:lnTo>
                    <a:pt x="460" y="286"/>
                  </a:lnTo>
                  <a:lnTo>
                    <a:pt x="460" y="289"/>
                  </a:lnTo>
                  <a:lnTo>
                    <a:pt x="460" y="286"/>
                  </a:lnTo>
                  <a:lnTo>
                    <a:pt x="456" y="291"/>
                  </a:lnTo>
                  <a:lnTo>
                    <a:pt x="456" y="294"/>
                  </a:lnTo>
                  <a:lnTo>
                    <a:pt x="456" y="291"/>
                  </a:lnTo>
                  <a:lnTo>
                    <a:pt x="453" y="297"/>
                  </a:lnTo>
                  <a:lnTo>
                    <a:pt x="453" y="302"/>
                  </a:lnTo>
                  <a:lnTo>
                    <a:pt x="453" y="299"/>
                  </a:lnTo>
                  <a:lnTo>
                    <a:pt x="451" y="305"/>
                  </a:lnTo>
                  <a:lnTo>
                    <a:pt x="451" y="307"/>
                  </a:lnTo>
                  <a:lnTo>
                    <a:pt x="451" y="305"/>
                  </a:lnTo>
                  <a:lnTo>
                    <a:pt x="448" y="310"/>
                  </a:lnTo>
                  <a:lnTo>
                    <a:pt x="448" y="317"/>
                  </a:lnTo>
                  <a:lnTo>
                    <a:pt x="451" y="314"/>
                  </a:lnTo>
                  <a:lnTo>
                    <a:pt x="445" y="314"/>
                  </a:lnTo>
                  <a:lnTo>
                    <a:pt x="445" y="319"/>
                  </a:lnTo>
                  <a:lnTo>
                    <a:pt x="445" y="317"/>
                  </a:lnTo>
                  <a:lnTo>
                    <a:pt x="442" y="322"/>
                  </a:lnTo>
                  <a:lnTo>
                    <a:pt x="442" y="327"/>
                  </a:lnTo>
                  <a:lnTo>
                    <a:pt x="442" y="325"/>
                  </a:lnTo>
                  <a:lnTo>
                    <a:pt x="439" y="330"/>
                  </a:lnTo>
                  <a:lnTo>
                    <a:pt x="439" y="333"/>
                  </a:lnTo>
                  <a:lnTo>
                    <a:pt x="439" y="330"/>
                  </a:lnTo>
                  <a:lnTo>
                    <a:pt x="436" y="335"/>
                  </a:lnTo>
                  <a:lnTo>
                    <a:pt x="436" y="338"/>
                  </a:lnTo>
                  <a:lnTo>
                    <a:pt x="439" y="335"/>
                  </a:lnTo>
                  <a:lnTo>
                    <a:pt x="434" y="335"/>
                  </a:lnTo>
                  <a:lnTo>
                    <a:pt x="434" y="341"/>
                  </a:lnTo>
                  <a:lnTo>
                    <a:pt x="434" y="338"/>
                  </a:lnTo>
                  <a:lnTo>
                    <a:pt x="431" y="344"/>
                  </a:lnTo>
                  <a:lnTo>
                    <a:pt x="431" y="346"/>
                  </a:lnTo>
                  <a:lnTo>
                    <a:pt x="427" y="353"/>
                  </a:lnTo>
                  <a:lnTo>
                    <a:pt x="427" y="355"/>
                  </a:lnTo>
                  <a:lnTo>
                    <a:pt x="427" y="353"/>
                  </a:lnTo>
                  <a:lnTo>
                    <a:pt x="424" y="358"/>
                  </a:lnTo>
                  <a:lnTo>
                    <a:pt x="424" y="363"/>
                  </a:lnTo>
                  <a:lnTo>
                    <a:pt x="424" y="361"/>
                  </a:lnTo>
                  <a:lnTo>
                    <a:pt x="422" y="366"/>
                  </a:lnTo>
                  <a:lnTo>
                    <a:pt x="422" y="369"/>
                  </a:lnTo>
                  <a:lnTo>
                    <a:pt x="419" y="374"/>
                  </a:lnTo>
                  <a:lnTo>
                    <a:pt x="419" y="372"/>
                  </a:lnTo>
                  <a:lnTo>
                    <a:pt x="415" y="377"/>
                  </a:lnTo>
                  <a:lnTo>
                    <a:pt x="415" y="382"/>
                  </a:lnTo>
                  <a:lnTo>
                    <a:pt x="415" y="380"/>
                  </a:lnTo>
                  <a:lnTo>
                    <a:pt x="413" y="382"/>
                  </a:lnTo>
                  <a:lnTo>
                    <a:pt x="410" y="391"/>
                  </a:lnTo>
                  <a:lnTo>
                    <a:pt x="410" y="394"/>
                  </a:lnTo>
                  <a:lnTo>
                    <a:pt x="405" y="405"/>
                  </a:lnTo>
                  <a:lnTo>
                    <a:pt x="405" y="408"/>
                  </a:lnTo>
                  <a:lnTo>
                    <a:pt x="398" y="419"/>
                  </a:lnTo>
                  <a:lnTo>
                    <a:pt x="398" y="422"/>
                  </a:lnTo>
                  <a:lnTo>
                    <a:pt x="393" y="433"/>
                  </a:lnTo>
                  <a:lnTo>
                    <a:pt x="393" y="436"/>
                  </a:lnTo>
                  <a:lnTo>
                    <a:pt x="386" y="446"/>
                  </a:lnTo>
                  <a:lnTo>
                    <a:pt x="386" y="453"/>
                  </a:lnTo>
                  <a:lnTo>
                    <a:pt x="386" y="449"/>
                  </a:lnTo>
                  <a:lnTo>
                    <a:pt x="384" y="453"/>
                  </a:lnTo>
                  <a:lnTo>
                    <a:pt x="381" y="461"/>
                  </a:lnTo>
                  <a:lnTo>
                    <a:pt x="381" y="466"/>
                  </a:lnTo>
                  <a:lnTo>
                    <a:pt x="378" y="472"/>
                  </a:lnTo>
                  <a:lnTo>
                    <a:pt x="378" y="469"/>
                  </a:lnTo>
                  <a:lnTo>
                    <a:pt x="375" y="472"/>
                  </a:lnTo>
                  <a:lnTo>
                    <a:pt x="372" y="480"/>
                  </a:lnTo>
                  <a:lnTo>
                    <a:pt x="372" y="485"/>
                  </a:lnTo>
                  <a:lnTo>
                    <a:pt x="372" y="482"/>
                  </a:lnTo>
                  <a:lnTo>
                    <a:pt x="369" y="485"/>
                  </a:lnTo>
                  <a:lnTo>
                    <a:pt x="366" y="494"/>
                  </a:lnTo>
                  <a:lnTo>
                    <a:pt x="366" y="500"/>
                  </a:lnTo>
                  <a:lnTo>
                    <a:pt x="364" y="505"/>
                  </a:lnTo>
                  <a:lnTo>
                    <a:pt x="364" y="508"/>
                  </a:lnTo>
                  <a:lnTo>
                    <a:pt x="357" y="519"/>
                  </a:lnTo>
                  <a:lnTo>
                    <a:pt x="357" y="521"/>
                  </a:lnTo>
                  <a:lnTo>
                    <a:pt x="355" y="528"/>
                  </a:lnTo>
                  <a:lnTo>
                    <a:pt x="355" y="530"/>
                  </a:lnTo>
                  <a:lnTo>
                    <a:pt x="352" y="536"/>
                  </a:lnTo>
                  <a:lnTo>
                    <a:pt x="352" y="541"/>
                  </a:lnTo>
                  <a:lnTo>
                    <a:pt x="355" y="538"/>
                  </a:lnTo>
                  <a:lnTo>
                    <a:pt x="348" y="538"/>
                  </a:lnTo>
                  <a:lnTo>
                    <a:pt x="348" y="547"/>
                  </a:lnTo>
                  <a:lnTo>
                    <a:pt x="348" y="544"/>
                  </a:lnTo>
                  <a:lnTo>
                    <a:pt x="346" y="549"/>
                  </a:lnTo>
                  <a:lnTo>
                    <a:pt x="346" y="555"/>
                  </a:lnTo>
                  <a:lnTo>
                    <a:pt x="343" y="561"/>
                  </a:lnTo>
                  <a:lnTo>
                    <a:pt x="343" y="564"/>
                  </a:lnTo>
                  <a:lnTo>
                    <a:pt x="340" y="569"/>
                  </a:lnTo>
                  <a:lnTo>
                    <a:pt x="340" y="572"/>
                  </a:lnTo>
                  <a:lnTo>
                    <a:pt x="337" y="577"/>
                  </a:lnTo>
                  <a:lnTo>
                    <a:pt x="337" y="580"/>
                  </a:lnTo>
                  <a:lnTo>
                    <a:pt x="334" y="585"/>
                  </a:lnTo>
                  <a:lnTo>
                    <a:pt x="334" y="591"/>
                  </a:lnTo>
                  <a:lnTo>
                    <a:pt x="334" y="588"/>
                  </a:lnTo>
                  <a:lnTo>
                    <a:pt x="331" y="594"/>
                  </a:lnTo>
                  <a:lnTo>
                    <a:pt x="331" y="600"/>
                  </a:lnTo>
                  <a:lnTo>
                    <a:pt x="331" y="597"/>
                  </a:lnTo>
                  <a:lnTo>
                    <a:pt x="328" y="603"/>
                  </a:lnTo>
                  <a:lnTo>
                    <a:pt x="328" y="608"/>
                  </a:lnTo>
                  <a:lnTo>
                    <a:pt x="326" y="613"/>
                  </a:lnTo>
                  <a:lnTo>
                    <a:pt x="326" y="616"/>
                  </a:lnTo>
                  <a:lnTo>
                    <a:pt x="322" y="621"/>
                  </a:lnTo>
                  <a:lnTo>
                    <a:pt x="322" y="624"/>
                  </a:lnTo>
                  <a:lnTo>
                    <a:pt x="319" y="630"/>
                  </a:lnTo>
                  <a:lnTo>
                    <a:pt x="319" y="636"/>
                  </a:lnTo>
                  <a:lnTo>
                    <a:pt x="319" y="633"/>
                  </a:lnTo>
                  <a:lnTo>
                    <a:pt x="317" y="639"/>
                  </a:lnTo>
                  <a:lnTo>
                    <a:pt x="317" y="647"/>
                  </a:lnTo>
                  <a:lnTo>
                    <a:pt x="314" y="652"/>
                  </a:lnTo>
                  <a:lnTo>
                    <a:pt x="314" y="655"/>
                  </a:lnTo>
                  <a:lnTo>
                    <a:pt x="311" y="660"/>
                  </a:lnTo>
                  <a:lnTo>
                    <a:pt x="311" y="664"/>
                  </a:lnTo>
                  <a:lnTo>
                    <a:pt x="308" y="669"/>
                  </a:lnTo>
                  <a:lnTo>
                    <a:pt x="308" y="677"/>
                  </a:lnTo>
                  <a:lnTo>
                    <a:pt x="308" y="675"/>
                  </a:lnTo>
                  <a:lnTo>
                    <a:pt x="305" y="680"/>
                  </a:lnTo>
                  <a:lnTo>
                    <a:pt x="305" y="685"/>
                  </a:lnTo>
                  <a:lnTo>
                    <a:pt x="305" y="683"/>
                  </a:lnTo>
                  <a:lnTo>
                    <a:pt x="302" y="688"/>
                  </a:lnTo>
                  <a:lnTo>
                    <a:pt x="302" y="697"/>
                  </a:lnTo>
                  <a:lnTo>
                    <a:pt x="302" y="694"/>
                  </a:lnTo>
                  <a:lnTo>
                    <a:pt x="299" y="700"/>
                  </a:lnTo>
                  <a:lnTo>
                    <a:pt x="299" y="708"/>
                  </a:lnTo>
                  <a:lnTo>
                    <a:pt x="299" y="705"/>
                  </a:lnTo>
                  <a:lnTo>
                    <a:pt x="297" y="711"/>
                  </a:lnTo>
                  <a:lnTo>
                    <a:pt x="297" y="719"/>
                  </a:lnTo>
                  <a:lnTo>
                    <a:pt x="297" y="716"/>
                  </a:lnTo>
                  <a:lnTo>
                    <a:pt x="293" y="722"/>
                  </a:lnTo>
                  <a:lnTo>
                    <a:pt x="293" y="739"/>
                  </a:lnTo>
                  <a:lnTo>
                    <a:pt x="293" y="736"/>
                  </a:lnTo>
                  <a:lnTo>
                    <a:pt x="290" y="741"/>
                  </a:lnTo>
                  <a:lnTo>
                    <a:pt x="290" y="750"/>
                  </a:lnTo>
                  <a:lnTo>
                    <a:pt x="290" y="747"/>
                  </a:lnTo>
                  <a:lnTo>
                    <a:pt x="288" y="752"/>
                  </a:lnTo>
                  <a:lnTo>
                    <a:pt x="288" y="760"/>
                  </a:lnTo>
                  <a:lnTo>
                    <a:pt x="288" y="758"/>
                  </a:lnTo>
                  <a:lnTo>
                    <a:pt x="285" y="763"/>
                  </a:lnTo>
                  <a:lnTo>
                    <a:pt x="285" y="775"/>
                  </a:lnTo>
                  <a:lnTo>
                    <a:pt x="285" y="772"/>
                  </a:lnTo>
                  <a:lnTo>
                    <a:pt x="281" y="777"/>
                  </a:lnTo>
                  <a:lnTo>
                    <a:pt x="281" y="788"/>
                  </a:lnTo>
                  <a:lnTo>
                    <a:pt x="281" y="786"/>
                  </a:lnTo>
                  <a:lnTo>
                    <a:pt x="279" y="791"/>
                  </a:lnTo>
                  <a:lnTo>
                    <a:pt x="279" y="808"/>
                  </a:lnTo>
                  <a:lnTo>
                    <a:pt x="279" y="805"/>
                  </a:lnTo>
                  <a:lnTo>
                    <a:pt x="276" y="811"/>
                  </a:lnTo>
                  <a:lnTo>
                    <a:pt x="276" y="836"/>
                  </a:lnTo>
                  <a:lnTo>
                    <a:pt x="281" y="836"/>
                  </a:lnTo>
                  <a:lnTo>
                    <a:pt x="281" y="830"/>
                  </a:lnTo>
                  <a:lnTo>
                    <a:pt x="276" y="830"/>
                  </a:lnTo>
                  <a:lnTo>
                    <a:pt x="279" y="832"/>
                  </a:lnTo>
                  <a:lnTo>
                    <a:pt x="279" y="827"/>
                  </a:lnTo>
                  <a:lnTo>
                    <a:pt x="273" y="827"/>
                  </a:lnTo>
                  <a:lnTo>
                    <a:pt x="276" y="830"/>
                  </a:lnTo>
                  <a:lnTo>
                    <a:pt x="276" y="827"/>
                  </a:lnTo>
                  <a:lnTo>
                    <a:pt x="261" y="814"/>
                  </a:lnTo>
                  <a:lnTo>
                    <a:pt x="259" y="814"/>
                  </a:lnTo>
                  <a:lnTo>
                    <a:pt x="261" y="816"/>
                  </a:lnTo>
                  <a:lnTo>
                    <a:pt x="261" y="811"/>
                  </a:lnTo>
                  <a:lnTo>
                    <a:pt x="256" y="811"/>
                  </a:lnTo>
                  <a:lnTo>
                    <a:pt x="259" y="814"/>
                  </a:lnTo>
                  <a:lnTo>
                    <a:pt x="259" y="808"/>
                  </a:lnTo>
                  <a:lnTo>
                    <a:pt x="252" y="808"/>
                  </a:lnTo>
                  <a:lnTo>
                    <a:pt x="256" y="811"/>
                  </a:lnTo>
                  <a:lnTo>
                    <a:pt x="256" y="805"/>
                  </a:lnTo>
                  <a:lnTo>
                    <a:pt x="250" y="805"/>
                  </a:lnTo>
                  <a:lnTo>
                    <a:pt x="252" y="805"/>
                  </a:lnTo>
                  <a:lnTo>
                    <a:pt x="247" y="803"/>
                  </a:lnTo>
                  <a:lnTo>
                    <a:pt x="244" y="803"/>
                  </a:lnTo>
                  <a:lnTo>
                    <a:pt x="247" y="805"/>
                  </a:lnTo>
                  <a:lnTo>
                    <a:pt x="247" y="799"/>
                  </a:lnTo>
                  <a:lnTo>
                    <a:pt x="240" y="799"/>
                  </a:lnTo>
                  <a:lnTo>
                    <a:pt x="244" y="799"/>
                  </a:lnTo>
                  <a:lnTo>
                    <a:pt x="238" y="796"/>
                  </a:lnTo>
                  <a:lnTo>
                    <a:pt x="235" y="796"/>
                  </a:lnTo>
                  <a:lnTo>
                    <a:pt x="238" y="799"/>
                  </a:lnTo>
                  <a:lnTo>
                    <a:pt x="238" y="794"/>
                  </a:lnTo>
                  <a:lnTo>
                    <a:pt x="230" y="794"/>
                  </a:lnTo>
                  <a:lnTo>
                    <a:pt x="232" y="794"/>
                  </a:lnTo>
                  <a:lnTo>
                    <a:pt x="226" y="791"/>
                  </a:lnTo>
                  <a:lnTo>
                    <a:pt x="223" y="791"/>
                  </a:lnTo>
                  <a:lnTo>
                    <a:pt x="226" y="794"/>
                  </a:lnTo>
                  <a:lnTo>
                    <a:pt x="226" y="788"/>
                  </a:lnTo>
                  <a:lnTo>
                    <a:pt x="218" y="788"/>
                  </a:lnTo>
                  <a:lnTo>
                    <a:pt x="221" y="788"/>
                  </a:lnTo>
                  <a:lnTo>
                    <a:pt x="214" y="786"/>
                  </a:lnTo>
                  <a:lnTo>
                    <a:pt x="211" y="786"/>
                  </a:lnTo>
                  <a:lnTo>
                    <a:pt x="214" y="786"/>
                  </a:lnTo>
                  <a:lnTo>
                    <a:pt x="209" y="783"/>
                  </a:lnTo>
                  <a:lnTo>
                    <a:pt x="203" y="783"/>
                  </a:lnTo>
                  <a:lnTo>
                    <a:pt x="206" y="783"/>
                  </a:lnTo>
                  <a:lnTo>
                    <a:pt x="200" y="780"/>
                  </a:lnTo>
                  <a:lnTo>
                    <a:pt x="194" y="780"/>
                  </a:lnTo>
                  <a:lnTo>
                    <a:pt x="197" y="780"/>
                  </a:lnTo>
                  <a:lnTo>
                    <a:pt x="192" y="777"/>
                  </a:lnTo>
                  <a:lnTo>
                    <a:pt x="185" y="777"/>
                  </a:lnTo>
                  <a:lnTo>
                    <a:pt x="189" y="780"/>
                  </a:lnTo>
                  <a:lnTo>
                    <a:pt x="189" y="775"/>
                  </a:lnTo>
                  <a:lnTo>
                    <a:pt x="171" y="775"/>
                  </a:lnTo>
                  <a:lnTo>
                    <a:pt x="173" y="777"/>
                  </a:lnTo>
                  <a:lnTo>
                    <a:pt x="173" y="772"/>
                  </a:lnTo>
                  <a:lnTo>
                    <a:pt x="154" y="772"/>
                  </a:lnTo>
                  <a:lnTo>
                    <a:pt x="156" y="775"/>
                  </a:lnTo>
                  <a:lnTo>
                    <a:pt x="156" y="769"/>
                  </a:lnTo>
                  <a:lnTo>
                    <a:pt x="139" y="769"/>
                  </a:lnTo>
                  <a:lnTo>
                    <a:pt x="139" y="775"/>
                  </a:lnTo>
                  <a:lnTo>
                    <a:pt x="142" y="772"/>
                  </a:lnTo>
                  <a:lnTo>
                    <a:pt x="133" y="772"/>
                  </a:lnTo>
                  <a:lnTo>
                    <a:pt x="136" y="775"/>
                  </a:lnTo>
                  <a:lnTo>
                    <a:pt x="133" y="769"/>
                  </a:lnTo>
                  <a:lnTo>
                    <a:pt x="127" y="755"/>
                  </a:lnTo>
                  <a:lnTo>
                    <a:pt x="115" y="733"/>
                  </a:lnTo>
                  <a:lnTo>
                    <a:pt x="113" y="722"/>
                  </a:lnTo>
                  <a:lnTo>
                    <a:pt x="89" y="677"/>
                  </a:lnTo>
                  <a:lnTo>
                    <a:pt x="84" y="664"/>
                  </a:lnTo>
                  <a:lnTo>
                    <a:pt x="81" y="652"/>
                  </a:lnTo>
                  <a:lnTo>
                    <a:pt x="75" y="641"/>
                  </a:lnTo>
                  <a:lnTo>
                    <a:pt x="75" y="639"/>
                  </a:lnTo>
                  <a:lnTo>
                    <a:pt x="69" y="630"/>
                  </a:lnTo>
                  <a:lnTo>
                    <a:pt x="69" y="633"/>
                  </a:lnTo>
                  <a:lnTo>
                    <a:pt x="63" y="621"/>
                  </a:lnTo>
                  <a:lnTo>
                    <a:pt x="60" y="611"/>
                  </a:lnTo>
                  <a:lnTo>
                    <a:pt x="43" y="577"/>
                  </a:lnTo>
                  <a:lnTo>
                    <a:pt x="39" y="566"/>
                  </a:lnTo>
                  <a:lnTo>
                    <a:pt x="34" y="555"/>
                  </a:lnTo>
                  <a:lnTo>
                    <a:pt x="34" y="552"/>
                  </a:lnTo>
                  <a:lnTo>
                    <a:pt x="29" y="544"/>
                  </a:lnTo>
                  <a:lnTo>
                    <a:pt x="29" y="547"/>
                  </a:lnTo>
                  <a:lnTo>
                    <a:pt x="25" y="536"/>
                  </a:lnTo>
                  <a:lnTo>
                    <a:pt x="14" y="513"/>
                  </a:lnTo>
                  <a:lnTo>
                    <a:pt x="10" y="505"/>
                  </a:lnTo>
                  <a:lnTo>
                    <a:pt x="5" y="494"/>
                  </a:lnTo>
                  <a:lnTo>
                    <a:pt x="5" y="492"/>
                  </a:lnTo>
                  <a:lnTo>
                    <a:pt x="0" y="482"/>
                  </a:lnTo>
                  <a:lnTo>
                    <a:pt x="0" y="494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00" name="Freeform 40"/>
            <p:cNvSpPr>
              <a:spLocks/>
            </p:cNvSpPr>
            <p:nvPr/>
          </p:nvSpPr>
          <p:spPr bwMode="auto">
            <a:xfrm>
              <a:off x="7677" y="1318"/>
              <a:ext cx="604" cy="927"/>
            </a:xfrm>
            <a:custGeom>
              <a:avLst/>
              <a:gdLst/>
              <a:ahLst/>
              <a:cxnLst>
                <a:cxn ang="0">
                  <a:pos x="18" y="681"/>
                </a:cxn>
                <a:cxn ang="0">
                  <a:pos x="32" y="567"/>
                </a:cxn>
                <a:cxn ang="0">
                  <a:pos x="44" y="492"/>
                </a:cxn>
                <a:cxn ang="0">
                  <a:pos x="56" y="420"/>
                </a:cxn>
                <a:cxn ang="0">
                  <a:pos x="66" y="375"/>
                </a:cxn>
                <a:cxn ang="0">
                  <a:pos x="78" y="336"/>
                </a:cxn>
                <a:cxn ang="0">
                  <a:pos x="90" y="306"/>
                </a:cxn>
                <a:cxn ang="0">
                  <a:pos x="99" y="286"/>
                </a:cxn>
                <a:cxn ang="0">
                  <a:pos x="116" y="255"/>
                </a:cxn>
                <a:cxn ang="0">
                  <a:pos x="128" y="235"/>
                </a:cxn>
                <a:cxn ang="0">
                  <a:pos x="143" y="214"/>
                </a:cxn>
                <a:cxn ang="0">
                  <a:pos x="157" y="191"/>
                </a:cxn>
                <a:cxn ang="0">
                  <a:pos x="172" y="172"/>
                </a:cxn>
                <a:cxn ang="0">
                  <a:pos x="190" y="147"/>
                </a:cxn>
                <a:cxn ang="0">
                  <a:pos x="221" y="122"/>
                </a:cxn>
                <a:cxn ang="0">
                  <a:pos x="231" y="114"/>
                </a:cxn>
                <a:cxn ang="0">
                  <a:pos x="245" y="99"/>
                </a:cxn>
                <a:cxn ang="0">
                  <a:pos x="253" y="88"/>
                </a:cxn>
                <a:cxn ang="0">
                  <a:pos x="269" y="83"/>
                </a:cxn>
                <a:cxn ang="0">
                  <a:pos x="283" y="75"/>
                </a:cxn>
                <a:cxn ang="0">
                  <a:pos x="298" y="63"/>
                </a:cxn>
                <a:cxn ang="0">
                  <a:pos x="312" y="58"/>
                </a:cxn>
                <a:cxn ang="0">
                  <a:pos x="327" y="50"/>
                </a:cxn>
                <a:cxn ang="0">
                  <a:pos x="341" y="39"/>
                </a:cxn>
                <a:cxn ang="0">
                  <a:pos x="365" y="32"/>
                </a:cxn>
                <a:cxn ang="0">
                  <a:pos x="387" y="22"/>
                </a:cxn>
                <a:cxn ang="0">
                  <a:pos x="423" y="16"/>
                </a:cxn>
                <a:cxn ang="0">
                  <a:pos x="463" y="8"/>
                </a:cxn>
                <a:cxn ang="0">
                  <a:pos x="472" y="3"/>
                </a:cxn>
                <a:cxn ang="0">
                  <a:pos x="425" y="11"/>
                </a:cxn>
                <a:cxn ang="0">
                  <a:pos x="387" y="19"/>
                </a:cxn>
                <a:cxn ang="0">
                  <a:pos x="362" y="27"/>
                </a:cxn>
                <a:cxn ang="0">
                  <a:pos x="341" y="39"/>
                </a:cxn>
                <a:cxn ang="0">
                  <a:pos x="324" y="44"/>
                </a:cxn>
                <a:cxn ang="0">
                  <a:pos x="309" y="52"/>
                </a:cxn>
                <a:cxn ang="0">
                  <a:pos x="295" y="60"/>
                </a:cxn>
                <a:cxn ang="0">
                  <a:pos x="279" y="72"/>
                </a:cxn>
                <a:cxn ang="0">
                  <a:pos x="265" y="80"/>
                </a:cxn>
                <a:cxn ang="0">
                  <a:pos x="253" y="88"/>
                </a:cxn>
                <a:cxn ang="0">
                  <a:pos x="242" y="97"/>
                </a:cxn>
                <a:cxn ang="0">
                  <a:pos x="224" y="106"/>
                </a:cxn>
                <a:cxn ang="0">
                  <a:pos x="216" y="114"/>
                </a:cxn>
                <a:cxn ang="0">
                  <a:pos x="192" y="142"/>
                </a:cxn>
                <a:cxn ang="0">
                  <a:pos x="172" y="161"/>
                </a:cxn>
                <a:cxn ang="0">
                  <a:pos x="161" y="178"/>
                </a:cxn>
                <a:cxn ang="0">
                  <a:pos x="143" y="203"/>
                </a:cxn>
                <a:cxn ang="0">
                  <a:pos x="125" y="227"/>
                </a:cxn>
                <a:cxn ang="0">
                  <a:pos x="111" y="255"/>
                </a:cxn>
                <a:cxn ang="0">
                  <a:pos x="94" y="286"/>
                </a:cxn>
                <a:cxn ang="0">
                  <a:pos x="85" y="302"/>
                </a:cxn>
                <a:cxn ang="0">
                  <a:pos x="73" y="336"/>
                </a:cxn>
                <a:cxn ang="0">
                  <a:pos x="61" y="375"/>
                </a:cxn>
                <a:cxn ang="0">
                  <a:pos x="49" y="420"/>
                </a:cxn>
                <a:cxn ang="0">
                  <a:pos x="38" y="492"/>
                </a:cxn>
                <a:cxn ang="0">
                  <a:pos x="27" y="567"/>
                </a:cxn>
                <a:cxn ang="0">
                  <a:pos x="11" y="681"/>
                </a:cxn>
                <a:cxn ang="0">
                  <a:pos x="6" y="812"/>
                </a:cxn>
              </a:cxnLst>
              <a:rect l="0" t="0" r="r" b="b"/>
              <a:pathLst>
                <a:path w="497" h="813">
                  <a:moveTo>
                    <a:pt x="6" y="812"/>
                  </a:moveTo>
                  <a:lnTo>
                    <a:pt x="9" y="803"/>
                  </a:lnTo>
                  <a:lnTo>
                    <a:pt x="9" y="779"/>
                  </a:lnTo>
                  <a:lnTo>
                    <a:pt x="11" y="772"/>
                  </a:lnTo>
                  <a:lnTo>
                    <a:pt x="11" y="745"/>
                  </a:lnTo>
                  <a:lnTo>
                    <a:pt x="15" y="736"/>
                  </a:lnTo>
                  <a:lnTo>
                    <a:pt x="15" y="708"/>
                  </a:lnTo>
                  <a:lnTo>
                    <a:pt x="18" y="703"/>
                  </a:lnTo>
                  <a:lnTo>
                    <a:pt x="18" y="681"/>
                  </a:lnTo>
                  <a:lnTo>
                    <a:pt x="20" y="675"/>
                  </a:lnTo>
                  <a:lnTo>
                    <a:pt x="20" y="653"/>
                  </a:lnTo>
                  <a:lnTo>
                    <a:pt x="23" y="648"/>
                  </a:lnTo>
                  <a:lnTo>
                    <a:pt x="23" y="625"/>
                  </a:lnTo>
                  <a:lnTo>
                    <a:pt x="27" y="620"/>
                  </a:lnTo>
                  <a:lnTo>
                    <a:pt x="27" y="600"/>
                  </a:lnTo>
                  <a:lnTo>
                    <a:pt x="29" y="595"/>
                  </a:lnTo>
                  <a:lnTo>
                    <a:pt x="29" y="576"/>
                  </a:lnTo>
                  <a:lnTo>
                    <a:pt x="32" y="567"/>
                  </a:lnTo>
                  <a:lnTo>
                    <a:pt x="32" y="550"/>
                  </a:lnTo>
                  <a:lnTo>
                    <a:pt x="35" y="545"/>
                  </a:lnTo>
                  <a:lnTo>
                    <a:pt x="35" y="533"/>
                  </a:lnTo>
                  <a:lnTo>
                    <a:pt x="35" y="536"/>
                  </a:lnTo>
                  <a:lnTo>
                    <a:pt x="38" y="530"/>
                  </a:lnTo>
                  <a:lnTo>
                    <a:pt x="38" y="514"/>
                  </a:lnTo>
                  <a:lnTo>
                    <a:pt x="41" y="509"/>
                  </a:lnTo>
                  <a:lnTo>
                    <a:pt x="41" y="497"/>
                  </a:lnTo>
                  <a:lnTo>
                    <a:pt x="44" y="492"/>
                  </a:lnTo>
                  <a:lnTo>
                    <a:pt x="44" y="481"/>
                  </a:lnTo>
                  <a:lnTo>
                    <a:pt x="47" y="476"/>
                  </a:lnTo>
                  <a:lnTo>
                    <a:pt x="47" y="466"/>
                  </a:lnTo>
                  <a:lnTo>
                    <a:pt x="49" y="461"/>
                  </a:lnTo>
                  <a:lnTo>
                    <a:pt x="49" y="448"/>
                  </a:lnTo>
                  <a:lnTo>
                    <a:pt x="52" y="442"/>
                  </a:lnTo>
                  <a:lnTo>
                    <a:pt x="52" y="433"/>
                  </a:lnTo>
                  <a:lnTo>
                    <a:pt x="56" y="428"/>
                  </a:lnTo>
                  <a:lnTo>
                    <a:pt x="56" y="420"/>
                  </a:lnTo>
                  <a:lnTo>
                    <a:pt x="58" y="414"/>
                  </a:lnTo>
                  <a:lnTo>
                    <a:pt x="58" y="411"/>
                  </a:lnTo>
                  <a:lnTo>
                    <a:pt x="61" y="406"/>
                  </a:lnTo>
                  <a:lnTo>
                    <a:pt x="61" y="397"/>
                  </a:lnTo>
                  <a:lnTo>
                    <a:pt x="64" y="392"/>
                  </a:lnTo>
                  <a:lnTo>
                    <a:pt x="64" y="383"/>
                  </a:lnTo>
                  <a:lnTo>
                    <a:pt x="64" y="386"/>
                  </a:lnTo>
                  <a:lnTo>
                    <a:pt x="66" y="381"/>
                  </a:lnTo>
                  <a:lnTo>
                    <a:pt x="66" y="375"/>
                  </a:lnTo>
                  <a:lnTo>
                    <a:pt x="66" y="378"/>
                  </a:lnTo>
                  <a:lnTo>
                    <a:pt x="70" y="373"/>
                  </a:lnTo>
                  <a:lnTo>
                    <a:pt x="70" y="364"/>
                  </a:lnTo>
                  <a:lnTo>
                    <a:pt x="73" y="358"/>
                  </a:lnTo>
                  <a:lnTo>
                    <a:pt x="73" y="355"/>
                  </a:lnTo>
                  <a:lnTo>
                    <a:pt x="76" y="350"/>
                  </a:lnTo>
                  <a:lnTo>
                    <a:pt x="76" y="345"/>
                  </a:lnTo>
                  <a:lnTo>
                    <a:pt x="78" y="339"/>
                  </a:lnTo>
                  <a:lnTo>
                    <a:pt x="78" y="336"/>
                  </a:lnTo>
                  <a:lnTo>
                    <a:pt x="82" y="330"/>
                  </a:lnTo>
                  <a:lnTo>
                    <a:pt x="82" y="327"/>
                  </a:lnTo>
                  <a:lnTo>
                    <a:pt x="82" y="330"/>
                  </a:lnTo>
                  <a:lnTo>
                    <a:pt x="85" y="325"/>
                  </a:lnTo>
                  <a:lnTo>
                    <a:pt x="85" y="319"/>
                  </a:lnTo>
                  <a:lnTo>
                    <a:pt x="82" y="322"/>
                  </a:lnTo>
                  <a:lnTo>
                    <a:pt x="87" y="322"/>
                  </a:lnTo>
                  <a:lnTo>
                    <a:pt x="87" y="311"/>
                  </a:lnTo>
                  <a:lnTo>
                    <a:pt x="90" y="306"/>
                  </a:lnTo>
                  <a:lnTo>
                    <a:pt x="90" y="309"/>
                  </a:lnTo>
                  <a:lnTo>
                    <a:pt x="94" y="302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6" y="297"/>
                  </a:lnTo>
                  <a:lnTo>
                    <a:pt x="96" y="291"/>
                  </a:lnTo>
                  <a:lnTo>
                    <a:pt x="96" y="294"/>
                  </a:lnTo>
                  <a:lnTo>
                    <a:pt x="99" y="289"/>
                  </a:lnTo>
                  <a:lnTo>
                    <a:pt x="99" y="286"/>
                  </a:lnTo>
                  <a:lnTo>
                    <a:pt x="102" y="281"/>
                  </a:lnTo>
                  <a:lnTo>
                    <a:pt x="102" y="278"/>
                  </a:lnTo>
                  <a:lnTo>
                    <a:pt x="102" y="281"/>
                  </a:lnTo>
                  <a:lnTo>
                    <a:pt x="108" y="273"/>
                  </a:lnTo>
                  <a:lnTo>
                    <a:pt x="108" y="269"/>
                  </a:lnTo>
                  <a:lnTo>
                    <a:pt x="111" y="263"/>
                  </a:lnTo>
                  <a:lnTo>
                    <a:pt x="111" y="261"/>
                  </a:lnTo>
                  <a:lnTo>
                    <a:pt x="111" y="263"/>
                  </a:lnTo>
                  <a:lnTo>
                    <a:pt x="116" y="255"/>
                  </a:lnTo>
                  <a:lnTo>
                    <a:pt x="116" y="253"/>
                  </a:lnTo>
                  <a:lnTo>
                    <a:pt x="116" y="255"/>
                  </a:lnTo>
                  <a:lnTo>
                    <a:pt x="119" y="253"/>
                  </a:lnTo>
                  <a:lnTo>
                    <a:pt x="123" y="245"/>
                  </a:lnTo>
                  <a:lnTo>
                    <a:pt x="123" y="242"/>
                  </a:lnTo>
                  <a:lnTo>
                    <a:pt x="123" y="245"/>
                  </a:lnTo>
                  <a:lnTo>
                    <a:pt x="128" y="235"/>
                  </a:lnTo>
                  <a:lnTo>
                    <a:pt x="128" y="233"/>
                  </a:lnTo>
                  <a:lnTo>
                    <a:pt x="128" y="235"/>
                  </a:lnTo>
                  <a:lnTo>
                    <a:pt x="131" y="230"/>
                  </a:lnTo>
                  <a:lnTo>
                    <a:pt x="131" y="227"/>
                  </a:lnTo>
                  <a:lnTo>
                    <a:pt x="131" y="230"/>
                  </a:lnTo>
                  <a:lnTo>
                    <a:pt x="137" y="222"/>
                  </a:lnTo>
                  <a:lnTo>
                    <a:pt x="137" y="219"/>
                  </a:lnTo>
                  <a:lnTo>
                    <a:pt x="137" y="222"/>
                  </a:lnTo>
                  <a:lnTo>
                    <a:pt x="143" y="214"/>
                  </a:lnTo>
                  <a:lnTo>
                    <a:pt x="143" y="211"/>
                  </a:lnTo>
                  <a:lnTo>
                    <a:pt x="143" y="214"/>
                  </a:lnTo>
                  <a:lnTo>
                    <a:pt x="149" y="206"/>
                  </a:lnTo>
                  <a:lnTo>
                    <a:pt x="149" y="203"/>
                  </a:lnTo>
                  <a:lnTo>
                    <a:pt x="149" y="206"/>
                  </a:lnTo>
                  <a:lnTo>
                    <a:pt x="152" y="199"/>
                  </a:lnTo>
                  <a:lnTo>
                    <a:pt x="152" y="197"/>
                  </a:lnTo>
                  <a:lnTo>
                    <a:pt x="152" y="199"/>
                  </a:lnTo>
                  <a:lnTo>
                    <a:pt x="157" y="191"/>
                  </a:lnTo>
                  <a:lnTo>
                    <a:pt x="157" y="189"/>
                  </a:lnTo>
                  <a:lnTo>
                    <a:pt x="157" y="191"/>
                  </a:lnTo>
                  <a:lnTo>
                    <a:pt x="166" y="180"/>
                  </a:lnTo>
                  <a:lnTo>
                    <a:pt x="166" y="178"/>
                  </a:lnTo>
                  <a:lnTo>
                    <a:pt x="164" y="180"/>
                  </a:lnTo>
                  <a:lnTo>
                    <a:pt x="169" y="180"/>
                  </a:lnTo>
                  <a:lnTo>
                    <a:pt x="169" y="175"/>
                  </a:lnTo>
                  <a:lnTo>
                    <a:pt x="169" y="178"/>
                  </a:lnTo>
                  <a:lnTo>
                    <a:pt x="172" y="172"/>
                  </a:lnTo>
                  <a:lnTo>
                    <a:pt x="172" y="170"/>
                  </a:lnTo>
                  <a:lnTo>
                    <a:pt x="172" y="172"/>
                  </a:lnTo>
                  <a:lnTo>
                    <a:pt x="178" y="163"/>
                  </a:lnTo>
                  <a:lnTo>
                    <a:pt x="178" y="161"/>
                  </a:lnTo>
                  <a:lnTo>
                    <a:pt x="178" y="163"/>
                  </a:lnTo>
                  <a:lnTo>
                    <a:pt x="190" y="150"/>
                  </a:lnTo>
                  <a:lnTo>
                    <a:pt x="190" y="147"/>
                  </a:lnTo>
                  <a:lnTo>
                    <a:pt x="186" y="150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90" y="147"/>
                  </a:lnTo>
                  <a:lnTo>
                    <a:pt x="195" y="147"/>
                  </a:lnTo>
                  <a:lnTo>
                    <a:pt x="195" y="142"/>
                  </a:lnTo>
                  <a:lnTo>
                    <a:pt x="192" y="144"/>
                  </a:lnTo>
                  <a:lnTo>
                    <a:pt x="198" y="144"/>
                  </a:lnTo>
                  <a:lnTo>
                    <a:pt x="198" y="139"/>
                  </a:lnTo>
                  <a:lnTo>
                    <a:pt x="198" y="142"/>
                  </a:lnTo>
                  <a:lnTo>
                    <a:pt x="219" y="122"/>
                  </a:lnTo>
                  <a:lnTo>
                    <a:pt x="216" y="122"/>
                  </a:lnTo>
                  <a:lnTo>
                    <a:pt x="221" y="122"/>
                  </a:lnTo>
                  <a:lnTo>
                    <a:pt x="221" y="116"/>
                  </a:lnTo>
                  <a:lnTo>
                    <a:pt x="219" y="119"/>
                  </a:lnTo>
                  <a:lnTo>
                    <a:pt x="224" y="119"/>
                  </a:lnTo>
                  <a:lnTo>
                    <a:pt x="224" y="114"/>
                  </a:lnTo>
                  <a:lnTo>
                    <a:pt x="221" y="116"/>
                  </a:lnTo>
                  <a:lnTo>
                    <a:pt x="228" y="116"/>
                  </a:lnTo>
                  <a:lnTo>
                    <a:pt x="228" y="111"/>
                  </a:lnTo>
                  <a:lnTo>
                    <a:pt x="224" y="114"/>
                  </a:lnTo>
                  <a:lnTo>
                    <a:pt x="231" y="114"/>
                  </a:lnTo>
                  <a:lnTo>
                    <a:pt x="231" y="108"/>
                  </a:lnTo>
                  <a:lnTo>
                    <a:pt x="228" y="111"/>
                  </a:lnTo>
                  <a:lnTo>
                    <a:pt x="231" y="111"/>
                  </a:lnTo>
                  <a:lnTo>
                    <a:pt x="236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39" y="103"/>
                  </a:lnTo>
                  <a:lnTo>
                    <a:pt x="239" y="106"/>
                  </a:lnTo>
                  <a:lnTo>
                    <a:pt x="245" y="99"/>
                  </a:lnTo>
                  <a:lnTo>
                    <a:pt x="242" y="99"/>
                  </a:lnTo>
                  <a:lnTo>
                    <a:pt x="248" y="99"/>
                  </a:lnTo>
                  <a:lnTo>
                    <a:pt x="248" y="94"/>
                  </a:lnTo>
                  <a:lnTo>
                    <a:pt x="245" y="97"/>
                  </a:lnTo>
                  <a:lnTo>
                    <a:pt x="250" y="97"/>
                  </a:lnTo>
                  <a:lnTo>
                    <a:pt x="250" y="91"/>
                  </a:lnTo>
                  <a:lnTo>
                    <a:pt x="248" y="94"/>
                  </a:lnTo>
                  <a:lnTo>
                    <a:pt x="253" y="94"/>
                  </a:lnTo>
                  <a:lnTo>
                    <a:pt x="253" y="88"/>
                  </a:lnTo>
                  <a:lnTo>
                    <a:pt x="250" y="91"/>
                  </a:lnTo>
                  <a:lnTo>
                    <a:pt x="260" y="91"/>
                  </a:lnTo>
                  <a:lnTo>
                    <a:pt x="260" y="86"/>
                  </a:lnTo>
                  <a:lnTo>
                    <a:pt x="257" y="88"/>
                  </a:lnTo>
                  <a:lnTo>
                    <a:pt x="262" y="88"/>
                  </a:lnTo>
                  <a:lnTo>
                    <a:pt x="262" y="83"/>
                  </a:lnTo>
                  <a:lnTo>
                    <a:pt x="260" y="86"/>
                  </a:lnTo>
                  <a:lnTo>
                    <a:pt x="262" y="86"/>
                  </a:lnTo>
                  <a:lnTo>
                    <a:pt x="269" y="83"/>
                  </a:lnTo>
                  <a:lnTo>
                    <a:pt x="265" y="83"/>
                  </a:lnTo>
                  <a:lnTo>
                    <a:pt x="271" y="83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7" y="80"/>
                  </a:lnTo>
                  <a:lnTo>
                    <a:pt x="277" y="75"/>
                  </a:lnTo>
                  <a:lnTo>
                    <a:pt x="274" y="78"/>
                  </a:lnTo>
                  <a:lnTo>
                    <a:pt x="277" y="78"/>
                  </a:lnTo>
                  <a:lnTo>
                    <a:pt x="283" y="75"/>
                  </a:lnTo>
                  <a:lnTo>
                    <a:pt x="279" y="75"/>
                  </a:lnTo>
                  <a:lnTo>
                    <a:pt x="286" y="75"/>
                  </a:lnTo>
                  <a:lnTo>
                    <a:pt x="286" y="70"/>
                  </a:lnTo>
                  <a:lnTo>
                    <a:pt x="283" y="72"/>
                  </a:lnTo>
                  <a:lnTo>
                    <a:pt x="291" y="72"/>
                  </a:lnTo>
                  <a:lnTo>
                    <a:pt x="291" y="66"/>
                  </a:lnTo>
                  <a:lnTo>
                    <a:pt x="289" y="70"/>
                  </a:lnTo>
                  <a:lnTo>
                    <a:pt x="298" y="70"/>
                  </a:lnTo>
                  <a:lnTo>
                    <a:pt x="298" y="63"/>
                  </a:lnTo>
                  <a:lnTo>
                    <a:pt x="295" y="66"/>
                  </a:lnTo>
                  <a:lnTo>
                    <a:pt x="298" y="66"/>
                  </a:lnTo>
                  <a:lnTo>
                    <a:pt x="303" y="63"/>
                  </a:lnTo>
                  <a:lnTo>
                    <a:pt x="300" y="63"/>
                  </a:lnTo>
                  <a:lnTo>
                    <a:pt x="306" y="63"/>
                  </a:lnTo>
                  <a:lnTo>
                    <a:pt x="306" y="58"/>
                  </a:lnTo>
                  <a:lnTo>
                    <a:pt x="303" y="60"/>
                  </a:lnTo>
                  <a:lnTo>
                    <a:pt x="306" y="60"/>
                  </a:lnTo>
                  <a:lnTo>
                    <a:pt x="312" y="58"/>
                  </a:lnTo>
                  <a:lnTo>
                    <a:pt x="309" y="58"/>
                  </a:lnTo>
                  <a:lnTo>
                    <a:pt x="312" y="58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20" y="55"/>
                  </a:lnTo>
                  <a:lnTo>
                    <a:pt x="320" y="50"/>
                  </a:lnTo>
                  <a:lnTo>
                    <a:pt x="317" y="52"/>
                  </a:lnTo>
                  <a:lnTo>
                    <a:pt x="320" y="52"/>
                  </a:lnTo>
                  <a:lnTo>
                    <a:pt x="327" y="50"/>
                  </a:lnTo>
                  <a:lnTo>
                    <a:pt x="324" y="50"/>
                  </a:lnTo>
                  <a:lnTo>
                    <a:pt x="327" y="50"/>
                  </a:lnTo>
                  <a:lnTo>
                    <a:pt x="332" y="47"/>
                  </a:lnTo>
                  <a:lnTo>
                    <a:pt x="329" y="47"/>
                  </a:lnTo>
                  <a:lnTo>
                    <a:pt x="336" y="47"/>
                  </a:lnTo>
                  <a:lnTo>
                    <a:pt x="336" y="42"/>
                  </a:lnTo>
                  <a:lnTo>
                    <a:pt x="332" y="44"/>
                  </a:lnTo>
                  <a:lnTo>
                    <a:pt x="341" y="44"/>
                  </a:lnTo>
                  <a:lnTo>
                    <a:pt x="341" y="39"/>
                  </a:lnTo>
                  <a:lnTo>
                    <a:pt x="338" y="42"/>
                  </a:lnTo>
                  <a:lnTo>
                    <a:pt x="346" y="42"/>
                  </a:lnTo>
                  <a:lnTo>
                    <a:pt x="346" y="36"/>
                  </a:lnTo>
                  <a:lnTo>
                    <a:pt x="344" y="39"/>
                  </a:lnTo>
                  <a:lnTo>
                    <a:pt x="350" y="39"/>
                  </a:lnTo>
                  <a:lnTo>
                    <a:pt x="356" y="36"/>
                  </a:lnTo>
                  <a:lnTo>
                    <a:pt x="353" y="36"/>
                  </a:lnTo>
                  <a:lnTo>
                    <a:pt x="358" y="36"/>
                  </a:lnTo>
                  <a:lnTo>
                    <a:pt x="365" y="32"/>
                  </a:lnTo>
                  <a:lnTo>
                    <a:pt x="362" y="32"/>
                  </a:lnTo>
                  <a:lnTo>
                    <a:pt x="365" y="32"/>
                  </a:lnTo>
                  <a:lnTo>
                    <a:pt x="370" y="30"/>
                  </a:lnTo>
                  <a:lnTo>
                    <a:pt x="367" y="30"/>
                  </a:lnTo>
                  <a:lnTo>
                    <a:pt x="376" y="30"/>
                  </a:lnTo>
                  <a:lnTo>
                    <a:pt x="376" y="24"/>
                  </a:lnTo>
                  <a:lnTo>
                    <a:pt x="373" y="27"/>
                  </a:lnTo>
                  <a:lnTo>
                    <a:pt x="387" y="27"/>
                  </a:lnTo>
                  <a:lnTo>
                    <a:pt x="387" y="22"/>
                  </a:lnTo>
                  <a:lnTo>
                    <a:pt x="385" y="24"/>
                  </a:lnTo>
                  <a:lnTo>
                    <a:pt x="391" y="24"/>
                  </a:lnTo>
                  <a:lnTo>
                    <a:pt x="396" y="22"/>
                  </a:lnTo>
                  <a:lnTo>
                    <a:pt x="394" y="22"/>
                  </a:lnTo>
                  <a:lnTo>
                    <a:pt x="403" y="22"/>
                  </a:lnTo>
                  <a:lnTo>
                    <a:pt x="408" y="19"/>
                  </a:lnTo>
                  <a:lnTo>
                    <a:pt x="405" y="19"/>
                  </a:lnTo>
                  <a:lnTo>
                    <a:pt x="417" y="19"/>
                  </a:lnTo>
                  <a:lnTo>
                    <a:pt x="423" y="16"/>
                  </a:lnTo>
                  <a:lnTo>
                    <a:pt x="420" y="16"/>
                  </a:lnTo>
                  <a:lnTo>
                    <a:pt x="429" y="16"/>
                  </a:lnTo>
                  <a:lnTo>
                    <a:pt x="434" y="14"/>
                  </a:lnTo>
                  <a:lnTo>
                    <a:pt x="432" y="14"/>
                  </a:lnTo>
                  <a:lnTo>
                    <a:pt x="443" y="14"/>
                  </a:lnTo>
                  <a:lnTo>
                    <a:pt x="449" y="11"/>
                  </a:lnTo>
                  <a:lnTo>
                    <a:pt x="446" y="11"/>
                  </a:lnTo>
                  <a:lnTo>
                    <a:pt x="458" y="11"/>
                  </a:lnTo>
                  <a:lnTo>
                    <a:pt x="463" y="8"/>
                  </a:lnTo>
                  <a:lnTo>
                    <a:pt x="461" y="8"/>
                  </a:lnTo>
                  <a:lnTo>
                    <a:pt x="475" y="8"/>
                  </a:lnTo>
                  <a:lnTo>
                    <a:pt x="481" y="6"/>
                  </a:lnTo>
                  <a:lnTo>
                    <a:pt x="478" y="6"/>
                  </a:lnTo>
                  <a:lnTo>
                    <a:pt x="496" y="6"/>
                  </a:lnTo>
                  <a:lnTo>
                    <a:pt x="492" y="0"/>
                  </a:lnTo>
                  <a:lnTo>
                    <a:pt x="496" y="0"/>
                  </a:lnTo>
                  <a:lnTo>
                    <a:pt x="478" y="0"/>
                  </a:lnTo>
                  <a:lnTo>
                    <a:pt x="472" y="3"/>
                  </a:lnTo>
                  <a:lnTo>
                    <a:pt x="475" y="3"/>
                  </a:lnTo>
                  <a:lnTo>
                    <a:pt x="461" y="3"/>
                  </a:lnTo>
                  <a:lnTo>
                    <a:pt x="454" y="6"/>
                  </a:lnTo>
                  <a:lnTo>
                    <a:pt x="458" y="6"/>
                  </a:lnTo>
                  <a:lnTo>
                    <a:pt x="446" y="6"/>
                  </a:lnTo>
                  <a:lnTo>
                    <a:pt x="440" y="8"/>
                  </a:lnTo>
                  <a:lnTo>
                    <a:pt x="443" y="8"/>
                  </a:lnTo>
                  <a:lnTo>
                    <a:pt x="432" y="8"/>
                  </a:lnTo>
                  <a:lnTo>
                    <a:pt x="425" y="11"/>
                  </a:lnTo>
                  <a:lnTo>
                    <a:pt x="429" y="11"/>
                  </a:lnTo>
                  <a:lnTo>
                    <a:pt x="420" y="11"/>
                  </a:lnTo>
                  <a:lnTo>
                    <a:pt x="414" y="14"/>
                  </a:lnTo>
                  <a:lnTo>
                    <a:pt x="417" y="14"/>
                  </a:lnTo>
                  <a:lnTo>
                    <a:pt x="405" y="14"/>
                  </a:lnTo>
                  <a:lnTo>
                    <a:pt x="399" y="16"/>
                  </a:lnTo>
                  <a:lnTo>
                    <a:pt x="403" y="16"/>
                  </a:lnTo>
                  <a:lnTo>
                    <a:pt x="394" y="16"/>
                  </a:lnTo>
                  <a:lnTo>
                    <a:pt x="387" y="19"/>
                  </a:lnTo>
                  <a:lnTo>
                    <a:pt x="391" y="19"/>
                  </a:lnTo>
                  <a:lnTo>
                    <a:pt x="382" y="19"/>
                  </a:lnTo>
                  <a:lnTo>
                    <a:pt x="382" y="24"/>
                  </a:lnTo>
                  <a:lnTo>
                    <a:pt x="385" y="22"/>
                  </a:lnTo>
                  <a:lnTo>
                    <a:pt x="370" y="22"/>
                  </a:lnTo>
                  <a:lnTo>
                    <a:pt x="370" y="27"/>
                  </a:lnTo>
                  <a:lnTo>
                    <a:pt x="373" y="24"/>
                  </a:lnTo>
                  <a:lnTo>
                    <a:pt x="367" y="24"/>
                  </a:lnTo>
                  <a:lnTo>
                    <a:pt x="362" y="27"/>
                  </a:lnTo>
                  <a:lnTo>
                    <a:pt x="365" y="27"/>
                  </a:lnTo>
                  <a:lnTo>
                    <a:pt x="362" y="27"/>
                  </a:lnTo>
                  <a:lnTo>
                    <a:pt x="356" y="30"/>
                  </a:lnTo>
                  <a:lnTo>
                    <a:pt x="358" y="30"/>
                  </a:lnTo>
                  <a:lnTo>
                    <a:pt x="353" y="30"/>
                  </a:lnTo>
                  <a:lnTo>
                    <a:pt x="346" y="32"/>
                  </a:lnTo>
                  <a:lnTo>
                    <a:pt x="350" y="32"/>
                  </a:lnTo>
                  <a:lnTo>
                    <a:pt x="341" y="32"/>
                  </a:lnTo>
                  <a:lnTo>
                    <a:pt x="341" y="39"/>
                  </a:lnTo>
                  <a:lnTo>
                    <a:pt x="344" y="36"/>
                  </a:lnTo>
                  <a:lnTo>
                    <a:pt x="336" y="36"/>
                  </a:lnTo>
                  <a:lnTo>
                    <a:pt x="336" y="42"/>
                  </a:lnTo>
                  <a:lnTo>
                    <a:pt x="338" y="39"/>
                  </a:lnTo>
                  <a:lnTo>
                    <a:pt x="329" y="39"/>
                  </a:lnTo>
                  <a:lnTo>
                    <a:pt x="329" y="44"/>
                  </a:lnTo>
                  <a:lnTo>
                    <a:pt x="332" y="42"/>
                  </a:lnTo>
                  <a:lnTo>
                    <a:pt x="329" y="42"/>
                  </a:lnTo>
                  <a:lnTo>
                    <a:pt x="324" y="44"/>
                  </a:lnTo>
                  <a:lnTo>
                    <a:pt x="327" y="44"/>
                  </a:lnTo>
                  <a:lnTo>
                    <a:pt x="324" y="44"/>
                  </a:lnTo>
                  <a:lnTo>
                    <a:pt x="317" y="47"/>
                  </a:lnTo>
                  <a:lnTo>
                    <a:pt x="320" y="47"/>
                  </a:lnTo>
                  <a:lnTo>
                    <a:pt x="315" y="47"/>
                  </a:lnTo>
                  <a:lnTo>
                    <a:pt x="315" y="52"/>
                  </a:lnTo>
                  <a:lnTo>
                    <a:pt x="317" y="50"/>
                  </a:lnTo>
                  <a:lnTo>
                    <a:pt x="315" y="50"/>
                  </a:lnTo>
                  <a:lnTo>
                    <a:pt x="309" y="52"/>
                  </a:lnTo>
                  <a:lnTo>
                    <a:pt x="312" y="52"/>
                  </a:lnTo>
                  <a:lnTo>
                    <a:pt x="309" y="52"/>
                  </a:lnTo>
                  <a:lnTo>
                    <a:pt x="303" y="55"/>
                  </a:lnTo>
                  <a:lnTo>
                    <a:pt x="306" y="55"/>
                  </a:lnTo>
                  <a:lnTo>
                    <a:pt x="300" y="55"/>
                  </a:lnTo>
                  <a:lnTo>
                    <a:pt x="300" y="60"/>
                  </a:lnTo>
                  <a:lnTo>
                    <a:pt x="303" y="58"/>
                  </a:lnTo>
                  <a:lnTo>
                    <a:pt x="300" y="58"/>
                  </a:lnTo>
                  <a:lnTo>
                    <a:pt x="295" y="60"/>
                  </a:lnTo>
                  <a:lnTo>
                    <a:pt x="298" y="60"/>
                  </a:lnTo>
                  <a:lnTo>
                    <a:pt x="291" y="60"/>
                  </a:lnTo>
                  <a:lnTo>
                    <a:pt x="291" y="66"/>
                  </a:lnTo>
                  <a:lnTo>
                    <a:pt x="295" y="63"/>
                  </a:lnTo>
                  <a:lnTo>
                    <a:pt x="286" y="63"/>
                  </a:lnTo>
                  <a:lnTo>
                    <a:pt x="286" y="70"/>
                  </a:lnTo>
                  <a:lnTo>
                    <a:pt x="289" y="66"/>
                  </a:lnTo>
                  <a:lnTo>
                    <a:pt x="279" y="66"/>
                  </a:lnTo>
                  <a:lnTo>
                    <a:pt x="279" y="72"/>
                  </a:lnTo>
                  <a:lnTo>
                    <a:pt x="283" y="70"/>
                  </a:lnTo>
                  <a:lnTo>
                    <a:pt x="279" y="70"/>
                  </a:lnTo>
                  <a:lnTo>
                    <a:pt x="274" y="72"/>
                  </a:lnTo>
                  <a:lnTo>
                    <a:pt x="277" y="72"/>
                  </a:lnTo>
                  <a:lnTo>
                    <a:pt x="271" y="72"/>
                  </a:lnTo>
                  <a:lnTo>
                    <a:pt x="271" y="78"/>
                  </a:lnTo>
                  <a:lnTo>
                    <a:pt x="274" y="75"/>
                  </a:lnTo>
                  <a:lnTo>
                    <a:pt x="265" y="75"/>
                  </a:lnTo>
                  <a:lnTo>
                    <a:pt x="265" y="80"/>
                  </a:lnTo>
                  <a:lnTo>
                    <a:pt x="269" y="78"/>
                  </a:lnTo>
                  <a:lnTo>
                    <a:pt x="265" y="78"/>
                  </a:lnTo>
                  <a:lnTo>
                    <a:pt x="260" y="80"/>
                  </a:lnTo>
                  <a:lnTo>
                    <a:pt x="262" y="80"/>
                  </a:lnTo>
                  <a:lnTo>
                    <a:pt x="257" y="80"/>
                  </a:lnTo>
                  <a:lnTo>
                    <a:pt x="257" y="86"/>
                  </a:lnTo>
                  <a:lnTo>
                    <a:pt x="260" y="83"/>
                  </a:lnTo>
                  <a:lnTo>
                    <a:pt x="253" y="83"/>
                  </a:lnTo>
                  <a:lnTo>
                    <a:pt x="253" y="88"/>
                  </a:lnTo>
                  <a:lnTo>
                    <a:pt x="257" y="86"/>
                  </a:lnTo>
                  <a:lnTo>
                    <a:pt x="248" y="86"/>
                  </a:lnTo>
                  <a:lnTo>
                    <a:pt x="248" y="91"/>
                  </a:lnTo>
                  <a:lnTo>
                    <a:pt x="250" y="88"/>
                  </a:lnTo>
                  <a:lnTo>
                    <a:pt x="245" y="88"/>
                  </a:lnTo>
                  <a:lnTo>
                    <a:pt x="245" y="94"/>
                  </a:lnTo>
                  <a:lnTo>
                    <a:pt x="248" y="91"/>
                  </a:lnTo>
                  <a:lnTo>
                    <a:pt x="242" y="91"/>
                  </a:lnTo>
                  <a:lnTo>
                    <a:pt x="242" y="97"/>
                  </a:lnTo>
                  <a:lnTo>
                    <a:pt x="245" y="94"/>
                  </a:lnTo>
                  <a:lnTo>
                    <a:pt x="242" y="94"/>
                  </a:lnTo>
                  <a:lnTo>
                    <a:pt x="233" y="103"/>
                  </a:lnTo>
                  <a:lnTo>
                    <a:pt x="233" y="106"/>
                  </a:lnTo>
                  <a:lnTo>
                    <a:pt x="236" y="103"/>
                  </a:lnTo>
                  <a:lnTo>
                    <a:pt x="233" y="103"/>
                  </a:lnTo>
                  <a:lnTo>
                    <a:pt x="228" y="106"/>
                  </a:lnTo>
                  <a:lnTo>
                    <a:pt x="231" y="106"/>
                  </a:lnTo>
                  <a:lnTo>
                    <a:pt x="224" y="106"/>
                  </a:lnTo>
                  <a:lnTo>
                    <a:pt x="224" y="111"/>
                  </a:lnTo>
                  <a:lnTo>
                    <a:pt x="228" y="108"/>
                  </a:lnTo>
                  <a:lnTo>
                    <a:pt x="221" y="108"/>
                  </a:lnTo>
                  <a:lnTo>
                    <a:pt x="221" y="114"/>
                  </a:lnTo>
                  <a:lnTo>
                    <a:pt x="224" y="111"/>
                  </a:lnTo>
                  <a:lnTo>
                    <a:pt x="219" y="111"/>
                  </a:lnTo>
                  <a:lnTo>
                    <a:pt x="219" y="116"/>
                  </a:lnTo>
                  <a:lnTo>
                    <a:pt x="221" y="114"/>
                  </a:lnTo>
                  <a:lnTo>
                    <a:pt x="216" y="114"/>
                  </a:lnTo>
                  <a:lnTo>
                    <a:pt x="216" y="119"/>
                  </a:lnTo>
                  <a:lnTo>
                    <a:pt x="219" y="116"/>
                  </a:lnTo>
                  <a:lnTo>
                    <a:pt x="216" y="116"/>
                  </a:lnTo>
                  <a:lnTo>
                    <a:pt x="192" y="139"/>
                  </a:lnTo>
                  <a:lnTo>
                    <a:pt x="192" y="142"/>
                  </a:lnTo>
                  <a:lnTo>
                    <a:pt x="195" y="139"/>
                  </a:lnTo>
                  <a:lnTo>
                    <a:pt x="190" y="139"/>
                  </a:lnTo>
                  <a:lnTo>
                    <a:pt x="190" y="144"/>
                  </a:lnTo>
                  <a:lnTo>
                    <a:pt x="192" y="142"/>
                  </a:lnTo>
                  <a:lnTo>
                    <a:pt x="186" y="142"/>
                  </a:lnTo>
                  <a:lnTo>
                    <a:pt x="186" y="147"/>
                  </a:lnTo>
                  <a:lnTo>
                    <a:pt x="190" y="144"/>
                  </a:lnTo>
                  <a:lnTo>
                    <a:pt x="183" y="144"/>
                  </a:lnTo>
                  <a:lnTo>
                    <a:pt x="183" y="150"/>
                  </a:lnTo>
                  <a:lnTo>
                    <a:pt x="183" y="147"/>
                  </a:lnTo>
                  <a:lnTo>
                    <a:pt x="172" y="161"/>
                  </a:lnTo>
                  <a:lnTo>
                    <a:pt x="172" y="163"/>
                  </a:lnTo>
                  <a:lnTo>
                    <a:pt x="172" y="161"/>
                  </a:lnTo>
                  <a:lnTo>
                    <a:pt x="166" y="170"/>
                  </a:lnTo>
                  <a:lnTo>
                    <a:pt x="166" y="172"/>
                  </a:lnTo>
                  <a:lnTo>
                    <a:pt x="166" y="170"/>
                  </a:lnTo>
                  <a:lnTo>
                    <a:pt x="164" y="175"/>
                  </a:lnTo>
                  <a:lnTo>
                    <a:pt x="164" y="178"/>
                  </a:lnTo>
                  <a:lnTo>
                    <a:pt x="166" y="175"/>
                  </a:lnTo>
                  <a:lnTo>
                    <a:pt x="161" y="175"/>
                  </a:lnTo>
                  <a:lnTo>
                    <a:pt x="161" y="180"/>
                  </a:lnTo>
                  <a:lnTo>
                    <a:pt x="161" y="178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45" y="197"/>
                  </a:lnTo>
                  <a:lnTo>
                    <a:pt x="145" y="199"/>
                  </a:lnTo>
                  <a:lnTo>
                    <a:pt x="145" y="197"/>
                  </a:lnTo>
                  <a:lnTo>
                    <a:pt x="143" y="203"/>
                  </a:lnTo>
                  <a:lnTo>
                    <a:pt x="143" y="206"/>
                  </a:lnTo>
                  <a:lnTo>
                    <a:pt x="143" y="203"/>
                  </a:lnTo>
                  <a:lnTo>
                    <a:pt x="137" y="211"/>
                  </a:lnTo>
                  <a:lnTo>
                    <a:pt x="137" y="214"/>
                  </a:lnTo>
                  <a:lnTo>
                    <a:pt x="137" y="211"/>
                  </a:lnTo>
                  <a:lnTo>
                    <a:pt x="131" y="219"/>
                  </a:lnTo>
                  <a:lnTo>
                    <a:pt x="131" y="222"/>
                  </a:lnTo>
                  <a:lnTo>
                    <a:pt x="131" y="219"/>
                  </a:lnTo>
                  <a:lnTo>
                    <a:pt x="125" y="227"/>
                  </a:lnTo>
                  <a:lnTo>
                    <a:pt x="125" y="230"/>
                  </a:lnTo>
                  <a:lnTo>
                    <a:pt x="125" y="227"/>
                  </a:lnTo>
                  <a:lnTo>
                    <a:pt x="123" y="233"/>
                  </a:lnTo>
                  <a:lnTo>
                    <a:pt x="123" y="235"/>
                  </a:lnTo>
                  <a:lnTo>
                    <a:pt x="123" y="233"/>
                  </a:lnTo>
                  <a:lnTo>
                    <a:pt x="116" y="242"/>
                  </a:lnTo>
                  <a:lnTo>
                    <a:pt x="116" y="245"/>
                  </a:lnTo>
                  <a:lnTo>
                    <a:pt x="114" y="250"/>
                  </a:lnTo>
                  <a:lnTo>
                    <a:pt x="114" y="247"/>
                  </a:lnTo>
                  <a:lnTo>
                    <a:pt x="111" y="253"/>
                  </a:lnTo>
                  <a:lnTo>
                    <a:pt x="111" y="255"/>
                  </a:lnTo>
                  <a:lnTo>
                    <a:pt x="111" y="253"/>
                  </a:lnTo>
                  <a:lnTo>
                    <a:pt x="105" y="261"/>
                  </a:lnTo>
                  <a:lnTo>
                    <a:pt x="105" y="263"/>
                  </a:lnTo>
                  <a:lnTo>
                    <a:pt x="102" y="269"/>
                  </a:lnTo>
                  <a:lnTo>
                    <a:pt x="102" y="273"/>
                  </a:lnTo>
                  <a:lnTo>
                    <a:pt x="102" y="269"/>
                  </a:lnTo>
                  <a:lnTo>
                    <a:pt x="96" y="278"/>
                  </a:lnTo>
                  <a:lnTo>
                    <a:pt x="96" y="281"/>
                  </a:lnTo>
                  <a:lnTo>
                    <a:pt x="94" y="286"/>
                  </a:lnTo>
                  <a:lnTo>
                    <a:pt x="94" y="289"/>
                  </a:lnTo>
                  <a:lnTo>
                    <a:pt x="94" y="286"/>
                  </a:lnTo>
                  <a:lnTo>
                    <a:pt x="90" y="291"/>
                  </a:lnTo>
                  <a:lnTo>
                    <a:pt x="90" y="297"/>
                  </a:lnTo>
                  <a:lnTo>
                    <a:pt x="90" y="294"/>
                  </a:lnTo>
                  <a:lnTo>
                    <a:pt x="87" y="300"/>
                  </a:lnTo>
                  <a:lnTo>
                    <a:pt x="87" y="302"/>
                  </a:lnTo>
                  <a:lnTo>
                    <a:pt x="87" y="300"/>
                  </a:lnTo>
                  <a:lnTo>
                    <a:pt x="85" y="302"/>
                  </a:lnTo>
                  <a:lnTo>
                    <a:pt x="82" y="311"/>
                  </a:lnTo>
                  <a:lnTo>
                    <a:pt x="82" y="319"/>
                  </a:lnTo>
                  <a:lnTo>
                    <a:pt x="85" y="317"/>
                  </a:lnTo>
                  <a:lnTo>
                    <a:pt x="78" y="317"/>
                  </a:lnTo>
                  <a:lnTo>
                    <a:pt x="78" y="325"/>
                  </a:lnTo>
                  <a:lnTo>
                    <a:pt x="78" y="322"/>
                  </a:lnTo>
                  <a:lnTo>
                    <a:pt x="76" y="327"/>
                  </a:lnTo>
                  <a:lnTo>
                    <a:pt x="76" y="330"/>
                  </a:lnTo>
                  <a:lnTo>
                    <a:pt x="73" y="336"/>
                  </a:lnTo>
                  <a:lnTo>
                    <a:pt x="73" y="339"/>
                  </a:lnTo>
                  <a:lnTo>
                    <a:pt x="70" y="345"/>
                  </a:lnTo>
                  <a:lnTo>
                    <a:pt x="70" y="350"/>
                  </a:lnTo>
                  <a:lnTo>
                    <a:pt x="66" y="355"/>
                  </a:lnTo>
                  <a:lnTo>
                    <a:pt x="66" y="358"/>
                  </a:lnTo>
                  <a:lnTo>
                    <a:pt x="64" y="364"/>
                  </a:lnTo>
                  <a:lnTo>
                    <a:pt x="64" y="373"/>
                  </a:lnTo>
                  <a:lnTo>
                    <a:pt x="64" y="369"/>
                  </a:lnTo>
                  <a:lnTo>
                    <a:pt x="61" y="375"/>
                  </a:lnTo>
                  <a:lnTo>
                    <a:pt x="61" y="381"/>
                  </a:lnTo>
                  <a:lnTo>
                    <a:pt x="61" y="378"/>
                  </a:lnTo>
                  <a:lnTo>
                    <a:pt x="58" y="383"/>
                  </a:lnTo>
                  <a:lnTo>
                    <a:pt x="58" y="392"/>
                  </a:lnTo>
                  <a:lnTo>
                    <a:pt x="56" y="397"/>
                  </a:lnTo>
                  <a:lnTo>
                    <a:pt x="56" y="406"/>
                  </a:lnTo>
                  <a:lnTo>
                    <a:pt x="52" y="411"/>
                  </a:lnTo>
                  <a:lnTo>
                    <a:pt x="52" y="414"/>
                  </a:lnTo>
                  <a:lnTo>
                    <a:pt x="49" y="420"/>
                  </a:lnTo>
                  <a:lnTo>
                    <a:pt x="49" y="428"/>
                  </a:lnTo>
                  <a:lnTo>
                    <a:pt x="47" y="433"/>
                  </a:lnTo>
                  <a:lnTo>
                    <a:pt x="47" y="442"/>
                  </a:lnTo>
                  <a:lnTo>
                    <a:pt x="44" y="448"/>
                  </a:lnTo>
                  <a:lnTo>
                    <a:pt x="44" y="461"/>
                  </a:lnTo>
                  <a:lnTo>
                    <a:pt x="41" y="466"/>
                  </a:lnTo>
                  <a:lnTo>
                    <a:pt x="41" y="476"/>
                  </a:lnTo>
                  <a:lnTo>
                    <a:pt x="38" y="481"/>
                  </a:lnTo>
                  <a:lnTo>
                    <a:pt x="38" y="492"/>
                  </a:lnTo>
                  <a:lnTo>
                    <a:pt x="35" y="497"/>
                  </a:lnTo>
                  <a:lnTo>
                    <a:pt x="35" y="509"/>
                  </a:lnTo>
                  <a:lnTo>
                    <a:pt x="32" y="514"/>
                  </a:lnTo>
                  <a:lnTo>
                    <a:pt x="32" y="530"/>
                  </a:lnTo>
                  <a:lnTo>
                    <a:pt x="32" y="528"/>
                  </a:lnTo>
                  <a:lnTo>
                    <a:pt x="29" y="533"/>
                  </a:lnTo>
                  <a:lnTo>
                    <a:pt x="29" y="545"/>
                  </a:lnTo>
                  <a:lnTo>
                    <a:pt x="27" y="550"/>
                  </a:lnTo>
                  <a:lnTo>
                    <a:pt x="27" y="567"/>
                  </a:lnTo>
                  <a:lnTo>
                    <a:pt x="23" y="576"/>
                  </a:lnTo>
                  <a:lnTo>
                    <a:pt x="23" y="595"/>
                  </a:lnTo>
                  <a:lnTo>
                    <a:pt x="20" y="600"/>
                  </a:lnTo>
                  <a:lnTo>
                    <a:pt x="20" y="620"/>
                  </a:lnTo>
                  <a:lnTo>
                    <a:pt x="18" y="625"/>
                  </a:lnTo>
                  <a:lnTo>
                    <a:pt x="18" y="648"/>
                  </a:lnTo>
                  <a:lnTo>
                    <a:pt x="15" y="653"/>
                  </a:lnTo>
                  <a:lnTo>
                    <a:pt x="15" y="675"/>
                  </a:lnTo>
                  <a:lnTo>
                    <a:pt x="11" y="681"/>
                  </a:lnTo>
                  <a:lnTo>
                    <a:pt x="11" y="703"/>
                  </a:lnTo>
                  <a:lnTo>
                    <a:pt x="9" y="708"/>
                  </a:lnTo>
                  <a:lnTo>
                    <a:pt x="9" y="736"/>
                  </a:lnTo>
                  <a:lnTo>
                    <a:pt x="6" y="745"/>
                  </a:lnTo>
                  <a:lnTo>
                    <a:pt x="6" y="772"/>
                  </a:lnTo>
                  <a:lnTo>
                    <a:pt x="3" y="779"/>
                  </a:lnTo>
                  <a:lnTo>
                    <a:pt x="3" y="803"/>
                  </a:lnTo>
                  <a:lnTo>
                    <a:pt x="0" y="812"/>
                  </a:lnTo>
                  <a:lnTo>
                    <a:pt x="6" y="812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01" name="Freeform 41"/>
            <p:cNvSpPr>
              <a:spLocks/>
            </p:cNvSpPr>
            <p:nvPr/>
          </p:nvSpPr>
          <p:spPr bwMode="auto">
            <a:xfrm>
              <a:off x="8276" y="1312"/>
              <a:ext cx="735" cy="828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140" y="16"/>
                </a:cxn>
                <a:cxn ang="0">
                  <a:pos x="178" y="24"/>
                </a:cxn>
                <a:cxn ang="0">
                  <a:pos x="210" y="32"/>
                </a:cxn>
                <a:cxn ang="0">
                  <a:pos x="236" y="41"/>
                </a:cxn>
                <a:cxn ang="0">
                  <a:pos x="259" y="49"/>
                </a:cxn>
                <a:cxn ang="0">
                  <a:pos x="277" y="57"/>
                </a:cxn>
                <a:cxn ang="0">
                  <a:pos x="297" y="68"/>
                </a:cxn>
                <a:cxn ang="0">
                  <a:pos x="317" y="80"/>
                </a:cxn>
                <a:cxn ang="0">
                  <a:pos x="336" y="91"/>
                </a:cxn>
                <a:cxn ang="0">
                  <a:pos x="353" y="102"/>
                </a:cxn>
                <a:cxn ang="0">
                  <a:pos x="376" y="121"/>
                </a:cxn>
                <a:cxn ang="0">
                  <a:pos x="405" y="147"/>
                </a:cxn>
                <a:cxn ang="0">
                  <a:pos x="428" y="171"/>
                </a:cxn>
                <a:cxn ang="0">
                  <a:pos x="443" y="194"/>
                </a:cxn>
                <a:cxn ang="0">
                  <a:pos x="454" y="213"/>
                </a:cxn>
                <a:cxn ang="0">
                  <a:pos x="470" y="238"/>
                </a:cxn>
                <a:cxn ang="0">
                  <a:pos x="478" y="258"/>
                </a:cxn>
                <a:cxn ang="0">
                  <a:pos x="487" y="278"/>
                </a:cxn>
                <a:cxn ang="0">
                  <a:pos x="495" y="294"/>
                </a:cxn>
                <a:cxn ang="0">
                  <a:pos x="504" y="319"/>
                </a:cxn>
                <a:cxn ang="0">
                  <a:pos x="516" y="347"/>
                </a:cxn>
                <a:cxn ang="0">
                  <a:pos x="528" y="377"/>
                </a:cxn>
                <a:cxn ang="0">
                  <a:pos x="539" y="419"/>
                </a:cxn>
                <a:cxn ang="0">
                  <a:pos x="551" y="461"/>
                </a:cxn>
                <a:cxn ang="0">
                  <a:pos x="566" y="522"/>
                </a:cxn>
                <a:cxn ang="0">
                  <a:pos x="576" y="589"/>
                </a:cxn>
                <a:cxn ang="0">
                  <a:pos x="592" y="669"/>
                </a:cxn>
                <a:cxn ang="0">
                  <a:pos x="600" y="700"/>
                </a:cxn>
                <a:cxn ang="0">
                  <a:pos x="588" y="622"/>
                </a:cxn>
                <a:cxn ang="0">
                  <a:pos x="574" y="544"/>
                </a:cxn>
                <a:cxn ang="0">
                  <a:pos x="562" y="482"/>
                </a:cxn>
                <a:cxn ang="0">
                  <a:pos x="547" y="427"/>
                </a:cxn>
                <a:cxn ang="0">
                  <a:pos x="537" y="388"/>
                </a:cxn>
                <a:cxn ang="0">
                  <a:pos x="525" y="352"/>
                </a:cxn>
                <a:cxn ang="0">
                  <a:pos x="513" y="324"/>
                </a:cxn>
                <a:cxn ang="0">
                  <a:pos x="504" y="305"/>
                </a:cxn>
                <a:cxn ang="0">
                  <a:pos x="492" y="274"/>
                </a:cxn>
                <a:cxn ang="0">
                  <a:pos x="484" y="258"/>
                </a:cxn>
                <a:cxn ang="0">
                  <a:pos x="475" y="238"/>
                </a:cxn>
                <a:cxn ang="0">
                  <a:pos x="461" y="211"/>
                </a:cxn>
                <a:cxn ang="0">
                  <a:pos x="449" y="191"/>
                </a:cxn>
                <a:cxn ang="0">
                  <a:pos x="432" y="168"/>
                </a:cxn>
                <a:cxn ang="0">
                  <a:pos x="411" y="149"/>
                </a:cxn>
                <a:cxn ang="0">
                  <a:pos x="396" y="132"/>
                </a:cxn>
                <a:cxn ang="0">
                  <a:pos x="358" y="105"/>
                </a:cxn>
                <a:cxn ang="0">
                  <a:pos x="341" y="91"/>
                </a:cxn>
                <a:cxn ang="0">
                  <a:pos x="320" y="75"/>
                </a:cxn>
                <a:cxn ang="0">
                  <a:pos x="300" y="63"/>
                </a:cxn>
                <a:cxn ang="0">
                  <a:pos x="279" y="52"/>
                </a:cxn>
                <a:cxn ang="0">
                  <a:pos x="262" y="44"/>
                </a:cxn>
                <a:cxn ang="0">
                  <a:pos x="248" y="36"/>
                </a:cxn>
                <a:cxn ang="0">
                  <a:pos x="216" y="27"/>
                </a:cxn>
                <a:cxn ang="0">
                  <a:pos x="186" y="19"/>
                </a:cxn>
                <a:cxn ang="0">
                  <a:pos x="149" y="11"/>
                </a:cxn>
                <a:cxn ang="0">
                  <a:pos x="99" y="2"/>
                </a:cxn>
                <a:cxn ang="0">
                  <a:pos x="3" y="11"/>
                </a:cxn>
              </a:cxnLst>
              <a:rect l="0" t="0" r="r" b="b"/>
              <a:pathLst>
                <a:path w="605" h="726">
                  <a:moveTo>
                    <a:pt x="3" y="11"/>
                  </a:moveTo>
                  <a:lnTo>
                    <a:pt x="8" y="8"/>
                  </a:lnTo>
                  <a:lnTo>
                    <a:pt x="6" y="8"/>
                  </a:lnTo>
                  <a:lnTo>
                    <a:pt x="47" y="8"/>
                  </a:lnTo>
                  <a:lnTo>
                    <a:pt x="52" y="5"/>
                  </a:lnTo>
                  <a:lnTo>
                    <a:pt x="49" y="5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61" y="8"/>
                  </a:lnTo>
                  <a:lnTo>
                    <a:pt x="99" y="8"/>
                  </a:lnTo>
                  <a:lnTo>
                    <a:pt x="96" y="8"/>
                  </a:lnTo>
                  <a:lnTo>
                    <a:pt x="102" y="11"/>
                  </a:lnTo>
                  <a:lnTo>
                    <a:pt x="119" y="11"/>
                  </a:lnTo>
                  <a:lnTo>
                    <a:pt x="116" y="11"/>
                  </a:lnTo>
                  <a:lnTo>
                    <a:pt x="123" y="13"/>
                  </a:lnTo>
                  <a:lnTo>
                    <a:pt x="137" y="13"/>
                  </a:lnTo>
                  <a:lnTo>
                    <a:pt x="133" y="13"/>
                  </a:lnTo>
                  <a:lnTo>
                    <a:pt x="140" y="16"/>
                  </a:lnTo>
                  <a:lnTo>
                    <a:pt x="149" y="16"/>
                  </a:lnTo>
                  <a:lnTo>
                    <a:pt x="145" y="16"/>
                  </a:lnTo>
                  <a:lnTo>
                    <a:pt x="152" y="19"/>
                  </a:lnTo>
                  <a:lnTo>
                    <a:pt x="163" y="19"/>
                  </a:lnTo>
                  <a:lnTo>
                    <a:pt x="160" y="19"/>
                  </a:lnTo>
                  <a:lnTo>
                    <a:pt x="166" y="21"/>
                  </a:lnTo>
                  <a:lnTo>
                    <a:pt x="175" y="21"/>
                  </a:lnTo>
                  <a:lnTo>
                    <a:pt x="171" y="21"/>
                  </a:lnTo>
                  <a:lnTo>
                    <a:pt x="178" y="24"/>
                  </a:lnTo>
                  <a:lnTo>
                    <a:pt x="186" y="24"/>
                  </a:lnTo>
                  <a:lnTo>
                    <a:pt x="183" y="24"/>
                  </a:lnTo>
                  <a:lnTo>
                    <a:pt x="190" y="27"/>
                  </a:lnTo>
                  <a:lnTo>
                    <a:pt x="198" y="27"/>
                  </a:lnTo>
                  <a:lnTo>
                    <a:pt x="195" y="27"/>
                  </a:lnTo>
                  <a:lnTo>
                    <a:pt x="200" y="29"/>
                  </a:lnTo>
                  <a:lnTo>
                    <a:pt x="207" y="29"/>
                  </a:lnTo>
                  <a:lnTo>
                    <a:pt x="204" y="29"/>
                  </a:lnTo>
                  <a:lnTo>
                    <a:pt x="210" y="32"/>
                  </a:lnTo>
                  <a:lnTo>
                    <a:pt x="216" y="32"/>
                  </a:lnTo>
                  <a:lnTo>
                    <a:pt x="212" y="32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4" y="36"/>
                  </a:lnTo>
                  <a:lnTo>
                    <a:pt x="230" y="38"/>
                  </a:lnTo>
                  <a:lnTo>
                    <a:pt x="233" y="38"/>
                  </a:lnTo>
                  <a:lnTo>
                    <a:pt x="230" y="38"/>
                  </a:lnTo>
                  <a:lnTo>
                    <a:pt x="236" y="41"/>
                  </a:lnTo>
                  <a:lnTo>
                    <a:pt x="245" y="41"/>
                  </a:lnTo>
                  <a:lnTo>
                    <a:pt x="242" y="38"/>
                  </a:lnTo>
                  <a:lnTo>
                    <a:pt x="242" y="44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53" y="47"/>
                  </a:lnTo>
                  <a:lnTo>
                    <a:pt x="257" y="47"/>
                  </a:lnTo>
                  <a:lnTo>
                    <a:pt x="253" y="47"/>
                  </a:lnTo>
                  <a:lnTo>
                    <a:pt x="259" y="49"/>
                  </a:lnTo>
                  <a:lnTo>
                    <a:pt x="262" y="49"/>
                  </a:lnTo>
                  <a:lnTo>
                    <a:pt x="259" y="49"/>
                  </a:lnTo>
                  <a:lnTo>
                    <a:pt x="265" y="52"/>
                  </a:lnTo>
                  <a:lnTo>
                    <a:pt x="269" y="52"/>
                  </a:lnTo>
                  <a:lnTo>
                    <a:pt x="265" y="52"/>
                  </a:lnTo>
                  <a:lnTo>
                    <a:pt x="271" y="55"/>
                  </a:lnTo>
                  <a:lnTo>
                    <a:pt x="274" y="55"/>
                  </a:lnTo>
                  <a:lnTo>
                    <a:pt x="271" y="55"/>
                  </a:lnTo>
                  <a:lnTo>
                    <a:pt x="277" y="57"/>
                  </a:lnTo>
                  <a:lnTo>
                    <a:pt x="279" y="57"/>
                  </a:lnTo>
                  <a:lnTo>
                    <a:pt x="277" y="57"/>
                  </a:lnTo>
                  <a:lnTo>
                    <a:pt x="283" y="60"/>
                  </a:lnTo>
                  <a:lnTo>
                    <a:pt x="286" y="60"/>
                  </a:lnTo>
                  <a:lnTo>
                    <a:pt x="283" y="60"/>
                  </a:lnTo>
                  <a:lnTo>
                    <a:pt x="288" y="63"/>
                  </a:lnTo>
                  <a:lnTo>
                    <a:pt x="291" y="63"/>
                  </a:lnTo>
                  <a:lnTo>
                    <a:pt x="288" y="63"/>
                  </a:lnTo>
                  <a:lnTo>
                    <a:pt x="297" y="68"/>
                  </a:lnTo>
                  <a:lnTo>
                    <a:pt x="300" y="68"/>
                  </a:lnTo>
                  <a:lnTo>
                    <a:pt x="297" y="68"/>
                  </a:lnTo>
                  <a:lnTo>
                    <a:pt x="306" y="75"/>
                  </a:lnTo>
                  <a:lnTo>
                    <a:pt x="309" y="75"/>
                  </a:lnTo>
                  <a:lnTo>
                    <a:pt x="306" y="75"/>
                  </a:lnTo>
                  <a:lnTo>
                    <a:pt x="312" y="77"/>
                  </a:lnTo>
                  <a:lnTo>
                    <a:pt x="315" y="77"/>
                  </a:lnTo>
                  <a:lnTo>
                    <a:pt x="312" y="77"/>
                  </a:lnTo>
                  <a:lnTo>
                    <a:pt x="317" y="80"/>
                  </a:lnTo>
                  <a:lnTo>
                    <a:pt x="320" y="80"/>
                  </a:lnTo>
                  <a:lnTo>
                    <a:pt x="317" y="80"/>
                  </a:lnTo>
                  <a:lnTo>
                    <a:pt x="320" y="83"/>
                  </a:lnTo>
                  <a:lnTo>
                    <a:pt x="320" y="80"/>
                  </a:lnTo>
                  <a:lnTo>
                    <a:pt x="320" y="85"/>
                  </a:lnTo>
                  <a:lnTo>
                    <a:pt x="326" y="85"/>
                  </a:lnTo>
                  <a:lnTo>
                    <a:pt x="324" y="85"/>
                  </a:lnTo>
                  <a:lnTo>
                    <a:pt x="332" y="91"/>
                  </a:lnTo>
                  <a:lnTo>
                    <a:pt x="336" y="91"/>
                  </a:lnTo>
                  <a:lnTo>
                    <a:pt x="332" y="91"/>
                  </a:lnTo>
                  <a:lnTo>
                    <a:pt x="341" y="96"/>
                  </a:lnTo>
                  <a:lnTo>
                    <a:pt x="344" y="96"/>
                  </a:lnTo>
                  <a:lnTo>
                    <a:pt x="341" y="96"/>
                  </a:lnTo>
                  <a:lnTo>
                    <a:pt x="350" y="102"/>
                  </a:lnTo>
                  <a:lnTo>
                    <a:pt x="353" y="102"/>
                  </a:lnTo>
                  <a:lnTo>
                    <a:pt x="350" y="102"/>
                  </a:lnTo>
                  <a:lnTo>
                    <a:pt x="353" y="105"/>
                  </a:lnTo>
                  <a:lnTo>
                    <a:pt x="353" y="102"/>
                  </a:lnTo>
                  <a:lnTo>
                    <a:pt x="353" y="105"/>
                  </a:lnTo>
                  <a:lnTo>
                    <a:pt x="358" y="111"/>
                  </a:lnTo>
                  <a:lnTo>
                    <a:pt x="361" y="111"/>
                  </a:lnTo>
                  <a:lnTo>
                    <a:pt x="358" y="111"/>
                  </a:lnTo>
                  <a:lnTo>
                    <a:pt x="370" y="119"/>
                  </a:lnTo>
                  <a:lnTo>
                    <a:pt x="373" y="119"/>
                  </a:lnTo>
                  <a:lnTo>
                    <a:pt x="370" y="119"/>
                  </a:lnTo>
                  <a:lnTo>
                    <a:pt x="376" y="124"/>
                  </a:lnTo>
                  <a:lnTo>
                    <a:pt x="376" y="121"/>
                  </a:lnTo>
                  <a:lnTo>
                    <a:pt x="376" y="127"/>
                  </a:lnTo>
                  <a:lnTo>
                    <a:pt x="382" y="127"/>
                  </a:lnTo>
                  <a:lnTo>
                    <a:pt x="379" y="127"/>
                  </a:lnTo>
                  <a:lnTo>
                    <a:pt x="394" y="139"/>
                  </a:lnTo>
                  <a:lnTo>
                    <a:pt x="396" y="139"/>
                  </a:lnTo>
                  <a:lnTo>
                    <a:pt x="394" y="135"/>
                  </a:lnTo>
                  <a:lnTo>
                    <a:pt x="394" y="139"/>
                  </a:lnTo>
                  <a:lnTo>
                    <a:pt x="403" y="147"/>
                  </a:lnTo>
                  <a:lnTo>
                    <a:pt x="405" y="147"/>
                  </a:lnTo>
                  <a:lnTo>
                    <a:pt x="403" y="147"/>
                  </a:lnTo>
                  <a:lnTo>
                    <a:pt x="405" y="149"/>
                  </a:lnTo>
                  <a:lnTo>
                    <a:pt x="405" y="147"/>
                  </a:lnTo>
                  <a:lnTo>
                    <a:pt x="405" y="149"/>
                  </a:lnTo>
                  <a:lnTo>
                    <a:pt x="420" y="166"/>
                  </a:lnTo>
                  <a:lnTo>
                    <a:pt x="420" y="163"/>
                  </a:lnTo>
                  <a:lnTo>
                    <a:pt x="420" y="166"/>
                  </a:lnTo>
                  <a:lnTo>
                    <a:pt x="425" y="171"/>
                  </a:lnTo>
                  <a:lnTo>
                    <a:pt x="428" y="171"/>
                  </a:lnTo>
                  <a:lnTo>
                    <a:pt x="425" y="168"/>
                  </a:lnTo>
                  <a:lnTo>
                    <a:pt x="425" y="171"/>
                  </a:lnTo>
                  <a:lnTo>
                    <a:pt x="434" y="183"/>
                  </a:lnTo>
                  <a:lnTo>
                    <a:pt x="434" y="180"/>
                  </a:lnTo>
                  <a:lnTo>
                    <a:pt x="434" y="185"/>
                  </a:lnTo>
                  <a:lnTo>
                    <a:pt x="440" y="185"/>
                  </a:lnTo>
                  <a:lnTo>
                    <a:pt x="437" y="183"/>
                  </a:lnTo>
                  <a:lnTo>
                    <a:pt x="437" y="185"/>
                  </a:lnTo>
                  <a:lnTo>
                    <a:pt x="443" y="194"/>
                  </a:lnTo>
                  <a:lnTo>
                    <a:pt x="443" y="191"/>
                  </a:lnTo>
                  <a:lnTo>
                    <a:pt x="443" y="194"/>
                  </a:lnTo>
                  <a:lnTo>
                    <a:pt x="449" y="202"/>
                  </a:lnTo>
                  <a:lnTo>
                    <a:pt x="449" y="199"/>
                  </a:lnTo>
                  <a:lnTo>
                    <a:pt x="449" y="208"/>
                  </a:lnTo>
                  <a:lnTo>
                    <a:pt x="454" y="208"/>
                  </a:lnTo>
                  <a:lnTo>
                    <a:pt x="451" y="204"/>
                  </a:lnTo>
                  <a:lnTo>
                    <a:pt x="451" y="208"/>
                  </a:lnTo>
                  <a:lnTo>
                    <a:pt x="454" y="213"/>
                  </a:lnTo>
                  <a:lnTo>
                    <a:pt x="454" y="211"/>
                  </a:lnTo>
                  <a:lnTo>
                    <a:pt x="454" y="213"/>
                  </a:lnTo>
                  <a:lnTo>
                    <a:pt x="461" y="222"/>
                  </a:lnTo>
                  <a:lnTo>
                    <a:pt x="461" y="219"/>
                  </a:lnTo>
                  <a:lnTo>
                    <a:pt x="461" y="224"/>
                  </a:lnTo>
                  <a:lnTo>
                    <a:pt x="463" y="230"/>
                  </a:lnTo>
                  <a:lnTo>
                    <a:pt x="463" y="227"/>
                  </a:lnTo>
                  <a:lnTo>
                    <a:pt x="463" y="230"/>
                  </a:lnTo>
                  <a:lnTo>
                    <a:pt x="470" y="238"/>
                  </a:lnTo>
                  <a:lnTo>
                    <a:pt x="470" y="235"/>
                  </a:lnTo>
                  <a:lnTo>
                    <a:pt x="470" y="240"/>
                  </a:lnTo>
                  <a:lnTo>
                    <a:pt x="472" y="247"/>
                  </a:lnTo>
                  <a:lnTo>
                    <a:pt x="472" y="244"/>
                  </a:lnTo>
                  <a:lnTo>
                    <a:pt x="472" y="247"/>
                  </a:lnTo>
                  <a:lnTo>
                    <a:pt x="475" y="252"/>
                  </a:lnTo>
                  <a:lnTo>
                    <a:pt x="475" y="250"/>
                  </a:lnTo>
                  <a:lnTo>
                    <a:pt x="475" y="252"/>
                  </a:lnTo>
                  <a:lnTo>
                    <a:pt x="478" y="258"/>
                  </a:lnTo>
                  <a:lnTo>
                    <a:pt x="478" y="255"/>
                  </a:lnTo>
                  <a:lnTo>
                    <a:pt x="478" y="260"/>
                  </a:lnTo>
                  <a:lnTo>
                    <a:pt x="480" y="266"/>
                  </a:lnTo>
                  <a:lnTo>
                    <a:pt x="480" y="263"/>
                  </a:lnTo>
                  <a:lnTo>
                    <a:pt x="480" y="266"/>
                  </a:lnTo>
                  <a:lnTo>
                    <a:pt x="484" y="271"/>
                  </a:lnTo>
                  <a:lnTo>
                    <a:pt x="484" y="268"/>
                  </a:lnTo>
                  <a:lnTo>
                    <a:pt x="484" y="271"/>
                  </a:lnTo>
                  <a:lnTo>
                    <a:pt x="487" y="278"/>
                  </a:lnTo>
                  <a:lnTo>
                    <a:pt x="487" y="274"/>
                  </a:lnTo>
                  <a:lnTo>
                    <a:pt x="487" y="278"/>
                  </a:lnTo>
                  <a:lnTo>
                    <a:pt x="490" y="283"/>
                  </a:lnTo>
                  <a:lnTo>
                    <a:pt x="490" y="280"/>
                  </a:lnTo>
                  <a:lnTo>
                    <a:pt x="490" y="283"/>
                  </a:lnTo>
                  <a:lnTo>
                    <a:pt x="492" y="288"/>
                  </a:lnTo>
                  <a:lnTo>
                    <a:pt x="492" y="291"/>
                  </a:lnTo>
                  <a:lnTo>
                    <a:pt x="495" y="296"/>
                  </a:lnTo>
                  <a:lnTo>
                    <a:pt x="495" y="294"/>
                  </a:lnTo>
                  <a:lnTo>
                    <a:pt x="495" y="296"/>
                  </a:lnTo>
                  <a:lnTo>
                    <a:pt x="499" y="302"/>
                  </a:lnTo>
                  <a:lnTo>
                    <a:pt x="499" y="305"/>
                  </a:lnTo>
                  <a:lnTo>
                    <a:pt x="501" y="311"/>
                  </a:lnTo>
                  <a:lnTo>
                    <a:pt x="501" y="307"/>
                  </a:lnTo>
                  <a:lnTo>
                    <a:pt x="501" y="314"/>
                  </a:lnTo>
                  <a:lnTo>
                    <a:pt x="504" y="319"/>
                  </a:lnTo>
                  <a:lnTo>
                    <a:pt x="504" y="316"/>
                  </a:lnTo>
                  <a:lnTo>
                    <a:pt x="504" y="319"/>
                  </a:lnTo>
                  <a:lnTo>
                    <a:pt x="507" y="324"/>
                  </a:lnTo>
                  <a:lnTo>
                    <a:pt x="507" y="327"/>
                  </a:lnTo>
                  <a:lnTo>
                    <a:pt x="509" y="332"/>
                  </a:lnTo>
                  <a:lnTo>
                    <a:pt x="509" y="330"/>
                  </a:lnTo>
                  <a:lnTo>
                    <a:pt x="509" y="335"/>
                  </a:lnTo>
                  <a:lnTo>
                    <a:pt x="513" y="341"/>
                  </a:lnTo>
                  <a:lnTo>
                    <a:pt x="513" y="338"/>
                  </a:lnTo>
                  <a:lnTo>
                    <a:pt x="513" y="341"/>
                  </a:lnTo>
                  <a:lnTo>
                    <a:pt x="516" y="347"/>
                  </a:lnTo>
                  <a:lnTo>
                    <a:pt x="516" y="350"/>
                  </a:lnTo>
                  <a:lnTo>
                    <a:pt x="519" y="358"/>
                  </a:lnTo>
                  <a:lnTo>
                    <a:pt x="521" y="360"/>
                  </a:lnTo>
                  <a:lnTo>
                    <a:pt x="521" y="358"/>
                  </a:lnTo>
                  <a:lnTo>
                    <a:pt x="521" y="363"/>
                  </a:lnTo>
                  <a:lnTo>
                    <a:pt x="525" y="369"/>
                  </a:lnTo>
                  <a:lnTo>
                    <a:pt x="525" y="366"/>
                  </a:lnTo>
                  <a:lnTo>
                    <a:pt x="525" y="371"/>
                  </a:lnTo>
                  <a:lnTo>
                    <a:pt x="528" y="377"/>
                  </a:lnTo>
                  <a:lnTo>
                    <a:pt x="528" y="380"/>
                  </a:lnTo>
                  <a:lnTo>
                    <a:pt x="530" y="386"/>
                  </a:lnTo>
                  <a:lnTo>
                    <a:pt x="530" y="388"/>
                  </a:lnTo>
                  <a:lnTo>
                    <a:pt x="533" y="394"/>
                  </a:lnTo>
                  <a:lnTo>
                    <a:pt x="533" y="399"/>
                  </a:lnTo>
                  <a:lnTo>
                    <a:pt x="537" y="405"/>
                  </a:lnTo>
                  <a:lnTo>
                    <a:pt x="537" y="407"/>
                  </a:lnTo>
                  <a:lnTo>
                    <a:pt x="539" y="413"/>
                  </a:lnTo>
                  <a:lnTo>
                    <a:pt x="539" y="419"/>
                  </a:lnTo>
                  <a:lnTo>
                    <a:pt x="542" y="425"/>
                  </a:lnTo>
                  <a:lnTo>
                    <a:pt x="542" y="430"/>
                  </a:lnTo>
                  <a:lnTo>
                    <a:pt x="545" y="435"/>
                  </a:lnTo>
                  <a:lnTo>
                    <a:pt x="545" y="433"/>
                  </a:lnTo>
                  <a:lnTo>
                    <a:pt x="545" y="438"/>
                  </a:lnTo>
                  <a:lnTo>
                    <a:pt x="547" y="443"/>
                  </a:lnTo>
                  <a:lnTo>
                    <a:pt x="547" y="450"/>
                  </a:lnTo>
                  <a:lnTo>
                    <a:pt x="551" y="455"/>
                  </a:lnTo>
                  <a:lnTo>
                    <a:pt x="551" y="461"/>
                  </a:lnTo>
                  <a:lnTo>
                    <a:pt x="554" y="466"/>
                  </a:lnTo>
                  <a:lnTo>
                    <a:pt x="554" y="477"/>
                  </a:lnTo>
                  <a:lnTo>
                    <a:pt x="557" y="482"/>
                  </a:lnTo>
                  <a:lnTo>
                    <a:pt x="557" y="489"/>
                  </a:lnTo>
                  <a:lnTo>
                    <a:pt x="559" y="497"/>
                  </a:lnTo>
                  <a:lnTo>
                    <a:pt x="559" y="502"/>
                  </a:lnTo>
                  <a:lnTo>
                    <a:pt x="562" y="507"/>
                  </a:lnTo>
                  <a:lnTo>
                    <a:pt x="562" y="516"/>
                  </a:lnTo>
                  <a:lnTo>
                    <a:pt x="566" y="522"/>
                  </a:lnTo>
                  <a:lnTo>
                    <a:pt x="566" y="530"/>
                  </a:lnTo>
                  <a:lnTo>
                    <a:pt x="568" y="538"/>
                  </a:lnTo>
                  <a:lnTo>
                    <a:pt x="568" y="544"/>
                  </a:lnTo>
                  <a:lnTo>
                    <a:pt x="571" y="553"/>
                  </a:lnTo>
                  <a:lnTo>
                    <a:pt x="571" y="558"/>
                  </a:lnTo>
                  <a:lnTo>
                    <a:pt x="574" y="566"/>
                  </a:lnTo>
                  <a:lnTo>
                    <a:pt x="574" y="574"/>
                  </a:lnTo>
                  <a:lnTo>
                    <a:pt x="576" y="582"/>
                  </a:lnTo>
                  <a:lnTo>
                    <a:pt x="576" y="589"/>
                  </a:lnTo>
                  <a:lnTo>
                    <a:pt x="580" y="597"/>
                  </a:lnTo>
                  <a:lnTo>
                    <a:pt x="580" y="613"/>
                  </a:lnTo>
                  <a:lnTo>
                    <a:pt x="583" y="622"/>
                  </a:lnTo>
                  <a:lnTo>
                    <a:pt x="583" y="630"/>
                  </a:lnTo>
                  <a:lnTo>
                    <a:pt x="586" y="636"/>
                  </a:lnTo>
                  <a:lnTo>
                    <a:pt x="586" y="644"/>
                  </a:lnTo>
                  <a:lnTo>
                    <a:pt x="588" y="652"/>
                  </a:lnTo>
                  <a:lnTo>
                    <a:pt x="588" y="661"/>
                  </a:lnTo>
                  <a:lnTo>
                    <a:pt x="592" y="669"/>
                  </a:lnTo>
                  <a:lnTo>
                    <a:pt x="592" y="677"/>
                  </a:lnTo>
                  <a:lnTo>
                    <a:pt x="595" y="685"/>
                  </a:lnTo>
                  <a:lnTo>
                    <a:pt x="595" y="700"/>
                  </a:lnTo>
                  <a:lnTo>
                    <a:pt x="597" y="708"/>
                  </a:lnTo>
                  <a:lnTo>
                    <a:pt x="597" y="716"/>
                  </a:lnTo>
                  <a:lnTo>
                    <a:pt x="600" y="725"/>
                  </a:lnTo>
                  <a:lnTo>
                    <a:pt x="604" y="716"/>
                  </a:lnTo>
                  <a:lnTo>
                    <a:pt x="604" y="708"/>
                  </a:lnTo>
                  <a:lnTo>
                    <a:pt x="600" y="700"/>
                  </a:lnTo>
                  <a:lnTo>
                    <a:pt x="600" y="685"/>
                  </a:lnTo>
                  <a:lnTo>
                    <a:pt x="597" y="677"/>
                  </a:lnTo>
                  <a:lnTo>
                    <a:pt x="597" y="669"/>
                  </a:lnTo>
                  <a:lnTo>
                    <a:pt x="595" y="661"/>
                  </a:lnTo>
                  <a:lnTo>
                    <a:pt x="595" y="652"/>
                  </a:lnTo>
                  <a:lnTo>
                    <a:pt x="592" y="644"/>
                  </a:lnTo>
                  <a:lnTo>
                    <a:pt x="592" y="636"/>
                  </a:lnTo>
                  <a:lnTo>
                    <a:pt x="588" y="630"/>
                  </a:lnTo>
                  <a:lnTo>
                    <a:pt x="588" y="622"/>
                  </a:lnTo>
                  <a:lnTo>
                    <a:pt x="586" y="613"/>
                  </a:lnTo>
                  <a:lnTo>
                    <a:pt x="586" y="597"/>
                  </a:lnTo>
                  <a:lnTo>
                    <a:pt x="583" y="589"/>
                  </a:lnTo>
                  <a:lnTo>
                    <a:pt x="583" y="582"/>
                  </a:lnTo>
                  <a:lnTo>
                    <a:pt x="580" y="574"/>
                  </a:lnTo>
                  <a:lnTo>
                    <a:pt x="580" y="566"/>
                  </a:lnTo>
                  <a:lnTo>
                    <a:pt x="576" y="558"/>
                  </a:lnTo>
                  <a:lnTo>
                    <a:pt x="576" y="553"/>
                  </a:lnTo>
                  <a:lnTo>
                    <a:pt x="574" y="544"/>
                  </a:lnTo>
                  <a:lnTo>
                    <a:pt x="574" y="538"/>
                  </a:lnTo>
                  <a:lnTo>
                    <a:pt x="571" y="530"/>
                  </a:lnTo>
                  <a:lnTo>
                    <a:pt x="571" y="522"/>
                  </a:lnTo>
                  <a:lnTo>
                    <a:pt x="568" y="516"/>
                  </a:lnTo>
                  <a:lnTo>
                    <a:pt x="568" y="507"/>
                  </a:lnTo>
                  <a:lnTo>
                    <a:pt x="566" y="502"/>
                  </a:lnTo>
                  <a:lnTo>
                    <a:pt x="566" y="497"/>
                  </a:lnTo>
                  <a:lnTo>
                    <a:pt x="562" y="489"/>
                  </a:lnTo>
                  <a:lnTo>
                    <a:pt x="562" y="482"/>
                  </a:lnTo>
                  <a:lnTo>
                    <a:pt x="559" y="477"/>
                  </a:lnTo>
                  <a:lnTo>
                    <a:pt x="559" y="466"/>
                  </a:lnTo>
                  <a:lnTo>
                    <a:pt x="557" y="461"/>
                  </a:lnTo>
                  <a:lnTo>
                    <a:pt x="557" y="455"/>
                  </a:lnTo>
                  <a:lnTo>
                    <a:pt x="554" y="450"/>
                  </a:lnTo>
                  <a:lnTo>
                    <a:pt x="554" y="443"/>
                  </a:lnTo>
                  <a:lnTo>
                    <a:pt x="551" y="438"/>
                  </a:lnTo>
                  <a:lnTo>
                    <a:pt x="551" y="433"/>
                  </a:lnTo>
                  <a:lnTo>
                    <a:pt x="547" y="427"/>
                  </a:lnTo>
                  <a:lnTo>
                    <a:pt x="547" y="430"/>
                  </a:lnTo>
                  <a:lnTo>
                    <a:pt x="547" y="425"/>
                  </a:lnTo>
                  <a:lnTo>
                    <a:pt x="545" y="419"/>
                  </a:lnTo>
                  <a:lnTo>
                    <a:pt x="545" y="413"/>
                  </a:lnTo>
                  <a:lnTo>
                    <a:pt x="542" y="407"/>
                  </a:lnTo>
                  <a:lnTo>
                    <a:pt x="542" y="405"/>
                  </a:lnTo>
                  <a:lnTo>
                    <a:pt x="539" y="399"/>
                  </a:lnTo>
                  <a:lnTo>
                    <a:pt x="539" y="394"/>
                  </a:lnTo>
                  <a:lnTo>
                    <a:pt x="537" y="388"/>
                  </a:lnTo>
                  <a:lnTo>
                    <a:pt x="537" y="386"/>
                  </a:lnTo>
                  <a:lnTo>
                    <a:pt x="533" y="380"/>
                  </a:lnTo>
                  <a:lnTo>
                    <a:pt x="533" y="377"/>
                  </a:lnTo>
                  <a:lnTo>
                    <a:pt x="530" y="371"/>
                  </a:lnTo>
                  <a:lnTo>
                    <a:pt x="530" y="366"/>
                  </a:lnTo>
                  <a:lnTo>
                    <a:pt x="528" y="360"/>
                  </a:lnTo>
                  <a:lnTo>
                    <a:pt x="528" y="363"/>
                  </a:lnTo>
                  <a:lnTo>
                    <a:pt x="528" y="358"/>
                  </a:lnTo>
                  <a:lnTo>
                    <a:pt x="525" y="352"/>
                  </a:lnTo>
                  <a:lnTo>
                    <a:pt x="525" y="355"/>
                  </a:lnTo>
                  <a:lnTo>
                    <a:pt x="521" y="350"/>
                  </a:lnTo>
                  <a:lnTo>
                    <a:pt x="521" y="347"/>
                  </a:lnTo>
                  <a:lnTo>
                    <a:pt x="519" y="341"/>
                  </a:lnTo>
                  <a:lnTo>
                    <a:pt x="519" y="338"/>
                  </a:lnTo>
                  <a:lnTo>
                    <a:pt x="516" y="332"/>
                  </a:lnTo>
                  <a:lnTo>
                    <a:pt x="516" y="335"/>
                  </a:lnTo>
                  <a:lnTo>
                    <a:pt x="516" y="330"/>
                  </a:lnTo>
                  <a:lnTo>
                    <a:pt x="513" y="324"/>
                  </a:lnTo>
                  <a:lnTo>
                    <a:pt x="513" y="327"/>
                  </a:lnTo>
                  <a:lnTo>
                    <a:pt x="513" y="324"/>
                  </a:lnTo>
                  <a:lnTo>
                    <a:pt x="509" y="319"/>
                  </a:lnTo>
                  <a:lnTo>
                    <a:pt x="509" y="316"/>
                  </a:lnTo>
                  <a:lnTo>
                    <a:pt x="507" y="311"/>
                  </a:lnTo>
                  <a:lnTo>
                    <a:pt x="507" y="314"/>
                  </a:lnTo>
                  <a:lnTo>
                    <a:pt x="507" y="307"/>
                  </a:lnTo>
                  <a:lnTo>
                    <a:pt x="504" y="302"/>
                  </a:lnTo>
                  <a:lnTo>
                    <a:pt x="504" y="305"/>
                  </a:lnTo>
                  <a:lnTo>
                    <a:pt x="504" y="302"/>
                  </a:lnTo>
                  <a:lnTo>
                    <a:pt x="501" y="296"/>
                  </a:lnTo>
                  <a:lnTo>
                    <a:pt x="501" y="294"/>
                  </a:lnTo>
                  <a:lnTo>
                    <a:pt x="499" y="288"/>
                  </a:lnTo>
                  <a:lnTo>
                    <a:pt x="499" y="291"/>
                  </a:lnTo>
                  <a:lnTo>
                    <a:pt x="499" y="288"/>
                  </a:lnTo>
                  <a:lnTo>
                    <a:pt x="495" y="283"/>
                  </a:lnTo>
                  <a:lnTo>
                    <a:pt x="495" y="280"/>
                  </a:lnTo>
                  <a:lnTo>
                    <a:pt x="492" y="274"/>
                  </a:lnTo>
                  <a:lnTo>
                    <a:pt x="492" y="278"/>
                  </a:lnTo>
                  <a:lnTo>
                    <a:pt x="492" y="274"/>
                  </a:lnTo>
                  <a:lnTo>
                    <a:pt x="490" y="268"/>
                  </a:lnTo>
                  <a:lnTo>
                    <a:pt x="490" y="271"/>
                  </a:lnTo>
                  <a:lnTo>
                    <a:pt x="490" y="268"/>
                  </a:lnTo>
                  <a:lnTo>
                    <a:pt x="487" y="263"/>
                  </a:lnTo>
                  <a:lnTo>
                    <a:pt x="487" y="266"/>
                  </a:lnTo>
                  <a:lnTo>
                    <a:pt x="487" y="263"/>
                  </a:lnTo>
                  <a:lnTo>
                    <a:pt x="484" y="258"/>
                  </a:lnTo>
                  <a:lnTo>
                    <a:pt x="484" y="260"/>
                  </a:lnTo>
                  <a:lnTo>
                    <a:pt x="484" y="255"/>
                  </a:lnTo>
                  <a:lnTo>
                    <a:pt x="480" y="250"/>
                  </a:lnTo>
                  <a:lnTo>
                    <a:pt x="480" y="252"/>
                  </a:lnTo>
                  <a:lnTo>
                    <a:pt x="480" y="250"/>
                  </a:lnTo>
                  <a:lnTo>
                    <a:pt x="478" y="244"/>
                  </a:lnTo>
                  <a:lnTo>
                    <a:pt x="478" y="247"/>
                  </a:lnTo>
                  <a:lnTo>
                    <a:pt x="478" y="244"/>
                  </a:lnTo>
                  <a:lnTo>
                    <a:pt x="475" y="238"/>
                  </a:lnTo>
                  <a:lnTo>
                    <a:pt x="475" y="240"/>
                  </a:lnTo>
                  <a:lnTo>
                    <a:pt x="475" y="235"/>
                  </a:lnTo>
                  <a:lnTo>
                    <a:pt x="470" y="227"/>
                  </a:lnTo>
                  <a:lnTo>
                    <a:pt x="470" y="230"/>
                  </a:lnTo>
                  <a:lnTo>
                    <a:pt x="470" y="227"/>
                  </a:lnTo>
                  <a:lnTo>
                    <a:pt x="466" y="222"/>
                  </a:lnTo>
                  <a:lnTo>
                    <a:pt x="466" y="224"/>
                  </a:lnTo>
                  <a:lnTo>
                    <a:pt x="466" y="219"/>
                  </a:lnTo>
                  <a:lnTo>
                    <a:pt x="461" y="211"/>
                  </a:lnTo>
                  <a:lnTo>
                    <a:pt x="461" y="213"/>
                  </a:lnTo>
                  <a:lnTo>
                    <a:pt x="461" y="211"/>
                  </a:lnTo>
                  <a:lnTo>
                    <a:pt x="458" y="204"/>
                  </a:lnTo>
                  <a:lnTo>
                    <a:pt x="458" y="208"/>
                  </a:lnTo>
                  <a:lnTo>
                    <a:pt x="458" y="202"/>
                  </a:lnTo>
                  <a:lnTo>
                    <a:pt x="451" y="202"/>
                  </a:lnTo>
                  <a:lnTo>
                    <a:pt x="454" y="204"/>
                  </a:lnTo>
                  <a:lnTo>
                    <a:pt x="454" y="199"/>
                  </a:lnTo>
                  <a:lnTo>
                    <a:pt x="449" y="191"/>
                  </a:lnTo>
                  <a:lnTo>
                    <a:pt x="449" y="194"/>
                  </a:lnTo>
                  <a:lnTo>
                    <a:pt x="449" y="191"/>
                  </a:lnTo>
                  <a:lnTo>
                    <a:pt x="443" y="183"/>
                  </a:lnTo>
                  <a:lnTo>
                    <a:pt x="443" y="185"/>
                  </a:lnTo>
                  <a:lnTo>
                    <a:pt x="443" y="180"/>
                  </a:lnTo>
                  <a:lnTo>
                    <a:pt x="437" y="180"/>
                  </a:lnTo>
                  <a:lnTo>
                    <a:pt x="440" y="183"/>
                  </a:lnTo>
                  <a:lnTo>
                    <a:pt x="440" y="180"/>
                  </a:lnTo>
                  <a:lnTo>
                    <a:pt x="432" y="168"/>
                  </a:lnTo>
                  <a:lnTo>
                    <a:pt x="432" y="171"/>
                  </a:lnTo>
                  <a:lnTo>
                    <a:pt x="432" y="166"/>
                  </a:lnTo>
                  <a:lnTo>
                    <a:pt x="425" y="166"/>
                  </a:lnTo>
                  <a:lnTo>
                    <a:pt x="428" y="166"/>
                  </a:lnTo>
                  <a:lnTo>
                    <a:pt x="425" y="163"/>
                  </a:lnTo>
                  <a:lnTo>
                    <a:pt x="425" y="166"/>
                  </a:lnTo>
                  <a:lnTo>
                    <a:pt x="425" y="163"/>
                  </a:lnTo>
                  <a:lnTo>
                    <a:pt x="411" y="147"/>
                  </a:lnTo>
                  <a:lnTo>
                    <a:pt x="411" y="149"/>
                  </a:lnTo>
                  <a:lnTo>
                    <a:pt x="411" y="147"/>
                  </a:lnTo>
                  <a:lnTo>
                    <a:pt x="405" y="141"/>
                  </a:lnTo>
                  <a:lnTo>
                    <a:pt x="403" y="141"/>
                  </a:lnTo>
                  <a:lnTo>
                    <a:pt x="405" y="141"/>
                  </a:lnTo>
                  <a:lnTo>
                    <a:pt x="399" y="135"/>
                  </a:lnTo>
                  <a:lnTo>
                    <a:pt x="399" y="139"/>
                  </a:lnTo>
                  <a:lnTo>
                    <a:pt x="399" y="132"/>
                  </a:lnTo>
                  <a:lnTo>
                    <a:pt x="394" y="132"/>
                  </a:lnTo>
                  <a:lnTo>
                    <a:pt x="396" y="132"/>
                  </a:lnTo>
                  <a:lnTo>
                    <a:pt x="382" y="121"/>
                  </a:lnTo>
                  <a:lnTo>
                    <a:pt x="379" y="121"/>
                  </a:lnTo>
                  <a:lnTo>
                    <a:pt x="382" y="124"/>
                  </a:lnTo>
                  <a:lnTo>
                    <a:pt x="382" y="121"/>
                  </a:lnTo>
                  <a:lnTo>
                    <a:pt x="373" y="113"/>
                  </a:lnTo>
                  <a:lnTo>
                    <a:pt x="370" y="113"/>
                  </a:lnTo>
                  <a:lnTo>
                    <a:pt x="373" y="113"/>
                  </a:lnTo>
                  <a:lnTo>
                    <a:pt x="361" y="105"/>
                  </a:lnTo>
                  <a:lnTo>
                    <a:pt x="358" y="105"/>
                  </a:lnTo>
                  <a:lnTo>
                    <a:pt x="361" y="105"/>
                  </a:lnTo>
                  <a:lnTo>
                    <a:pt x="358" y="102"/>
                  </a:lnTo>
                  <a:lnTo>
                    <a:pt x="358" y="105"/>
                  </a:lnTo>
                  <a:lnTo>
                    <a:pt x="358" y="102"/>
                  </a:lnTo>
                  <a:lnTo>
                    <a:pt x="353" y="96"/>
                  </a:lnTo>
                  <a:lnTo>
                    <a:pt x="350" y="96"/>
                  </a:lnTo>
                  <a:lnTo>
                    <a:pt x="353" y="96"/>
                  </a:lnTo>
                  <a:lnTo>
                    <a:pt x="344" y="91"/>
                  </a:lnTo>
                  <a:lnTo>
                    <a:pt x="341" y="91"/>
                  </a:lnTo>
                  <a:lnTo>
                    <a:pt x="344" y="91"/>
                  </a:lnTo>
                  <a:lnTo>
                    <a:pt x="336" y="85"/>
                  </a:lnTo>
                  <a:lnTo>
                    <a:pt x="332" y="85"/>
                  </a:lnTo>
                  <a:lnTo>
                    <a:pt x="336" y="85"/>
                  </a:lnTo>
                  <a:lnTo>
                    <a:pt x="326" y="80"/>
                  </a:lnTo>
                  <a:lnTo>
                    <a:pt x="324" y="80"/>
                  </a:lnTo>
                  <a:lnTo>
                    <a:pt x="326" y="83"/>
                  </a:lnTo>
                  <a:lnTo>
                    <a:pt x="326" y="80"/>
                  </a:lnTo>
                  <a:lnTo>
                    <a:pt x="320" y="75"/>
                  </a:lnTo>
                  <a:lnTo>
                    <a:pt x="317" y="75"/>
                  </a:lnTo>
                  <a:lnTo>
                    <a:pt x="320" y="75"/>
                  </a:lnTo>
                  <a:lnTo>
                    <a:pt x="315" y="72"/>
                  </a:lnTo>
                  <a:lnTo>
                    <a:pt x="312" y="72"/>
                  </a:lnTo>
                  <a:lnTo>
                    <a:pt x="315" y="72"/>
                  </a:lnTo>
                  <a:lnTo>
                    <a:pt x="309" y="68"/>
                  </a:lnTo>
                  <a:lnTo>
                    <a:pt x="306" y="68"/>
                  </a:lnTo>
                  <a:lnTo>
                    <a:pt x="309" y="68"/>
                  </a:lnTo>
                  <a:lnTo>
                    <a:pt x="300" y="63"/>
                  </a:lnTo>
                  <a:lnTo>
                    <a:pt x="297" y="63"/>
                  </a:lnTo>
                  <a:lnTo>
                    <a:pt x="300" y="63"/>
                  </a:lnTo>
                  <a:lnTo>
                    <a:pt x="291" y="57"/>
                  </a:lnTo>
                  <a:lnTo>
                    <a:pt x="288" y="57"/>
                  </a:lnTo>
                  <a:lnTo>
                    <a:pt x="291" y="57"/>
                  </a:lnTo>
                  <a:lnTo>
                    <a:pt x="286" y="55"/>
                  </a:lnTo>
                  <a:lnTo>
                    <a:pt x="283" y="55"/>
                  </a:lnTo>
                  <a:lnTo>
                    <a:pt x="286" y="55"/>
                  </a:lnTo>
                  <a:lnTo>
                    <a:pt x="279" y="52"/>
                  </a:lnTo>
                  <a:lnTo>
                    <a:pt x="277" y="52"/>
                  </a:lnTo>
                  <a:lnTo>
                    <a:pt x="279" y="52"/>
                  </a:lnTo>
                  <a:lnTo>
                    <a:pt x="274" y="49"/>
                  </a:lnTo>
                  <a:lnTo>
                    <a:pt x="271" y="49"/>
                  </a:lnTo>
                  <a:lnTo>
                    <a:pt x="274" y="49"/>
                  </a:lnTo>
                  <a:lnTo>
                    <a:pt x="269" y="47"/>
                  </a:lnTo>
                  <a:lnTo>
                    <a:pt x="265" y="47"/>
                  </a:lnTo>
                  <a:lnTo>
                    <a:pt x="269" y="47"/>
                  </a:lnTo>
                  <a:lnTo>
                    <a:pt x="262" y="44"/>
                  </a:lnTo>
                  <a:lnTo>
                    <a:pt x="259" y="44"/>
                  </a:lnTo>
                  <a:lnTo>
                    <a:pt x="262" y="44"/>
                  </a:lnTo>
                  <a:lnTo>
                    <a:pt x="257" y="41"/>
                  </a:lnTo>
                  <a:lnTo>
                    <a:pt x="253" y="41"/>
                  </a:lnTo>
                  <a:lnTo>
                    <a:pt x="257" y="41"/>
                  </a:lnTo>
                  <a:lnTo>
                    <a:pt x="250" y="38"/>
                  </a:lnTo>
                  <a:lnTo>
                    <a:pt x="245" y="38"/>
                  </a:lnTo>
                  <a:lnTo>
                    <a:pt x="248" y="41"/>
                  </a:lnTo>
                  <a:lnTo>
                    <a:pt x="248" y="36"/>
                  </a:lnTo>
                  <a:lnTo>
                    <a:pt x="236" y="36"/>
                  </a:lnTo>
                  <a:lnTo>
                    <a:pt x="239" y="36"/>
                  </a:lnTo>
                  <a:lnTo>
                    <a:pt x="233" y="32"/>
                  </a:lnTo>
                  <a:lnTo>
                    <a:pt x="230" y="32"/>
                  </a:lnTo>
                  <a:lnTo>
                    <a:pt x="233" y="32"/>
                  </a:lnTo>
                  <a:lnTo>
                    <a:pt x="227" y="29"/>
                  </a:lnTo>
                  <a:lnTo>
                    <a:pt x="219" y="29"/>
                  </a:lnTo>
                  <a:lnTo>
                    <a:pt x="221" y="29"/>
                  </a:lnTo>
                  <a:lnTo>
                    <a:pt x="216" y="27"/>
                  </a:lnTo>
                  <a:lnTo>
                    <a:pt x="210" y="27"/>
                  </a:lnTo>
                  <a:lnTo>
                    <a:pt x="212" y="27"/>
                  </a:lnTo>
                  <a:lnTo>
                    <a:pt x="207" y="24"/>
                  </a:lnTo>
                  <a:lnTo>
                    <a:pt x="200" y="24"/>
                  </a:lnTo>
                  <a:lnTo>
                    <a:pt x="204" y="24"/>
                  </a:lnTo>
                  <a:lnTo>
                    <a:pt x="198" y="21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8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75" y="16"/>
                  </a:lnTo>
                  <a:lnTo>
                    <a:pt x="166" y="16"/>
                  </a:lnTo>
                  <a:lnTo>
                    <a:pt x="169" y="16"/>
                  </a:lnTo>
                  <a:lnTo>
                    <a:pt x="163" y="13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49" y="11"/>
                  </a:lnTo>
                  <a:lnTo>
                    <a:pt x="140" y="11"/>
                  </a:lnTo>
                  <a:lnTo>
                    <a:pt x="143" y="11"/>
                  </a:lnTo>
                  <a:lnTo>
                    <a:pt x="137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19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99" y="2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6" y="2"/>
                  </a:lnTo>
                  <a:lnTo>
                    <a:pt x="0" y="5"/>
                  </a:lnTo>
                  <a:lnTo>
                    <a:pt x="3" y="11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02" name="Freeform 42"/>
            <p:cNvSpPr>
              <a:spLocks/>
            </p:cNvSpPr>
            <p:nvPr/>
          </p:nvSpPr>
          <p:spPr bwMode="auto">
            <a:xfrm>
              <a:off x="9005" y="2130"/>
              <a:ext cx="122" cy="432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36"/>
                </a:cxn>
                <a:cxn ang="0">
                  <a:pos x="5" y="52"/>
                </a:cxn>
                <a:cxn ang="0">
                  <a:pos x="8" y="72"/>
                </a:cxn>
                <a:cxn ang="0">
                  <a:pos x="11" y="85"/>
                </a:cxn>
                <a:cxn ang="0">
                  <a:pos x="15" y="96"/>
                </a:cxn>
                <a:cxn ang="0">
                  <a:pos x="17" y="111"/>
                </a:cxn>
                <a:cxn ang="0">
                  <a:pos x="20" y="130"/>
                </a:cxn>
                <a:cxn ang="0">
                  <a:pos x="23" y="150"/>
                </a:cxn>
                <a:cxn ang="0">
                  <a:pos x="26" y="160"/>
                </a:cxn>
                <a:cxn ang="0">
                  <a:pos x="29" y="180"/>
                </a:cxn>
                <a:cxn ang="0">
                  <a:pos x="32" y="196"/>
                </a:cxn>
                <a:cxn ang="0">
                  <a:pos x="34" y="216"/>
                </a:cxn>
                <a:cxn ang="0">
                  <a:pos x="38" y="227"/>
                </a:cxn>
                <a:cxn ang="0">
                  <a:pos x="41" y="244"/>
                </a:cxn>
                <a:cxn ang="0">
                  <a:pos x="43" y="260"/>
                </a:cxn>
                <a:cxn ang="0">
                  <a:pos x="46" y="278"/>
                </a:cxn>
                <a:cxn ang="0">
                  <a:pos x="50" y="299"/>
                </a:cxn>
                <a:cxn ang="0">
                  <a:pos x="53" y="316"/>
                </a:cxn>
                <a:cxn ang="0">
                  <a:pos x="55" y="333"/>
                </a:cxn>
                <a:cxn ang="0">
                  <a:pos x="58" y="347"/>
                </a:cxn>
                <a:cxn ang="0">
                  <a:pos x="61" y="378"/>
                </a:cxn>
                <a:cxn ang="0">
                  <a:pos x="100" y="280"/>
                </a:cxn>
                <a:cxn ang="0">
                  <a:pos x="76" y="319"/>
                </a:cxn>
                <a:cxn ang="0">
                  <a:pos x="67" y="361"/>
                </a:cxn>
                <a:cxn ang="0">
                  <a:pos x="64" y="347"/>
                </a:cxn>
                <a:cxn ang="0">
                  <a:pos x="61" y="333"/>
                </a:cxn>
                <a:cxn ang="0">
                  <a:pos x="58" y="316"/>
                </a:cxn>
                <a:cxn ang="0">
                  <a:pos x="55" y="299"/>
                </a:cxn>
                <a:cxn ang="0">
                  <a:pos x="53" y="278"/>
                </a:cxn>
                <a:cxn ang="0">
                  <a:pos x="50" y="260"/>
                </a:cxn>
                <a:cxn ang="0">
                  <a:pos x="46" y="244"/>
                </a:cxn>
                <a:cxn ang="0">
                  <a:pos x="43" y="227"/>
                </a:cxn>
                <a:cxn ang="0">
                  <a:pos x="41" y="216"/>
                </a:cxn>
                <a:cxn ang="0">
                  <a:pos x="38" y="196"/>
                </a:cxn>
                <a:cxn ang="0">
                  <a:pos x="34" y="180"/>
                </a:cxn>
                <a:cxn ang="0">
                  <a:pos x="32" y="160"/>
                </a:cxn>
                <a:cxn ang="0">
                  <a:pos x="29" y="150"/>
                </a:cxn>
                <a:cxn ang="0">
                  <a:pos x="26" y="130"/>
                </a:cxn>
                <a:cxn ang="0">
                  <a:pos x="23" y="111"/>
                </a:cxn>
                <a:cxn ang="0">
                  <a:pos x="20" y="96"/>
                </a:cxn>
                <a:cxn ang="0">
                  <a:pos x="17" y="85"/>
                </a:cxn>
                <a:cxn ang="0">
                  <a:pos x="15" y="72"/>
                </a:cxn>
                <a:cxn ang="0">
                  <a:pos x="11" y="52"/>
                </a:cxn>
                <a:cxn ang="0">
                  <a:pos x="8" y="36"/>
                </a:cxn>
                <a:cxn ang="0">
                  <a:pos x="5" y="13"/>
                </a:cxn>
                <a:cxn ang="0">
                  <a:pos x="3" y="0"/>
                </a:cxn>
              </a:cxnLst>
              <a:rect l="0" t="0" r="r" b="b"/>
              <a:pathLst>
                <a:path w="101" h="379">
                  <a:moveTo>
                    <a:pt x="0" y="8"/>
                  </a:moveTo>
                  <a:lnTo>
                    <a:pt x="0" y="13"/>
                  </a:lnTo>
                  <a:lnTo>
                    <a:pt x="3" y="21"/>
                  </a:lnTo>
                  <a:lnTo>
                    <a:pt x="3" y="36"/>
                  </a:lnTo>
                  <a:lnTo>
                    <a:pt x="5" y="44"/>
                  </a:lnTo>
                  <a:lnTo>
                    <a:pt x="5" y="52"/>
                  </a:lnTo>
                  <a:lnTo>
                    <a:pt x="8" y="58"/>
                  </a:lnTo>
                  <a:lnTo>
                    <a:pt x="8" y="72"/>
                  </a:lnTo>
                  <a:lnTo>
                    <a:pt x="11" y="80"/>
                  </a:lnTo>
                  <a:lnTo>
                    <a:pt x="11" y="85"/>
                  </a:lnTo>
                  <a:lnTo>
                    <a:pt x="15" y="91"/>
                  </a:lnTo>
                  <a:lnTo>
                    <a:pt x="15" y="96"/>
                  </a:lnTo>
                  <a:lnTo>
                    <a:pt x="17" y="105"/>
                  </a:lnTo>
                  <a:lnTo>
                    <a:pt x="17" y="111"/>
                  </a:lnTo>
                  <a:lnTo>
                    <a:pt x="20" y="116"/>
                  </a:lnTo>
                  <a:lnTo>
                    <a:pt x="20" y="130"/>
                  </a:lnTo>
                  <a:lnTo>
                    <a:pt x="23" y="135"/>
                  </a:lnTo>
                  <a:lnTo>
                    <a:pt x="23" y="150"/>
                  </a:lnTo>
                  <a:lnTo>
                    <a:pt x="26" y="155"/>
                  </a:lnTo>
                  <a:lnTo>
                    <a:pt x="26" y="160"/>
                  </a:lnTo>
                  <a:lnTo>
                    <a:pt x="29" y="166"/>
                  </a:lnTo>
                  <a:lnTo>
                    <a:pt x="29" y="180"/>
                  </a:lnTo>
                  <a:lnTo>
                    <a:pt x="32" y="186"/>
                  </a:lnTo>
                  <a:lnTo>
                    <a:pt x="32" y="196"/>
                  </a:lnTo>
                  <a:lnTo>
                    <a:pt x="34" y="205"/>
                  </a:lnTo>
                  <a:lnTo>
                    <a:pt x="34" y="216"/>
                  </a:lnTo>
                  <a:lnTo>
                    <a:pt x="38" y="222"/>
                  </a:lnTo>
                  <a:lnTo>
                    <a:pt x="38" y="227"/>
                  </a:lnTo>
                  <a:lnTo>
                    <a:pt x="41" y="233"/>
                  </a:lnTo>
                  <a:lnTo>
                    <a:pt x="41" y="244"/>
                  </a:lnTo>
                  <a:lnTo>
                    <a:pt x="43" y="250"/>
                  </a:lnTo>
                  <a:lnTo>
                    <a:pt x="43" y="260"/>
                  </a:lnTo>
                  <a:lnTo>
                    <a:pt x="46" y="266"/>
                  </a:lnTo>
                  <a:lnTo>
                    <a:pt x="46" y="278"/>
                  </a:lnTo>
                  <a:lnTo>
                    <a:pt x="50" y="283"/>
                  </a:lnTo>
                  <a:lnTo>
                    <a:pt x="50" y="299"/>
                  </a:lnTo>
                  <a:lnTo>
                    <a:pt x="53" y="305"/>
                  </a:lnTo>
                  <a:lnTo>
                    <a:pt x="53" y="316"/>
                  </a:lnTo>
                  <a:lnTo>
                    <a:pt x="55" y="322"/>
                  </a:lnTo>
                  <a:lnTo>
                    <a:pt x="55" y="333"/>
                  </a:lnTo>
                  <a:lnTo>
                    <a:pt x="58" y="338"/>
                  </a:lnTo>
                  <a:lnTo>
                    <a:pt x="58" y="347"/>
                  </a:lnTo>
                  <a:lnTo>
                    <a:pt x="61" y="353"/>
                  </a:lnTo>
                  <a:lnTo>
                    <a:pt x="61" y="378"/>
                  </a:lnTo>
                  <a:lnTo>
                    <a:pt x="82" y="319"/>
                  </a:lnTo>
                  <a:lnTo>
                    <a:pt x="100" y="280"/>
                  </a:lnTo>
                  <a:lnTo>
                    <a:pt x="93" y="280"/>
                  </a:lnTo>
                  <a:lnTo>
                    <a:pt x="76" y="319"/>
                  </a:lnTo>
                  <a:lnTo>
                    <a:pt x="61" y="361"/>
                  </a:lnTo>
                  <a:lnTo>
                    <a:pt x="67" y="361"/>
                  </a:lnTo>
                  <a:lnTo>
                    <a:pt x="67" y="353"/>
                  </a:lnTo>
                  <a:lnTo>
                    <a:pt x="64" y="347"/>
                  </a:lnTo>
                  <a:lnTo>
                    <a:pt x="64" y="338"/>
                  </a:lnTo>
                  <a:lnTo>
                    <a:pt x="61" y="333"/>
                  </a:lnTo>
                  <a:lnTo>
                    <a:pt x="61" y="322"/>
                  </a:lnTo>
                  <a:lnTo>
                    <a:pt x="58" y="316"/>
                  </a:lnTo>
                  <a:lnTo>
                    <a:pt x="58" y="305"/>
                  </a:lnTo>
                  <a:lnTo>
                    <a:pt x="55" y="299"/>
                  </a:lnTo>
                  <a:lnTo>
                    <a:pt x="55" y="283"/>
                  </a:lnTo>
                  <a:lnTo>
                    <a:pt x="53" y="278"/>
                  </a:lnTo>
                  <a:lnTo>
                    <a:pt x="53" y="266"/>
                  </a:lnTo>
                  <a:lnTo>
                    <a:pt x="50" y="260"/>
                  </a:lnTo>
                  <a:lnTo>
                    <a:pt x="50" y="250"/>
                  </a:lnTo>
                  <a:lnTo>
                    <a:pt x="46" y="244"/>
                  </a:lnTo>
                  <a:lnTo>
                    <a:pt x="46" y="233"/>
                  </a:lnTo>
                  <a:lnTo>
                    <a:pt x="43" y="227"/>
                  </a:lnTo>
                  <a:lnTo>
                    <a:pt x="43" y="222"/>
                  </a:lnTo>
                  <a:lnTo>
                    <a:pt x="41" y="216"/>
                  </a:lnTo>
                  <a:lnTo>
                    <a:pt x="41" y="205"/>
                  </a:lnTo>
                  <a:lnTo>
                    <a:pt x="38" y="196"/>
                  </a:lnTo>
                  <a:lnTo>
                    <a:pt x="38" y="186"/>
                  </a:lnTo>
                  <a:lnTo>
                    <a:pt x="34" y="180"/>
                  </a:lnTo>
                  <a:lnTo>
                    <a:pt x="34" y="166"/>
                  </a:lnTo>
                  <a:lnTo>
                    <a:pt x="32" y="160"/>
                  </a:lnTo>
                  <a:lnTo>
                    <a:pt x="32" y="155"/>
                  </a:lnTo>
                  <a:lnTo>
                    <a:pt x="29" y="150"/>
                  </a:lnTo>
                  <a:lnTo>
                    <a:pt x="29" y="135"/>
                  </a:lnTo>
                  <a:lnTo>
                    <a:pt x="26" y="130"/>
                  </a:lnTo>
                  <a:lnTo>
                    <a:pt x="26" y="116"/>
                  </a:lnTo>
                  <a:lnTo>
                    <a:pt x="23" y="111"/>
                  </a:lnTo>
                  <a:lnTo>
                    <a:pt x="23" y="105"/>
                  </a:lnTo>
                  <a:lnTo>
                    <a:pt x="20" y="96"/>
                  </a:lnTo>
                  <a:lnTo>
                    <a:pt x="20" y="91"/>
                  </a:lnTo>
                  <a:lnTo>
                    <a:pt x="17" y="85"/>
                  </a:lnTo>
                  <a:lnTo>
                    <a:pt x="17" y="80"/>
                  </a:lnTo>
                  <a:lnTo>
                    <a:pt x="15" y="72"/>
                  </a:lnTo>
                  <a:lnTo>
                    <a:pt x="15" y="58"/>
                  </a:lnTo>
                  <a:lnTo>
                    <a:pt x="11" y="52"/>
                  </a:lnTo>
                  <a:lnTo>
                    <a:pt x="11" y="44"/>
                  </a:lnTo>
                  <a:lnTo>
                    <a:pt x="8" y="36"/>
                  </a:lnTo>
                  <a:lnTo>
                    <a:pt x="8" y="21"/>
                  </a:lnTo>
                  <a:lnTo>
                    <a:pt x="5" y="13"/>
                  </a:lnTo>
                  <a:lnTo>
                    <a:pt x="5" y="8"/>
                  </a:lnTo>
                  <a:lnTo>
                    <a:pt x="3" y="0"/>
                  </a:lnTo>
                  <a:lnTo>
                    <a:pt x="0" y="8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03" name="Freeform 43"/>
            <p:cNvSpPr>
              <a:spLocks/>
            </p:cNvSpPr>
            <p:nvPr/>
          </p:nvSpPr>
          <p:spPr bwMode="auto">
            <a:xfrm>
              <a:off x="6365" y="3120"/>
              <a:ext cx="879" cy="20"/>
            </a:xfrm>
            <a:custGeom>
              <a:avLst/>
              <a:gdLst/>
              <a:ahLst/>
              <a:cxnLst>
                <a:cxn ang="0">
                  <a:pos x="72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23" y="17"/>
                </a:cxn>
                <a:cxn ang="0">
                  <a:pos x="723" y="0"/>
                </a:cxn>
              </a:cxnLst>
              <a:rect l="0" t="0" r="r" b="b"/>
              <a:pathLst>
                <a:path w="724" h="18">
                  <a:moveTo>
                    <a:pt x="723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23" y="17"/>
                  </a:lnTo>
                  <a:lnTo>
                    <a:pt x="72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04" name="Freeform 44"/>
            <p:cNvSpPr>
              <a:spLocks/>
            </p:cNvSpPr>
            <p:nvPr/>
          </p:nvSpPr>
          <p:spPr bwMode="auto">
            <a:xfrm>
              <a:off x="7188" y="3200"/>
              <a:ext cx="1939" cy="2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595" y="17"/>
                </a:cxn>
                <a:cxn ang="0">
                  <a:pos x="1595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1596" h="18">
                  <a:moveTo>
                    <a:pt x="0" y="17"/>
                  </a:moveTo>
                  <a:lnTo>
                    <a:pt x="1595" y="17"/>
                  </a:lnTo>
                  <a:lnTo>
                    <a:pt x="1595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05" name="Rectangle 45"/>
            <p:cNvSpPr>
              <a:spLocks noChangeArrowheads="1"/>
            </p:cNvSpPr>
            <p:nvPr/>
          </p:nvSpPr>
          <p:spPr bwMode="auto">
            <a:xfrm>
              <a:off x="6928" y="3927"/>
              <a:ext cx="654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</a:t>
              </a:r>
              <a:r>
                <a:rPr lang="en-US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</a:t>
              </a:r>
              <a:r>
                <a:rPr lang="en-US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US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25660" name="Rectangle 46"/>
            <p:cNvSpPr>
              <a:spLocks noChangeArrowheads="1"/>
            </p:cNvSpPr>
            <p:nvPr/>
          </p:nvSpPr>
          <p:spPr bwMode="auto">
            <a:xfrm>
              <a:off x="7949" y="3078"/>
              <a:ext cx="283" cy="1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1543</a:t>
              </a:r>
            </a:p>
          </p:txBody>
        </p:sp>
        <p:sp>
          <p:nvSpPr>
            <p:cNvPr id="25661" name="Rectangle 47"/>
            <p:cNvSpPr>
              <a:spLocks noChangeArrowheads="1"/>
            </p:cNvSpPr>
            <p:nvPr/>
          </p:nvSpPr>
          <p:spPr bwMode="auto">
            <a:xfrm>
              <a:off x="7857" y="3388"/>
              <a:ext cx="283" cy="1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1470</a:t>
              </a:r>
            </a:p>
          </p:txBody>
        </p:sp>
        <p:sp>
          <p:nvSpPr>
            <p:cNvPr id="578608" name="Rectangle 48"/>
            <p:cNvSpPr>
              <a:spLocks noChangeArrowheads="1"/>
            </p:cNvSpPr>
            <p:nvPr/>
          </p:nvSpPr>
          <p:spPr bwMode="auto">
            <a:xfrm>
              <a:off x="6932" y="4108"/>
              <a:ext cx="588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6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Enstatite</a:t>
              </a:r>
            </a:p>
          </p:txBody>
        </p:sp>
        <p:sp>
          <p:nvSpPr>
            <p:cNvPr id="578609" name="Rectangle 49"/>
            <p:cNvSpPr>
              <a:spLocks noChangeArrowheads="1"/>
            </p:cNvSpPr>
            <p:nvPr/>
          </p:nvSpPr>
          <p:spPr bwMode="auto">
            <a:xfrm>
              <a:off x="6092" y="4115"/>
              <a:ext cx="632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6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Forsterite</a:t>
              </a:r>
            </a:p>
          </p:txBody>
        </p:sp>
        <p:sp>
          <p:nvSpPr>
            <p:cNvPr id="25664" name="Rectangle 50"/>
            <p:cNvSpPr>
              <a:spLocks noChangeArrowheads="1"/>
            </p:cNvSpPr>
            <p:nvPr/>
          </p:nvSpPr>
          <p:spPr bwMode="auto">
            <a:xfrm>
              <a:off x="6389" y="3339"/>
              <a:ext cx="624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Forsterite</a:t>
              </a:r>
            </a:p>
          </p:txBody>
        </p:sp>
        <p:sp>
          <p:nvSpPr>
            <p:cNvPr id="25665" name="Rectangle 51"/>
            <p:cNvSpPr>
              <a:spLocks noChangeArrowheads="1"/>
            </p:cNvSpPr>
            <p:nvPr/>
          </p:nvSpPr>
          <p:spPr bwMode="auto">
            <a:xfrm>
              <a:off x="6334" y="3486"/>
              <a:ext cx="673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+ Enstatite</a:t>
              </a:r>
            </a:p>
          </p:txBody>
        </p:sp>
        <p:sp>
          <p:nvSpPr>
            <p:cNvPr id="25666" name="Rectangle 52"/>
            <p:cNvSpPr>
              <a:spLocks noChangeArrowheads="1"/>
            </p:cNvSpPr>
            <p:nvPr/>
          </p:nvSpPr>
          <p:spPr bwMode="auto">
            <a:xfrm>
              <a:off x="6340" y="2533"/>
              <a:ext cx="527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Liquid +</a:t>
              </a:r>
            </a:p>
          </p:txBody>
        </p:sp>
        <p:sp>
          <p:nvSpPr>
            <p:cNvPr id="25667" name="Rectangle 53"/>
            <p:cNvSpPr>
              <a:spLocks noChangeArrowheads="1"/>
            </p:cNvSpPr>
            <p:nvPr/>
          </p:nvSpPr>
          <p:spPr bwMode="auto">
            <a:xfrm>
              <a:off x="6340" y="2656"/>
              <a:ext cx="653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 Forsterite</a:t>
              </a:r>
            </a:p>
          </p:txBody>
        </p:sp>
        <p:sp>
          <p:nvSpPr>
            <p:cNvPr id="25668" name="Rectangle 54"/>
            <p:cNvSpPr>
              <a:spLocks noChangeArrowheads="1"/>
            </p:cNvSpPr>
            <p:nvPr/>
          </p:nvSpPr>
          <p:spPr bwMode="auto">
            <a:xfrm>
              <a:off x="8203" y="2407"/>
              <a:ext cx="315" cy="1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200">
                  <a:solidFill>
                    <a:srgbClr val="000000"/>
                  </a:solidFill>
                  <a:effectLst/>
                  <a:latin typeface="Calibri" pitchFamily="34" charset="0"/>
                </a:rPr>
                <a:t>1695</a:t>
              </a:r>
            </a:p>
          </p:txBody>
        </p:sp>
        <p:sp>
          <p:nvSpPr>
            <p:cNvPr id="25669" name="Rectangle 55"/>
            <p:cNvSpPr>
              <a:spLocks noChangeArrowheads="1"/>
            </p:cNvSpPr>
            <p:nvPr/>
          </p:nvSpPr>
          <p:spPr bwMode="auto">
            <a:xfrm>
              <a:off x="7637" y="3527"/>
              <a:ext cx="1197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Tridymite</a:t>
              </a:r>
            </a:p>
          </p:txBody>
        </p:sp>
        <p:sp>
          <p:nvSpPr>
            <p:cNvPr id="25670" name="Rectangle 56"/>
            <p:cNvSpPr>
              <a:spLocks noChangeArrowheads="1"/>
            </p:cNvSpPr>
            <p:nvPr/>
          </p:nvSpPr>
          <p:spPr bwMode="auto">
            <a:xfrm>
              <a:off x="7492" y="3229"/>
              <a:ext cx="1300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Cristobalite</a:t>
              </a:r>
            </a:p>
          </p:txBody>
        </p:sp>
        <p:sp>
          <p:nvSpPr>
            <p:cNvPr id="25671" name="Rectangle 57"/>
            <p:cNvSpPr>
              <a:spLocks noChangeArrowheads="1"/>
            </p:cNvSpPr>
            <p:nvPr/>
          </p:nvSpPr>
          <p:spPr bwMode="auto">
            <a:xfrm>
              <a:off x="7601" y="2843"/>
              <a:ext cx="1154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Cristobalite + Liquid</a:t>
              </a:r>
            </a:p>
          </p:txBody>
        </p:sp>
        <p:sp>
          <p:nvSpPr>
            <p:cNvPr id="25672" name="Rectangle 58"/>
            <p:cNvSpPr>
              <a:spLocks noChangeArrowheads="1"/>
            </p:cNvSpPr>
            <p:nvPr/>
          </p:nvSpPr>
          <p:spPr bwMode="auto">
            <a:xfrm>
              <a:off x="7956" y="1995"/>
              <a:ext cx="809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>
                  <a:solidFill>
                    <a:srgbClr val="000000"/>
                  </a:solidFill>
                  <a:effectLst/>
                  <a:latin typeface="Calibri" pitchFamily="34" charset="0"/>
                </a:rPr>
                <a:t>Two Liquids</a:t>
              </a:r>
            </a:p>
          </p:txBody>
        </p:sp>
        <p:sp>
          <p:nvSpPr>
            <p:cNvPr id="25673" name="Rectangle 59"/>
            <p:cNvSpPr>
              <a:spLocks noChangeArrowheads="1"/>
            </p:cNvSpPr>
            <p:nvPr/>
          </p:nvSpPr>
          <p:spPr bwMode="auto">
            <a:xfrm>
              <a:off x="7074" y="1143"/>
              <a:ext cx="514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2000">
                  <a:solidFill>
                    <a:srgbClr val="000000"/>
                  </a:solidFill>
                  <a:effectLst/>
                  <a:latin typeface="Calibri" pitchFamily="34" charset="0"/>
                </a:rPr>
                <a:t>Liquid</a:t>
              </a:r>
            </a:p>
          </p:txBody>
        </p:sp>
        <p:sp>
          <p:nvSpPr>
            <p:cNvPr id="578620" name="Freeform 60"/>
            <p:cNvSpPr>
              <a:spLocks/>
            </p:cNvSpPr>
            <p:nvPr/>
          </p:nvSpPr>
          <p:spPr bwMode="auto">
            <a:xfrm>
              <a:off x="7660" y="2541"/>
              <a:ext cx="1473" cy="21"/>
            </a:xfrm>
            <a:custGeom>
              <a:avLst/>
              <a:gdLst/>
              <a:ahLst/>
              <a:cxnLst>
                <a:cxn ang="0">
                  <a:pos x="121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212" y="17"/>
                </a:cxn>
                <a:cxn ang="0">
                  <a:pos x="1212" y="0"/>
                </a:cxn>
              </a:cxnLst>
              <a:rect l="0" t="0" r="r" b="b"/>
              <a:pathLst>
                <a:path w="1213" h="18">
                  <a:moveTo>
                    <a:pt x="1212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212" y="17"/>
                  </a:lnTo>
                  <a:lnTo>
                    <a:pt x="1212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21" name="Rectangle 61"/>
            <p:cNvSpPr>
              <a:spLocks noChangeArrowheads="1"/>
            </p:cNvSpPr>
            <p:nvPr/>
          </p:nvSpPr>
          <p:spPr bwMode="auto">
            <a:xfrm>
              <a:off x="7604" y="3991"/>
              <a:ext cx="117" cy="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2000" b="1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8622" name="Rectangle 62"/>
            <p:cNvSpPr>
              <a:spLocks noChangeArrowheads="1"/>
            </p:cNvSpPr>
            <p:nvPr/>
          </p:nvSpPr>
          <p:spPr bwMode="auto">
            <a:xfrm>
              <a:off x="9084" y="2601"/>
              <a:ext cx="117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2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8623" name="Rectangle 63"/>
            <p:cNvSpPr>
              <a:spLocks noChangeArrowheads="1"/>
            </p:cNvSpPr>
            <p:nvPr/>
          </p:nvSpPr>
          <p:spPr bwMode="auto">
            <a:xfrm>
              <a:off x="9085" y="3044"/>
              <a:ext cx="117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2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78624" name="Oval 64"/>
            <p:cNvSpPr>
              <a:spLocks noChangeArrowheads="1"/>
            </p:cNvSpPr>
            <p:nvPr/>
          </p:nvSpPr>
          <p:spPr bwMode="auto">
            <a:xfrm>
              <a:off x="6359" y="3122"/>
              <a:ext cx="14" cy="14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25" name="Oval 65"/>
            <p:cNvSpPr>
              <a:spLocks noChangeArrowheads="1"/>
            </p:cNvSpPr>
            <p:nvPr/>
          </p:nvSpPr>
          <p:spPr bwMode="auto">
            <a:xfrm>
              <a:off x="7183" y="3197"/>
              <a:ext cx="15" cy="14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26" name="Oval 66"/>
            <p:cNvSpPr>
              <a:spLocks noChangeArrowheads="1"/>
            </p:cNvSpPr>
            <p:nvPr/>
          </p:nvSpPr>
          <p:spPr bwMode="auto">
            <a:xfrm>
              <a:off x="7233" y="3122"/>
              <a:ext cx="15" cy="1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27" name="Oval 67"/>
            <p:cNvSpPr>
              <a:spLocks noChangeArrowheads="1"/>
            </p:cNvSpPr>
            <p:nvPr/>
          </p:nvSpPr>
          <p:spPr bwMode="auto">
            <a:xfrm>
              <a:off x="7413" y="3197"/>
              <a:ext cx="12" cy="14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28" name="Oval 68"/>
            <p:cNvSpPr>
              <a:spLocks noChangeArrowheads="1"/>
            </p:cNvSpPr>
            <p:nvPr/>
          </p:nvSpPr>
          <p:spPr bwMode="auto">
            <a:xfrm>
              <a:off x="9123" y="3197"/>
              <a:ext cx="15" cy="12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29" name="Oval 69"/>
            <p:cNvSpPr>
              <a:spLocks noChangeArrowheads="1"/>
            </p:cNvSpPr>
            <p:nvPr/>
          </p:nvSpPr>
          <p:spPr bwMode="auto">
            <a:xfrm>
              <a:off x="6359" y="2117"/>
              <a:ext cx="14" cy="14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30" name="Oval 70"/>
            <p:cNvSpPr>
              <a:spLocks noChangeArrowheads="1"/>
            </p:cNvSpPr>
            <p:nvPr/>
          </p:nvSpPr>
          <p:spPr bwMode="auto">
            <a:xfrm>
              <a:off x="7548" y="2758"/>
              <a:ext cx="11" cy="12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31" name="Oval 71"/>
            <p:cNvSpPr>
              <a:spLocks noChangeArrowheads="1"/>
            </p:cNvSpPr>
            <p:nvPr/>
          </p:nvSpPr>
          <p:spPr bwMode="auto">
            <a:xfrm>
              <a:off x="9120" y="2758"/>
              <a:ext cx="16" cy="12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32" name="Line 72"/>
            <p:cNvSpPr>
              <a:spLocks noChangeShapeType="1"/>
            </p:cNvSpPr>
            <p:nvPr/>
          </p:nvSpPr>
          <p:spPr bwMode="auto">
            <a:xfrm flipH="1" flipV="1">
              <a:off x="7188" y="3132"/>
              <a:ext cx="3" cy="671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8633" name="Line 73"/>
            <p:cNvSpPr>
              <a:spLocks noChangeShapeType="1"/>
            </p:cNvSpPr>
            <p:nvPr/>
          </p:nvSpPr>
          <p:spPr bwMode="auto">
            <a:xfrm>
              <a:off x="7181" y="3521"/>
              <a:ext cx="1942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78634" name="Rectangle 74"/>
          <p:cNvSpPr>
            <a:spLocks noChangeArrowheads="1"/>
          </p:cNvSpPr>
          <p:nvPr/>
        </p:nvSpPr>
        <p:spPr bwMode="auto">
          <a:xfrm>
            <a:off x="0" y="958850"/>
            <a:ext cx="9144000" cy="658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algn="ctr">
              <a:spcBef>
                <a:spcPct val="20000"/>
              </a:spcBef>
              <a:defRPr/>
            </a:pPr>
            <a:r>
              <a:rPr lang="en-US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Three phases: enstatite = forsterite + SiO</a:t>
            </a:r>
            <a:r>
              <a:rPr lang="en-US" sz="32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US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78635" name="Line 75"/>
          <p:cNvSpPr>
            <a:spLocks noChangeShapeType="1"/>
          </p:cNvSpPr>
          <p:nvPr/>
        </p:nvSpPr>
        <p:spPr bwMode="auto">
          <a:xfrm>
            <a:off x="722313" y="3606800"/>
            <a:ext cx="712787" cy="0"/>
          </a:xfrm>
          <a:prstGeom prst="line">
            <a:avLst/>
          </a:prstGeom>
          <a:noFill/>
          <a:ln w="38100">
            <a:solidFill>
              <a:srgbClr val="00FFFF"/>
            </a:solidFill>
            <a:prstDash val="dash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8636" name="Rectangle 76"/>
          <p:cNvSpPr>
            <a:spLocks noChangeArrowheads="1"/>
          </p:cNvSpPr>
          <p:nvPr/>
        </p:nvSpPr>
        <p:spPr bwMode="auto">
          <a:xfrm>
            <a:off x="1270000" y="2179638"/>
            <a:ext cx="318998" cy="400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000" b="1" i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</a:t>
            </a:r>
          </a:p>
        </p:txBody>
      </p:sp>
      <p:sp>
        <p:nvSpPr>
          <p:cNvPr id="578637" name="Text Box 77"/>
          <p:cNvSpPr txBox="1">
            <a:spLocks noChangeArrowheads="1"/>
          </p:cNvSpPr>
          <p:nvPr/>
        </p:nvSpPr>
        <p:spPr bwMode="auto">
          <a:xfrm>
            <a:off x="5319713" y="1562100"/>
            <a:ext cx="3778250" cy="1323439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2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Arial" charset="0"/>
              </a:rPr>
              <a:t>Isobaric T-X phase diagram of the system Fo-Silica at 0.1 MPa (1 bar).</a:t>
            </a:r>
          </a:p>
          <a:p>
            <a:pPr eaLnBrk="0" hangingPunct="0">
              <a:defRPr/>
            </a:pPr>
            <a:r>
              <a:rPr lang="en-US" sz="2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Arial" charset="0"/>
              </a:rPr>
              <a:t>After Bowen and Anderson (1914) and Grieg (1927).</a:t>
            </a:r>
            <a:r>
              <a:rPr lang="en-US" sz="2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Amer. J. Sci.</a:t>
            </a:r>
          </a:p>
        </p:txBody>
      </p:sp>
      <p:sp>
        <p:nvSpPr>
          <p:cNvPr id="578638" name="Text Box 78"/>
          <p:cNvSpPr txBox="1">
            <a:spLocks noChangeArrowheads="1"/>
          </p:cNvSpPr>
          <p:nvPr/>
        </p:nvSpPr>
        <p:spPr bwMode="auto">
          <a:xfrm>
            <a:off x="0" y="-30163"/>
            <a:ext cx="9144000" cy="10668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is the case of a bynary system with peritectic reaction.</a:t>
            </a:r>
          </a:p>
        </p:txBody>
      </p:sp>
      <p:sp>
        <p:nvSpPr>
          <p:cNvPr id="578639" name="Line 79"/>
          <p:cNvSpPr>
            <a:spLocks noChangeShapeType="1"/>
          </p:cNvSpPr>
          <p:nvPr/>
        </p:nvSpPr>
        <p:spPr bwMode="auto">
          <a:xfrm>
            <a:off x="1450975" y="2738438"/>
            <a:ext cx="0" cy="915987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8640" name="Oval 80"/>
          <p:cNvSpPr>
            <a:spLocks noChangeArrowheads="1"/>
          </p:cNvSpPr>
          <p:nvPr/>
        </p:nvSpPr>
        <p:spPr bwMode="auto">
          <a:xfrm>
            <a:off x="1416050" y="2635250"/>
            <a:ext cx="88900" cy="100013"/>
          </a:xfrm>
          <a:prstGeom prst="ellipse">
            <a:avLst/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8641" name="Freeform 81"/>
          <p:cNvSpPr>
            <a:spLocks/>
          </p:cNvSpPr>
          <p:nvPr/>
        </p:nvSpPr>
        <p:spPr bwMode="auto">
          <a:xfrm>
            <a:off x="1433513" y="3613150"/>
            <a:ext cx="677862" cy="13652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21" y="419"/>
              </a:cxn>
              <a:cxn ang="0">
                <a:pos x="427" y="860"/>
              </a:cxn>
            </a:cxnLst>
            <a:rect l="0" t="0" r="r" b="b"/>
            <a:pathLst>
              <a:path w="427" h="860">
                <a:moveTo>
                  <a:pt x="0" y="0"/>
                </a:moveTo>
                <a:cubicBezTo>
                  <a:pt x="37" y="70"/>
                  <a:pt x="150" y="276"/>
                  <a:pt x="221" y="419"/>
                </a:cubicBezTo>
                <a:cubicBezTo>
                  <a:pt x="292" y="562"/>
                  <a:pt x="384" y="768"/>
                  <a:pt x="427" y="860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8642" name="Text Box 82"/>
          <p:cNvSpPr txBox="1">
            <a:spLocks noChangeArrowheads="1"/>
          </p:cNvSpPr>
          <p:nvPr/>
        </p:nvSpPr>
        <p:spPr bwMode="auto">
          <a:xfrm>
            <a:off x="231775" y="3440113"/>
            <a:ext cx="360996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</a:t>
            </a:r>
            <a:r>
              <a:rPr lang="en-GB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</a:t>
            </a:r>
          </a:p>
        </p:txBody>
      </p:sp>
      <p:sp>
        <p:nvSpPr>
          <p:cNvPr id="578643" name="Oval 83"/>
          <p:cNvSpPr>
            <a:spLocks noChangeArrowheads="1"/>
          </p:cNvSpPr>
          <p:nvPr/>
        </p:nvSpPr>
        <p:spPr bwMode="auto">
          <a:xfrm>
            <a:off x="722313" y="3871913"/>
            <a:ext cx="1038225" cy="812800"/>
          </a:xfrm>
          <a:prstGeom prst="ellipse">
            <a:avLst/>
          </a:prstGeom>
          <a:noFill/>
          <a:ln w="38100" algn="ctr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8644" name="Text Box 84"/>
          <p:cNvSpPr txBox="1">
            <a:spLocks noChangeArrowheads="1"/>
          </p:cNvSpPr>
          <p:nvPr/>
        </p:nvSpPr>
        <p:spPr bwMode="auto">
          <a:xfrm>
            <a:off x="0" y="4827588"/>
            <a:ext cx="37221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</a:t>
            </a:r>
            <a:r>
              <a:rPr lang="en-GB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</a:t>
            </a:r>
          </a:p>
        </p:txBody>
      </p:sp>
      <p:sp>
        <p:nvSpPr>
          <p:cNvPr id="578646" name="Rectangle 86"/>
          <p:cNvSpPr>
            <a:spLocks noChangeArrowheads="1"/>
          </p:cNvSpPr>
          <p:nvPr/>
        </p:nvSpPr>
        <p:spPr bwMode="auto">
          <a:xfrm>
            <a:off x="2016125" y="4494213"/>
            <a:ext cx="373063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800" b="1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</a:t>
            </a:r>
          </a:p>
        </p:txBody>
      </p:sp>
      <p:sp>
        <p:nvSpPr>
          <p:cNvPr id="578647" name="Rectangle 87"/>
          <p:cNvSpPr>
            <a:spLocks noChangeArrowheads="1"/>
          </p:cNvSpPr>
          <p:nvPr/>
        </p:nvSpPr>
        <p:spPr bwMode="auto">
          <a:xfrm>
            <a:off x="5203825" y="4856163"/>
            <a:ext cx="3940175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</a:t>
            </a:r>
            <a:r>
              <a:rPr lang="en-US" sz="320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= Peritectic Point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786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78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2000"/>
                                        <p:tgtEl>
                                          <p:spTgt spid="578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3" dur="500"/>
                                        <p:tgtEl>
                                          <p:spTgt spid="578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78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578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0"/>
                                        <p:tgtEl>
                                          <p:spTgt spid="578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78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78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78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8636" grpId="0"/>
      <p:bldP spid="578640" grpId="0" animBg="1"/>
      <p:bldP spid="578641" grpId="0" animBg="1"/>
      <p:bldP spid="578642" grpId="0"/>
      <p:bldP spid="578643" grpId="0" animBg="1"/>
      <p:bldP spid="578644" grpId="0"/>
      <p:bldP spid="578646" grpId="0"/>
      <p:bldP spid="57864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529" name="Rectangle 137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pSp>
        <p:nvGrpSpPr>
          <p:cNvPr id="2" name="Group 134"/>
          <p:cNvGrpSpPr>
            <a:grpSpLocks/>
          </p:cNvGrpSpPr>
          <p:nvPr/>
        </p:nvGrpSpPr>
        <p:grpSpPr bwMode="auto">
          <a:xfrm>
            <a:off x="214313" y="3325813"/>
            <a:ext cx="3497263" cy="3378199"/>
            <a:chOff x="135" y="2095"/>
            <a:chExt cx="2203" cy="2128"/>
          </a:xfrm>
        </p:grpSpPr>
        <p:grpSp>
          <p:nvGrpSpPr>
            <p:cNvPr id="26674" name="Group 118"/>
            <p:cNvGrpSpPr>
              <a:grpSpLocks/>
            </p:cNvGrpSpPr>
            <p:nvPr/>
          </p:nvGrpSpPr>
          <p:grpSpPr bwMode="auto">
            <a:xfrm>
              <a:off x="135" y="2095"/>
              <a:ext cx="2203" cy="2128"/>
              <a:chOff x="455" y="1978"/>
              <a:chExt cx="1724" cy="1674"/>
            </a:xfrm>
          </p:grpSpPr>
          <p:sp>
            <p:nvSpPr>
              <p:cNvPr id="571439" name="Rectangle 47"/>
              <p:cNvSpPr>
                <a:spLocks noChangeAspect="1" noChangeArrowheads="1"/>
              </p:cNvSpPr>
              <p:nvPr/>
            </p:nvSpPr>
            <p:spPr bwMode="auto">
              <a:xfrm>
                <a:off x="711" y="1982"/>
                <a:ext cx="1374" cy="1399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chemeClr val="bg2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40" name="Freeform 48"/>
              <p:cNvSpPr>
                <a:spLocks noChangeAspect="1"/>
              </p:cNvSpPr>
              <p:nvPr/>
            </p:nvSpPr>
            <p:spPr bwMode="auto">
              <a:xfrm>
                <a:off x="705" y="1978"/>
                <a:ext cx="1385" cy="1411"/>
              </a:xfrm>
              <a:custGeom>
                <a:avLst/>
                <a:gdLst/>
                <a:ahLst/>
                <a:cxnLst>
                  <a:cxn ang="0">
                    <a:pos x="2272" y="0"/>
                  </a:cxn>
                  <a:cxn ang="0">
                    <a:pos x="2272" y="2471"/>
                  </a:cxn>
                  <a:cxn ang="0">
                    <a:pos x="2275" y="2468"/>
                  </a:cxn>
                  <a:cxn ang="0">
                    <a:pos x="3" y="2468"/>
                  </a:cxn>
                  <a:cxn ang="0">
                    <a:pos x="5" y="247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2475"/>
                  </a:cxn>
                  <a:cxn ang="0">
                    <a:pos x="2278" y="2475"/>
                  </a:cxn>
                  <a:cxn ang="0">
                    <a:pos x="2278" y="0"/>
                  </a:cxn>
                  <a:cxn ang="0">
                    <a:pos x="2272" y="0"/>
                  </a:cxn>
                </a:cxnLst>
                <a:rect l="0" t="0" r="r" b="b"/>
                <a:pathLst>
                  <a:path w="2279" h="2476">
                    <a:moveTo>
                      <a:pt x="2272" y="0"/>
                    </a:moveTo>
                    <a:lnTo>
                      <a:pt x="2272" y="2471"/>
                    </a:lnTo>
                    <a:lnTo>
                      <a:pt x="2275" y="2468"/>
                    </a:lnTo>
                    <a:lnTo>
                      <a:pt x="3" y="2468"/>
                    </a:lnTo>
                    <a:lnTo>
                      <a:pt x="5" y="247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75"/>
                    </a:lnTo>
                    <a:lnTo>
                      <a:pt x="2278" y="2475"/>
                    </a:lnTo>
                    <a:lnTo>
                      <a:pt x="2278" y="0"/>
                    </a:lnTo>
                    <a:lnTo>
                      <a:pt x="2272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41" name="Freeform 49"/>
              <p:cNvSpPr>
                <a:spLocks noChangeAspect="1"/>
              </p:cNvSpPr>
              <p:nvPr/>
            </p:nvSpPr>
            <p:spPr bwMode="auto">
              <a:xfrm>
                <a:off x="1947" y="3346"/>
                <a:ext cx="11" cy="41"/>
              </a:xfrm>
              <a:custGeom>
                <a:avLst/>
                <a:gdLst/>
                <a:ahLst/>
                <a:cxnLst>
                  <a:cxn ang="0">
                    <a:pos x="17" y="72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72"/>
                  </a:cxn>
                  <a:cxn ang="0">
                    <a:pos x="17" y="72"/>
                  </a:cxn>
                </a:cxnLst>
                <a:rect l="0" t="0" r="r" b="b"/>
                <a:pathLst>
                  <a:path w="18" h="73">
                    <a:moveTo>
                      <a:pt x="17" y="72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17" y="72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42" name="Freeform 50"/>
              <p:cNvSpPr>
                <a:spLocks noChangeAspect="1"/>
              </p:cNvSpPr>
              <p:nvPr/>
            </p:nvSpPr>
            <p:spPr bwMode="auto">
              <a:xfrm>
                <a:off x="1810" y="3346"/>
                <a:ext cx="11" cy="41"/>
              </a:xfrm>
              <a:custGeom>
                <a:avLst/>
                <a:gdLst/>
                <a:ahLst/>
                <a:cxnLst>
                  <a:cxn ang="0">
                    <a:pos x="17" y="72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72"/>
                  </a:cxn>
                  <a:cxn ang="0">
                    <a:pos x="17" y="72"/>
                  </a:cxn>
                </a:cxnLst>
                <a:rect l="0" t="0" r="r" b="b"/>
                <a:pathLst>
                  <a:path w="18" h="73">
                    <a:moveTo>
                      <a:pt x="17" y="72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17" y="72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43" name="Freeform 51"/>
              <p:cNvSpPr>
                <a:spLocks noChangeAspect="1"/>
              </p:cNvSpPr>
              <p:nvPr/>
            </p:nvSpPr>
            <p:spPr bwMode="auto">
              <a:xfrm>
                <a:off x="1533" y="3346"/>
                <a:ext cx="11" cy="41"/>
              </a:xfrm>
              <a:custGeom>
                <a:avLst/>
                <a:gdLst/>
                <a:ahLst/>
                <a:cxnLst>
                  <a:cxn ang="0">
                    <a:pos x="17" y="72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72"/>
                  </a:cxn>
                  <a:cxn ang="0">
                    <a:pos x="17" y="72"/>
                  </a:cxn>
                </a:cxnLst>
                <a:rect l="0" t="0" r="r" b="b"/>
                <a:pathLst>
                  <a:path w="18" h="73">
                    <a:moveTo>
                      <a:pt x="17" y="72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17" y="72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44" name="Freeform 52"/>
              <p:cNvSpPr>
                <a:spLocks noChangeAspect="1"/>
              </p:cNvSpPr>
              <p:nvPr/>
            </p:nvSpPr>
            <p:spPr bwMode="auto">
              <a:xfrm>
                <a:off x="1672" y="3346"/>
                <a:ext cx="11" cy="41"/>
              </a:xfrm>
              <a:custGeom>
                <a:avLst/>
                <a:gdLst/>
                <a:ahLst/>
                <a:cxnLst>
                  <a:cxn ang="0">
                    <a:pos x="17" y="72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72"/>
                  </a:cxn>
                  <a:cxn ang="0">
                    <a:pos x="17" y="72"/>
                  </a:cxn>
                </a:cxnLst>
                <a:rect l="0" t="0" r="r" b="b"/>
                <a:pathLst>
                  <a:path w="18" h="73">
                    <a:moveTo>
                      <a:pt x="17" y="72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17" y="72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45" name="Freeform 53"/>
              <p:cNvSpPr>
                <a:spLocks noChangeAspect="1"/>
              </p:cNvSpPr>
              <p:nvPr/>
            </p:nvSpPr>
            <p:spPr bwMode="auto">
              <a:xfrm>
                <a:off x="1395" y="3346"/>
                <a:ext cx="11" cy="41"/>
              </a:xfrm>
              <a:custGeom>
                <a:avLst/>
                <a:gdLst/>
                <a:ahLst/>
                <a:cxnLst>
                  <a:cxn ang="0">
                    <a:pos x="17" y="72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72"/>
                  </a:cxn>
                  <a:cxn ang="0">
                    <a:pos x="17" y="72"/>
                  </a:cxn>
                </a:cxnLst>
                <a:rect l="0" t="0" r="r" b="b"/>
                <a:pathLst>
                  <a:path w="18" h="73">
                    <a:moveTo>
                      <a:pt x="17" y="72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17" y="72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46" name="Freeform 54"/>
              <p:cNvSpPr>
                <a:spLocks noChangeAspect="1"/>
              </p:cNvSpPr>
              <p:nvPr/>
            </p:nvSpPr>
            <p:spPr bwMode="auto">
              <a:xfrm>
                <a:off x="1257" y="3346"/>
                <a:ext cx="12" cy="41"/>
              </a:xfrm>
              <a:custGeom>
                <a:avLst/>
                <a:gdLst/>
                <a:ahLst/>
                <a:cxnLst>
                  <a:cxn ang="0">
                    <a:pos x="18" y="7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72"/>
                  </a:cxn>
                  <a:cxn ang="0">
                    <a:pos x="18" y="72"/>
                  </a:cxn>
                </a:cxnLst>
                <a:rect l="0" t="0" r="r" b="b"/>
                <a:pathLst>
                  <a:path w="19" h="73">
                    <a:moveTo>
                      <a:pt x="18" y="72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18" y="72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47" name="Freeform 55"/>
              <p:cNvSpPr>
                <a:spLocks noChangeAspect="1"/>
              </p:cNvSpPr>
              <p:nvPr/>
            </p:nvSpPr>
            <p:spPr bwMode="auto">
              <a:xfrm>
                <a:off x="982" y="3346"/>
                <a:ext cx="11" cy="41"/>
              </a:xfrm>
              <a:custGeom>
                <a:avLst/>
                <a:gdLst/>
                <a:ahLst/>
                <a:cxnLst>
                  <a:cxn ang="0">
                    <a:pos x="17" y="72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72"/>
                  </a:cxn>
                  <a:cxn ang="0">
                    <a:pos x="17" y="72"/>
                  </a:cxn>
                </a:cxnLst>
                <a:rect l="0" t="0" r="r" b="b"/>
                <a:pathLst>
                  <a:path w="18" h="73">
                    <a:moveTo>
                      <a:pt x="17" y="72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17" y="72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48" name="Freeform 56"/>
              <p:cNvSpPr>
                <a:spLocks noChangeAspect="1"/>
              </p:cNvSpPr>
              <p:nvPr/>
            </p:nvSpPr>
            <p:spPr bwMode="auto">
              <a:xfrm>
                <a:off x="843" y="3346"/>
                <a:ext cx="11" cy="41"/>
              </a:xfrm>
              <a:custGeom>
                <a:avLst/>
                <a:gdLst/>
                <a:ahLst/>
                <a:cxnLst>
                  <a:cxn ang="0">
                    <a:pos x="17" y="72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72"/>
                  </a:cxn>
                  <a:cxn ang="0">
                    <a:pos x="17" y="72"/>
                  </a:cxn>
                </a:cxnLst>
                <a:rect l="0" t="0" r="r" b="b"/>
                <a:pathLst>
                  <a:path w="18" h="73">
                    <a:moveTo>
                      <a:pt x="17" y="72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17" y="72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49" name="Freeform 57"/>
              <p:cNvSpPr>
                <a:spLocks noChangeAspect="1"/>
              </p:cNvSpPr>
              <p:nvPr/>
            </p:nvSpPr>
            <p:spPr bwMode="auto">
              <a:xfrm>
                <a:off x="2065" y="3185"/>
                <a:ext cx="25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0" y="0"/>
                  </a:cxn>
                  <a:cxn ang="0">
                    <a:pos x="0" y="17"/>
                  </a:cxn>
                  <a:cxn ang="0">
                    <a:pos x="40" y="17"/>
                  </a:cxn>
                  <a:cxn ang="0">
                    <a:pos x="40" y="0"/>
                  </a:cxn>
                </a:cxnLst>
                <a:rect l="0" t="0" r="r" b="b"/>
                <a:pathLst>
                  <a:path w="41" h="18">
                    <a:moveTo>
                      <a:pt x="40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40" y="17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50" name="Freeform 58"/>
              <p:cNvSpPr>
                <a:spLocks noChangeAspect="1"/>
              </p:cNvSpPr>
              <p:nvPr/>
            </p:nvSpPr>
            <p:spPr bwMode="auto">
              <a:xfrm>
                <a:off x="2043" y="2965"/>
                <a:ext cx="47" cy="10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0" y="0"/>
                  </a:cxn>
                  <a:cxn ang="0">
                    <a:pos x="0" y="17"/>
                  </a:cxn>
                  <a:cxn ang="0">
                    <a:pos x="76" y="17"/>
                  </a:cxn>
                  <a:cxn ang="0">
                    <a:pos x="76" y="0"/>
                  </a:cxn>
                </a:cxnLst>
                <a:rect l="0" t="0" r="r" b="b"/>
                <a:pathLst>
                  <a:path w="77" h="18">
                    <a:moveTo>
                      <a:pt x="76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76" y="17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51" name="Freeform 59"/>
              <p:cNvSpPr>
                <a:spLocks noChangeAspect="1"/>
              </p:cNvSpPr>
              <p:nvPr/>
            </p:nvSpPr>
            <p:spPr bwMode="auto">
              <a:xfrm>
                <a:off x="2058" y="2758"/>
                <a:ext cx="27" cy="9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0" y="0"/>
                  </a:cxn>
                  <a:cxn ang="0">
                    <a:pos x="0" y="17"/>
                  </a:cxn>
                  <a:cxn ang="0">
                    <a:pos x="43" y="17"/>
                  </a:cxn>
                  <a:cxn ang="0">
                    <a:pos x="43" y="0"/>
                  </a:cxn>
                </a:cxnLst>
                <a:rect l="0" t="0" r="r" b="b"/>
                <a:pathLst>
                  <a:path w="44" h="18">
                    <a:moveTo>
                      <a:pt x="43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43" y="17"/>
                    </a:lnTo>
                    <a:lnTo>
                      <a:pt x="43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52" name="Freeform 60"/>
              <p:cNvSpPr>
                <a:spLocks noChangeAspect="1"/>
              </p:cNvSpPr>
              <p:nvPr/>
            </p:nvSpPr>
            <p:spPr bwMode="auto">
              <a:xfrm>
                <a:off x="2043" y="2545"/>
                <a:ext cx="47" cy="10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0" y="0"/>
                  </a:cxn>
                  <a:cxn ang="0">
                    <a:pos x="0" y="17"/>
                  </a:cxn>
                  <a:cxn ang="0">
                    <a:pos x="76" y="17"/>
                  </a:cxn>
                  <a:cxn ang="0">
                    <a:pos x="76" y="0"/>
                  </a:cxn>
                </a:cxnLst>
                <a:rect l="0" t="0" r="r" b="b"/>
                <a:pathLst>
                  <a:path w="77" h="18">
                    <a:moveTo>
                      <a:pt x="76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76" y="17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53" name="Freeform 61"/>
              <p:cNvSpPr>
                <a:spLocks noChangeAspect="1"/>
              </p:cNvSpPr>
              <p:nvPr/>
            </p:nvSpPr>
            <p:spPr bwMode="auto">
              <a:xfrm>
                <a:off x="2056" y="2338"/>
                <a:ext cx="33" cy="9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0" y="0"/>
                  </a:cxn>
                  <a:cxn ang="0">
                    <a:pos x="0" y="16"/>
                  </a:cxn>
                  <a:cxn ang="0">
                    <a:pos x="53" y="16"/>
                  </a:cxn>
                  <a:cxn ang="0">
                    <a:pos x="53" y="0"/>
                  </a:cxn>
                </a:cxnLst>
                <a:rect l="0" t="0" r="r" b="b"/>
                <a:pathLst>
                  <a:path w="54" h="17">
                    <a:moveTo>
                      <a:pt x="53" y="0"/>
                    </a:moveTo>
                    <a:lnTo>
                      <a:pt x="0" y="0"/>
                    </a:lnTo>
                    <a:lnTo>
                      <a:pt x="0" y="16"/>
                    </a:lnTo>
                    <a:lnTo>
                      <a:pt x="53" y="16"/>
                    </a:lnTo>
                    <a:lnTo>
                      <a:pt x="53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54" name="Freeform 62"/>
              <p:cNvSpPr>
                <a:spLocks noChangeAspect="1"/>
              </p:cNvSpPr>
              <p:nvPr/>
            </p:nvSpPr>
            <p:spPr bwMode="auto">
              <a:xfrm>
                <a:off x="2043" y="2126"/>
                <a:ext cx="47" cy="10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0" y="0"/>
                  </a:cxn>
                  <a:cxn ang="0">
                    <a:pos x="0" y="16"/>
                  </a:cxn>
                  <a:cxn ang="0">
                    <a:pos x="76" y="16"/>
                  </a:cxn>
                  <a:cxn ang="0">
                    <a:pos x="76" y="0"/>
                  </a:cxn>
                </a:cxnLst>
                <a:rect l="0" t="0" r="r" b="b"/>
                <a:pathLst>
                  <a:path w="77" h="17">
                    <a:moveTo>
                      <a:pt x="76" y="0"/>
                    </a:moveTo>
                    <a:lnTo>
                      <a:pt x="0" y="0"/>
                    </a:lnTo>
                    <a:lnTo>
                      <a:pt x="0" y="16"/>
                    </a:lnTo>
                    <a:lnTo>
                      <a:pt x="76" y="16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55" name="Freeform 63"/>
              <p:cNvSpPr>
                <a:spLocks noChangeAspect="1"/>
              </p:cNvSpPr>
              <p:nvPr/>
            </p:nvSpPr>
            <p:spPr bwMode="auto">
              <a:xfrm>
                <a:off x="708" y="2347"/>
                <a:ext cx="28" cy="1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44" y="17"/>
                  </a:cxn>
                  <a:cxn ang="0">
                    <a:pos x="44" y="0"/>
                  </a:cxn>
                  <a:cxn ang="0">
                    <a:pos x="0" y="0"/>
                  </a:cxn>
                  <a:cxn ang="0">
                    <a:pos x="0" y="17"/>
                  </a:cxn>
                </a:cxnLst>
                <a:rect l="0" t="0" r="r" b="b"/>
                <a:pathLst>
                  <a:path w="45" h="18">
                    <a:moveTo>
                      <a:pt x="0" y="17"/>
                    </a:moveTo>
                    <a:lnTo>
                      <a:pt x="44" y="17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56" name="Freeform 64"/>
              <p:cNvSpPr>
                <a:spLocks noChangeAspect="1"/>
              </p:cNvSpPr>
              <p:nvPr/>
            </p:nvSpPr>
            <p:spPr bwMode="auto">
              <a:xfrm>
                <a:off x="707" y="2134"/>
                <a:ext cx="43" cy="10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69" y="17"/>
                  </a:cxn>
                  <a:cxn ang="0">
                    <a:pos x="69" y="0"/>
                  </a:cxn>
                  <a:cxn ang="0">
                    <a:pos x="0" y="0"/>
                  </a:cxn>
                  <a:cxn ang="0">
                    <a:pos x="0" y="17"/>
                  </a:cxn>
                </a:cxnLst>
                <a:rect l="0" t="0" r="r" b="b"/>
                <a:pathLst>
                  <a:path w="70" h="18">
                    <a:moveTo>
                      <a:pt x="0" y="17"/>
                    </a:moveTo>
                    <a:lnTo>
                      <a:pt x="69" y="17"/>
                    </a:lnTo>
                    <a:lnTo>
                      <a:pt x="69" y="0"/>
                    </a:lnTo>
                    <a:lnTo>
                      <a:pt x="0" y="0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57" name="Freeform 65"/>
              <p:cNvSpPr>
                <a:spLocks noChangeAspect="1"/>
              </p:cNvSpPr>
              <p:nvPr/>
            </p:nvSpPr>
            <p:spPr bwMode="auto">
              <a:xfrm>
                <a:off x="707" y="2552"/>
                <a:ext cx="40" cy="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64" y="16"/>
                  </a:cxn>
                  <a:cxn ang="0">
                    <a:pos x="64" y="0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65" h="17">
                    <a:moveTo>
                      <a:pt x="0" y="16"/>
                    </a:moveTo>
                    <a:lnTo>
                      <a:pt x="64" y="16"/>
                    </a:lnTo>
                    <a:lnTo>
                      <a:pt x="64" y="0"/>
                    </a:ln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58" name="Freeform 66"/>
              <p:cNvSpPr>
                <a:spLocks noChangeAspect="1"/>
              </p:cNvSpPr>
              <p:nvPr/>
            </p:nvSpPr>
            <p:spPr bwMode="auto">
              <a:xfrm>
                <a:off x="707" y="2769"/>
                <a:ext cx="25" cy="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40" y="16"/>
                  </a:cxn>
                  <a:cxn ang="0">
                    <a:pos x="40" y="0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41" h="17">
                    <a:moveTo>
                      <a:pt x="0" y="16"/>
                    </a:moveTo>
                    <a:lnTo>
                      <a:pt x="40" y="16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59" name="Freeform 67"/>
              <p:cNvSpPr>
                <a:spLocks noChangeAspect="1"/>
              </p:cNvSpPr>
              <p:nvPr/>
            </p:nvSpPr>
            <p:spPr bwMode="auto">
              <a:xfrm>
                <a:off x="708" y="2971"/>
                <a:ext cx="42" cy="1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67" y="17"/>
                  </a:cxn>
                  <a:cxn ang="0">
                    <a:pos x="67" y="0"/>
                  </a:cxn>
                  <a:cxn ang="0">
                    <a:pos x="0" y="0"/>
                  </a:cxn>
                  <a:cxn ang="0">
                    <a:pos x="0" y="17"/>
                  </a:cxn>
                </a:cxnLst>
                <a:rect l="0" t="0" r="r" b="b"/>
                <a:pathLst>
                  <a:path w="68" h="18">
                    <a:moveTo>
                      <a:pt x="0" y="17"/>
                    </a:moveTo>
                    <a:lnTo>
                      <a:pt x="67" y="17"/>
                    </a:lnTo>
                    <a:lnTo>
                      <a:pt x="67" y="0"/>
                    </a:lnTo>
                    <a:lnTo>
                      <a:pt x="0" y="0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60" name="Freeform 68"/>
              <p:cNvSpPr>
                <a:spLocks noChangeAspect="1"/>
              </p:cNvSpPr>
              <p:nvPr/>
            </p:nvSpPr>
            <p:spPr bwMode="auto">
              <a:xfrm>
                <a:off x="707" y="3190"/>
                <a:ext cx="25" cy="10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40" y="16"/>
                  </a:cxn>
                  <a:cxn ang="0">
                    <a:pos x="40" y="0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41" h="17">
                    <a:moveTo>
                      <a:pt x="0" y="16"/>
                    </a:moveTo>
                    <a:lnTo>
                      <a:pt x="40" y="16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62" name="Rectangle 70"/>
              <p:cNvSpPr>
                <a:spLocks noChangeAspect="1" noChangeArrowheads="1"/>
              </p:cNvSpPr>
              <p:nvPr/>
            </p:nvSpPr>
            <p:spPr bwMode="auto">
              <a:xfrm>
                <a:off x="575" y="3449"/>
                <a:ext cx="262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Mg</a:t>
                </a:r>
                <a:r>
                  <a:rPr lang="en-US" sz="800" baseline="-250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SiO</a:t>
                </a:r>
                <a:r>
                  <a:rPr lang="en-US" sz="800" baseline="-250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4</a:t>
                </a:r>
              </a:p>
            </p:txBody>
          </p:sp>
          <p:sp>
            <p:nvSpPr>
              <p:cNvPr id="571463" name="Rectangle 71"/>
              <p:cNvSpPr>
                <a:spLocks noChangeAspect="1" noChangeArrowheads="1"/>
              </p:cNvSpPr>
              <p:nvPr/>
            </p:nvSpPr>
            <p:spPr bwMode="auto">
              <a:xfrm>
                <a:off x="915" y="3382"/>
                <a:ext cx="142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20</a:t>
                </a:r>
              </a:p>
            </p:txBody>
          </p:sp>
          <p:sp>
            <p:nvSpPr>
              <p:cNvPr id="571464" name="Rectangle 72"/>
              <p:cNvSpPr>
                <a:spLocks noChangeAspect="1" noChangeArrowheads="1"/>
              </p:cNvSpPr>
              <p:nvPr/>
            </p:nvSpPr>
            <p:spPr bwMode="auto">
              <a:xfrm>
                <a:off x="1192" y="3391"/>
                <a:ext cx="142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40</a:t>
                </a:r>
              </a:p>
            </p:txBody>
          </p:sp>
          <p:sp>
            <p:nvSpPr>
              <p:cNvPr id="571465" name="Rectangle 73"/>
              <p:cNvSpPr>
                <a:spLocks noChangeAspect="1" noChangeArrowheads="1"/>
              </p:cNvSpPr>
              <p:nvPr/>
            </p:nvSpPr>
            <p:spPr bwMode="auto">
              <a:xfrm>
                <a:off x="1464" y="3387"/>
                <a:ext cx="142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60</a:t>
                </a:r>
              </a:p>
            </p:txBody>
          </p:sp>
          <p:sp>
            <p:nvSpPr>
              <p:cNvPr id="571466" name="Rectangle 74"/>
              <p:cNvSpPr>
                <a:spLocks noChangeAspect="1" noChangeArrowheads="1"/>
              </p:cNvSpPr>
              <p:nvPr/>
            </p:nvSpPr>
            <p:spPr bwMode="auto">
              <a:xfrm>
                <a:off x="1740" y="3390"/>
                <a:ext cx="142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80</a:t>
                </a:r>
              </a:p>
            </p:txBody>
          </p:sp>
          <p:sp>
            <p:nvSpPr>
              <p:cNvPr id="571467" name="Rectangle 75"/>
              <p:cNvSpPr>
                <a:spLocks noChangeAspect="1" noChangeArrowheads="1"/>
              </p:cNvSpPr>
              <p:nvPr/>
            </p:nvSpPr>
            <p:spPr bwMode="auto">
              <a:xfrm>
                <a:off x="2002" y="3387"/>
                <a:ext cx="177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SiO</a:t>
                </a:r>
                <a:r>
                  <a:rPr lang="en-US" sz="800" baseline="-250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</a:p>
            </p:txBody>
          </p:sp>
          <p:sp>
            <p:nvSpPr>
              <p:cNvPr id="571468" name="Rectangle 76"/>
              <p:cNvSpPr>
                <a:spLocks noChangeAspect="1" noChangeArrowheads="1"/>
              </p:cNvSpPr>
              <p:nvPr/>
            </p:nvSpPr>
            <p:spPr bwMode="auto">
              <a:xfrm>
                <a:off x="496" y="3316"/>
                <a:ext cx="193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1400</a:t>
                </a:r>
              </a:p>
            </p:txBody>
          </p:sp>
          <p:sp>
            <p:nvSpPr>
              <p:cNvPr id="571469" name="Rectangle 77"/>
              <p:cNvSpPr>
                <a:spLocks noChangeAspect="1" noChangeArrowheads="1"/>
              </p:cNvSpPr>
              <p:nvPr/>
            </p:nvSpPr>
            <p:spPr bwMode="auto">
              <a:xfrm>
                <a:off x="495" y="2922"/>
                <a:ext cx="193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1600</a:t>
                </a:r>
              </a:p>
            </p:txBody>
          </p:sp>
          <p:sp>
            <p:nvSpPr>
              <p:cNvPr id="571470" name="Rectangle 78"/>
              <p:cNvSpPr>
                <a:spLocks noChangeAspect="1" noChangeArrowheads="1"/>
              </p:cNvSpPr>
              <p:nvPr/>
            </p:nvSpPr>
            <p:spPr bwMode="auto">
              <a:xfrm>
                <a:off x="491" y="2501"/>
                <a:ext cx="193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1800</a:t>
                </a:r>
              </a:p>
            </p:txBody>
          </p:sp>
          <p:sp>
            <p:nvSpPr>
              <p:cNvPr id="571471" name="Rectangle 79"/>
              <p:cNvSpPr>
                <a:spLocks noChangeAspect="1" noChangeArrowheads="1"/>
              </p:cNvSpPr>
              <p:nvPr/>
            </p:nvSpPr>
            <p:spPr bwMode="auto">
              <a:xfrm>
                <a:off x="482" y="2089"/>
                <a:ext cx="193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2000</a:t>
                </a:r>
              </a:p>
            </p:txBody>
          </p:sp>
          <p:sp>
            <p:nvSpPr>
              <p:cNvPr id="571473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455" y="2677"/>
                <a:ext cx="184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 b="1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T </a:t>
                </a:r>
                <a:r>
                  <a:rPr lang="en-US" sz="800" b="1" baseline="300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o</a:t>
                </a:r>
                <a:r>
                  <a:rPr lang="en-US" sz="800" b="1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C </a:t>
                </a:r>
              </a:p>
            </p:txBody>
          </p:sp>
          <p:sp>
            <p:nvSpPr>
              <p:cNvPr id="571474" name="Freeform 82"/>
              <p:cNvSpPr>
                <a:spLocks noChangeAspect="1"/>
              </p:cNvSpPr>
              <p:nvPr/>
            </p:nvSpPr>
            <p:spPr bwMode="auto">
              <a:xfrm>
                <a:off x="707" y="2350"/>
                <a:ext cx="358" cy="543"/>
              </a:xfrm>
              <a:custGeom>
                <a:avLst/>
                <a:gdLst/>
                <a:ahLst/>
                <a:cxnLst>
                  <a:cxn ang="0">
                    <a:pos x="22" y="11"/>
                  </a:cxn>
                  <a:cxn ang="0">
                    <a:pos x="39" y="19"/>
                  </a:cxn>
                  <a:cxn ang="0">
                    <a:pos x="55" y="27"/>
                  </a:cxn>
                  <a:cxn ang="0">
                    <a:pos x="69" y="36"/>
                  </a:cxn>
                  <a:cxn ang="0">
                    <a:pos x="81" y="44"/>
                  </a:cxn>
                  <a:cxn ang="0">
                    <a:pos x="104" y="58"/>
                  </a:cxn>
                  <a:cxn ang="0">
                    <a:pos x="118" y="70"/>
                  </a:cxn>
                  <a:cxn ang="0">
                    <a:pos x="127" y="80"/>
                  </a:cxn>
                  <a:cxn ang="0">
                    <a:pos x="136" y="91"/>
                  </a:cxn>
                  <a:cxn ang="0">
                    <a:pos x="151" y="103"/>
                  </a:cxn>
                  <a:cxn ang="0">
                    <a:pos x="163" y="117"/>
                  </a:cxn>
                  <a:cxn ang="0">
                    <a:pos x="171" y="130"/>
                  </a:cxn>
                  <a:cxn ang="0">
                    <a:pos x="180" y="144"/>
                  </a:cxn>
                  <a:cxn ang="0">
                    <a:pos x="192" y="163"/>
                  </a:cxn>
                  <a:cxn ang="0">
                    <a:pos x="201" y="181"/>
                  </a:cxn>
                  <a:cxn ang="0">
                    <a:pos x="215" y="206"/>
                  </a:cxn>
                  <a:cxn ang="0">
                    <a:pos x="232" y="236"/>
                  </a:cxn>
                  <a:cxn ang="0">
                    <a:pos x="250" y="266"/>
                  </a:cxn>
                  <a:cxn ang="0">
                    <a:pos x="264" y="289"/>
                  </a:cxn>
                  <a:cxn ang="0">
                    <a:pos x="288" y="333"/>
                  </a:cxn>
                  <a:cxn ang="0">
                    <a:pos x="372" y="494"/>
                  </a:cxn>
                  <a:cxn ang="0">
                    <a:pos x="402" y="556"/>
                  </a:cxn>
                  <a:cxn ang="0">
                    <a:pos x="431" y="614"/>
                  </a:cxn>
                  <a:cxn ang="0">
                    <a:pos x="463" y="687"/>
                  </a:cxn>
                  <a:cxn ang="0">
                    <a:pos x="494" y="751"/>
                  </a:cxn>
                  <a:cxn ang="0">
                    <a:pos x="521" y="803"/>
                  </a:cxn>
                  <a:cxn ang="0">
                    <a:pos x="550" y="870"/>
                  </a:cxn>
                  <a:cxn ang="0">
                    <a:pos x="582" y="939"/>
                  </a:cxn>
                  <a:cxn ang="0">
                    <a:pos x="570" y="895"/>
                  </a:cxn>
                  <a:cxn ang="0">
                    <a:pos x="544" y="842"/>
                  </a:cxn>
                  <a:cxn ang="0">
                    <a:pos x="512" y="775"/>
                  </a:cxn>
                  <a:cxn ang="0">
                    <a:pos x="492" y="736"/>
                  </a:cxn>
                  <a:cxn ang="0">
                    <a:pos x="457" y="661"/>
                  </a:cxn>
                  <a:cxn ang="0">
                    <a:pos x="427" y="600"/>
                  </a:cxn>
                  <a:cxn ang="0">
                    <a:pos x="398" y="536"/>
                  </a:cxn>
                  <a:cxn ang="0">
                    <a:pos x="369" y="476"/>
                  </a:cxn>
                  <a:cxn ang="0">
                    <a:pos x="285" y="314"/>
                  </a:cxn>
                  <a:cxn ang="0">
                    <a:pos x="268" y="286"/>
                  </a:cxn>
                  <a:cxn ang="0">
                    <a:pos x="250" y="253"/>
                  </a:cxn>
                  <a:cxn ang="0">
                    <a:pos x="235" y="233"/>
                  </a:cxn>
                  <a:cxn ang="0">
                    <a:pos x="215" y="199"/>
                  </a:cxn>
                  <a:cxn ang="0">
                    <a:pos x="203" y="178"/>
                  </a:cxn>
                  <a:cxn ang="0">
                    <a:pos x="192" y="158"/>
                  </a:cxn>
                  <a:cxn ang="0">
                    <a:pos x="183" y="142"/>
                  </a:cxn>
                  <a:cxn ang="0">
                    <a:pos x="175" y="127"/>
                  </a:cxn>
                  <a:cxn ang="0">
                    <a:pos x="163" y="111"/>
                  </a:cxn>
                  <a:cxn ang="0">
                    <a:pos x="151" y="97"/>
                  </a:cxn>
                  <a:cxn ang="0">
                    <a:pos x="142" y="83"/>
                  </a:cxn>
                  <a:cxn ang="0">
                    <a:pos x="127" y="72"/>
                  </a:cxn>
                  <a:cxn ang="0">
                    <a:pos x="116" y="63"/>
                  </a:cxn>
                  <a:cxn ang="0">
                    <a:pos x="101" y="52"/>
                  </a:cxn>
                  <a:cxn ang="0">
                    <a:pos x="92" y="44"/>
                  </a:cxn>
                  <a:cxn ang="0">
                    <a:pos x="77" y="34"/>
                  </a:cxn>
                  <a:cxn ang="0">
                    <a:pos x="63" y="24"/>
                  </a:cxn>
                  <a:cxn ang="0">
                    <a:pos x="49" y="16"/>
                  </a:cxn>
                  <a:cxn ang="0">
                    <a:pos x="31" y="8"/>
                  </a:cxn>
                  <a:cxn ang="0">
                    <a:pos x="0" y="6"/>
                  </a:cxn>
                </a:cxnLst>
                <a:rect l="0" t="0" r="r" b="b"/>
                <a:pathLst>
                  <a:path w="590" h="952">
                    <a:moveTo>
                      <a:pt x="0" y="6"/>
                    </a:moveTo>
                    <a:lnTo>
                      <a:pt x="8" y="6"/>
                    </a:lnTo>
                    <a:lnTo>
                      <a:pt x="5" y="3"/>
                    </a:lnTo>
                    <a:lnTo>
                      <a:pt x="5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20" y="11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34" y="16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7" y="19"/>
                    </a:lnTo>
                    <a:lnTo>
                      <a:pt x="43" y="19"/>
                    </a:lnTo>
                    <a:lnTo>
                      <a:pt x="39" y="19"/>
                    </a:lnTo>
                    <a:lnTo>
                      <a:pt x="46" y="22"/>
                    </a:lnTo>
                    <a:lnTo>
                      <a:pt x="49" y="22"/>
                    </a:lnTo>
                    <a:lnTo>
                      <a:pt x="46" y="22"/>
                    </a:lnTo>
                    <a:lnTo>
                      <a:pt x="51" y="24"/>
                    </a:lnTo>
                    <a:lnTo>
                      <a:pt x="55" y="24"/>
                    </a:lnTo>
                    <a:lnTo>
                      <a:pt x="51" y="22"/>
                    </a:lnTo>
                    <a:lnTo>
                      <a:pt x="51" y="27"/>
                    </a:lnTo>
                    <a:lnTo>
                      <a:pt x="58" y="27"/>
                    </a:lnTo>
                    <a:lnTo>
                      <a:pt x="55" y="27"/>
                    </a:lnTo>
                    <a:lnTo>
                      <a:pt x="60" y="30"/>
                    </a:lnTo>
                    <a:lnTo>
                      <a:pt x="63" y="30"/>
                    </a:lnTo>
                    <a:lnTo>
                      <a:pt x="60" y="30"/>
                    </a:lnTo>
                    <a:lnTo>
                      <a:pt x="67" y="34"/>
                    </a:lnTo>
                    <a:lnTo>
                      <a:pt x="69" y="34"/>
                    </a:lnTo>
                    <a:lnTo>
                      <a:pt x="67" y="30"/>
                    </a:lnTo>
                    <a:lnTo>
                      <a:pt x="67" y="36"/>
                    </a:lnTo>
                    <a:lnTo>
                      <a:pt x="72" y="36"/>
                    </a:lnTo>
                    <a:lnTo>
                      <a:pt x="69" y="36"/>
                    </a:lnTo>
                    <a:lnTo>
                      <a:pt x="75" y="39"/>
                    </a:lnTo>
                    <a:lnTo>
                      <a:pt x="77" y="39"/>
                    </a:lnTo>
                    <a:lnTo>
                      <a:pt x="75" y="36"/>
                    </a:lnTo>
                    <a:lnTo>
                      <a:pt x="75" y="42"/>
                    </a:lnTo>
                    <a:lnTo>
                      <a:pt x="81" y="42"/>
                    </a:lnTo>
                    <a:lnTo>
                      <a:pt x="77" y="39"/>
                    </a:lnTo>
                    <a:lnTo>
                      <a:pt x="77" y="44"/>
                    </a:lnTo>
                    <a:lnTo>
                      <a:pt x="84" y="44"/>
                    </a:lnTo>
                    <a:lnTo>
                      <a:pt x="81" y="44"/>
                    </a:lnTo>
                    <a:lnTo>
                      <a:pt x="89" y="50"/>
                    </a:lnTo>
                    <a:lnTo>
                      <a:pt x="92" y="50"/>
                    </a:lnTo>
                    <a:lnTo>
                      <a:pt x="89" y="50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96" y="50"/>
                    </a:lnTo>
                    <a:lnTo>
                      <a:pt x="96" y="52"/>
                    </a:lnTo>
                    <a:lnTo>
                      <a:pt x="101" y="58"/>
                    </a:lnTo>
                    <a:lnTo>
                      <a:pt x="104" y="58"/>
                    </a:lnTo>
                    <a:lnTo>
                      <a:pt x="101" y="55"/>
                    </a:lnTo>
                    <a:lnTo>
                      <a:pt x="101" y="61"/>
                    </a:lnTo>
                    <a:lnTo>
                      <a:pt x="106" y="61"/>
                    </a:lnTo>
                    <a:lnTo>
                      <a:pt x="104" y="58"/>
                    </a:lnTo>
                    <a:lnTo>
                      <a:pt x="104" y="63"/>
                    </a:lnTo>
                    <a:lnTo>
                      <a:pt x="110" y="63"/>
                    </a:lnTo>
                    <a:lnTo>
                      <a:pt x="106" y="63"/>
                    </a:lnTo>
                    <a:lnTo>
                      <a:pt x="116" y="70"/>
                    </a:lnTo>
                    <a:lnTo>
                      <a:pt x="118" y="70"/>
                    </a:lnTo>
                    <a:lnTo>
                      <a:pt x="116" y="66"/>
                    </a:lnTo>
                    <a:lnTo>
                      <a:pt x="116" y="70"/>
                    </a:lnTo>
                    <a:lnTo>
                      <a:pt x="122" y="75"/>
                    </a:lnTo>
                    <a:lnTo>
                      <a:pt x="125" y="75"/>
                    </a:lnTo>
                    <a:lnTo>
                      <a:pt x="122" y="72"/>
                    </a:lnTo>
                    <a:lnTo>
                      <a:pt x="122" y="78"/>
                    </a:lnTo>
                    <a:lnTo>
                      <a:pt x="127" y="78"/>
                    </a:lnTo>
                    <a:lnTo>
                      <a:pt x="125" y="78"/>
                    </a:lnTo>
                    <a:lnTo>
                      <a:pt x="127" y="80"/>
                    </a:lnTo>
                    <a:lnTo>
                      <a:pt x="127" y="78"/>
                    </a:lnTo>
                    <a:lnTo>
                      <a:pt x="127" y="83"/>
                    </a:lnTo>
                    <a:lnTo>
                      <a:pt x="134" y="83"/>
                    </a:lnTo>
                    <a:lnTo>
                      <a:pt x="130" y="80"/>
                    </a:lnTo>
                    <a:lnTo>
                      <a:pt x="130" y="83"/>
                    </a:lnTo>
                    <a:lnTo>
                      <a:pt x="136" y="89"/>
                    </a:lnTo>
                    <a:lnTo>
                      <a:pt x="139" y="89"/>
                    </a:lnTo>
                    <a:lnTo>
                      <a:pt x="136" y="86"/>
                    </a:lnTo>
                    <a:lnTo>
                      <a:pt x="136" y="91"/>
                    </a:lnTo>
                    <a:lnTo>
                      <a:pt x="142" y="91"/>
                    </a:lnTo>
                    <a:lnTo>
                      <a:pt x="139" y="89"/>
                    </a:lnTo>
                    <a:lnTo>
                      <a:pt x="139" y="91"/>
                    </a:lnTo>
                    <a:lnTo>
                      <a:pt x="145" y="97"/>
                    </a:lnTo>
                    <a:lnTo>
                      <a:pt x="148" y="97"/>
                    </a:lnTo>
                    <a:lnTo>
                      <a:pt x="145" y="94"/>
                    </a:lnTo>
                    <a:lnTo>
                      <a:pt x="145" y="97"/>
                    </a:lnTo>
                    <a:lnTo>
                      <a:pt x="151" y="106"/>
                    </a:lnTo>
                    <a:lnTo>
                      <a:pt x="151" y="103"/>
                    </a:lnTo>
                    <a:lnTo>
                      <a:pt x="151" y="108"/>
                    </a:lnTo>
                    <a:lnTo>
                      <a:pt x="156" y="108"/>
                    </a:lnTo>
                    <a:lnTo>
                      <a:pt x="154" y="106"/>
                    </a:lnTo>
                    <a:lnTo>
                      <a:pt x="154" y="111"/>
                    </a:lnTo>
                    <a:lnTo>
                      <a:pt x="159" y="111"/>
                    </a:lnTo>
                    <a:lnTo>
                      <a:pt x="156" y="108"/>
                    </a:lnTo>
                    <a:lnTo>
                      <a:pt x="156" y="111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5" y="125"/>
                    </a:lnTo>
                    <a:lnTo>
                      <a:pt x="165" y="122"/>
                    </a:lnTo>
                    <a:lnTo>
                      <a:pt x="165" y="127"/>
                    </a:lnTo>
                    <a:lnTo>
                      <a:pt x="171" y="127"/>
                    </a:lnTo>
                    <a:lnTo>
                      <a:pt x="168" y="125"/>
                    </a:lnTo>
                    <a:lnTo>
                      <a:pt x="168" y="127"/>
                    </a:lnTo>
                    <a:lnTo>
                      <a:pt x="171" y="133"/>
                    </a:lnTo>
                    <a:lnTo>
                      <a:pt x="171" y="130"/>
                    </a:lnTo>
                    <a:lnTo>
                      <a:pt x="171" y="133"/>
                    </a:lnTo>
                    <a:lnTo>
                      <a:pt x="175" y="139"/>
                    </a:lnTo>
                    <a:lnTo>
                      <a:pt x="175" y="136"/>
                    </a:lnTo>
                    <a:lnTo>
                      <a:pt x="175" y="142"/>
                    </a:lnTo>
                    <a:lnTo>
                      <a:pt x="180" y="142"/>
                    </a:lnTo>
                    <a:lnTo>
                      <a:pt x="177" y="139"/>
                    </a:lnTo>
                    <a:lnTo>
                      <a:pt x="177" y="142"/>
                    </a:lnTo>
                    <a:lnTo>
                      <a:pt x="180" y="147"/>
                    </a:lnTo>
                    <a:lnTo>
                      <a:pt x="180" y="144"/>
                    </a:lnTo>
                    <a:lnTo>
                      <a:pt x="180" y="147"/>
                    </a:lnTo>
                    <a:lnTo>
                      <a:pt x="183" y="153"/>
                    </a:lnTo>
                    <a:lnTo>
                      <a:pt x="183" y="150"/>
                    </a:lnTo>
                    <a:lnTo>
                      <a:pt x="183" y="153"/>
                    </a:lnTo>
                    <a:lnTo>
                      <a:pt x="185" y="158"/>
                    </a:lnTo>
                    <a:lnTo>
                      <a:pt x="185" y="155"/>
                    </a:lnTo>
                    <a:lnTo>
                      <a:pt x="185" y="158"/>
                    </a:lnTo>
                    <a:lnTo>
                      <a:pt x="192" y="166"/>
                    </a:lnTo>
                    <a:lnTo>
                      <a:pt x="192" y="163"/>
                    </a:lnTo>
                    <a:lnTo>
                      <a:pt x="192" y="166"/>
                    </a:lnTo>
                    <a:lnTo>
                      <a:pt x="194" y="172"/>
                    </a:lnTo>
                    <a:lnTo>
                      <a:pt x="194" y="170"/>
                    </a:lnTo>
                    <a:lnTo>
                      <a:pt x="194" y="172"/>
                    </a:lnTo>
                    <a:lnTo>
                      <a:pt x="197" y="178"/>
                    </a:lnTo>
                    <a:lnTo>
                      <a:pt x="197" y="175"/>
                    </a:lnTo>
                    <a:lnTo>
                      <a:pt x="197" y="178"/>
                    </a:lnTo>
                    <a:lnTo>
                      <a:pt x="201" y="183"/>
                    </a:lnTo>
                    <a:lnTo>
                      <a:pt x="201" y="181"/>
                    </a:lnTo>
                    <a:lnTo>
                      <a:pt x="201" y="183"/>
                    </a:lnTo>
                    <a:lnTo>
                      <a:pt x="206" y="191"/>
                    </a:lnTo>
                    <a:lnTo>
                      <a:pt x="206" y="189"/>
                    </a:lnTo>
                    <a:lnTo>
                      <a:pt x="206" y="191"/>
                    </a:lnTo>
                    <a:lnTo>
                      <a:pt x="209" y="197"/>
                    </a:lnTo>
                    <a:lnTo>
                      <a:pt x="209" y="194"/>
                    </a:lnTo>
                    <a:lnTo>
                      <a:pt x="209" y="199"/>
                    </a:lnTo>
                    <a:lnTo>
                      <a:pt x="215" y="209"/>
                    </a:lnTo>
                    <a:lnTo>
                      <a:pt x="215" y="206"/>
                    </a:lnTo>
                    <a:lnTo>
                      <a:pt x="215" y="209"/>
                    </a:lnTo>
                    <a:lnTo>
                      <a:pt x="221" y="217"/>
                    </a:lnTo>
                    <a:lnTo>
                      <a:pt x="221" y="214"/>
                    </a:lnTo>
                    <a:lnTo>
                      <a:pt x="221" y="219"/>
                    </a:lnTo>
                    <a:lnTo>
                      <a:pt x="230" y="230"/>
                    </a:lnTo>
                    <a:lnTo>
                      <a:pt x="230" y="227"/>
                    </a:lnTo>
                    <a:lnTo>
                      <a:pt x="230" y="233"/>
                    </a:lnTo>
                    <a:lnTo>
                      <a:pt x="232" y="239"/>
                    </a:lnTo>
                    <a:lnTo>
                      <a:pt x="232" y="236"/>
                    </a:lnTo>
                    <a:lnTo>
                      <a:pt x="235" y="245"/>
                    </a:lnTo>
                    <a:lnTo>
                      <a:pt x="238" y="247"/>
                    </a:lnTo>
                    <a:lnTo>
                      <a:pt x="238" y="245"/>
                    </a:lnTo>
                    <a:lnTo>
                      <a:pt x="238" y="247"/>
                    </a:lnTo>
                    <a:lnTo>
                      <a:pt x="242" y="255"/>
                    </a:lnTo>
                    <a:lnTo>
                      <a:pt x="244" y="258"/>
                    </a:lnTo>
                    <a:lnTo>
                      <a:pt x="244" y="255"/>
                    </a:lnTo>
                    <a:lnTo>
                      <a:pt x="247" y="264"/>
                    </a:lnTo>
                    <a:lnTo>
                      <a:pt x="250" y="266"/>
                    </a:lnTo>
                    <a:lnTo>
                      <a:pt x="250" y="264"/>
                    </a:lnTo>
                    <a:lnTo>
                      <a:pt x="252" y="269"/>
                    </a:lnTo>
                    <a:lnTo>
                      <a:pt x="252" y="273"/>
                    </a:lnTo>
                    <a:lnTo>
                      <a:pt x="256" y="281"/>
                    </a:lnTo>
                    <a:lnTo>
                      <a:pt x="259" y="283"/>
                    </a:lnTo>
                    <a:lnTo>
                      <a:pt x="259" y="281"/>
                    </a:lnTo>
                    <a:lnTo>
                      <a:pt x="261" y="289"/>
                    </a:lnTo>
                    <a:lnTo>
                      <a:pt x="264" y="291"/>
                    </a:lnTo>
                    <a:lnTo>
                      <a:pt x="264" y="289"/>
                    </a:lnTo>
                    <a:lnTo>
                      <a:pt x="271" y="302"/>
                    </a:lnTo>
                    <a:lnTo>
                      <a:pt x="273" y="306"/>
                    </a:lnTo>
                    <a:lnTo>
                      <a:pt x="273" y="302"/>
                    </a:lnTo>
                    <a:lnTo>
                      <a:pt x="273" y="309"/>
                    </a:lnTo>
                    <a:lnTo>
                      <a:pt x="276" y="317"/>
                    </a:lnTo>
                    <a:lnTo>
                      <a:pt x="279" y="319"/>
                    </a:lnTo>
                    <a:lnTo>
                      <a:pt x="279" y="317"/>
                    </a:lnTo>
                    <a:lnTo>
                      <a:pt x="285" y="330"/>
                    </a:lnTo>
                    <a:lnTo>
                      <a:pt x="288" y="333"/>
                    </a:lnTo>
                    <a:lnTo>
                      <a:pt x="288" y="330"/>
                    </a:lnTo>
                    <a:lnTo>
                      <a:pt x="302" y="361"/>
                    </a:lnTo>
                    <a:lnTo>
                      <a:pt x="305" y="364"/>
                    </a:lnTo>
                    <a:lnTo>
                      <a:pt x="305" y="361"/>
                    </a:lnTo>
                    <a:lnTo>
                      <a:pt x="352" y="450"/>
                    </a:lnTo>
                    <a:lnTo>
                      <a:pt x="355" y="458"/>
                    </a:lnTo>
                    <a:lnTo>
                      <a:pt x="364" y="476"/>
                    </a:lnTo>
                    <a:lnTo>
                      <a:pt x="367" y="484"/>
                    </a:lnTo>
                    <a:lnTo>
                      <a:pt x="372" y="494"/>
                    </a:lnTo>
                    <a:lnTo>
                      <a:pt x="378" y="512"/>
                    </a:lnTo>
                    <a:lnTo>
                      <a:pt x="384" y="517"/>
                    </a:lnTo>
                    <a:lnTo>
                      <a:pt x="384" y="514"/>
                    </a:lnTo>
                    <a:lnTo>
                      <a:pt x="386" y="522"/>
                    </a:lnTo>
                    <a:lnTo>
                      <a:pt x="390" y="528"/>
                    </a:lnTo>
                    <a:lnTo>
                      <a:pt x="393" y="536"/>
                    </a:lnTo>
                    <a:lnTo>
                      <a:pt x="396" y="541"/>
                    </a:lnTo>
                    <a:lnTo>
                      <a:pt x="398" y="550"/>
                    </a:lnTo>
                    <a:lnTo>
                      <a:pt x="402" y="556"/>
                    </a:lnTo>
                    <a:lnTo>
                      <a:pt x="405" y="567"/>
                    </a:lnTo>
                    <a:lnTo>
                      <a:pt x="410" y="572"/>
                    </a:lnTo>
                    <a:lnTo>
                      <a:pt x="410" y="569"/>
                    </a:lnTo>
                    <a:lnTo>
                      <a:pt x="416" y="587"/>
                    </a:lnTo>
                    <a:lnTo>
                      <a:pt x="419" y="592"/>
                    </a:lnTo>
                    <a:lnTo>
                      <a:pt x="422" y="600"/>
                    </a:lnTo>
                    <a:lnTo>
                      <a:pt x="427" y="612"/>
                    </a:lnTo>
                    <a:lnTo>
                      <a:pt x="427" y="608"/>
                    </a:lnTo>
                    <a:lnTo>
                      <a:pt x="431" y="614"/>
                    </a:lnTo>
                    <a:lnTo>
                      <a:pt x="436" y="631"/>
                    </a:lnTo>
                    <a:lnTo>
                      <a:pt x="439" y="636"/>
                    </a:lnTo>
                    <a:lnTo>
                      <a:pt x="439" y="639"/>
                    </a:lnTo>
                    <a:lnTo>
                      <a:pt x="445" y="648"/>
                    </a:lnTo>
                    <a:lnTo>
                      <a:pt x="445" y="644"/>
                    </a:lnTo>
                    <a:lnTo>
                      <a:pt x="451" y="661"/>
                    </a:lnTo>
                    <a:lnTo>
                      <a:pt x="457" y="672"/>
                    </a:lnTo>
                    <a:lnTo>
                      <a:pt x="457" y="669"/>
                    </a:lnTo>
                    <a:lnTo>
                      <a:pt x="463" y="687"/>
                    </a:lnTo>
                    <a:lnTo>
                      <a:pt x="469" y="697"/>
                    </a:lnTo>
                    <a:lnTo>
                      <a:pt x="469" y="695"/>
                    </a:lnTo>
                    <a:lnTo>
                      <a:pt x="474" y="711"/>
                    </a:lnTo>
                    <a:lnTo>
                      <a:pt x="480" y="723"/>
                    </a:lnTo>
                    <a:lnTo>
                      <a:pt x="480" y="720"/>
                    </a:lnTo>
                    <a:lnTo>
                      <a:pt x="486" y="736"/>
                    </a:lnTo>
                    <a:lnTo>
                      <a:pt x="492" y="748"/>
                    </a:lnTo>
                    <a:lnTo>
                      <a:pt x="492" y="744"/>
                    </a:lnTo>
                    <a:lnTo>
                      <a:pt x="494" y="751"/>
                    </a:lnTo>
                    <a:lnTo>
                      <a:pt x="498" y="759"/>
                    </a:lnTo>
                    <a:lnTo>
                      <a:pt x="503" y="770"/>
                    </a:lnTo>
                    <a:lnTo>
                      <a:pt x="503" y="767"/>
                    </a:lnTo>
                    <a:lnTo>
                      <a:pt x="506" y="778"/>
                    </a:lnTo>
                    <a:lnTo>
                      <a:pt x="512" y="789"/>
                    </a:lnTo>
                    <a:lnTo>
                      <a:pt x="512" y="787"/>
                    </a:lnTo>
                    <a:lnTo>
                      <a:pt x="515" y="795"/>
                    </a:lnTo>
                    <a:lnTo>
                      <a:pt x="521" y="806"/>
                    </a:lnTo>
                    <a:lnTo>
                      <a:pt x="521" y="803"/>
                    </a:lnTo>
                    <a:lnTo>
                      <a:pt x="524" y="814"/>
                    </a:lnTo>
                    <a:lnTo>
                      <a:pt x="530" y="826"/>
                    </a:lnTo>
                    <a:lnTo>
                      <a:pt x="530" y="823"/>
                    </a:lnTo>
                    <a:lnTo>
                      <a:pt x="532" y="831"/>
                    </a:lnTo>
                    <a:lnTo>
                      <a:pt x="539" y="842"/>
                    </a:lnTo>
                    <a:lnTo>
                      <a:pt x="541" y="851"/>
                    </a:lnTo>
                    <a:lnTo>
                      <a:pt x="547" y="862"/>
                    </a:lnTo>
                    <a:lnTo>
                      <a:pt x="547" y="859"/>
                    </a:lnTo>
                    <a:lnTo>
                      <a:pt x="550" y="870"/>
                    </a:lnTo>
                    <a:lnTo>
                      <a:pt x="556" y="881"/>
                    </a:lnTo>
                    <a:lnTo>
                      <a:pt x="556" y="878"/>
                    </a:lnTo>
                    <a:lnTo>
                      <a:pt x="559" y="890"/>
                    </a:lnTo>
                    <a:lnTo>
                      <a:pt x="565" y="900"/>
                    </a:lnTo>
                    <a:lnTo>
                      <a:pt x="565" y="898"/>
                    </a:lnTo>
                    <a:lnTo>
                      <a:pt x="570" y="908"/>
                    </a:lnTo>
                    <a:lnTo>
                      <a:pt x="573" y="918"/>
                    </a:lnTo>
                    <a:lnTo>
                      <a:pt x="579" y="928"/>
                    </a:lnTo>
                    <a:lnTo>
                      <a:pt x="582" y="939"/>
                    </a:lnTo>
                    <a:lnTo>
                      <a:pt x="589" y="951"/>
                    </a:lnTo>
                    <a:lnTo>
                      <a:pt x="589" y="947"/>
                    </a:lnTo>
                    <a:lnTo>
                      <a:pt x="589" y="936"/>
                    </a:lnTo>
                    <a:lnTo>
                      <a:pt x="589" y="939"/>
                    </a:lnTo>
                    <a:lnTo>
                      <a:pt x="585" y="928"/>
                    </a:lnTo>
                    <a:lnTo>
                      <a:pt x="579" y="918"/>
                    </a:lnTo>
                    <a:lnTo>
                      <a:pt x="577" y="908"/>
                    </a:lnTo>
                    <a:lnTo>
                      <a:pt x="570" y="898"/>
                    </a:lnTo>
                    <a:lnTo>
                      <a:pt x="570" y="895"/>
                    </a:lnTo>
                    <a:lnTo>
                      <a:pt x="565" y="887"/>
                    </a:lnTo>
                    <a:lnTo>
                      <a:pt x="565" y="890"/>
                    </a:lnTo>
                    <a:lnTo>
                      <a:pt x="561" y="878"/>
                    </a:lnTo>
                    <a:lnTo>
                      <a:pt x="556" y="867"/>
                    </a:lnTo>
                    <a:lnTo>
                      <a:pt x="556" y="870"/>
                    </a:lnTo>
                    <a:lnTo>
                      <a:pt x="553" y="859"/>
                    </a:lnTo>
                    <a:lnTo>
                      <a:pt x="547" y="847"/>
                    </a:lnTo>
                    <a:lnTo>
                      <a:pt x="547" y="851"/>
                    </a:lnTo>
                    <a:lnTo>
                      <a:pt x="544" y="842"/>
                    </a:lnTo>
                    <a:lnTo>
                      <a:pt x="539" y="831"/>
                    </a:lnTo>
                    <a:lnTo>
                      <a:pt x="536" y="823"/>
                    </a:lnTo>
                    <a:lnTo>
                      <a:pt x="530" y="811"/>
                    </a:lnTo>
                    <a:lnTo>
                      <a:pt x="530" y="814"/>
                    </a:lnTo>
                    <a:lnTo>
                      <a:pt x="527" y="803"/>
                    </a:lnTo>
                    <a:lnTo>
                      <a:pt x="521" y="792"/>
                    </a:lnTo>
                    <a:lnTo>
                      <a:pt x="521" y="795"/>
                    </a:lnTo>
                    <a:lnTo>
                      <a:pt x="518" y="787"/>
                    </a:lnTo>
                    <a:lnTo>
                      <a:pt x="512" y="775"/>
                    </a:lnTo>
                    <a:lnTo>
                      <a:pt x="512" y="778"/>
                    </a:lnTo>
                    <a:lnTo>
                      <a:pt x="510" y="767"/>
                    </a:lnTo>
                    <a:lnTo>
                      <a:pt x="503" y="756"/>
                    </a:lnTo>
                    <a:lnTo>
                      <a:pt x="503" y="759"/>
                    </a:lnTo>
                    <a:lnTo>
                      <a:pt x="501" y="751"/>
                    </a:lnTo>
                    <a:lnTo>
                      <a:pt x="498" y="744"/>
                    </a:lnTo>
                    <a:lnTo>
                      <a:pt x="498" y="742"/>
                    </a:lnTo>
                    <a:lnTo>
                      <a:pt x="492" y="734"/>
                    </a:lnTo>
                    <a:lnTo>
                      <a:pt x="492" y="736"/>
                    </a:lnTo>
                    <a:lnTo>
                      <a:pt x="486" y="720"/>
                    </a:lnTo>
                    <a:lnTo>
                      <a:pt x="480" y="708"/>
                    </a:lnTo>
                    <a:lnTo>
                      <a:pt x="480" y="711"/>
                    </a:lnTo>
                    <a:lnTo>
                      <a:pt x="474" y="695"/>
                    </a:lnTo>
                    <a:lnTo>
                      <a:pt x="469" y="684"/>
                    </a:lnTo>
                    <a:lnTo>
                      <a:pt x="469" y="687"/>
                    </a:lnTo>
                    <a:lnTo>
                      <a:pt x="463" y="669"/>
                    </a:lnTo>
                    <a:lnTo>
                      <a:pt x="457" y="659"/>
                    </a:lnTo>
                    <a:lnTo>
                      <a:pt x="457" y="661"/>
                    </a:lnTo>
                    <a:lnTo>
                      <a:pt x="451" y="644"/>
                    </a:lnTo>
                    <a:lnTo>
                      <a:pt x="445" y="633"/>
                    </a:lnTo>
                    <a:lnTo>
                      <a:pt x="445" y="636"/>
                    </a:lnTo>
                    <a:lnTo>
                      <a:pt x="443" y="631"/>
                    </a:lnTo>
                    <a:lnTo>
                      <a:pt x="436" y="614"/>
                    </a:lnTo>
                    <a:lnTo>
                      <a:pt x="434" y="608"/>
                    </a:lnTo>
                    <a:lnTo>
                      <a:pt x="434" y="605"/>
                    </a:lnTo>
                    <a:lnTo>
                      <a:pt x="427" y="597"/>
                    </a:lnTo>
                    <a:lnTo>
                      <a:pt x="427" y="600"/>
                    </a:lnTo>
                    <a:lnTo>
                      <a:pt x="425" y="592"/>
                    </a:lnTo>
                    <a:lnTo>
                      <a:pt x="422" y="587"/>
                    </a:lnTo>
                    <a:lnTo>
                      <a:pt x="416" y="567"/>
                    </a:lnTo>
                    <a:lnTo>
                      <a:pt x="410" y="561"/>
                    </a:lnTo>
                    <a:lnTo>
                      <a:pt x="410" y="564"/>
                    </a:lnTo>
                    <a:lnTo>
                      <a:pt x="407" y="556"/>
                    </a:lnTo>
                    <a:lnTo>
                      <a:pt x="405" y="550"/>
                    </a:lnTo>
                    <a:lnTo>
                      <a:pt x="402" y="541"/>
                    </a:lnTo>
                    <a:lnTo>
                      <a:pt x="398" y="536"/>
                    </a:lnTo>
                    <a:lnTo>
                      <a:pt x="396" y="528"/>
                    </a:lnTo>
                    <a:lnTo>
                      <a:pt x="393" y="522"/>
                    </a:lnTo>
                    <a:lnTo>
                      <a:pt x="390" y="512"/>
                    </a:lnTo>
                    <a:lnTo>
                      <a:pt x="384" y="505"/>
                    </a:lnTo>
                    <a:lnTo>
                      <a:pt x="384" y="508"/>
                    </a:lnTo>
                    <a:lnTo>
                      <a:pt x="381" y="503"/>
                    </a:lnTo>
                    <a:lnTo>
                      <a:pt x="378" y="494"/>
                    </a:lnTo>
                    <a:lnTo>
                      <a:pt x="372" y="484"/>
                    </a:lnTo>
                    <a:lnTo>
                      <a:pt x="369" y="476"/>
                    </a:lnTo>
                    <a:lnTo>
                      <a:pt x="360" y="458"/>
                    </a:lnTo>
                    <a:lnTo>
                      <a:pt x="357" y="450"/>
                    </a:lnTo>
                    <a:lnTo>
                      <a:pt x="311" y="358"/>
                    </a:lnTo>
                    <a:lnTo>
                      <a:pt x="309" y="356"/>
                    </a:lnTo>
                    <a:lnTo>
                      <a:pt x="309" y="358"/>
                    </a:lnTo>
                    <a:lnTo>
                      <a:pt x="293" y="328"/>
                    </a:lnTo>
                    <a:lnTo>
                      <a:pt x="290" y="325"/>
                    </a:lnTo>
                    <a:lnTo>
                      <a:pt x="290" y="328"/>
                    </a:lnTo>
                    <a:lnTo>
                      <a:pt x="285" y="314"/>
                    </a:lnTo>
                    <a:lnTo>
                      <a:pt x="282" y="311"/>
                    </a:lnTo>
                    <a:lnTo>
                      <a:pt x="282" y="314"/>
                    </a:lnTo>
                    <a:lnTo>
                      <a:pt x="279" y="309"/>
                    </a:lnTo>
                    <a:lnTo>
                      <a:pt x="279" y="302"/>
                    </a:lnTo>
                    <a:lnTo>
                      <a:pt x="276" y="297"/>
                    </a:lnTo>
                    <a:lnTo>
                      <a:pt x="276" y="300"/>
                    </a:lnTo>
                    <a:lnTo>
                      <a:pt x="271" y="286"/>
                    </a:lnTo>
                    <a:lnTo>
                      <a:pt x="268" y="283"/>
                    </a:lnTo>
                    <a:lnTo>
                      <a:pt x="268" y="286"/>
                    </a:lnTo>
                    <a:lnTo>
                      <a:pt x="264" y="278"/>
                    </a:lnTo>
                    <a:lnTo>
                      <a:pt x="261" y="275"/>
                    </a:lnTo>
                    <a:lnTo>
                      <a:pt x="261" y="278"/>
                    </a:lnTo>
                    <a:lnTo>
                      <a:pt x="259" y="273"/>
                    </a:lnTo>
                    <a:lnTo>
                      <a:pt x="259" y="269"/>
                    </a:lnTo>
                    <a:lnTo>
                      <a:pt x="256" y="261"/>
                    </a:lnTo>
                    <a:lnTo>
                      <a:pt x="252" y="258"/>
                    </a:lnTo>
                    <a:lnTo>
                      <a:pt x="252" y="261"/>
                    </a:lnTo>
                    <a:lnTo>
                      <a:pt x="250" y="253"/>
                    </a:lnTo>
                    <a:lnTo>
                      <a:pt x="247" y="250"/>
                    </a:lnTo>
                    <a:lnTo>
                      <a:pt x="247" y="253"/>
                    </a:lnTo>
                    <a:lnTo>
                      <a:pt x="244" y="247"/>
                    </a:lnTo>
                    <a:lnTo>
                      <a:pt x="244" y="245"/>
                    </a:lnTo>
                    <a:lnTo>
                      <a:pt x="242" y="239"/>
                    </a:lnTo>
                    <a:lnTo>
                      <a:pt x="242" y="242"/>
                    </a:lnTo>
                    <a:lnTo>
                      <a:pt x="238" y="233"/>
                    </a:lnTo>
                    <a:lnTo>
                      <a:pt x="235" y="230"/>
                    </a:lnTo>
                    <a:lnTo>
                      <a:pt x="235" y="233"/>
                    </a:lnTo>
                    <a:lnTo>
                      <a:pt x="235" y="227"/>
                    </a:lnTo>
                    <a:lnTo>
                      <a:pt x="226" y="217"/>
                    </a:lnTo>
                    <a:lnTo>
                      <a:pt x="226" y="219"/>
                    </a:lnTo>
                    <a:lnTo>
                      <a:pt x="226" y="214"/>
                    </a:lnTo>
                    <a:lnTo>
                      <a:pt x="221" y="206"/>
                    </a:lnTo>
                    <a:lnTo>
                      <a:pt x="221" y="209"/>
                    </a:lnTo>
                    <a:lnTo>
                      <a:pt x="221" y="206"/>
                    </a:lnTo>
                    <a:lnTo>
                      <a:pt x="215" y="197"/>
                    </a:lnTo>
                    <a:lnTo>
                      <a:pt x="215" y="199"/>
                    </a:lnTo>
                    <a:lnTo>
                      <a:pt x="215" y="194"/>
                    </a:lnTo>
                    <a:lnTo>
                      <a:pt x="212" y="189"/>
                    </a:lnTo>
                    <a:lnTo>
                      <a:pt x="212" y="191"/>
                    </a:lnTo>
                    <a:lnTo>
                      <a:pt x="212" y="189"/>
                    </a:lnTo>
                    <a:lnTo>
                      <a:pt x="206" y="181"/>
                    </a:lnTo>
                    <a:lnTo>
                      <a:pt x="206" y="183"/>
                    </a:lnTo>
                    <a:lnTo>
                      <a:pt x="206" y="181"/>
                    </a:lnTo>
                    <a:lnTo>
                      <a:pt x="203" y="175"/>
                    </a:lnTo>
                    <a:lnTo>
                      <a:pt x="203" y="178"/>
                    </a:lnTo>
                    <a:lnTo>
                      <a:pt x="203" y="175"/>
                    </a:lnTo>
                    <a:lnTo>
                      <a:pt x="201" y="170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197" y="163"/>
                    </a:lnTo>
                    <a:lnTo>
                      <a:pt x="197" y="166"/>
                    </a:lnTo>
                    <a:lnTo>
                      <a:pt x="197" y="163"/>
                    </a:lnTo>
                    <a:lnTo>
                      <a:pt x="192" y="155"/>
                    </a:lnTo>
                    <a:lnTo>
                      <a:pt x="192" y="158"/>
                    </a:lnTo>
                    <a:lnTo>
                      <a:pt x="192" y="155"/>
                    </a:lnTo>
                    <a:lnTo>
                      <a:pt x="189" y="150"/>
                    </a:lnTo>
                    <a:lnTo>
                      <a:pt x="189" y="153"/>
                    </a:lnTo>
                    <a:lnTo>
                      <a:pt x="189" y="150"/>
                    </a:lnTo>
                    <a:lnTo>
                      <a:pt x="185" y="144"/>
                    </a:lnTo>
                    <a:lnTo>
                      <a:pt x="185" y="147"/>
                    </a:lnTo>
                    <a:lnTo>
                      <a:pt x="185" y="144"/>
                    </a:lnTo>
                    <a:lnTo>
                      <a:pt x="183" y="139"/>
                    </a:lnTo>
                    <a:lnTo>
                      <a:pt x="183" y="142"/>
                    </a:lnTo>
                    <a:lnTo>
                      <a:pt x="183" y="136"/>
                    </a:lnTo>
                    <a:lnTo>
                      <a:pt x="177" y="136"/>
                    </a:lnTo>
                    <a:lnTo>
                      <a:pt x="180" y="139"/>
                    </a:lnTo>
                    <a:lnTo>
                      <a:pt x="180" y="136"/>
                    </a:lnTo>
                    <a:lnTo>
                      <a:pt x="177" y="130"/>
                    </a:lnTo>
                    <a:lnTo>
                      <a:pt x="177" y="133"/>
                    </a:lnTo>
                    <a:lnTo>
                      <a:pt x="177" y="130"/>
                    </a:lnTo>
                    <a:lnTo>
                      <a:pt x="175" y="125"/>
                    </a:lnTo>
                    <a:lnTo>
                      <a:pt x="175" y="127"/>
                    </a:lnTo>
                    <a:lnTo>
                      <a:pt x="175" y="122"/>
                    </a:lnTo>
                    <a:lnTo>
                      <a:pt x="168" y="122"/>
                    </a:lnTo>
                    <a:lnTo>
                      <a:pt x="171" y="125"/>
                    </a:lnTo>
                    <a:lnTo>
                      <a:pt x="171" y="122"/>
                    </a:lnTo>
                    <a:lnTo>
                      <a:pt x="168" y="117"/>
                    </a:lnTo>
                    <a:lnTo>
                      <a:pt x="168" y="119"/>
                    </a:lnTo>
                    <a:lnTo>
                      <a:pt x="168" y="117"/>
                    </a:lnTo>
                    <a:lnTo>
                      <a:pt x="163" y="108"/>
                    </a:lnTo>
                    <a:lnTo>
                      <a:pt x="163" y="111"/>
                    </a:lnTo>
                    <a:lnTo>
                      <a:pt x="163" y="106"/>
                    </a:lnTo>
                    <a:lnTo>
                      <a:pt x="156" y="106"/>
                    </a:lnTo>
                    <a:lnTo>
                      <a:pt x="159" y="108"/>
                    </a:lnTo>
                    <a:lnTo>
                      <a:pt x="159" y="103"/>
                    </a:lnTo>
                    <a:lnTo>
                      <a:pt x="154" y="103"/>
                    </a:lnTo>
                    <a:lnTo>
                      <a:pt x="156" y="106"/>
                    </a:lnTo>
                    <a:lnTo>
                      <a:pt x="156" y="103"/>
                    </a:lnTo>
                    <a:lnTo>
                      <a:pt x="151" y="94"/>
                    </a:lnTo>
                    <a:lnTo>
                      <a:pt x="151" y="97"/>
                    </a:lnTo>
                    <a:lnTo>
                      <a:pt x="151" y="91"/>
                    </a:lnTo>
                    <a:lnTo>
                      <a:pt x="145" y="91"/>
                    </a:lnTo>
                    <a:lnTo>
                      <a:pt x="148" y="91"/>
                    </a:lnTo>
                    <a:lnTo>
                      <a:pt x="145" y="89"/>
                    </a:lnTo>
                    <a:lnTo>
                      <a:pt x="145" y="91"/>
                    </a:lnTo>
                    <a:lnTo>
                      <a:pt x="145" y="86"/>
                    </a:lnTo>
                    <a:lnTo>
                      <a:pt x="139" y="86"/>
                    </a:lnTo>
                    <a:lnTo>
                      <a:pt x="142" y="89"/>
                    </a:lnTo>
                    <a:lnTo>
                      <a:pt x="142" y="83"/>
                    </a:lnTo>
                    <a:lnTo>
                      <a:pt x="136" y="83"/>
                    </a:lnTo>
                    <a:lnTo>
                      <a:pt x="139" y="83"/>
                    </a:lnTo>
                    <a:lnTo>
                      <a:pt x="136" y="80"/>
                    </a:lnTo>
                    <a:lnTo>
                      <a:pt x="136" y="83"/>
                    </a:lnTo>
                    <a:lnTo>
                      <a:pt x="136" y="78"/>
                    </a:lnTo>
                    <a:lnTo>
                      <a:pt x="130" y="78"/>
                    </a:lnTo>
                    <a:lnTo>
                      <a:pt x="134" y="80"/>
                    </a:lnTo>
                    <a:lnTo>
                      <a:pt x="134" y="78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7" y="75"/>
                    </a:lnTo>
                    <a:lnTo>
                      <a:pt x="127" y="70"/>
                    </a:lnTo>
                    <a:lnTo>
                      <a:pt x="122" y="70"/>
                    </a:lnTo>
                    <a:lnTo>
                      <a:pt x="125" y="70"/>
                    </a:lnTo>
                    <a:lnTo>
                      <a:pt x="122" y="66"/>
                    </a:lnTo>
                    <a:lnTo>
                      <a:pt x="122" y="70"/>
                    </a:lnTo>
                    <a:lnTo>
                      <a:pt x="122" y="63"/>
                    </a:lnTo>
                    <a:lnTo>
                      <a:pt x="116" y="63"/>
                    </a:lnTo>
                    <a:lnTo>
                      <a:pt x="118" y="63"/>
                    </a:lnTo>
                    <a:lnTo>
                      <a:pt x="110" y="58"/>
                    </a:lnTo>
                    <a:lnTo>
                      <a:pt x="106" y="58"/>
                    </a:lnTo>
                    <a:lnTo>
                      <a:pt x="110" y="61"/>
                    </a:lnTo>
                    <a:lnTo>
                      <a:pt x="110" y="55"/>
                    </a:lnTo>
                    <a:lnTo>
                      <a:pt x="104" y="55"/>
                    </a:lnTo>
                    <a:lnTo>
                      <a:pt x="106" y="58"/>
                    </a:lnTo>
                    <a:lnTo>
                      <a:pt x="106" y="52"/>
                    </a:lnTo>
                    <a:lnTo>
                      <a:pt x="101" y="52"/>
                    </a:lnTo>
                    <a:lnTo>
                      <a:pt x="104" y="52"/>
                    </a:lnTo>
                    <a:lnTo>
                      <a:pt x="101" y="50"/>
                    </a:lnTo>
                    <a:lnTo>
                      <a:pt x="101" y="52"/>
                    </a:lnTo>
                    <a:lnTo>
                      <a:pt x="101" y="47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2" y="44"/>
                    </a:lnTo>
                    <a:lnTo>
                      <a:pt x="89" y="44"/>
                    </a:lnTo>
                    <a:lnTo>
                      <a:pt x="92" y="44"/>
                    </a:lnTo>
                    <a:lnTo>
                      <a:pt x="84" y="39"/>
                    </a:lnTo>
                    <a:lnTo>
                      <a:pt x="81" y="39"/>
                    </a:lnTo>
                    <a:lnTo>
                      <a:pt x="84" y="42"/>
                    </a:lnTo>
                    <a:lnTo>
                      <a:pt x="84" y="36"/>
                    </a:lnTo>
                    <a:lnTo>
                      <a:pt x="77" y="36"/>
                    </a:lnTo>
                    <a:lnTo>
                      <a:pt x="81" y="39"/>
                    </a:lnTo>
                    <a:lnTo>
                      <a:pt x="81" y="34"/>
                    </a:lnTo>
                    <a:lnTo>
                      <a:pt x="75" y="34"/>
                    </a:lnTo>
                    <a:lnTo>
                      <a:pt x="77" y="34"/>
                    </a:lnTo>
                    <a:lnTo>
                      <a:pt x="72" y="30"/>
                    </a:lnTo>
                    <a:lnTo>
                      <a:pt x="69" y="30"/>
                    </a:lnTo>
                    <a:lnTo>
                      <a:pt x="72" y="34"/>
                    </a:lnTo>
                    <a:lnTo>
                      <a:pt x="72" y="27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63" y="24"/>
                    </a:lnTo>
                    <a:lnTo>
                      <a:pt x="60" y="24"/>
                    </a:lnTo>
                    <a:lnTo>
                      <a:pt x="63" y="24"/>
                    </a:lnTo>
                    <a:lnTo>
                      <a:pt x="58" y="22"/>
                    </a:lnTo>
                    <a:lnTo>
                      <a:pt x="55" y="22"/>
                    </a:lnTo>
                    <a:lnTo>
                      <a:pt x="58" y="24"/>
                    </a:lnTo>
                    <a:lnTo>
                      <a:pt x="58" y="19"/>
                    </a:lnTo>
                    <a:lnTo>
                      <a:pt x="51" y="19"/>
                    </a:lnTo>
                    <a:lnTo>
                      <a:pt x="55" y="19"/>
                    </a:lnTo>
                    <a:lnTo>
                      <a:pt x="49" y="16"/>
                    </a:lnTo>
                    <a:lnTo>
                      <a:pt x="46" y="16"/>
                    </a:lnTo>
                    <a:lnTo>
                      <a:pt x="49" y="16"/>
                    </a:lnTo>
                    <a:lnTo>
                      <a:pt x="43" y="14"/>
                    </a:lnTo>
                    <a:lnTo>
                      <a:pt x="39" y="14"/>
                    </a:lnTo>
                    <a:lnTo>
                      <a:pt x="43" y="16"/>
                    </a:lnTo>
                    <a:lnTo>
                      <a:pt x="43" y="11"/>
                    </a:lnTo>
                    <a:lnTo>
                      <a:pt x="34" y="11"/>
                    </a:lnTo>
                    <a:lnTo>
                      <a:pt x="37" y="11"/>
                    </a:lnTo>
                    <a:lnTo>
                      <a:pt x="31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25" y="6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17" y="3"/>
                    </a:lnTo>
                    <a:lnTo>
                      <a:pt x="8" y="3"/>
                    </a:lnTo>
                    <a:lnTo>
                      <a:pt x="10" y="6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000000"/>
              </a:solidFill>
              <a:ln w="12700" cap="rnd" cmpd="sng">
                <a:solidFill>
                  <a:schemeClr val="bg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75" name="Freeform 83"/>
              <p:cNvSpPr>
                <a:spLocks noChangeAspect="1"/>
              </p:cNvSpPr>
              <p:nvPr/>
            </p:nvSpPr>
            <p:spPr bwMode="auto">
              <a:xfrm>
                <a:off x="1065" y="2609"/>
                <a:ext cx="304" cy="477"/>
              </a:xfrm>
              <a:custGeom>
                <a:avLst/>
                <a:gdLst/>
                <a:ahLst/>
                <a:cxnLst>
                  <a:cxn ang="0">
                    <a:pos x="37" y="577"/>
                  </a:cxn>
                  <a:cxn ang="0">
                    <a:pos x="84" y="677"/>
                  </a:cxn>
                  <a:cxn ang="0">
                    <a:pos x="154" y="775"/>
                  </a:cxn>
                  <a:cxn ang="0">
                    <a:pos x="192" y="783"/>
                  </a:cxn>
                  <a:cxn ang="0">
                    <a:pos x="214" y="791"/>
                  </a:cxn>
                  <a:cxn ang="0">
                    <a:pos x="235" y="799"/>
                  </a:cxn>
                  <a:cxn ang="0">
                    <a:pos x="247" y="808"/>
                  </a:cxn>
                  <a:cxn ang="0">
                    <a:pos x="259" y="816"/>
                  </a:cxn>
                  <a:cxn ang="0">
                    <a:pos x="273" y="830"/>
                  </a:cxn>
                  <a:cxn ang="0">
                    <a:pos x="285" y="791"/>
                  </a:cxn>
                  <a:cxn ang="0">
                    <a:pos x="293" y="752"/>
                  </a:cxn>
                  <a:cxn ang="0">
                    <a:pos x="302" y="711"/>
                  </a:cxn>
                  <a:cxn ang="0">
                    <a:pos x="311" y="680"/>
                  </a:cxn>
                  <a:cxn ang="0">
                    <a:pos x="322" y="639"/>
                  </a:cxn>
                  <a:cxn ang="0">
                    <a:pos x="334" y="603"/>
                  </a:cxn>
                  <a:cxn ang="0">
                    <a:pos x="346" y="572"/>
                  </a:cxn>
                  <a:cxn ang="0">
                    <a:pos x="352" y="544"/>
                  </a:cxn>
                  <a:cxn ang="0">
                    <a:pos x="372" y="500"/>
                  </a:cxn>
                  <a:cxn ang="0">
                    <a:pos x="386" y="466"/>
                  </a:cxn>
                  <a:cxn ang="0">
                    <a:pos x="405" y="419"/>
                  </a:cxn>
                  <a:cxn ang="0">
                    <a:pos x="422" y="380"/>
                  </a:cxn>
                  <a:cxn ang="0">
                    <a:pos x="434" y="353"/>
                  </a:cxn>
                  <a:cxn ang="0">
                    <a:pos x="442" y="338"/>
                  </a:cxn>
                  <a:cxn ang="0">
                    <a:pos x="448" y="319"/>
                  </a:cxn>
                  <a:cxn ang="0">
                    <a:pos x="460" y="299"/>
                  </a:cxn>
                  <a:cxn ang="0">
                    <a:pos x="465" y="281"/>
                  </a:cxn>
                  <a:cxn ang="0">
                    <a:pos x="480" y="194"/>
                  </a:cxn>
                  <a:cxn ang="0">
                    <a:pos x="494" y="63"/>
                  </a:cxn>
                  <a:cxn ang="0">
                    <a:pos x="486" y="96"/>
                  </a:cxn>
                  <a:cxn ang="0">
                    <a:pos x="472" y="225"/>
                  </a:cxn>
                  <a:cxn ang="0">
                    <a:pos x="462" y="283"/>
                  </a:cxn>
                  <a:cxn ang="0">
                    <a:pos x="453" y="302"/>
                  </a:cxn>
                  <a:cxn ang="0">
                    <a:pos x="445" y="319"/>
                  </a:cxn>
                  <a:cxn ang="0">
                    <a:pos x="436" y="338"/>
                  </a:cxn>
                  <a:cxn ang="0">
                    <a:pos x="427" y="353"/>
                  </a:cxn>
                  <a:cxn ang="0">
                    <a:pos x="415" y="382"/>
                  </a:cxn>
                  <a:cxn ang="0">
                    <a:pos x="393" y="433"/>
                  </a:cxn>
                  <a:cxn ang="0">
                    <a:pos x="378" y="469"/>
                  </a:cxn>
                  <a:cxn ang="0">
                    <a:pos x="364" y="508"/>
                  </a:cxn>
                  <a:cxn ang="0">
                    <a:pos x="348" y="547"/>
                  </a:cxn>
                  <a:cxn ang="0">
                    <a:pos x="337" y="580"/>
                  </a:cxn>
                  <a:cxn ang="0">
                    <a:pos x="326" y="613"/>
                  </a:cxn>
                  <a:cxn ang="0">
                    <a:pos x="314" y="652"/>
                  </a:cxn>
                  <a:cxn ang="0">
                    <a:pos x="305" y="683"/>
                  </a:cxn>
                  <a:cxn ang="0">
                    <a:pos x="297" y="716"/>
                  </a:cxn>
                  <a:cxn ang="0">
                    <a:pos x="288" y="758"/>
                  </a:cxn>
                  <a:cxn ang="0">
                    <a:pos x="279" y="805"/>
                  </a:cxn>
                  <a:cxn ang="0">
                    <a:pos x="276" y="830"/>
                  </a:cxn>
                  <a:cxn ang="0">
                    <a:pos x="252" y="808"/>
                  </a:cxn>
                  <a:cxn ang="0">
                    <a:pos x="240" y="799"/>
                  </a:cxn>
                  <a:cxn ang="0">
                    <a:pos x="223" y="791"/>
                  </a:cxn>
                  <a:cxn ang="0">
                    <a:pos x="203" y="783"/>
                  </a:cxn>
                  <a:cxn ang="0">
                    <a:pos x="171" y="775"/>
                  </a:cxn>
                  <a:cxn ang="0">
                    <a:pos x="133" y="772"/>
                  </a:cxn>
                  <a:cxn ang="0">
                    <a:pos x="75" y="641"/>
                  </a:cxn>
                  <a:cxn ang="0">
                    <a:pos x="34" y="552"/>
                  </a:cxn>
                  <a:cxn ang="0">
                    <a:pos x="0" y="494"/>
                  </a:cxn>
                </a:cxnLst>
                <a:rect l="0" t="0" r="r" b="b"/>
                <a:pathLst>
                  <a:path w="499" h="837">
                    <a:moveTo>
                      <a:pt x="0" y="494"/>
                    </a:moveTo>
                    <a:lnTo>
                      <a:pt x="5" y="505"/>
                    </a:lnTo>
                    <a:lnTo>
                      <a:pt x="8" y="513"/>
                    </a:lnTo>
                    <a:lnTo>
                      <a:pt x="19" y="536"/>
                    </a:lnTo>
                    <a:lnTo>
                      <a:pt x="22" y="547"/>
                    </a:lnTo>
                    <a:lnTo>
                      <a:pt x="29" y="558"/>
                    </a:lnTo>
                    <a:lnTo>
                      <a:pt x="29" y="555"/>
                    </a:lnTo>
                    <a:lnTo>
                      <a:pt x="34" y="566"/>
                    </a:lnTo>
                    <a:lnTo>
                      <a:pt x="37" y="577"/>
                    </a:lnTo>
                    <a:lnTo>
                      <a:pt x="55" y="611"/>
                    </a:lnTo>
                    <a:lnTo>
                      <a:pt x="58" y="621"/>
                    </a:lnTo>
                    <a:lnTo>
                      <a:pt x="63" y="633"/>
                    </a:lnTo>
                    <a:lnTo>
                      <a:pt x="63" y="636"/>
                    </a:lnTo>
                    <a:lnTo>
                      <a:pt x="69" y="644"/>
                    </a:lnTo>
                    <a:lnTo>
                      <a:pt x="69" y="641"/>
                    </a:lnTo>
                    <a:lnTo>
                      <a:pt x="75" y="652"/>
                    </a:lnTo>
                    <a:lnTo>
                      <a:pt x="77" y="664"/>
                    </a:lnTo>
                    <a:lnTo>
                      <a:pt x="84" y="677"/>
                    </a:lnTo>
                    <a:lnTo>
                      <a:pt x="106" y="722"/>
                    </a:lnTo>
                    <a:lnTo>
                      <a:pt x="110" y="733"/>
                    </a:lnTo>
                    <a:lnTo>
                      <a:pt x="122" y="755"/>
                    </a:lnTo>
                    <a:lnTo>
                      <a:pt x="127" y="769"/>
                    </a:lnTo>
                    <a:lnTo>
                      <a:pt x="130" y="778"/>
                    </a:lnTo>
                    <a:lnTo>
                      <a:pt x="144" y="777"/>
                    </a:lnTo>
                    <a:lnTo>
                      <a:pt x="144" y="772"/>
                    </a:lnTo>
                    <a:lnTo>
                      <a:pt x="142" y="775"/>
                    </a:lnTo>
                    <a:lnTo>
                      <a:pt x="154" y="775"/>
                    </a:lnTo>
                    <a:lnTo>
                      <a:pt x="151" y="772"/>
                    </a:lnTo>
                    <a:lnTo>
                      <a:pt x="151" y="777"/>
                    </a:lnTo>
                    <a:lnTo>
                      <a:pt x="171" y="777"/>
                    </a:lnTo>
                    <a:lnTo>
                      <a:pt x="168" y="775"/>
                    </a:lnTo>
                    <a:lnTo>
                      <a:pt x="168" y="780"/>
                    </a:lnTo>
                    <a:lnTo>
                      <a:pt x="185" y="780"/>
                    </a:lnTo>
                    <a:lnTo>
                      <a:pt x="183" y="777"/>
                    </a:lnTo>
                    <a:lnTo>
                      <a:pt x="183" y="783"/>
                    </a:lnTo>
                    <a:lnTo>
                      <a:pt x="192" y="783"/>
                    </a:lnTo>
                    <a:lnTo>
                      <a:pt x="189" y="783"/>
                    </a:lnTo>
                    <a:lnTo>
                      <a:pt x="194" y="786"/>
                    </a:lnTo>
                    <a:lnTo>
                      <a:pt x="200" y="786"/>
                    </a:lnTo>
                    <a:lnTo>
                      <a:pt x="197" y="786"/>
                    </a:lnTo>
                    <a:lnTo>
                      <a:pt x="203" y="788"/>
                    </a:lnTo>
                    <a:lnTo>
                      <a:pt x="209" y="788"/>
                    </a:lnTo>
                    <a:lnTo>
                      <a:pt x="206" y="788"/>
                    </a:lnTo>
                    <a:lnTo>
                      <a:pt x="211" y="791"/>
                    </a:lnTo>
                    <a:lnTo>
                      <a:pt x="214" y="791"/>
                    </a:lnTo>
                    <a:lnTo>
                      <a:pt x="211" y="791"/>
                    </a:lnTo>
                    <a:lnTo>
                      <a:pt x="218" y="794"/>
                    </a:lnTo>
                    <a:lnTo>
                      <a:pt x="223" y="794"/>
                    </a:lnTo>
                    <a:lnTo>
                      <a:pt x="221" y="791"/>
                    </a:lnTo>
                    <a:lnTo>
                      <a:pt x="221" y="796"/>
                    </a:lnTo>
                    <a:lnTo>
                      <a:pt x="226" y="796"/>
                    </a:lnTo>
                    <a:lnTo>
                      <a:pt x="223" y="796"/>
                    </a:lnTo>
                    <a:lnTo>
                      <a:pt x="230" y="799"/>
                    </a:lnTo>
                    <a:lnTo>
                      <a:pt x="235" y="799"/>
                    </a:lnTo>
                    <a:lnTo>
                      <a:pt x="232" y="796"/>
                    </a:lnTo>
                    <a:lnTo>
                      <a:pt x="232" y="803"/>
                    </a:lnTo>
                    <a:lnTo>
                      <a:pt x="238" y="803"/>
                    </a:lnTo>
                    <a:lnTo>
                      <a:pt x="235" y="803"/>
                    </a:lnTo>
                    <a:lnTo>
                      <a:pt x="240" y="805"/>
                    </a:lnTo>
                    <a:lnTo>
                      <a:pt x="244" y="805"/>
                    </a:lnTo>
                    <a:lnTo>
                      <a:pt x="240" y="803"/>
                    </a:lnTo>
                    <a:lnTo>
                      <a:pt x="240" y="808"/>
                    </a:lnTo>
                    <a:lnTo>
                      <a:pt x="247" y="808"/>
                    </a:lnTo>
                    <a:lnTo>
                      <a:pt x="244" y="808"/>
                    </a:lnTo>
                    <a:lnTo>
                      <a:pt x="250" y="811"/>
                    </a:lnTo>
                    <a:lnTo>
                      <a:pt x="252" y="811"/>
                    </a:lnTo>
                    <a:lnTo>
                      <a:pt x="250" y="808"/>
                    </a:lnTo>
                    <a:lnTo>
                      <a:pt x="250" y="814"/>
                    </a:lnTo>
                    <a:lnTo>
                      <a:pt x="256" y="814"/>
                    </a:lnTo>
                    <a:lnTo>
                      <a:pt x="252" y="811"/>
                    </a:lnTo>
                    <a:lnTo>
                      <a:pt x="252" y="816"/>
                    </a:lnTo>
                    <a:lnTo>
                      <a:pt x="259" y="816"/>
                    </a:lnTo>
                    <a:lnTo>
                      <a:pt x="256" y="814"/>
                    </a:lnTo>
                    <a:lnTo>
                      <a:pt x="256" y="819"/>
                    </a:lnTo>
                    <a:lnTo>
                      <a:pt x="261" y="819"/>
                    </a:lnTo>
                    <a:lnTo>
                      <a:pt x="259" y="819"/>
                    </a:lnTo>
                    <a:lnTo>
                      <a:pt x="270" y="830"/>
                    </a:lnTo>
                    <a:lnTo>
                      <a:pt x="270" y="827"/>
                    </a:lnTo>
                    <a:lnTo>
                      <a:pt x="270" y="832"/>
                    </a:lnTo>
                    <a:lnTo>
                      <a:pt x="276" y="832"/>
                    </a:lnTo>
                    <a:lnTo>
                      <a:pt x="273" y="830"/>
                    </a:lnTo>
                    <a:lnTo>
                      <a:pt x="273" y="836"/>
                    </a:lnTo>
                    <a:lnTo>
                      <a:pt x="279" y="836"/>
                    </a:lnTo>
                    <a:lnTo>
                      <a:pt x="276" y="832"/>
                    </a:lnTo>
                    <a:lnTo>
                      <a:pt x="276" y="836"/>
                    </a:lnTo>
                    <a:lnTo>
                      <a:pt x="281" y="836"/>
                    </a:lnTo>
                    <a:lnTo>
                      <a:pt x="281" y="811"/>
                    </a:lnTo>
                    <a:lnTo>
                      <a:pt x="281" y="814"/>
                    </a:lnTo>
                    <a:lnTo>
                      <a:pt x="285" y="808"/>
                    </a:lnTo>
                    <a:lnTo>
                      <a:pt x="285" y="791"/>
                    </a:lnTo>
                    <a:lnTo>
                      <a:pt x="285" y="794"/>
                    </a:lnTo>
                    <a:lnTo>
                      <a:pt x="288" y="788"/>
                    </a:lnTo>
                    <a:lnTo>
                      <a:pt x="288" y="777"/>
                    </a:lnTo>
                    <a:lnTo>
                      <a:pt x="288" y="780"/>
                    </a:lnTo>
                    <a:lnTo>
                      <a:pt x="290" y="775"/>
                    </a:lnTo>
                    <a:lnTo>
                      <a:pt x="290" y="763"/>
                    </a:lnTo>
                    <a:lnTo>
                      <a:pt x="290" y="767"/>
                    </a:lnTo>
                    <a:lnTo>
                      <a:pt x="293" y="760"/>
                    </a:lnTo>
                    <a:lnTo>
                      <a:pt x="293" y="752"/>
                    </a:lnTo>
                    <a:lnTo>
                      <a:pt x="293" y="755"/>
                    </a:lnTo>
                    <a:lnTo>
                      <a:pt x="297" y="750"/>
                    </a:lnTo>
                    <a:lnTo>
                      <a:pt x="297" y="741"/>
                    </a:lnTo>
                    <a:lnTo>
                      <a:pt x="297" y="744"/>
                    </a:lnTo>
                    <a:lnTo>
                      <a:pt x="299" y="739"/>
                    </a:lnTo>
                    <a:lnTo>
                      <a:pt x="299" y="722"/>
                    </a:lnTo>
                    <a:lnTo>
                      <a:pt x="299" y="724"/>
                    </a:lnTo>
                    <a:lnTo>
                      <a:pt x="302" y="719"/>
                    </a:lnTo>
                    <a:lnTo>
                      <a:pt x="302" y="711"/>
                    </a:lnTo>
                    <a:lnTo>
                      <a:pt x="302" y="713"/>
                    </a:lnTo>
                    <a:lnTo>
                      <a:pt x="305" y="708"/>
                    </a:lnTo>
                    <a:lnTo>
                      <a:pt x="305" y="700"/>
                    </a:lnTo>
                    <a:lnTo>
                      <a:pt x="305" y="703"/>
                    </a:lnTo>
                    <a:lnTo>
                      <a:pt x="308" y="697"/>
                    </a:lnTo>
                    <a:lnTo>
                      <a:pt x="308" y="688"/>
                    </a:lnTo>
                    <a:lnTo>
                      <a:pt x="308" y="691"/>
                    </a:lnTo>
                    <a:lnTo>
                      <a:pt x="311" y="685"/>
                    </a:lnTo>
                    <a:lnTo>
                      <a:pt x="311" y="680"/>
                    </a:lnTo>
                    <a:lnTo>
                      <a:pt x="311" y="683"/>
                    </a:lnTo>
                    <a:lnTo>
                      <a:pt x="314" y="677"/>
                    </a:lnTo>
                    <a:lnTo>
                      <a:pt x="314" y="669"/>
                    </a:lnTo>
                    <a:lnTo>
                      <a:pt x="317" y="664"/>
                    </a:lnTo>
                    <a:lnTo>
                      <a:pt x="317" y="660"/>
                    </a:lnTo>
                    <a:lnTo>
                      <a:pt x="319" y="655"/>
                    </a:lnTo>
                    <a:lnTo>
                      <a:pt x="319" y="652"/>
                    </a:lnTo>
                    <a:lnTo>
                      <a:pt x="322" y="647"/>
                    </a:lnTo>
                    <a:lnTo>
                      <a:pt x="322" y="639"/>
                    </a:lnTo>
                    <a:lnTo>
                      <a:pt x="322" y="641"/>
                    </a:lnTo>
                    <a:lnTo>
                      <a:pt x="326" y="636"/>
                    </a:lnTo>
                    <a:lnTo>
                      <a:pt x="326" y="630"/>
                    </a:lnTo>
                    <a:lnTo>
                      <a:pt x="328" y="624"/>
                    </a:lnTo>
                    <a:lnTo>
                      <a:pt x="328" y="621"/>
                    </a:lnTo>
                    <a:lnTo>
                      <a:pt x="331" y="616"/>
                    </a:lnTo>
                    <a:lnTo>
                      <a:pt x="331" y="613"/>
                    </a:lnTo>
                    <a:lnTo>
                      <a:pt x="334" y="608"/>
                    </a:lnTo>
                    <a:lnTo>
                      <a:pt x="334" y="603"/>
                    </a:lnTo>
                    <a:lnTo>
                      <a:pt x="334" y="605"/>
                    </a:lnTo>
                    <a:lnTo>
                      <a:pt x="337" y="600"/>
                    </a:lnTo>
                    <a:lnTo>
                      <a:pt x="337" y="594"/>
                    </a:lnTo>
                    <a:lnTo>
                      <a:pt x="337" y="597"/>
                    </a:lnTo>
                    <a:lnTo>
                      <a:pt x="340" y="591"/>
                    </a:lnTo>
                    <a:lnTo>
                      <a:pt x="340" y="585"/>
                    </a:lnTo>
                    <a:lnTo>
                      <a:pt x="343" y="580"/>
                    </a:lnTo>
                    <a:lnTo>
                      <a:pt x="343" y="577"/>
                    </a:lnTo>
                    <a:lnTo>
                      <a:pt x="346" y="572"/>
                    </a:lnTo>
                    <a:lnTo>
                      <a:pt x="346" y="569"/>
                    </a:lnTo>
                    <a:lnTo>
                      <a:pt x="348" y="564"/>
                    </a:lnTo>
                    <a:lnTo>
                      <a:pt x="348" y="561"/>
                    </a:lnTo>
                    <a:lnTo>
                      <a:pt x="352" y="555"/>
                    </a:lnTo>
                    <a:lnTo>
                      <a:pt x="352" y="549"/>
                    </a:lnTo>
                    <a:lnTo>
                      <a:pt x="352" y="552"/>
                    </a:lnTo>
                    <a:lnTo>
                      <a:pt x="355" y="547"/>
                    </a:lnTo>
                    <a:lnTo>
                      <a:pt x="355" y="541"/>
                    </a:lnTo>
                    <a:lnTo>
                      <a:pt x="352" y="544"/>
                    </a:lnTo>
                    <a:lnTo>
                      <a:pt x="357" y="544"/>
                    </a:lnTo>
                    <a:lnTo>
                      <a:pt x="357" y="536"/>
                    </a:lnTo>
                    <a:lnTo>
                      <a:pt x="360" y="530"/>
                    </a:lnTo>
                    <a:lnTo>
                      <a:pt x="360" y="528"/>
                    </a:lnTo>
                    <a:lnTo>
                      <a:pt x="364" y="521"/>
                    </a:lnTo>
                    <a:lnTo>
                      <a:pt x="364" y="519"/>
                    </a:lnTo>
                    <a:lnTo>
                      <a:pt x="369" y="508"/>
                    </a:lnTo>
                    <a:lnTo>
                      <a:pt x="369" y="505"/>
                    </a:lnTo>
                    <a:lnTo>
                      <a:pt x="372" y="500"/>
                    </a:lnTo>
                    <a:lnTo>
                      <a:pt x="372" y="494"/>
                    </a:lnTo>
                    <a:lnTo>
                      <a:pt x="375" y="489"/>
                    </a:lnTo>
                    <a:lnTo>
                      <a:pt x="375" y="492"/>
                    </a:lnTo>
                    <a:lnTo>
                      <a:pt x="378" y="485"/>
                    </a:lnTo>
                    <a:lnTo>
                      <a:pt x="378" y="480"/>
                    </a:lnTo>
                    <a:lnTo>
                      <a:pt x="381" y="474"/>
                    </a:lnTo>
                    <a:lnTo>
                      <a:pt x="381" y="477"/>
                    </a:lnTo>
                    <a:lnTo>
                      <a:pt x="384" y="474"/>
                    </a:lnTo>
                    <a:lnTo>
                      <a:pt x="386" y="466"/>
                    </a:lnTo>
                    <a:lnTo>
                      <a:pt x="386" y="461"/>
                    </a:lnTo>
                    <a:lnTo>
                      <a:pt x="389" y="455"/>
                    </a:lnTo>
                    <a:lnTo>
                      <a:pt x="389" y="458"/>
                    </a:lnTo>
                    <a:lnTo>
                      <a:pt x="393" y="453"/>
                    </a:lnTo>
                    <a:lnTo>
                      <a:pt x="393" y="446"/>
                    </a:lnTo>
                    <a:lnTo>
                      <a:pt x="398" y="436"/>
                    </a:lnTo>
                    <a:lnTo>
                      <a:pt x="398" y="433"/>
                    </a:lnTo>
                    <a:lnTo>
                      <a:pt x="405" y="422"/>
                    </a:lnTo>
                    <a:lnTo>
                      <a:pt x="405" y="419"/>
                    </a:lnTo>
                    <a:lnTo>
                      <a:pt x="410" y="408"/>
                    </a:lnTo>
                    <a:lnTo>
                      <a:pt x="410" y="405"/>
                    </a:lnTo>
                    <a:lnTo>
                      <a:pt x="415" y="394"/>
                    </a:lnTo>
                    <a:lnTo>
                      <a:pt x="415" y="391"/>
                    </a:lnTo>
                    <a:lnTo>
                      <a:pt x="419" y="386"/>
                    </a:lnTo>
                    <a:lnTo>
                      <a:pt x="419" y="389"/>
                    </a:lnTo>
                    <a:lnTo>
                      <a:pt x="422" y="382"/>
                    </a:lnTo>
                    <a:lnTo>
                      <a:pt x="422" y="377"/>
                    </a:lnTo>
                    <a:lnTo>
                      <a:pt x="422" y="380"/>
                    </a:lnTo>
                    <a:lnTo>
                      <a:pt x="424" y="377"/>
                    </a:lnTo>
                    <a:lnTo>
                      <a:pt x="427" y="369"/>
                    </a:lnTo>
                    <a:lnTo>
                      <a:pt x="427" y="366"/>
                    </a:lnTo>
                    <a:lnTo>
                      <a:pt x="427" y="369"/>
                    </a:lnTo>
                    <a:lnTo>
                      <a:pt x="431" y="363"/>
                    </a:lnTo>
                    <a:lnTo>
                      <a:pt x="431" y="358"/>
                    </a:lnTo>
                    <a:lnTo>
                      <a:pt x="431" y="361"/>
                    </a:lnTo>
                    <a:lnTo>
                      <a:pt x="434" y="355"/>
                    </a:lnTo>
                    <a:lnTo>
                      <a:pt x="434" y="353"/>
                    </a:lnTo>
                    <a:lnTo>
                      <a:pt x="436" y="346"/>
                    </a:lnTo>
                    <a:lnTo>
                      <a:pt x="436" y="344"/>
                    </a:lnTo>
                    <a:lnTo>
                      <a:pt x="436" y="346"/>
                    </a:lnTo>
                    <a:lnTo>
                      <a:pt x="439" y="341"/>
                    </a:lnTo>
                    <a:lnTo>
                      <a:pt x="439" y="338"/>
                    </a:lnTo>
                    <a:lnTo>
                      <a:pt x="436" y="341"/>
                    </a:lnTo>
                    <a:lnTo>
                      <a:pt x="442" y="341"/>
                    </a:lnTo>
                    <a:lnTo>
                      <a:pt x="442" y="335"/>
                    </a:lnTo>
                    <a:lnTo>
                      <a:pt x="442" y="338"/>
                    </a:lnTo>
                    <a:lnTo>
                      <a:pt x="445" y="333"/>
                    </a:lnTo>
                    <a:lnTo>
                      <a:pt x="445" y="330"/>
                    </a:lnTo>
                    <a:lnTo>
                      <a:pt x="445" y="333"/>
                    </a:lnTo>
                    <a:lnTo>
                      <a:pt x="448" y="327"/>
                    </a:lnTo>
                    <a:lnTo>
                      <a:pt x="448" y="322"/>
                    </a:lnTo>
                    <a:lnTo>
                      <a:pt x="448" y="325"/>
                    </a:lnTo>
                    <a:lnTo>
                      <a:pt x="451" y="319"/>
                    </a:lnTo>
                    <a:lnTo>
                      <a:pt x="451" y="317"/>
                    </a:lnTo>
                    <a:lnTo>
                      <a:pt x="448" y="319"/>
                    </a:lnTo>
                    <a:lnTo>
                      <a:pt x="453" y="319"/>
                    </a:lnTo>
                    <a:lnTo>
                      <a:pt x="453" y="310"/>
                    </a:lnTo>
                    <a:lnTo>
                      <a:pt x="453" y="314"/>
                    </a:lnTo>
                    <a:lnTo>
                      <a:pt x="456" y="307"/>
                    </a:lnTo>
                    <a:lnTo>
                      <a:pt x="456" y="305"/>
                    </a:lnTo>
                    <a:lnTo>
                      <a:pt x="456" y="307"/>
                    </a:lnTo>
                    <a:lnTo>
                      <a:pt x="460" y="302"/>
                    </a:lnTo>
                    <a:lnTo>
                      <a:pt x="460" y="297"/>
                    </a:lnTo>
                    <a:lnTo>
                      <a:pt x="460" y="299"/>
                    </a:lnTo>
                    <a:lnTo>
                      <a:pt x="462" y="294"/>
                    </a:lnTo>
                    <a:lnTo>
                      <a:pt x="462" y="291"/>
                    </a:lnTo>
                    <a:lnTo>
                      <a:pt x="462" y="294"/>
                    </a:lnTo>
                    <a:lnTo>
                      <a:pt x="465" y="289"/>
                    </a:lnTo>
                    <a:lnTo>
                      <a:pt x="465" y="286"/>
                    </a:lnTo>
                    <a:lnTo>
                      <a:pt x="465" y="289"/>
                    </a:lnTo>
                    <a:lnTo>
                      <a:pt x="468" y="283"/>
                    </a:lnTo>
                    <a:lnTo>
                      <a:pt x="468" y="277"/>
                    </a:lnTo>
                    <a:lnTo>
                      <a:pt x="465" y="281"/>
                    </a:lnTo>
                    <a:lnTo>
                      <a:pt x="472" y="281"/>
                    </a:lnTo>
                    <a:lnTo>
                      <a:pt x="472" y="274"/>
                    </a:lnTo>
                    <a:lnTo>
                      <a:pt x="472" y="277"/>
                    </a:lnTo>
                    <a:lnTo>
                      <a:pt x="474" y="271"/>
                    </a:lnTo>
                    <a:lnTo>
                      <a:pt x="474" y="258"/>
                    </a:lnTo>
                    <a:lnTo>
                      <a:pt x="477" y="253"/>
                    </a:lnTo>
                    <a:lnTo>
                      <a:pt x="477" y="225"/>
                    </a:lnTo>
                    <a:lnTo>
                      <a:pt x="480" y="219"/>
                    </a:lnTo>
                    <a:lnTo>
                      <a:pt x="480" y="194"/>
                    </a:lnTo>
                    <a:lnTo>
                      <a:pt x="482" y="188"/>
                    </a:lnTo>
                    <a:lnTo>
                      <a:pt x="482" y="163"/>
                    </a:lnTo>
                    <a:lnTo>
                      <a:pt x="486" y="158"/>
                    </a:lnTo>
                    <a:lnTo>
                      <a:pt x="486" y="130"/>
                    </a:lnTo>
                    <a:lnTo>
                      <a:pt x="489" y="124"/>
                    </a:lnTo>
                    <a:lnTo>
                      <a:pt x="489" y="102"/>
                    </a:lnTo>
                    <a:lnTo>
                      <a:pt x="491" y="96"/>
                    </a:lnTo>
                    <a:lnTo>
                      <a:pt x="491" y="68"/>
                    </a:lnTo>
                    <a:lnTo>
                      <a:pt x="494" y="63"/>
                    </a:lnTo>
                    <a:lnTo>
                      <a:pt x="494" y="39"/>
                    </a:lnTo>
                    <a:lnTo>
                      <a:pt x="498" y="32"/>
                    </a:lnTo>
                    <a:lnTo>
                      <a:pt x="498" y="0"/>
                    </a:lnTo>
                    <a:lnTo>
                      <a:pt x="491" y="0"/>
                    </a:lnTo>
                    <a:lnTo>
                      <a:pt x="491" y="32"/>
                    </a:lnTo>
                    <a:lnTo>
                      <a:pt x="489" y="39"/>
                    </a:lnTo>
                    <a:lnTo>
                      <a:pt x="489" y="63"/>
                    </a:lnTo>
                    <a:lnTo>
                      <a:pt x="486" y="68"/>
                    </a:lnTo>
                    <a:lnTo>
                      <a:pt x="486" y="96"/>
                    </a:lnTo>
                    <a:lnTo>
                      <a:pt x="482" y="102"/>
                    </a:lnTo>
                    <a:lnTo>
                      <a:pt x="482" y="124"/>
                    </a:lnTo>
                    <a:lnTo>
                      <a:pt x="480" y="130"/>
                    </a:lnTo>
                    <a:lnTo>
                      <a:pt x="480" y="158"/>
                    </a:lnTo>
                    <a:lnTo>
                      <a:pt x="477" y="163"/>
                    </a:lnTo>
                    <a:lnTo>
                      <a:pt x="477" y="188"/>
                    </a:lnTo>
                    <a:lnTo>
                      <a:pt x="474" y="194"/>
                    </a:lnTo>
                    <a:lnTo>
                      <a:pt x="474" y="219"/>
                    </a:lnTo>
                    <a:lnTo>
                      <a:pt x="472" y="225"/>
                    </a:lnTo>
                    <a:lnTo>
                      <a:pt x="472" y="253"/>
                    </a:lnTo>
                    <a:lnTo>
                      <a:pt x="468" y="258"/>
                    </a:lnTo>
                    <a:lnTo>
                      <a:pt x="468" y="271"/>
                    </a:lnTo>
                    <a:lnTo>
                      <a:pt x="468" y="269"/>
                    </a:lnTo>
                    <a:lnTo>
                      <a:pt x="465" y="274"/>
                    </a:lnTo>
                    <a:lnTo>
                      <a:pt x="465" y="277"/>
                    </a:lnTo>
                    <a:lnTo>
                      <a:pt x="468" y="274"/>
                    </a:lnTo>
                    <a:lnTo>
                      <a:pt x="462" y="274"/>
                    </a:lnTo>
                    <a:lnTo>
                      <a:pt x="462" y="283"/>
                    </a:lnTo>
                    <a:lnTo>
                      <a:pt x="462" y="281"/>
                    </a:lnTo>
                    <a:lnTo>
                      <a:pt x="460" y="286"/>
                    </a:lnTo>
                    <a:lnTo>
                      <a:pt x="460" y="289"/>
                    </a:lnTo>
                    <a:lnTo>
                      <a:pt x="460" y="286"/>
                    </a:lnTo>
                    <a:lnTo>
                      <a:pt x="456" y="291"/>
                    </a:lnTo>
                    <a:lnTo>
                      <a:pt x="456" y="294"/>
                    </a:lnTo>
                    <a:lnTo>
                      <a:pt x="456" y="291"/>
                    </a:lnTo>
                    <a:lnTo>
                      <a:pt x="453" y="297"/>
                    </a:lnTo>
                    <a:lnTo>
                      <a:pt x="453" y="302"/>
                    </a:lnTo>
                    <a:lnTo>
                      <a:pt x="453" y="299"/>
                    </a:lnTo>
                    <a:lnTo>
                      <a:pt x="451" y="305"/>
                    </a:lnTo>
                    <a:lnTo>
                      <a:pt x="451" y="307"/>
                    </a:lnTo>
                    <a:lnTo>
                      <a:pt x="451" y="305"/>
                    </a:lnTo>
                    <a:lnTo>
                      <a:pt x="448" y="310"/>
                    </a:lnTo>
                    <a:lnTo>
                      <a:pt x="448" y="317"/>
                    </a:lnTo>
                    <a:lnTo>
                      <a:pt x="451" y="314"/>
                    </a:lnTo>
                    <a:lnTo>
                      <a:pt x="445" y="314"/>
                    </a:lnTo>
                    <a:lnTo>
                      <a:pt x="445" y="319"/>
                    </a:lnTo>
                    <a:lnTo>
                      <a:pt x="445" y="317"/>
                    </a:lnTo>
                    <a:lnTo>
                      <a:pt x="442" y="322"/>
                    </a:lnTo>
                    <a:lnTo>
                      <a:pt x="442" y="327"/>
                    </a:lnTo>
                    <a:lnTo>
                      <a:pt x="442" y="325"/>
                    </a:lnTo>
                    <a:lnTo>
                      <a:pt x="439" y="330"/>
                    </a:lnTo>
                    <a:lnTo>
                      <a:pt x="439" y="333"/>
                    </a:lnTo>
                    <a:lnTo>
                      <a:pt x="439" y="330"/>
                    </a:lnTo>
                    <a:lnTo>
                      <a:pt x="436" y="335"/>
                    </a:lnTo>
                    <a:lnTo>
                      <a:pt x="436" y="338"/>
                    </a:lnTo>
                    <a:lnTo>
                      <a:pt x="439" y="335"/>
                    </a:lnTo>
                    <a:lnTo>
                      <a:pt x="434" y="335"/>
                    </a:lnTo>
                    <a:lnTo>
                      <a:pt x="434" y="341"/>
                    </a:lnTo>
                    <a:lnTo>
                      <a:pt x="434" y="338"/>
                    </a:lnTo>
                    <a:lnTo>
                      <a:pt x="431" y="344"/>
                    </a:lnTo>
                    <a:lnTo>
                      <a:pt x="431" y="346"/>
                    </a:lnTo>
                    <a:lnTo>
                      <a:pt x="427" y="353"/>
                    </a:lnTo>
                    <a:lnTo>
                      <a:pt x="427" y="355"/>
                    </a:lnTo>
                    <a:lnTo>
                      <a:pt x="427" y="353"/>
                    </a:lnTo>
                    <a:lnTo>
                      <a:pt x="424" y="358"/>
                    </a:lnTo>
                    <a:lnTo>
                      <a:pt x="424" y="363"/>
                    </a:lnTo>
                    <a:lnTo>
                      <a:pt x="424" y="361"/>
                    </a:lnTo>
                    <a:lnTo>
                      <a:pt x="422" y="366"/>
                    </a:lnTo>
                    <a:lnTo>
                      <a:pt x="422" y="369"/>
                    </a:lnTo>
                    <a:lnTo>
                      <a:pt x="419" y="374"/>
                    </a:lnTo>
                    <a:lnTo>
                      <a:pt x="419" y="372"/>
                    </a:lnTo>
                    <a:lnTo>
                      <a:pt x="415" y="377"/>
                    </a:lnTo>
                    <a:lnTo>
                      <a:pt x="415" y="382"/>
                    </a:lnTo>
                    <a:lnTo>
                      <a:pt x="415" y="380"/>
                    </a:lnTo>
                    <a:lnTo>
                      <a:pt x="413" y="382"/>
                    </a:lnTo>
                    <a:lnTo>
                      <a:pt x="410" y="391"/>
                    </a:lnTo>
                    <a:lnTo>
                      <a:pt x="410" y="394"/>
                    </a:lnTo>
                    <a:lnTo>
                      <a:pt x="405" y="405"/>
                    </a:lnTo>
                    <a:lnTo>
                      <a:pt x="405" y="408"/>
                    </a:lnTo>
                    <a:lnTo>
                      <a:pt x="398" y="419"/>
                    </a:lnTo>
                    <a:lnTo>
                      <a:pt x="398" y="422"/>
                    </a:lnTo>
                    <a:lnTo>
                      <a:pt x="393" y="433"/>
                    </a:lnTo>
                    <a:lnTo>
                      <a:pt x="393" y="436"/>
                    </a:lnTo>
                    <a:lnTo>
                      <a:pt x="386" y="446"/>
                    </a:lnTo>
                    <a:lnTo>
                      <a:pt x="386" y="453"/>
                    </a:lnTo>
                    <a:lnTo>
                      <a:pt x="386" y="449"/>
                    </a:lnTo>
                    <a:lnTo>
                      <a:pt x="384" y="453"/>
                    </a:lnTo>
                    <a:lnTo>
                      <a:pt x="381" y="461"/>
                    </a:lnTo>
                    <a:lnTo>
                      <a:pt x="381" y="466"/>
                    </a:lnTo>
                    <a:lnTo>
                      <a:pt x="378" y="472"/>
                    </a:lnTo>
                    <a:lnTo>
                      <a:pt x="378" y="469"/>
                    </a:lnTo>
                    <a:lnTo>
                      <a:pt x="375" y="472"/>
                    </a:lnTo>
                    <a:lnTo>
                      <a:pt x="372" y="480"/>
                    </a:lnTo>
                    <a:lnTo>
                      <a:pt x="372" y="485"/>
                    </a:lnTo>
                    <a:lnTo>
                      <a:pt x="372" y="482"/>
                    </a:lnTo>
                    <a:lnTo>
                      <a:pt x="369" y="485"/>
                    </a:lnTo>
                    <a:lnTo>
                      <a:pt x="366" y="494"/>
                    </a:lnTo>
                    <a:lnTo>
                      <a:pt x="366" y="500"/>
                    </a:lnTo>
                    <a:lnTo>
                      <a:pt x="364" y="505"/>
                    </a:lnTo>
                    <a:lnTo>
                      <a:pt x="364" y="508"/>
                    </a:lnTo>
                    <a:lnTo>
                      <a:pt x="357" y="519"/>
                    </a:lnTo>
                    <a:lnTo>
                      <a:pt x="357" y="521"/>
                    </a:lnTo>
                    <a:lnTo>
                      <a:pt x="355" y="528"/>
                    </a:lnTo>
                    <a:lnTo>
                      <a:pt x="355" y="530"/>
                    </a:lnTo>
                    <a:lnTo>
                      <a:pt x="352" y="536"/>
                    </a:lnTo>
                    <a:lnTo>
                      <a:pt x="352" y="541"/>
                    </a:lnTo>
                    <a:lnTo>
                      <a:pt x="355" y="538"/>
                    </a:lnTo>
                    <a:lnTo>
                      <a:pt x="348" y="538"/>
                    </a:lnTo>
                    <a:lnTo>
                      <a:pt x="348" y="547"/>
                    </a:lnTo>
                    <a:lnTo>
                      <a:pt x="348" y="544"/>
                    </a:lnTo>
                    <a:lnTo>
                      <a:pt x="346" y="549"/>
                    </a:lnTo>
                    <a:lnTo>
                      <a:pt x="346" y="555"/>
                    </a:lnTo>
                    <a:lnTo>
                      <a:pt x="343" y="561"/>
                    </a:lnTo>
                    <a:lnTo>
                      <a:pt x="343" y="564"/>
                    </a:lnTo>
                    <a:lnTo>
                      <a:pt x="340" y="569"/>
                    </a:lnTo>
                    <a:lnTo>
                      <a:pt x="340" y="572"/>
                    </a:lnTo>
                    <a:lnTo>
                      <a:pt x="337" y="577"/>
                    </a:lnTo>
                    <a:lnTo>
                      <a:pt x="337" y="580"/>
                    </a:lnTo>
                    <a:lnTo>
                      <a:pt x="334" y="585"/>
                    </a:lnTo>
                    <a:lnTo>
                      <a:pt x="334" y="591"/>
                    </a:lnTo>
                    <a:lnTo>
                      <a:pt x="334" y="588"/>
                    </a:lnTo>
                    <a:lnTo>
                      <a:pt x="331" y="594"/>
                    </a:lnTo>
                    <a:lnTo>
                      <a:pt x="331" y="600"/>
                    </a:lnTo>
                    <a:lnTo>
                      <a:pt x="331" y="597"/>
                    </a:lnTo>
                    <a:lnTo>
                      <a:pt x="328" y="603"/>
                    </a:lnTo>
                    <a:lnTo>
                      <a:pt x="328" y="608"/>
                    </a:lnTo>
                    <a:lnTo>
                      <a:pt x="326" y="613"/>
                    </a:lnTo>
                    <a:lnTo>
                      <a:pt x="326" y="616"/>
                    </a:lnTo>
                    <a:lnTo>
                      <a:pt x="322" y="621"/>
                    </a:lnTo>
                    <a:lnTo>
                      <a:pt x="322" y="624"/>
                    </a:lnTo>
                    <a:lnTo>
                      <a:pt x="319" y="630"/>
                    </a:lnTo>
                    <a:lnTo>
                      <a:pt x="319" y="636"/>
                    </a:lnTo>
                    <a:lnTo>
                      <a:pt x="319" y="633"/>
                    </a:lnTo>
                    <a:lnTo>
                      <a:pt x="317" y="639"/>
                    </a:lnTo>
                    <a:lnTo>
                      <a:pt x="317" y="647"/>
                    </a:lnTo>
                    <a:lnTo>
                      <a:pt x="314" y="652"/>
                    </a:lnTo>
                    <a:lnTo>
                      <a:pt x="314" y="655"/>
                    </a:lnTo>
                    <a:lnTo>
                      <a:pt x="311" y="660"/>
                    </a:lnTo>
                    <a:lnTo>
                      <a:pt x="311" y="664"/>
                    </a:lnTo>
                    <a:lnTo>
                      <a:pt x="308" y="669"/>
                    </a:lnTo>
                    <a:lnTo>
                      <a:pt x="308" y="677"/>
                    </a:lnTo>
                    <a:lnTo>
                      <a:pt x="308" y="675"/>
                    </a:lnTo>
                    <a:lnTo>
                      <a:pt x="305" y="680"/>
                    </a:lnTo>
                    <a:lnTo>
                      <a:pt x="305" y="685"/>
                    </a:lnTo>
                    <a:lnTo>
                      <a:pt x="305" y="683"/>
                    </a:lnTo>
                    <a:lnTo>
                      <a:pt x="302" y="688"/>
                    </a:lnTo>
                    <a:lnTo>
                      <a:pt x="302" y="697"/>
                    </a:lnTo>
                    <a:lnTo>
                      <a:pt x="302" y="694"/>
                    </a:lnTo>
                    <a:lnTo>
                      <a:pt x="299" y="700"/>
                    </a:lnTo>
                    <a:lnTo>
                      <a:pt x="299" y="708"/>
                    </a:lnTo>
                    <a:lnTo>
                      <a:pt x="299" y="705"/>
                    </a:lnTo>
                    <a:lnTo>
                      <a:pt x="297" y="711"/>
                    </a:lnTo>
                    <a:lnTo>
                      <a:pt x="297" y="719"/>
                    </a:lnTo>
                    <a:lnTo>
                      <a:pt x="297" y="716"/>
                    </a:lnTo>
                    <a:lnTo>
                      <a:pt x="293" y="722"/>
                    </a:lnTo>
                    <a:lnTo>
                      <a:pt x="293" y="739"/>
                    </a:lnTo>
                    <a:lnTo>
                      <a:pt x="293" y="736"/>
                    </a:lnTo>
                    <a:lnTo>
                      <a:pt x="290" y="741"/>
                    </a:lnTo>
                    <a:lnTo>
                      <a:pt x="290" y="750"/>
                    </a:lnTo>
                    <a:lnTo>
                      <a:pt x="290" y="747"/>
                    </a:lnTo>
                    <a:lnTo>
                      <a:pt x="288" y="752"/>
                    </a:lnTo>
                    <a:lnTo>
                      <a:pt x="288" y="760"/>
                    </a:lnTo>
                    <a:lnTo>
                      <a:pt x="288" y="758"/>
                    </a:lnTo>
                    <a:lnTo>
                      <a:pt x="285" y="763"/>
                    </a:lnTo>
                    <a:lnTo>
                      <a:pt x="285" y="775"/>
                    </a:lnTo>
                    <a:lnTo>
                      <a:pt x="285" y="772"/>
                    </a:lnTo>
                    <a:lnTo>
                      <a:pt x="281" y="777"/>
                    </a:lnTo>
                    <a:lnTo>
                      <a:pt x="281" y="788"/>
                    </a:lnTo>
                    <a:lnTo>
                      <a:pt x="281" y="786"/>
                    </a:lnTo>
                    <a:lnTo>
                      <a:pt x="279" y="791"/>
                    </a:lnTo>
                    <a:lnTo>
                      <a:pt x="279" y="808"/>
                    </a:lnTo>
                    <a:lnTo>
                      <a:pt x="279" y="805"/>
                    </a:lnTo>
                    <a:lnTo>
                      <a:pt x="276" y="811"/>
                    </a:lnTo>
                    <a:lnTo>
                      <a:pt x="276" y="836"/>
                    </a:lnTo>
                    <a:lnTo>
                      <a:pt x="281" y="836"/>
                    </a:lnTo>
                    <a:lnTo>
                      <a:pt x="281" y="830"/>
                    </a:lnTo>
                    <a:lnTo>
                      <a:pt x="276" y="830"/>
                    </a:lnTo>
                    <a:lnTo>
                      <a:pt x="279" y="832"/>
                    </a:lnTo>
                    <a:lnTo>
                      <a:pt x="279" y="827"/>
                    </a:lnTo>
                    <a:lnTo>
                      <a:pt x="273" y="827"/>
                    </a:lnTo>
                    <a:lnTo>
                      <a:pt x="276" y="830"/>
                    </a:lnTo>
                    <a:lnTo>
                      <a:pt x="276" y="827"/>
                    </a:lnTo>
                    <a:lnTo>
                      <a:pt x="261" y="814"/>
                    </a:lnTo>
                    <a:lnTo>
                      <a:pt x="259" y="814"/>
                    </a:lnTo>
                    <a:lnTo>
                      <a:pt x="261" y="816"/>
                    </a:lnTo>
                    <a:lnTo>
                      <a:pt x="261" y="811"/>
                    </a:lnTo>
                    <a:lnTo>
                      <a:pt x="256" y="811"/>
                    </a:lnTo>
                    <a:lnTo>
                      <a:pt x="259" y="814"/>
                    </a:lnTo>
                    <a:lnTo>
                      <a:pt x="259" y="808"/>
                    </a:lnTo>
                    <a:lnTo>
                      <a:pt x="252" y="808"/>
                    </a:lnTo>
                    <a:lnTo>
                      <a:pt x="256" y="811"/>
                    </a:lnTo>
                    <a:lnTo>
                      <a:pt x="256" y="805"/>
                    </a:lnTo>
                    <a:lnTo>
                      <a:pt x="250" y="805"/>
                    </a:lnTo>
                    <a:lnTo>
                      <a:pt x="252" y="805"/>
                    </a:lnTo>
                    <a:lnTo>
                      <a:pt x="247" y="803"/>
                    </a:lnTo>
                    <a:lnTo>
                      <a:pt x="244" y="803"/>
                    </a:lnTo>
                    <a:lnTo>
                      <a:pt x="247" y="805"/>
                    </a:lnTo>
                    <a:lnTo>
                      <a:pt x="247" y="799"/>
                    </a:lnTo>
                    <a:lnTo>
                      <a:pt x="240" y="799"/>
                    </a:lnTo>
                    <a:lnTo>
                      <a:pt x="244" y="799"/>
                    </a:lnTo>
                    <a:lnTo>
                      <a:pt x="238" y="796"/>
                    </a:lnTo>
                    <a:lnTo>
                      <a:pt x="235" y="796"/>
                    </a:lnTo>
                    <a:lnTo>
                      <a:pt x="238" y="799"/>
                    </a:lnTo>
                    <a:lnTo>
                      <a:pt x="238" y="794"/>
                    </a:lnTo>
                    <a:lnTo>
                      <a:pt x="230" y="794"/>
                    </a:lnTo>
                    <a:lnTo>
                      <a:pt x="232" y="794"/>
                    </a:lnTo>
                    <a:lnTo>
                      <a:pt x="226" y="791"/>
                    </a:lnTo>
                    <a:lnTo>
                      <a:pt x="223" y="791"/>
                    </a:lnTo>
                    <a:lnTo>
                      <a:pt x="226" y="794"/>
                    </a:lnTo>
                    <a:lnTo>
                      <a:pt x="226" y="788"/>
                    </a:lnTo>
                    <a:lnTo>
                      <a:pt x="218" y="788"/>
                    </a:lnTo>
                    <a:lnTo>
                      <a:pt x="221" y="788"/>
                    </a:lnTo>
                    <a:lnTo>
                      <a:pt x="214" y="786"/>
                    </a:lnTo>
                    <a:lnTo>
                      <a:pt x="211" y="786"/>
                    </a:lnTo>
                    <a:lnTo>
                      <a:pt x="214" y="786"/>
                    </a:lnTo>
                    <a:lnTo>
                      <a:pt x="209" y="783"/>
                    </a:lnTo>
                    <a:lnTo>
                      <a:pt x="203" y="783"/>
                    </a:lnTo>
                    <a:lnTo>
                      <a:pt x="206" y="783"/>
                    </a:lnTo>
                    <a:lnTo>
                      <a:pt x="200" y="780"/>
                    </a:lnTo>
                    <a:lnTo>
                      <a:pt x="194" y="780"/>
                    </a:lnTo>
                    <a:lnTo>
                      <a:pt x="197" y="780"/>
                    </a:lnTo>
                    <a:lnTo>
                      <a:pt x="192" y="777"/>
                    </a:lnTo>
                    <a:lnTo>
                      <a:pt x="185" y="777"/>
                    </a:lnTo>
                    <a:lnTo>
                      <a:pt x="189" y="780"/>
                    </a:lnTo>
                    <a:lnTo>
                      <a:pt x="189" y="775"/>
                    </a:lnTo>
                    <a:lnTo>
                      <a:pt x="171" y="775"/>
                    </a:lnTo>
                    <a:lnTo>
                      <a:pt x="173" y="777"/>
                    </a:lnTo>
                    <a:lnTo>
                      <a:pt x="173" y="772"/>
                    </a:lnTo>
                    <a:lnTo>
                      <a:pt x="154" y="772"/>
                    </a:lnTo>
                    <a:lnTo>
                      <a:pt x="156" y="775"/>
                    </a:lnTo>
                    <a:lnTo>
                      <a:pt x="156" y="769"/>
                    </a:lnTo>
                    <a:lnTo>
                      <a:pt x="139" y="769"/>
                    </a:lnTo>
                    <a:lnTo>
                      <a:pt x="139" y="775"/>
                    </a:lnTo>
                    <a:lnTo>
                      <a:pt x="142" y="772"/>
                    </a:lnTo>
                    <a:lnTo>
                      <a:pt x="133" y="772"/>
                    </a:lnTo>
                    <a:lnTo>
                      <a:pt x="136" y="775"/>
                    </a:lnTo>
                    <a:lnTo>
                      <a:pt x="133" y="769"/>
                    </a:lnTo>
                    <a:lnTo>
                      <a:pt x="127" y="755"/>
                    </a:lnTo>
                    <a:lnTo>
                      <a:pt x="115" y="733"/>
                    </a:lnTo>
                    <a:lnTo>
                      <a:pt x="113" y="722"/>
                    </a:lnTo>
                    <a:lnTo>
                      <a:pt x="89" y="677"/>
                    </a:lnTo>
                    <a:lnTo>
                      <a:pt x="84" y="664"/>
                    </a:lnTo>
                    <a:lnTo>
                      <a:pt x="81" y="652"/>
                    </a:lnTo>
                    <a:lnTo>
                      <a:pt x="75" y="641"/>
                    </a:lnTo>
                    <a:lnTo>
                      <a:pt x="75" y="639"/>
                    </a:lnTo>
                    <a:lnTo>
                      <a:pt x="69" y="630"/>
                    </a:lnTo>
                    <a:lnTo>
                      <a:pt x="69" y="633"/>
                    </a:lnTo>
                    <a:lnTo>
                      <a:pt x="63" y="621"/>
                    </a:lnTo>
                    <a:lnTo>
                      <a:pt x="60" y="611"/>
                    </a:lnTo>
                    <a:lnTo>
                      <a:pt x="43" y="577"/>
                    </a:lnTo>
                    <a:lnTo>
                      <a:pt x="39" y="566"/>
                    </a:lnTo>
                    <a:lnTo>
                      <a:pt x="34" y="555"/>
                    </a:lnTo>
                    <a:lnTo>
                      <a:pt x="34" y="552"/>
                    </a:lnTo>
                    <a:lnTo>
                      <a:pt x="29" y="544"/>
                    </a:lnTo>
                    <a:lnTo>
                      <a:pt x="29" y="547"/>
                    </a:lnTo>
                    <a:lnTo>
                      <a:pt x="25" y="536"/>
                    </a:lnTo>
                    <a:lnTo>
                      <a:pt x="14" y="513"/>
                    </a:lnTo>
                    <a:lnTo>
                      <a:pt x="10" y="505"/>
                    </a:lnTo>
                    <a:lnTo>
                      <a:pt x="5" y="494"/>
                    </a:lnTo>
                    <a:lnTo>
                      <a:pt x="5" y="492"/>
                    </a:lnTo>
                    <a:lnTo>
                      <a:pt x="0" y="482"/>
                    </a:lnTo>
                    <a:lnTo>
                      <a:pt x="0" y="494"/>
                    </a:lnTo>
                  </a:path>
                </a:pathLst>
              </a:custGeom>
              <a:solidFill>
                <a:srgbClr val="000000"/>
              </a:solidFill>
              <a:ln w="12700" cap="rnd" cmpd="sng">
                <a:solidFill>
                  <a:schemeClr val="bg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76" name="Freeform 84"/>
              <p:cNvSpPr>
                <a:spLocks noChangeAspect="1"/>
              </p:cNvSpPr>
              <p:nvPr/>
            </p:nvSpPr>
            <p:spPr bwMode="auto">
              <a:xfrm>
                <a:off x="1363" y="2146"/>
                <a:ext cx="303" cy="464"/>
              </a:xfrm>
              <a:custGeom>
                <a:avLst/>
                <a:gdLst/>
                <a:ahLst/>
                <a:cxnLst>
                  <a:cxn ang="0">
                    <a:pos x="18" y="681"/>
                  </a:cxn>
                  <a:cxn ang="0">
                    <a:pos x="32" y="567"/>
                  </a:cxn>
                  <a:cxn ang="0">
                    <a:pos x="44" y="492"/>
                  </a:cxn>
                  <a:cxn ang="0">
                    <a:pos x="56" y="420"/>
                  </a:cxn>
                  <a:cxn ang="0">
                    <a:pos x="66" y="375"/>
                  </a:cxn>
                  <a:cxn ang="0">
                    <a:pos x="78" y="336"/>
                  </a:cxn>
                  <a:cxn ang="0">
                    <a:pos x="90" y="306"/>
                  </a:cxn>
                  <a:cxn ang="0">
                    <a:pos x="99" y="286"/>
                  </a:cxn>
                  <a:cxn ang="0">
                    <a:pos x="116" y="255"/>
                  </a:cxn>
                  <a:cxn ang="0">
                    <a:pos x="128" y="235"/>
                  </a:cxn>
                  <a:cxn ang="0">
                    <a:pos x="143" y="214"/>
                  </a:cxn>
                  <a:cxn ang="0">
                    <a:pos x="157" y="191"/>
                  </a:cxn>
                  <a:cxn ang="0">
                    <a:pos x="172" y="172"/>
                  </a:cxn>
                  <a:cxn ang="0">
                    <a:pos x="190" y="147"/>
                  </a:cxn>
                  <a:cxn ang="0">
                    <a:pos x="221" y="122"/>
                  </a:cxn>
                  <a:cxn ang="0">
                    <a:pos x="231" y="114"/>
                  </a:cxn>
                  <a:cxn ang="0">
                    <a:pos x="245" y="99"/>
                  </a:cxn>
                  <a:cxn ang="0">
                    <a:pos x="253" y="88"/>
                  </a:cxn>
                  <a:cxn ang="0">
                    <a:pos x="269" y="83"/>
                  </a:cxn>
                  <a:cxn ang="0">
                    <a:pos x="283" y="75"/>
                  </a:cxn>
                  <a:cxn ang="0">
                    <a:pos x="298" y="63"/>
                  </a:cxn>
                  <a:cxn ang="0">
                    <a:pos x="312" y="58"/>
                  </a:cxn>
                  <a:cxn ang="0">
                    <a:pos x="327" y="50"/>
                  </a:cxn>
                  <a:cxn ang="0">
                    <a:pos x="341" y="39"/>
                  </a:cxn>
                  <a:cxn ang="0">
                    <a:pos x="365" y="32"/>
                  </a:cxn>
                  <a:cxn ang="0">
                    <a:pos x="387" y="22"/>
                  </a:cxn>
                  <a:cxn ang="0">
                    <a:pos x="423" y="16"/>
                  </a:cxn>
                  <a:cxn ang="0">
                    <a:pos x="463" y="8"/>
                  </a:cxn>
                  <a:cxn ang="0">
                    <a:pos x="472" y="3"/>
                  </a:cxn>
                  <a:cxn ang="0">
                    <a:pos x="425" y="11"/>
                  </a:cxn>
                  <a:cxn ang="0">
                    <a:pos x="387" y="19"/>
                  </a:cxn>
                  <a:cxn ang="0">
                    <a:pos x="362" y="27"/>
                  </a:cxn>
                  <a:cxn ang="0">
                    <a:pos x="341" y="39"/>
                  </a:cxn>
                  <a:cxn ang="0">
                    <a:pos x="324" y="44"/>
                  </a:cxn>
                  <a:cxn ang="0">
                    <a:pos x="309" y="52"/>
                  </a:cxn>
                  <a:cxn ang="0">
                    <a:pos x="295" y="60"/>
                  </a:cxn>
                  <a:cxn ang="0">
                    <a:pos x="279" y="72"/>
                  </a:cxn>
                  <a:cxn ang="0">
                    <a:pos x="265" y="80"/>
                  </a:cxn>
                  <a:cxn ang="0">
                    <a:pos x="253" y="88"/>
                  </a:cxn>
                  <a:cxn ang="0">
                    <a:pos x="242" y="97"/>
                  </a:cxn>
                  <a:cxn ang="0">
                    <a:pos x="224" y="106"/>
                  </a:cxn>
                  <a:cxn ang="0">
                    <a:pos x="216" y="114"/>
                  </a:cxn>
                  <a:cxn ang="0">
                    <a:pos x="192" y="142"/>
                  </a:cxn>
                  <a:cxn ang="0">
                    <a:pos x="172" y="161"/>
                  </a:cxn>
                  <a:cxn ang="0">
                    <a:pos x="161" y="178"/>
                  </a:cxn>
                  <a:cxn ang="0">
                    <a:pos x="143" y="203"/>
                  </a:cxn>
                  <a:cxn ang="0">
                    <a:pos x="125" y="227"/>
                  </a:cxn>
                  <a:cxn ang="0">
                    <a:pos x="111" y="255"/>
                  </a:cxn>
                  <a:cxn ang="0">
                    <a:pos x="94" y="286"/>
                  </a:cxn>
                  <a:cxn ang="0">
                    <a:pos x="85" y="302"/>
                  </a:cxn>
                  <a:cxn ang="0">
                    <a:pos x="73" y="336"/>
                  </a:cxn>
                  <a:cxn ang="0">
                    <a:pos x="61" y="375"/>
                  </a:cxn>
                  <a:cxn ang="0">
                    <a:pos x="49" y="420"/>
                  </a:cxn>
                  <a:cxn ang="0">
                    <a:pos x="38" y="492"/>
                  </a:cxn>
                  <a:cxn ang="0">
                    <a:pos x="27" y="567"/>
                  </a:cxn>
                  <a:cxn ang="0">
                    <a:pos x="11" y="681"/>
                  </a:cxn>
                  <a:cxn ang="0">
                    <a:pos x="6" y="812"/>
                  </a:cxn>
                </a:cxnLst>
                <a:rect l="0" t="0" r="r" b="b"/>
                <a:pathLst>
                  <a:path w="497" h="813">
                    <a:moveTo>
                      <a:pt x="6" y="812"/>
                    </a:moveTo>
                    <a:lnTo>
                      <a:pt x="9" y="803"/>
                    </a:lnTo>
                    <a:lnTo>
                      <a:pt x="9" y="779"/>
                    </a:lnTo>
                    <a:lnTo>
                      <a:pt x="11" y="772"/>
                    </a:lnTo>
                    <a:lnTo>
                      <a:pt x="11" y="745"/>
                    </a:lnTo>
                    <a:lnTo>
                      <a:pt x="15" y="736"/>
                    </a:lnTo>
                    <a:lnTo>
                      <a:pt x="15" y="708"/>
                    </a:lnTo>
                    <a:lnTo>
                      <a:pt x="18" y="703"/>
                    </a:lnTo>
                    <a:lnTo>
                      <a:pt x="18" y="681"/>
                    </a:lnTo>
                    <a:lnTo>
                      <a:pt x="20" y="675"/>
                    </a:lnTo>
                    <a:lnTo>
                      <a:pt x="20" y="653"/>
                    </a:lnTo>
                    <a:lnTo>
                      <a:pt x="23" y="648"/>
                    </a:lnTo>
                    <a:lnTo>
                      <a:pt x="23" y="625"/>
                    </a:lnTo>
                    <a:lnTo>
                      <a:pt x="27" y="620"/>
                    </a:lnTo>
                    <a:lnTo>
                      <a:pt x="27" y="600"/>
                    </a:lnTo>
                    <a:lnTo>
                      <a:pt x="29" y="595"/>
                    </a:lnTo>
                    <a:lnTo>
                      <a:pt x="29" y="576"/>
                    </a:lnTo>
                    <a:lnTo>
                      <a:pt x="32" y="567"/>
                    </a:lnTo>
                    <a:lnTo>
                      <a:pt x="32" y="550"/>
                    </a:lnTo>
                    <a:lnTo>
                      <a:pt x="35" y="545"/>
                    </a:lnTo>
                    <a:lnTo>
                      <a:pt x="35" y="533"/>
                    </a:lnTo>
                    <a:lnTo>
                      <a:pt x="35" y="536"/>
                    </a:lnTo>
                    <a:lnTo>
                      <a:pt x="38" y="530"/>
                    </a:lnTo>
                    <a:lnTo>
                      <a:pt x="38" y="514"/>
                    </a:lnTo>
                    <a:lnTo>
                      <a:pt x="41" y="509"/>
                    </a:lnTo>
                    <a:lnTo>
                      <a:pt x="41" y="497"/>
                    </a:lnTo>
                    <a:lnTo>
                      <a:pt x="44" y="492"/>
                    </a:lnTo>
                    <a:lnTo>
                      <a:pt x="44" y="481"/>
                    </a:lnTo>
                    <a:lnTo>
                      <a:pt x="47" y="476"/>
                    </a:lnTo>
                    <a:lnTo>
                      <a:pt x="47" y="466"/>
                    </a:lnTo>
                    <a:lnTo>
                      <a:pt x="49" y="461"/>
                    </a:lnTo>
                    <a:lnTo>
                      <a:pt x="49" y="448"/>
                    </a:lnTo>
                    <a:lnTo>
                      <a:pt x="52" y="442"/>
                    </a:lnTo>
                    <a:lnTo>
                      <a:pt x="52" y="433"/>
                    </a:lnTo>
                    <a:lnTo>
                      <a:pt x="56" y="428"/>
                    </a:lnTo>
                    <a:lnTo>
                      <a:pt x="56" y="420"/>
                    </a:lnTo>
                    <a:lnTo>
                      <a:pt x="58" y="414"/>
                    </a:lnTo>
                    <a:lnTo>
                      <a:pt x="58" y="411"/>
                    </a:lnTo>
                    <a:lnTo>
                      <a:pt x="61" y="406"/>
                    </a:lnTo>
                    <a:lnTo>
                      <a:pt x="61" y="397"/>
                    </a:lnTo>
                    <a:lnTo>
                      <a:pt x="64" y="392"/>
                    </a:lnTo>
                    <a:lnTo>
                      <a:pt x="64" y="383"/>
                    </a:lnTo>
                    <a:lnTo>
                      <a:pt x="64" y="386"/>
                    </a:lnTo>
                    <a:lnTo>
                      <a:pt x="66" y="381"/>
                    </a:lnTo>
                    <a:lnTo>
                      <a:pt x="66" y="375"/>
                    </a:lnTo>
                    <a:lnTo>
                      <a:pt x="66" y="378"/>
                    </a:lnTo>
                    <a:lnTo>
                      <a:pt x="70" y="373"/>
                    </a:lnTo>
                    <a:lnTo>
                      <a:pt x="70" y="364"/>
                    </a:lnTo>
                    <a:lnTo>
                      <a:pt x="73" y="358"/>
                    </a:lnTo>
                    <a:lnTo>
                      <a:pt x="73" y="355"/>
                    </a:lnTo>
                    <a:lnTo>
                      <a:pt x="76" y="350"/>
                    </a:lnTo>
                    <a:lnTo>
                      <a:pt x="76" y="345"/>
                    </a:lnTo>
                    <a:lnTo>
                      <a:pt x="78" y="339"/>
                    </a:lnTo>
                    <a:lnTo>
                      <a:pt x="78" y="336"/>
                    </a:lnTo>
                    <a:lnTo>
                      <a:pt x="82" y="330"/>
                    </a:lnTo>
                    <a:lnTo>
                      <a:pt x="82" y="327"/>
                    </a:lnTo>
                    <a:lnTo>
                      <a:pt x="82" y="330"/>
                    </a:lnTo>
                    <a:lnTo>
                      <a:pt x="85" y="325"/>
                    </a:lnTo>
                    <a:lnTo>
                      <a:pt x="85" y="319"/>
                    </a:lnTo>
                    <a:lnTo>
                      <a:pt x="82" y="322"/>
                    </a:lnTo>
                    <a:lnTo>
                      <a:pt x="87" y="322"/>
                    </a:lnTo>
                    <a:lnTo>
                      <a:pt x="87" y="311"/>
                    </a:lnTo>
                    <a:lnTo>
                      <a:pt x="90" y="306"/>
                    </a:lnTo>
                    <a:lnTo>
                      <a:pt x="90" y="309"/>
                    </a:lnTo>
                    <a:lnTo>
                      <a:pt x="94" y="302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6" y="297"/>
                    </a:lnTo>
                    <a:lnTo>
                      <a:pt x="96" y="291"/>
                    </a:lnTo>
                    <a:lnTo>
                      <a:pt x="96" y="294"/>
                    </a:lnTo>
                    <a:lnTo>
                      <a:pt x="99" y="289"/>
                    </a:lnTo>
                    <a:lnTo>
                      <a:pt x="99" y="286"/>
                    </a:lnTo>
                    <a:lnTo>
                      <a:pt x="102" y="281"/>
                    </a:lnTo>
                    <a:lnTo>
                      <a:pt x="102" y="278"/>
                    </a:lnTo>
                    <a:lnTo>
                      <a:pt x="102" y="281"/>
                    </a:lnTo>
                    <a:lnTo>
                      <a:pt x="108" y="273"/>
                    </a:lnTo>
                    <a:lnTo>
                      <a:pt x="108" y="269"/>
                    </a:lnTo>
                    <a:lnTo>
                      <a:pt x="111" y="263"/>
                    </a:lnTo>
                    <a:lnTo>
                      <a:pt x="111" y="261"/>
                    </a:lnTo>
                    <a:lnTo>
                      <a:pt x="111" y="263"/>
                    </a:lnTo>
                    <a:lnTo>
                      <a:pt x="116" y="255"/>
                    </a:lnTo>
                    <a:lnTo>
                      <a:pt x="116" y="253"/>
                    </a:lnTo>
                    <a:lnTo>
                      <a:pt x="116" y="255"/>
                    </a:lnTo>
                    <a:lnTo>
                      <a:pt x="119" y="253"/>
                    </a:lnTo>
                    <a:lnTo>
                      <a:pt x="123" y="245"/>
                    </a:lnTo>
                    <a:lnTo>
                      <a:pt x="123" y="242"/>
                    </a:lnTo>
                    <a:lnTo>
                      <a:pt x="123" y="245"/>
                    </a:lnTo>
                    <a:lnTo>
                      <a:pt x="128" y="235"/>
                    </a:lnTo>
                    <a:lnTo>
                      <a:pt x="128" y="233"/>
                    </a:lnTo>
                    <a:lnTo>
                      <a:pt x="128" y="235"/>
                    </a:lnTo>
                    <a:lnTo>
                      <a:pt x="131" y="230"/>
                    </a:lnTo>
                    <a:lnTo>
                      <a:pt x="131" y="227"/>
                    </a:lnTo>
                    <a:lnTo>
                      <a:pt x="131" y="230"/>
                    </a:lnTo>
                    <a:lnTo>
                      <a:pt x="137" y="222"/>
                    </a:lnTo>
                    <a:lnTo>
                      <a:pt x="137" y="219"/>
                    </a:lnTo>
                    <a:lnTo>
                      <a:pt x="137" y="222"/>
                    </a:lnTo>
                    <a:lnTo>
                      <a:pt x="143" y="214"/>
                    </a:lnTo>
                    <a:lnTo>
                      <a:pt x="143" y="211"/>
                    </a:lnTo>
                    <a:lnTo>
                      <a:pt x="143" y="214"/>
                    </a:lnTo>
                    <a:lnTo>
                      <a:pt x="149" y="206"/>
                    </a:lnTo>
                    <a:lnTo>
                      <a:pt x="149" y="203"/>
                    </a:lnTo>
                    <a:lnTo>
                      <a:pt x="149" y="206"/>
                    </a:lnTo>
                    <a:lnTo>
                      <a:pt x="152" y="199"/>
                    </a:lnTo>
                    <a:lnTo>
                      <a:pt x="152" y="197"/>
                    </a:lnTo>
                    <a:lnTo>
                      <a:pt x="152" y="199"/>
                    </a:lnTo>
                    <a:lnTo>
                      <a:pt x="157" y="191"/>
                    </a:lnTo>
                    <a:lnTo>
                      <a:pt x="157" y="189"/>
                    </a:lnTo>
                    <a:lnTo>
                      <a:pt x="157" y="191"/>
                    </a:lnTo>
                    <a:lnTo>
                      <a:pt x="166" y="180"/>
                    </a:lnTo>
                    <a:lnTo>
                      <a:pt x="166" y="178"/>
                    </a:lnTo>
                    <a:lnTo>
                      <a:pt x="164" y="180"/>
                    </a:lnTo>
                    <a:lnTo>
                      <a:pt x="169" y="180"/>
                    </a:lnTo>
                    <a:lnTo>
                      <a:pt x="169" y="175"/>
                    </a:lnTo>
                    <a:lnTo>
                      <a:pt x="169" y="178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2" y="172"/>
                    </a:lnTo>
                    <a:lnTo>
                      <a:pt x="178" y="163"/>
                    </a:lnTo>
                    <a:lnTo>
                      <a:pt x="178" y="161"/>
                    </a:lnTo>
                    <a:lnTo>
                      <a:pt x="178" y="163"/>
                    </a:lnTo>
                    <a:lnTo>
                      <a:pt x="190" y="150"/>
                    </a:lnTo>
                    <a:lnTo>
                      <a:pt x="190" y="147"/>
                    </a:lnTo>
                    <a:lnTo>
                      <a:pt x="186" y="150"/>
                    </a:lnTo>
                    <a:lnTo>
                      <a:pt x="192" y="150"/>
                    </a:lnTo>
                    <a:lnTo>
                      <a:pt x="192" y="144"/>
                    </a:lnTo>
                    <a:lnTo>
                      <a:pt x="190" y="147"/>
                    </a:lnTo>
                    <a:lnTo>
                      <a:pt x="195" y="147"/>
                    </a:lnTo>
                    <a:lnTo>
                      <a:pt x="195" y="142"/>
                    </a:lnTo>
                    <a:lnTo>
                      <a:pt x="192" y="144"/>
                    </a:lnTo>
                    <a:lnTo>
                      <a:pt x="198" y="144"/>
                    </a:lnTo>
                    <a:lnTo>
                      <a:pt x="198" y="139"/>
                    </a:lnTo>
                    <a:lnTo>
                      <a:pt x="198" y="142"/>
                    </a:lnTo>
                    <a:lnTo>
                      <a:pt x="219" y="122"/>
                    </a:lnTo>
                    <a:lnTo>
                      <a:pt x="216" y="122"/>
                    </a:lnTo>
                    <a:lnTo>
                      <a:pt x="221" y="122"/>
                    </a:lnTo>
                    <a:lnTo>
                      <a:pt x="221" y="116"/>
                    </a:lnTo>
                    <a:lnTo>
                      <a:pt x="219" y="119"/>
                    </a:lnTo>
                    <a:lnTo>
                      <a:pt x="224" y="119"/>
                    </a:lnTo>
                    <a:lnTo>
                      <a:pt x="224" y="114"/>
                    </a:lnTo>
                    <a:lnTo>
                      <a:pt x="221" y="116"/>
                    </a:lnTo>
                    <a:lnTo>
                      <a:pt x="228" y="116"/>
                    </a:lnTo>
                    <a:lnTo>
                      <a:pt x="228" y="111"/>
                    </a:lnTo>
                    <a:lnTo>
                      <a:pt x="224" y="114"/>
                    </a:lnTo>
                    <a:lnTo>
                      <a:pt x="231" y="114"/>
                    </a:lnTo>
                    <a:lnTo>
                      <a:pt x="231" y="108"/>
                    </a:lnTo>
                    <a:lnTo>
                      <a:pt x="228" y="111"/>
                    </a:lnTo>
                    <a:lnTo>
                      <a:pt x="231" y="111"/>
                    </a:lnTo>
                    <a:lnTo>
                      <a:pt x="236" y="108"/>
                    </a:lnTo>
                    <a:lnTo>
                      <a:pt x="233" y="108"/>
                    </a:lnTo>
                    <a:lnTo>
                      <a:pt x="239" y="108"/>
                    </a:lnTo>
                    <a:lnTo>
                      <a:pt x="239" y="103"/>
                    </a:lnTo>
                    <a:lnTo>
                      <a:pt x="239" y="106"/>
                    </a:lnTo>
                    <a:lnTo>
                      <a:pt x="245" y="99"/>
                    </a:lnTo>
                    <a:lnTo>
                      <a:pt x="242" y="99"/>
                    </a:lnTo>
                    <a:lnTo>
                      <a:pt x="248" y="99"/>
                    </a:lnTo>
                    <a:lnTo>
                      <a:pt x="248" y="94"/>
                    </a:lnTo>
                    <a:lnTo>
                      <a:pt x="245" y="97"/>
                    </a:lnTo>
                    <a:lnTo>
                      <a:pt x="250" y="97"/>
                    </a:lnTo>
                    <a:lnTo>
                      <a:pt x="250" y="91"/>
                    </a:lnTo>
                    <a:lnTo>
                      <a:pt x="248" y="94"/>
                    </a:lnTo>
                    <a:lnTo>
                      <a:pt x="253" y="94"/>
                    </a:lnTo>
                    <a:lnTo>
                      <a:pt x="253" y="88"/>
                    </a:lnTo>
                    <a:lnTo>
                      <a:pt x="250" y="91"/>
                    </a:lnTo>
                    <a:lnTo>
                      <a:pt x="260" y="91"/>
                    </a:lnTo>
                    <a:lnTo>
                      <a:pt x="260" y="86"/>
                    </a:lnTo>
                    <a:lnTo>
                      <a:pt x="257" y="88"/>
                    </a:lnTo>
                    <a:lnTo>
                      <a:pt x="262" y="88"/>
                    </a:lnTo>
                    <a:lnTo>
                      <a:pt x="262" y="83"/>
                    </a:lnTo>
                    <a:lnTo>
                      <a:pt x="260" y="86"/>
                    </a:lnTo>
                    <a:lnTo>
                      <a:pt x="262" y="86"/>
                    </a:lnTo>
                    <a:lnTo>
                      <a:pt x="269" y="83"/>
                    </a:lnTo>
                    <a:lnTo>
                      <a:pt x="265" y="83"/>
                    </a:lnTo>
                    <a:lnTo>
                      <a:pt x="271" y="83"/>
                    </a:lnTo>
                    <a:lnTo>
                      <a:pt x="271" y="78"/>
                    </a:lnTo>
                    <a:lnTo>
                      <a:pt x="269" y="80"/>
                    </a:lnTo>
                    <a:lnTo>
                      <a:pt x="277" y="80"/>
                    </a:lnTo>
                    <a:lnTo>
                      <a:pt x="277" y="75"/>
                    </a:lnTo>
                    <a:lnTo>
                      <a:pt x="274" y="78"/>
                    </a:lnTo>
                    <a:lnTo>
                      <a:pt x="277" y="78"/>
                    </a:lnTo>
                    <a:lnTo>
                      <a:pt x="283" y="75"/>
                    </a:lnTo>
                    <a:lnTo>
                      <a:pt x="279" y="75"/>
                    </a:lnTo>
                    <a:lnTo>
                      <a:pt x="286" y="75"/>
                    </a:lnTo>
                    <a:lnTo>
                      <a:pt x="286" y="70"/>
                    </a:lnTo>
                    <a:lnTo>
                      <a:pt x="283" y="72"/>
                    </a:lnTo>
                    <a:lnTo>
                      <a:pt x="291" y="72"/>
                    </a:lnTo>
                    <a:lnTo>
                      <a:pt x="291" y="66"/>
                    </a:lnTo>
                    <a:lnTo>
                      <a:pt x="289" y="70"/>
                    </a:lnTo>
                    <a:lnTo>
                      <a:pt x="298" y="70"/>
                    </a:lnTo>
                    <a:lnTo>
                      <a:pt x="298" y="63"/>
                    </a:lnTo>
                    <a:lnTo>
                      <a:pt x="295" y="66"/>
                    </a:lnTo>
                    <a:lnTo>
                      <a:pt x="298" y="66"/>
                    </a:lnTo>
                    <a:lnTo>
                      <a:pt x="303" y="63"/>
                    </a:lnTo>
                    <a:lnTo>
                      <a:pt x="300" y="63"/>
                    </a:lnTo>
                    <a:lnTo>
                      <a:pt x="306" y="63"/>
                    </a:lnTo>
                    <a:lnTo>
                      <a:pt x="306" y="58"/>
                    </a:lnTo>
                    <a:lnTo>
                      <a:pt x="303" y="60"/>
                    </a:lnTo>
                    <a:lnTo>
                      <a:pt x="306" y="60"/>
                    </a:lnTo>
                    <a:lnTo>
                      <a:pt x="312" y="58"/>
                    </a:lnTo>
                    <a:lnTo>
                      <a:pt x="309" y="58"/>
                    </a:lnTo>
                    <a:lnTo>
                      <a:pt x="312" y="58"/>
                    </a:lnTo>
                    <a:lnTo>
                      <a:pt x="317" y="55"/>
                    </a:lnTo>
                    <a:lnTo>
                      <a:pt x="315" y="55"/>
                    </a:lnTo>
                    <a:lnTo>
                      <a:pt x="320" y="55"/>
                    </a:lnTo>
                    <a:lnTo>
                      <a:pt x="320" y="50"/>
                    </a:lnTo>
                    <a:lnTo>
                      <a:pt x="317" y="52"/>
                    </a:lnTo>
                    <a:lnTo>
                      <a:pt x="320" y="52"/>
                    </a:lnTo>
                    <a:lnTo>
                      <a:pt x="327" y="50"/>
                    </a:lnTo>
                    <a:lnTo>
                      <a:pt x="324" y="50"/>
                    </a:lnTo>
                    <a:lnTo>
                      <a:pt x="327" y="50"/>
                    </a:lnTo>
                    <a:lnTo>
                      <a:pt x="332" y="47"/>
                    </a:lnTo>
                    <a:lnTo>
                      <a:pt x="329" y="47"/>
                    </a:lnTo>
                    <a:lnTo>
                      <a:pt x="336" y="47"/>
                    </a:lnTo>
                    <a:lnTo>
                      <a:pt x="336" y="42"/>
                    </a:lnTo>
                    <a:lnTo>
                      <a:pt x="332" y="44"/>
                    </a:lnTo>
                    <a:lnTo>
                      <a:pt x="341" y="44"/>
                    </a:lnTo>
                    <a:lnTo>
                      <a:pt x="341" y="39"/>
                    </a:lnTo>
                    <a:lnTo>
                      <a:pt x="338" y="42"/>
                    </a:lnTo>
                    <a:lnTo>
                      <a:pt x="346" y="42"/>
                    </a:lnTo>
                    <a:lnTo>
                      <a:pt x="346" y="36"/>
                    </a:lnTo>
                    <a:lnTo>
                      <a:pt x="344" y="39"/>
                    </a:lnTo>
                    <a:lnTo>
                      <a:pt x="350" y="39"/>
                    </a:lnTo>
                    <a:lnTo>
                      <a:pt x="356" y="36"/>
                    </a:lnTo>
                    <a:lnTo>
                      <a:pt x="353" y="36"/>
                    </a:lnTo>
                    <a:lnTo>
                      <a:pt x="358" y="36"/>
                    </a:lnTo>
                    <a:lnTo>
                      <a:pt x="365" y="32"/>
                    </a:lnTo>
                    <a:lnTo>
                      <a:pt x="362" y="32"/>
                    </a:lnTo>
                    <a:lnTo>
                      <a:pt x="365" y="32"/>
                    </a:lnTo>
                    <a:lnTo>
                      <a:pt x="370" y="30"/>
                    </a:lnTo>
                    <a:lnTo>
                      <a:pt x="367" y="30"/>
                    </a:lnTo>
                    <a:lnTo>
                      <a:pt x="376" y="30"/>
                    </a:lnTo>
                    <a:lnTo>
                      <a:pt x="376" y="24"/>
                    </a:lnTo>
                    <a:lnTo>
                      <a:pt x="373" y="27"/>
                    </a:lnTo>
                    <a:lnTo>
                      <a:pt x="387" y="27"/>
                    </a:lnTo>
                    <a:lnTo>
                      <a:pt x="387" y="22"/>
                    </a:lnTo>
                    <a:lnTo>
                      <a:pt x="385" y="24"/>
                    </a:lnTo>
                    <a:lnTo>
                      <a:pt x="391" y="24"/>
                    </a:lnTo>
                    <a:lnTo>
                      <a:pt x="396" y="22"/>
                    </a:lnTo>
                    <a:lnTo>
                      <a:pt x="394" y="22"/>
                    </a:lnTo>
                    <a:lnTo>
                      <a:pt x="403" y="22"/>
                    </a:lnTo>
                    <a:lnTo>
                      <a:pt x="408" y="19"/>
                    </a:lnTo>
                    <a:lnTo>
                      <a:pt x="405" y="19"/>
                    </a:lnTo>
                    <a:lnTo>
                      <a:pt x="417" y="19"/>
                    </a:lnTo>
                    <a:lnTo>
                      <a:pt x="423" y="16"/>
                    </a:lnTo>
                    <a:lnTo>
                      <a:pt x="420" y="16"/>
                    </a:lnTo>
                    <a:lnTo>
                      <a:pt x="429" y="16"/>
                    </a:lnTo>
                    <a:lnTo>
                      <a:pt x="434" y="14"/>
                    </a:lnTo>
                    <a:lnTo>
                      <a:pt x="432" y="14"/>
                    </a:lnTo>
                    <a:lnTo>
                      <a:pt x="443" y="14"/>
                    </a:lnTo>
                    <a:lnTo>
                      <a:pt x="449" y="11"/>
                    </a:lnTo>
                    <a:lnTo>
                      <a:pt x="446" y="11"/>
                    </a:lnTo>
                    <a:lnTo>
                      <a:pt x="458" y="11"/>
                    </a:lnTo>
                    <a:lnTo>
                      <a:pt x="463" y="8"/>
                    </a:lnTo>
                    <a:lnTo>
                      <a:pt x="461" y="8"/>
                    </a:lnTo>
                    <a:lnTo>
                      <a:pt x="475" y="8"/>
                    </a:lnTo>
                    <a:lnTo>
                      <a:pt x="481" y="6"/>
                    </a:lnTo>
                    <a:lnTo>
                      <a:pt x="478" y="6"/>
                    </a:lnTo>
                    <a:lnTo>
                      <a:pt x="496" y="6"/>
                    </a:lnTo>
                    <a:lnTo>
                      <a:pt x="492" y="0"/>
                    </a:lnTo>
                    <a:lnTo>
                      <a:pt x="496" y="0"/>
                    </a:lnTo>
                    <a:lnTo>
                      <a:pt x="478" y="0"/>
                    </a:lnTo>
                    <a:lnTo>
                      <a:pt x="472" y="3"/>
                    </a:lnTo>
                    <a:lnTo>
                      <a:pt x="475" y="3"/>
                    </a:lnTo>
                    <a:lnTo>
                      <a:pt x="461" y="3"/>
                    </a:lnTo>
                    <a:lnTo>
                      <a:pt x="454" y="6"/>
                    </a:lnTo>
                    <a:lnTo>
                      <a:pt x="458" y="6"/>
                    </a:lnTo>
                    <a:lnTo>
                      <a:pt x="446" y="6"/>
                    </a:lnTo>
                    <a:lnTo>
                      <a:pt x="440" y="8"/>
                    </a:lnTo>
                    <a:lnTo>
                      <a:pt x="443" y="8"/>
                    </a:lnTo>
                    <a:lnTo>
                      <a:pt x="432" y="8"/>
                    </a:lnTo>
                    <a:lnTo>
                      <a:pt x="425" y="11"/>
                    </a:lnTo>
                    <a:lnTo>
                      <a:pt x="429" y="11"/>
                    </a:lnTo>
                    <a:lnTo>
                      <a:pt x="420" y="11"/>
                    </a:lnTo>
                    <a:lnTo>
                      <a:pt x="414" y="14"/>
                    </a:lnTo>
                    <a:lnTo>
                      <a:pt x="417" y="14"/>
                    </a:lnTo>
                    <a:lnTo>
                      <a:pt x="405" y="14"/>
                    </a:lnTo>
                    <a:lnTo>
                      <a:pt x="399" y="16"/>
                    </a:lnTo>
                    <a:lnTo>
                      <a:pt x="403" y="16"/>
                    </a:lnTo>
                    <a:lnTo>
                      <a:pt x="394" y="16"/>
                    </a:lnTo>
                    <a:lnTo>
                      <a:pt x="387" y="19"/>
                    </a:lnTo>
                    <a:lnTo>
                      <a:pt x="391" y="19"/>
                    </a:lnTo>
                    <a:lnTo>
                      <a:pt x="382" y="19"/>
                    </a:lnTo>
                    <a:lnTo>
                      <a:pt x="382" y="24"/>
                    </a:lnTo>
                    <a:lnTo>
                      <a:pt x="385" y="22"/>
                    </a:lnTo>
                    <a:lnTo>
                      <a:pt x="370" y="22"/>
                    </a:lnTo>
                    <a:lnTo>
                      <a:pt x="370" y="27"/>
                    </a:lnTo>
                    <a:lnTo>
                      <a:pt x="373" y="24"/>
                    </a:lnTo>
                    <a:lnTo>
                      <a:pt x="367" y="24"/>
                    </a:lnTo>
                    <a:lnTo>
                      <a:pt x="362" y="27"/>
                    </a:lnTo>
                    <a:lnTo>
                      <a:pt x="365" y="27"/>
                    </a:lnTo>
                    <a:lnTo>
                      <a:pt x="362" y="27"/>
                    </a:lnTo>
                    <a:lnTo>
                      <a:pt x="356" y="30"/>
                    </a:lnTo>
                    <a:lnTo>
                      <a:pt x="358" y="30"/>
                    </a:lnTo>
                    <a:lnTo>
                      <a:pt x="353" y="30"/>
                    </a:lnTo>
                    <a:lnTo>
                      <a:pt x="346" y="32"/>
                    </a:lnTo>
                    <a:lnTo>
                      <a:pt x="350" y="32"/>
                    </a:lnTo>
                    <a:lnTo>
                      <a:pt x="341" y="32"/>
                    </a:lnTo>
                    <a:lnTo>
                      <a:pt x="341" y="39"/>
                    </a:lnTo>
                    <a:lnTo>
                      <a:pt x="344" y="36"/>
                    </a:lnTo>
                    <a:lnTo>
                      <a:pt x="336" y="36"/>
                    </a:lnTo>
                    <a:lnTo>
                      <a:pt x="336" y="42"/>
                    </a:lnTo>
                    <a:lnTo>
                      <a:pt x="338" y="39"/>
                    </a:lnTo>
                    <a:lnTo>
                      <a:pt x="329" y="39"/>
                    </a:lnTo>
                    <a:lnTo>
                      <a:pt x="329" y="44"/>
                    </a:lnTo>
                    <a:lnTo>
                      <a:pt x="332" y="42"/>
                    </a:lnTo>
                    <a:lnTo>
                      <a:pt x="329" y="42"/>
                    </a:lnTo>
                    <a:lnTo>
                      <a:pt x="324" y="44"/>
                    </a:lnTo>
                    <a:lnTo>
                      <a:pt x="327" y="44"/>
                    </a:lnTo>
                    <a:lnTo>
                      <a:pt x="324" y="44"/>
                    </a:lnTo>
                    <a:lnTo>
                      <a:pt x="317" y="47"/>
                    </a:lnTo>
                    <a:lnTo>
                      <a:pt x="320" y="47"/>
                    </a:lnTo>
                    <a:lnTo>
                      <a:pt x="315" y="47"/>
                    </a:lnTo>
                    <a:lnTo>
                      <a:pt x="315" y="52"/>
                    </a:lnTo>
                    <a:lnTo>
                      <a:pt x="317" y="50"/>
                    </a:lnTo>
                    <a:lnTo>
                      <a:pt x="315" y="50"/>
                    </a:lnTo>
                    <a:lnTo>
                      <a:pt x="309" y="52"/>
                    </a:lnTo>
                    <a:lnTo>
                      <a:pt x="312" y="52"/>
                    </a:lnTo>
                    <a:lnTo>
                      <a:pt x="309" y="52"/>
                    </a:lnTo>
                    <a:lnTo>
                      <a:pt x="303" y="55"/>
                    </a:lnTo>
                    <a:lnTo>
                      <a:pt x="306" y="55"/>
                    </a:lnTo>
                    <a:lnTo>
                      <a:pt x="300" y="55"/>
                    </a:lnTo>
                    <a:lnTo>
                      <a:pt x="300" y="60"/>
                    </a:lnTo>
                    <a:lnTo>
                      <a:pt x="303" y="58"/>
                    </a:lnTo>
                    <a:lnTo>
                      <a:pt x="300" y="58"/>
                    </a:lnTo>
                    <a:lnTo>
                      <a:pt x="295" y="60"/>
                    </a:lnTo>
                    <a:lnTo>
                      <a:pt x="298" y="60"/>
                    </a:lnTo>
                    <a:lnTo>
                      <a:pt x="291" y="60"/>
                    </a:lnTo>
                    <a:lnTo>
                      <a:pt x="291" y="66"/>
                    </a:lnTo>
                    <a:lnTo>
                      <a:pt x="295" y="63"/>
                    </a:lnTo>
                    <a:lnTo>
                      <a:pt x="286" y="63"/>
                    </a:lnTo>
                    <a:lnTo>
                      <a:pt x="286" y="70"/>
                    </a:lnTo>
                    <a:lnTo>
                      <a:pt x="289" y="66"/>
                    </a:lnTo>
                    <a:lnTo>
                      <a:pt x="279" y="66"/>
                    </a:lnTo>
                    <a:lnTo>
                      <a:pt x="279" y="72"/>
                    </a:lnTo>
                    <a:lnTo>
                      <a:pt x="283" y="70"/>
                    </a:lnTo>
                    <a:lnTo>
                      <a:pt x="279" y="70"/>
                    </a:lnTo>
                    <a:lnTo>
                      <a:pt x="274" y="72"/>
                    </a:lnTo>
                    <a:lnTo>
                      <a:pt x="277" y="72"/>
                    </a:lnTo>
                    <a:lnTo>
                      <a:pt x="271" y="72"/>
                    </a:lnTo>
                    <a:lnTo>
                      <a:pt x="271" y="78"/>
                    </a:lnTo>
                    <a:lnTo>
                      <a:pt x="274" y="75"/>
                    </a:lnTo>
                    <a:lnTo>
                      <a:pt x="265" y="75"/>
                    </a:lnTo>
                    <a:lnTo>
                      <a:pt x="265" y="80"/>
                    </a:lnTo>
                    <a:lnTo>
                      <a:pt x="269" y="78"/>
                    </a:lnTo>
                    <a:lnTo>
                      <a:pt x="265" y="78"/>
                    </a:lnTo>
                    <a:lnTo>
                      <a:pt x="260" y="80"/>
                    </a:lnTo>
                    <a:lnTo>
                      <a:pt x="262" y="80"/>
                    </a:lnTo>
                    <a:lnTo>
                      <a:pt x="257" y="80"/>
                    </a:lnTo>
                    <a:lnTo>
                      <a:pt x="257" y="86"/>
                    </a:lnTo>
                    <a:lnTo>
                      <a:pt x="260" y="83"/>
                    </a:lnTo>
                    <a:lnTo>
                      <a:pt x="253" y="83"/>
                    </a:lnTo>
                    <a:lnTo>
                      <a:pt x="253" y="88"/>
                    </a:lnTo>
                    <a:lnTo>
                      <a:pt x="257" y="86"/>
                    </a:lnTo>
                    <a:lnTo>
                      <a:pt x="248" y="86"/>
                    </a:lnTo>
                    <a:lnTo>
                      <a:pt x="248" y="91"/>
                    </a:lnTo>
                    <a:lnTo>
                      <a:pt x="250" y="88"/>
                    </a:lnTo>
                    <a:lnTo>
                      <a:pt x="245" y="88"/>
                    </a:lnTo>
                    <a:lnTo>
                      <a:pt x="245" y="94"/>
                    </a:lnTo>
                    <a:lnTo>
                      <a:pt x="248" y="91"/>
                    </a:lnTo>
                    <a:lnTo>
                      <a:pt x="242" y="91"/>
                    </a:lnTo>
                    <a:lnTo>
                      <a:pt x="242" y="97"/>
                    </a:lnTo>
                    <a:lnTo>
                      <a:pt x="245" y="94"/>
                    </a:lnTo>
                    <a:lnTo>
                      <a:pt x="242" y="94"/>
                    </a:lnTo>
                    <a:lnTo>
                      <a:pt x="233" y="103"/>
                    </a:lnTo>
                    <a:lnTo>
                      <a:pt x="233" y="106"/>
                    </a:lnTo>
                    <a:lnTo>
                      <a:pt x="236" y="103"/>
                    </a:lnTo>
                    <a:lnTo>
                      <a:pt x="233" y="103"/>
                    </a:lnTo>
                    <a:lnTo>
                      <a:pt x="228" y="106"/>
                    </a:lnTo>
                    <a:lnTo>
                      <a:pt x="231" y="106"/>
                    </a:lnTo>
                    <a:lnTo>
                      <a:pt x="224" y="106"/>
                    </a:lnTo>
                    <a:lnTo>
                      <a:pt x="224" y="111"/>
                    </a:lnTo>
                    <a:lnTo>
                      <a:pt x="228" y="108"/>
                    </a:lnTo>
                    <a:lnTo>
                      <a:pt x="221" y="108"/>
                    </a:lnTo>
                    <a:lnTo>
                      <a:pt x="221" y="114"/>
                    </a:lnTo>
                    <a:lnTo>
                      <a:pt x="224" y="111"/>
                    </a:lnTo>
                    <a:lnTo>
                      <a:pt x="219" y="111"/>
                    </a:lnTo>
                    <a:lnTo>
                      <a:pt x="219" y="116"/>
                    </a:lnTo>
                    <a:lnTo>
                      <a:pt x="221" y="114"/>
                    </a:lnTo>
                    <a:lnTo>
                      <a:pt x="216" y="114"/>
                    </a:lnTo>
                    <a:lnTo>
                      <a:pt x="216" y="119"/>
                    </a:lnTo>
                    <a:lnTo>
                      <a:pt x="219" y="116"/>
                    </a:lnTo>
                    <a:lnTo>
                      <a:pt x="216" y="116"/>
                    </a:lnTo>
                    <a:lnTo>
                      <a:pt x="192" y="139"/>
                    </a:lnTo>
                    <a:lnTo>
                      <a:pt x="192" y="142"/>
                    </a:lnTo>
                    <a:lnTo>
                      <a:pt x="195" y="139"/>
                    </a:lnTo>
                    <a:lnTo>
                      <a:pt x="190" y="139"/>
                    </a:lnTo>
                    <a:lnTo>
                      <a:pt x="190" y="144"/>
                    </a:lnTo>
                    <a:lnTo>
                      <a:pt x="192" y="142"/>
                    </a:lnTo>
                    <a:lnTo>
                      <a:pt x="186" y="142"/>
                    </a:lnTo>
                    <a:lnTo>
                      <a:pt x="186" y="147"/>
                    </a:lnTo>
                    <a:lnTo>
                      <a:pt x="190" y="144"/>
                    </a:lnTo>
                    <a:lnTo>
                      <a:pt x="183" y="144"/>
                    </a:lnTo>
                    <a:lnTo>
                      <a:pt x="183" y="150"/>
                    </a:lnTo>
                    <a:lnTo>
                      <a:pt x="183" y="147"/>
                    </a:lnTo>
                    <a:lnTo>
                      <a:pt x="172" y="161"/>
                    </a:lnTo>
                    <a:lnTo>
                      <a:pt x="172" y="163"/>
                    </a:lnTo>
                    <a:lnTo>
                      <a:pt x="172" y="161"/>
                    </a:lnTo>
                    <a:lnTo>
                      <a:pt x="166" y="170"/>
                    </a:lnTo>
                    <a:lnTo>
                      <a:pt x="166" y="172"/>
                    </a:lnTo>
                    <a:lnTo>
                      <a:pt x="166" y="170"/>
                    </a:lnTo>
                    <a:lnTo>
                      <a:pt x="164" y="175"/>
                    </a:lnTo>
                    <a:lnTo>
                      <a:pt x="164" y="178"/>
                    </a:lnTo>
                    <a:lnTo>
                      <a:pt x="166" y="175"/>
                    </a:lnTo>
                    <a:lnTo>
                      <a:pt x="161" y="175"/>
                    </a:lnTo>
                    <a:lnTo>
                      <a:pt x="161" y="180"/>
                    </a:lnTo>
                    <a:lnTo>
                      <a:pt x="161" y="178"/>
                    </a:lnTo>
                    <a:lnTo>
                      <a:pt x="152" y="189"/>
                    </a:lnTo>
                    <a:lnTo>
                      <a:pt x="152" y="191"/>
                    </a:lnTo>
                    <a:lnTo>
                      <a:pt x="152" y="189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7"/>
                    </a:lnTo>
                    <a:lnTo>
                      <a:pt x="143" y="203"/>
                    </a:lnTo>
                    <a:lnTo>
                      <a:pt x="143" y="206"/>
                    </a:lnTo>
                    <a:lnTo>
                      <a:pt x="143" y="203"/>
                    </a:lnTo>
                    <a:lnTo>
                      <a:pt x="137" y="211"/>
                    </a:lnTo>
                    <a:lnTo>
                      <a:pt x="137" y="214"/>
                    </a:lnTo>
                    <a:lnTo>
                      <a:pt x="137" y="211"/>
                    </a:lnTo>
                    <a:lnTo>
                      <a:pt x="131" y="219"/>
                    </a:lnTo>
                    <a:lnTo>
                      <a:pt x="131" y="222"/>
                    </a:lnTo>
                    <a:lnTo>
                      <a:pt x="131" y="219"/>
                    </a:lnTo>
                    <a:lnTo>
                      <a:pt x="125" y="227"/>
                    </a:lnTo>
                    <a:lnTo>
                      <a:pt x="125" y="230"/>
                    </a:lnTo>
                    <a:lnTo>
                      <a:pt x="125" y="227"/>
                    </a:lnTo>
                    <a:lnTo>
                      <a:pt x="123" y="233"/>
                    </a:lnTo>
                    <a:lnTo>
                      <a:pt x="123" y="235"/>
                    </a:lnTo>
                    <a:lnTo>
                      <a:pt x="123" y="233"/>
                    </a:lnTo>
                    <a:lnTo>
                      <a:pt x="116" y="242"/>
                    </a:lnTo>
                    <a:lnTo>
                      <a:pt x="116" y="245"/>
                    </a:lnTo>
                    <a:lnTo>
                      <a:pt x="114" y="250"/>
                    </a:lnTo>
                    <a:lnTo>
                      <a:pt x="114" y="247"/>
                    </a:lnTo>
                    <a:lnTo>
                      <a:pt x="111" y="253"/>
                    </a:lnTo>
                    <a:lnTo>
                      <a:pt x="111" y="255"/>
                    </a:lnTo>
                    <a:lnTo>
                      <a:pt x="111" y="253"/>
                    </a:lnTo>
                    <a:lnTo>
                      <a:pt x="105" y="261"/>
                    </a:lnTo>
                    <a:lnTo>
                      <a:pt x="105" y="263"/>
                    </a:lnTo>
                    <a:lnTo>
                      <a:pt x="102" y="269"/>
                    </a:lnTo>
                    <a:lnTo>
                      <a:pt x="102" y="273"/>
                    </a:lnTo>
                    <a:lnTo>
                      <a:pt x="102" y="269"/>
                    </a:lnTo>
                    <a:lnTo>
                      <a:pt x="96" y="278"/>
                    </a:lnTo>
                    <a:lnTo>
                      <a:pt x="96" y="281"/>
                    </a:lnTo>
                    <a:lnTo>
                      <a:pt x="94" y="286"/>
                    </a:lnTo>
                    <a:lnTo>
                      <a:pt x="94" y="289"/>
                    </a:lnTo>
                    <a:lnTo>
                      <a:pt x="94" y="286"/>
                    </a:lnTo>
                    <a:lnTo>
                      <a:pt x="90" y="291"/>
                    </a:lnTo>
                    <a:lnTo>
                      <a:pt x="90" y="297"/>
                    </a:lnTo>
                    <a:lnTo>
                      <a:pt x="90" y="294"/>
                    </a:lnTo>
                    <a:lnTo>
                      <a:pt x="87" y="300"/>
                    </a:lnTo>
                    <a:lnTo>
                      <a:pt x="87" y="302"/>
                    </a:lnTo>
                    <a:lnTo>
                      <a:pt x="87" y="300"/>
                    </a:lnTo>
                    <a:lnTo>
                      <a:pt x="85" y="302"/>
                    </a:lnTo>
                    <a:lnTo>
                      <a:pt x="82" y="311"/>
                    </a:lnTo>
                    <a:lnTo>
                      <a:pt x="82" y="319"/>
                    </a:lnTo>
                    <a:lnTo>
                      <a:pt x="85" y="317"/>
                    </a:lnTo>
                    <a:lnTo>
                      <a:pt x="78" y="317"/>
                    </a:lnTo>
                    <a:lnTo>
                      <a:pt x="78" y="325"/>
                    </a:lnTo>
                    <a:lnTo>
                      <a:pt x="78" y="322"/>
                    </a:lnTo>
                    <a:lnTo>
                      <a:pt x="76" y="327"/>
                    </a:lnTo>
                    <a:lnTo>
                      <a:pt x="76" y="330"/>
                    </a:lnTo>
                    <a:lnTo>
                      <a:pt x="73" y="336"/>
                    </a:lnTo>
                    <a:lnTo>
                      <a:pt x="73" y="339"/>
                    </a:lnTo>
                    <a:lnTo>
                      <a:pt x="70" y="345"/>
                    </a:lnTo>
                    <a:lnTo>
                      <a:pt x="70" y="350"/>
                    </a:lnTo>
                    <a:lnTo>
                      <a:pt x="66" y="355"/>
                    </a:lnTo>
                    <a:lnTo>
                      <a:pt x="66" y="358"/>
                    </a:lnTo>
                    <a:lnTo>
                      <a:pt x="64" y="364"/>
                    </a:lnTo>
                    <a:lnTo>
                      <a:pt x="64" y="373"/>
                    </a:lnTo>
                    <a:lnTo>
                      <a:pt x="64" y="369"/>
                    </a:lnTo>
                    <a:lnTo>
                      <a:pt x="61" y="375"/>
                    </a:lnTo>
                    <a:lnTo>
                      <a:pt x="61" y="381"/>
                    </a:lnTo>
                    <a:lnTo>
                      <a:pt x="61" y="378"/>
                    </a:lnTo>
                    <a:lnTo>
                      <a:pt x="58" y="383"/>
                    </a:lnTo>
                    <a:lnTo>
                      <a:pt x="58" y="392"/>
                    </a:lnTo>
                    <a:lnTo>
                      <a:pt x="56" y="397"/>
                    </a:lnTo>
                    <a:lnTo>
                      <a:pt x="56" y="406"/>
                    </a:lnTo>
                    <a:lnTo>
                      <a:pt x="52" y="411"/>
                    </a:lnTo>
                    <a:lnTo>
                      <a:pt x="52" y="414"/>
                    </a:lnTo>
                    <a:lnTo>
                      <a:pt x="49" y="420"/>
                    </a:lnTo>
                    <a:lnTo>
                      <a:pt x="49" y="428"/>
                    </a:lnTo>
                    <a:lnTo>
                      <a:pt x="47" y="433"/>
                    </a:lnTo>
                    <a:lnTo>
                      <a:pt x="47" y="442"/>
                    </a:lnTo>
                    <a:lnTo>
                      <a:pt x="44" y="448"/>
                    </a:lnTo>
                    <a:lnTo>
                      <a:pt x="44" y="461"/>
                    </a:lnTo>
                    <a:lnTo>
                      <a:pt x="41" y="466"/>
                    </a:lnTo>
                    <a:lnTo>
                      <a:pt x="41" y="476"/>
                    </a:lnTo>
                    <a:lnTo>
                      <a:pt x="38" y="481"/>
                    </a:lnTo>
                    <a:lnTo>
                      <a:pt x="38" y="492"/>
                    </a:lnTo>
                    <a:lnTo>
                      <a:pt x="35" y="497"/>
                    </a:lnTo>
                    <a:lnTo>
                      <a:pt x="35" y="509"/>
                    </a:lnTo>
                    <a:lnTo>
                      <a:pt x="32" y="514"/>
                    </a:lnTo>
                    <a:lnTo>
                      <a:pt x="32" y="530"/>
                    </a:lnTo>
                    <a:lnTo>
                      <a:pt x="32" y="528"/>
                    </a:lnTo>
                    <a:lnTo>
                      <a:pt x="29" y="533"/>
                    </a:lnTo>
                    <a:lnTo>
                      <a:pt x="29" y="545"/>
                    </a:lnTo>
                    <a:lnTo>
                      <a:pt x="27" y="550"/>
                    </a:lnTo>
                    <a:lnTo>
                      <a:pt x="27" y="567"/>
                    </a:lnTo>
                    <a:lnTo>
                      <a:pt x="23" y="576"/>
                    </a:lnTo>
                    <a:lnTo>
                      <a:pt x="23" y="595"/>
                    </a:lnTo>
                    <a:lnTo>
                      <a:pt x="20" y="600"/>
                    </a:lnTo>
                    <a:lnTo>
                      <a:pt x="20" y="620"/>
                    </a:lnTo>
                    <a:lnTo>
                      <a:pt x="18" y="625"/>
                    </a:lnTo>
                    <a:lnTo>
                      <a:pt x="18" y="648"/>
                    </a:lnTo>
                    <a:lnTo>
                      <a:pt x="15" y="653"/>
                    </a:lnTo>
                    <a:lnTo>
                      <a:pt x="15" y="675"/>
                    </a:lnTo>
                    <a:lnTo>
                      <a:pt x="11" y="681"/>
                    </a:lnTo>
                    <a:lnTo>
                      <a:pt x="11" y="703"/>
                    </a:lnTo>
                    <a:lnTo>
                      <a:pt x="9" y="708"/>
                    </a:lnTo>
                    <a:lnTo>
                      <a:pt x="9" y="736"/>
                    </a:lnTo>
                    <a:lnTo>
                      <a:pt x="6" y="745"/>
                    </a:lnTo>
                    <a:lnTo>
                      <a:pt x="6" y="772"/>
                    </a:lnTo>
                    <a:lnTo>
                      <a:pt x="3" y="779"/>
                    </a:lnTo>
                    <a:lnTo>
                      <a:pt x="3" y="803"/>
                    </a:lnTo>
                    <a:lnTo>
                      <a:pt x="0" y="812"/>
                    </a:lnTo>
                    <a:lnTo>
                      <a:pt x="6" y="812"/>
                    </a:lnTo>
                  </a:path>
                </a:pathLst>
              </a:custGeom>
              <a:solidFill>
                <a:srgbClr val="000000"/>
              </a:solidFill>
              <a:ln w="12700" cap="rnd" cmpd="sng">
                <a:solidFill>
                  <a:schemeClr val="bg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77" name="Freeform 85"/>
              <p:cNvSpPr>
                <a:spLocks noChangeAspect="1"/>
              </p:cNvSpPr>
              <p:nvPr/>
            </p:nvSpPr>
            <p:spPr bwMode="auto">
              <a:xfrm>
                <a:off x="1663" y="2143"/>
                <a:ext cx="368" cy="414"/>
              </a:xfrm>
              <a:custGeom>
                <a:avLst/>
                <a:gdLst/>
                <a:ahLst/>
                <a:cxnLst>
                  <a:cxn ang="0">
                    <a:pos x="61" y="8"/>
                  </a:cxn>
                  <a:cxn ang="0">
                    <a:pos x="140" y="16"/>
                  </a:cxn>
                  <a:cxn ang="0">
                    <a:pos x="178" y="24"/>
                  </a:cxn>
                  <a:cxn ang="0">
                    <a:pos x="210" y="32"/>
                  </a:cxn>
                  <a:cxn ang="0">
                    <a:pos x="236" y="41"/>
                  </a:cxn>
                  <a:cxn ang="0">
                    <a:pos x="259" y="49"/>
                  </a:cxn>
                  <a:cxn ang="0">
                    <a:pos x="277" y="57"/>
                  </a:cxn>
                  <a:cxn ang="0">
                    <a:pos x="297" y="68"/>
                  </a:cxn>
                  <a:cxn ang="0">
                    <a:pos x="317" y="80"/>
                  </a:cxn>
                  <a:cxn ang="0">
                    <a:pos x="336" y="91"/>
                  </a:cxn>
                  <a:cxn ang="0">
                    <a:pos x="353" y="102"/>
                  </a:cxn>
                  <a:cxn ang="0">
                    <a:pos x="376" y="121"/>
                  </a:cxn>
                  <a:cxn ang="0">
                    <a:pos x="405" y="147"/>
                  </a:cxn>
                  <a:cxn ang="0">
                    <a:pos x="428" y="171"/>
                  </a:cxn>
                  <a:cxn ang="0">
                    <a:pos x="443" y="194"/>
                  </a:cxn>
                  <a:cxn ang="0">
                    <a:pos x="454" y="213"/>
                  </a:cxn>
                  <a:cxn ang="0">
                    <a:pos x="470" y="238"/>
                  </a:cxn>
                  <a:cxn ang="0">
                    <a:pos x="478" y="258"/>
                  </a:cxn>
                  <a:cxn ang="0">
                    <a:pos x="487" y="278"/>
                  </a:cxn>
                  <a:cxn ang="0">
                    <a:pos x="495" y="294"/>
                  </a:cxn>
                  <a:cxn ang="0">
                    <a:pos x="504" y="319"/>
                  </a:cxn>
                  <a:cxn ang="0">
                    <a:pos x="516" y="347"/>
                  </a:cxn>
                  <a:cxn ang="0">
                    <a:pos x="528" y="377"/>
                  </a:cxn>
                  <a:cxn ang="0">
                    <a:pos x="539" y="419"/>
                  </a:cxn>
                  <a:cxn ang="0">
                    <a:pos x="551" y="461"/>
                  </a:cxn>
                  <a:cxn ang="0">
                    <a:pos x="566" y="522"/>
                  </a:cxn>
                  <a:cxn ang="0">
                    <a:pos x="576" y="589"/>
                  </a:cxn>
                  <a:cxn ang="0">
                    <a:pos x="592" y="669"/>
                  </a:cxn>
                  <a:cxn ang="0">
                    <a:pos x="600" y="700"/>
                  </a:cxn>
                  <a:cxn ang="0">
                    <a:pos x="588" y="622"/>
                  </a:cxn>
                  <a:cxn ang="0">
                    <a:pos x="574" y="544"/>
                  </a:cxn>
                  <a:cxn ang="0">
                    <a:pos x="562" y="482"/>
                  </a:cxn>
                  <a:cxn ang="0">
                    <a:pos x="547" y="427"/>
                  </a:cxn>
                  <a:cxn ang="0">
                    <a:pos x="537" y="388"/>
                  </a:cxn>
                  <a:cxn ang="0">
                    <a:pos x="525" y="352"/>
                  </a:cxn>
                  <a:cxn ang="0">
                    <a:pos x="513" y="324"/>
                  </a:cxn>
                  <a:cxn ang="0">
                    <a:pos x="504" y="305"/>
                  </a:cxn>
                  <a:cxn ang="0">
                    <a:pos x="492" y="274"/>
                  </a:cxn>
                  <a:cxn ang="0">
                    <a:pos x="484" y="258"/>
                  </a:cxn>
                  <a:cxn ang="0">
                    <a:pos x="475" y="238"/>
                  </a:cxn>
                  <a:cxn ang="0">
                    <a:pos x="461" y="211"/>
                  </a:cxn>
                  <a:cxn ang="0">
                    <a:pos x="449" y="191"/>
                  </a:cxn>
                  <a:cxn ang="0">
                    <a:pos x="432" y="168"/>
                  </a:cxn>
                  <a:cxn ang="0">
                    <a:pos x="411" y="149"/>
                  </a:cxn>
                  <a:cxn ang="0">
                    <a:pos x="396" y="132"/>
                  </a:cxn>
                  <a:cxn ang="0">
                    <a:pos x="358" y="105"/>
                  </a:cxn>
                  <a:cxn ang="0">
                    <a:pos x="341" y="91"/>
                  </a:cxn>
                  <a:cxn ang="0">
                    <a:pos x="320" y="75"/>
                  </a:cxn>
                  <a:cxn ang="0">
                    <a:pos x="300" y="63"/>
                  </a:cxn>
                  <a:cxn ang="0">
                    <a:pos x="279" y="52"/>
                  </a:cxn>
                  <a:cxn ang="0">
                    <a:pos x="262" y="44"/>
                  </a:cxn>
                  <a:cxn ang="0">
                    <a:pos x="248" y="36"/>
                  </a:cxn>
                  <a:cxn ang="0">
                    <a:pos x="216" y="27"/>
                  </a:cxn>
                  <a:cxn ang="0">
                    <a:pos x="186" y="19"/>
                  </a:cxn>
                  <a:cxn ang="0">
                    <a:pos x="149" y="11"/>
                  </a:cxn>
                  <a:cxn ang="0">
                    <a:pos x="99" y="2"/>
                  </a:cxn>
                  <a:cxn ang="0">
                    <a:pos x="3" y="11"/>
                  </a:cxn>
                </a:cxnLst>
                <a:rect l="0" t="0" r="r" b="b"/>
                <a:pathLst>
                  <a:path w="605" h="726">
                    <a:moveTo>
                      <a:pt x="3" y="11"/>
                    </a:moveTo>
                    <a:lnTo>
                      <a:pt x="8" y="8"/>
                    </a:lnTo>
                    <a:lnTo>
                      <a:pt x="6" y="8"/>
                    </a:lnTo>
                    <a:lnTo>
                      <a:pt x="47" y="8"/>
                    </a:lnTo>
                    <a:lnTo>
                      <a:pt x="52" y="5"/>
                    </a:lnTo>
                    <a:lnTo>
                      <a:pt x="49" y="5"/>
                    </a:lnTo>
                    <a:lnTo>
                      <a:pt x="58" y="5"/>
                    </a:lnTo>
                    <a:lnTo>
                      <a:pt x="56" y="5"/>
                    </a:lnTo>
                    <a:lnTo>
                      <a:pt x="61" y="8"/>
                    </a:lnTo>
                    <a:lnTo>
                      <a:pt x="99" y="8"/>
                    </a:lnTo>
                    <a:lnTo>
                      <a:pt x="96" y="8"/>
                    </a:lnTo>
                    <a:lnTo>
                      <a:pt x="102" y="11"/>
                    </a:lnTo>
                    <a:lnTo>
                      <a:pt x="119" y="11"/>
                    </a:lnTo>
                    <a:lnTo>
                      <a:pt x="116" y="11"/>
                    </a:lnTo>
                    <a:lnTo>
                      <a:pt x="123" y="13"/>
                    </a:lnTo>
                    <a:lnTo>
                      <a:pt x="137" y="13"/>
                    </a:lnTo>
                    <a:lnTo>
                      <a:pt x="133" y="13"/>
                    </a:lnTo>
                    <a:lnTo>
                      <a:pt x="140" y="16"/>
                    </a:lnTo>
                    <a:lnTo>
                      <a:pt x="149" y="16"/>
                    </a:lnTo>
                    <a:lnTo>
                      <a:pt x="145" y="16"/>
                    </a:lnTo>
                    <a:lnTo>
                      <a:pt x="152" y="19"/>
                    </a:lnTo>
                    <a:lnTo>
                      <a:pt x="163" y="19"/>
                    </a:lnTo>
                    <a:lnTo>
                      <a:pt x="160" y="19"/>
                    </a:lnTo>
                    <a:lnTo>
                      <a:pt x="166" y="21"/>
                    </a:lnTo>
                    <a:lnTo>
                      <a:pt x="175" y="21"/>
                    </a:lnTo>
                    <a:lnTo>
                      <a:pt x="171" y="21"/>
                    </a:lnTo>
                    <a:lnTo>
                      <a:pt x="178" y="24"/>
                    </a:lnTo>
                    <a:lnTo>
                      <a:pt x="186" y="24"/>
                    </a:lnTo>
                    <a:lnTo>
                      <a:pt x="183" y="24"/>
                    </a:lnTo>
                    <a:lnTo>
                      <a:pt x="190" y="27"/>
                    </a:lnTo>
                    <a:lnTo>
                      <a:pt x="198" y="27"/>
                    </a:lnTo>
                    <a:lnTo>
                      <a:pt x="195" y="27"/>
                    </a:lnTo>
                    <a:lnTo>
                      <a:pt x="200" y="29"/>
                    </a:lnTo>
                    <a:lnTo>
                      <a:pt x="207" y="29"/>
                    </a:lnTo>
                    <a:lnTo>
                      <a:pt x="204" y="29"/>
                    </a:lnTo>
                    <a:lnTo>
                      <a:pt x="210" y="32"/>
                    </a:lnTo>
                    <a:lnTo>
                      <a:pt x="216" y="32"/>
                    </a:lnTo>
                    <a:lnTo>
                      <a:pt x="212" y="32"/>
                    </a:lnTo>
                    <a:lnTo>
                      <a:pt x="219" y="36"/>
                    </a:lnTo>
                    <a:lnTo>
                      <a:pt x="227" y="36"/>
                    </a:lnTo>
                    <a:lnTo>
                      <a:pt x="224" y="36"/>
                    </a:lnTo>
                    <a:lnTo>
                      <a:pt x="230" y="38"/>
                    </a:lnTo>
                    <a:lnTo>
                      <a:pt x="233" y="38"/>
                    </a:lnTo>
                    <a:lnTo>
                      <a:pt x="230" y="38"/>
                    </a:lnTo>
                    <a:lnTo>
                      <a:pt x="236" y="41"/>
                    </a:lnTo>
                    <a:lnTo>
                      <a:pt x="245" y="41"/>
                    </a:lnTo>
                    <a:lnTo>
                      <a:pt x="242" y="38"/>
                    </a:lnTo>
                    <a:lnTo>
                      <a:pt x="242" y="44"/>
                    </a:lnTo>
                    <a:lnTo>
                      <a:pt x="250" y="44"/>
                    </a:lnTo>
                    <a:lnTo>
                      <a:pt x="248" y="44"/>
                    </a:lnTo>
                    <a:lnTo>
                      <a:pt x="253" y="47"/>
                    </a:lnTo>
                    <a:lnTo>
                      <a:pt x="257" y="47"/>
                    </a:lnTo>
                    <a:lnTo>
                      <a:pt x="253" y="47"/>
                    </a:lnTo>
                    <a:lnTo>
                      <a:pt x="259" y="49"/>
                    </a:lnTo>
                    <a:lnTo>
                      <a:pt x="262" y="49"/>
                    </a:lnTo>
                    <a:lnTo>
                      <a:pt x="259" y="49"/>
                    </a:lnTo>
                    <a:lnTo>
                      <a:pt x="265" y="52"/>
                    </a:lnTo>
                    <a:lnTo>
                      <a:pt x="269" y="52"/>
                    </a:lnTo>
                    <a:lnTo>
                      <a:pt x="265" y="52"/>
                    </a:lnTo>
                    <a:lnTo>
                      <a:pt x="271" y="55"/>
                    </a:lnTo>
                    <a:lnTo>
                      <a:pt x="274" y="55"/>
                    </a:lnTo>
                    <a:lnTo>
                      <a:pt x="271" y="55"/>
                    </a:lnTo>
                    <a:lnTo>
                      <a:pt x="277" y="57"/>
                    </a:lnTo>
                    <a:lnTo>
                      <a:pt x="279" y="57"/>
                    </a:lnTo>
                    <a:lnTo>
                      <a:pt x="277" y="57"/>
                    </a:lnTo>
                    <a:lnTo>
                      <a:pt x="283" y="60"/>
                    </a:lnTo>
                    <a:lnTo>
                      <a:pt x="286" y="60"/>
                    </a:lnTo>
                    <a:lnTo>
                      <a:pt x="283" y="60"/>
                    </a:lnTo>
                    <a:lnTo>
                      <a:pt x="288" y="63"/>
                    </a:lnTo>
                    <a:lnTo>
                      <a:pt x="291" y="63"/>
                    </a:lnTo>
                    <a:lnTo>
                      <a:pt x="288" y="63"/>
                    </a:lnTo>
                    <a:lnTo>
                      <a:pt x="297" y="68"/>
                    </a:lnTo>
                    <a:lnTo>
                      <a:pt x="300" y="68"/>
                    </a:lnTo>
                    <a:lnTo>
                      <a:pt x="297" y="68"/>
                    </a:lnTo>
                    <a:lnTo>
                      <a:pt x="306" y="75"/>
                    </a:lnTo>
                    <a:lnTo>
                      <a:pt x="309" y="75"/>
                    </a:lnTo>
                    <a:lnTo>
                      <a:pt x="306" y="75"/>
                    </a:lnTo>
                    <a:lnTo>
                      <a:pt x="312" y="77"/>
                    </a:lnTo>
                    <a:lnTo>
                      <a:pt x="315" y="77"/>
                    </a:lnTo>
                    <a:lnTo>
                      <a:pt x="312" y="77"/>
                    </a:lnTo>
                    <a:lnTo>
                      <a:pt x="317" y="80"/>
                    </a:lnTo>
                    <a:lnTo>
                      <a:pt x="320" y="80"/>
                    </a:lnTo>
                    <a:lnTo>
                      <a:pt x="317" y="80"/>
                    </a:lnTo>
                    <a:lnTo>
                      <a:pt x="320" y="83"/>
                    </a:lnTo>
                    <a:lnTo>
                      <a:pt x="320" y="80"/>
                    </a:lnTo>
                    <a:lnTo>
                      <a:pt x="320" y="85"/>
                    </a:lnTo>
                    <a:lnTo>
                      <a:pt x="326" y="85"/>
                    </a:lnTo>
                    <a:lnTo>
                      <a:pt x="324" y="85"/>
                    </a:lnTo>
                    <a:lnTo>
                      <a:pt x="332" y="91"/>
                    </a:lnTo>
                    <a:lnTo>
                      <a:pt x="336" y="91"/>
                    </a:lnTo>
                    <a:lnTo>
                      <a:pt x="332" y="91"/>
                    </a:lnTo>
                    <a:lnTo>
                      <a:pt x="341" y="96"/>
                    </a:lnTo>
                    <a:lnTo>
                      <a:pt x="344" y="96"/>
                    </a:lnTo>
                    <a:lnTo>
                      <a:pt x="341" y="96"/>
                    </a:lnTo>
                    <a:lnTo>
                      <a:pt x="350" y="102"/>
                    </a:lnTo>
                    <a:lnTo>
                      <a:pt x="353" y="102"/>
                    </a:lnTo>
                    <a:lnTo>
                      <a:pt x="350" y="102"/>
                    </a:lnTo>
                    <a:lnTo>
                      <a:pt x="353" y="105"/>
                    </a:lnTo>
                    <a:lnTo>
                      <a:pt x="353" y="102"/>
                    </a:lnTo>
                    <a:lnTo>
                      <a:pt x="353" y="105"/>
                    </a:lnTo>
                    <a:lnTo>
                      <a:pt x="358" y="111"/>
                    </a:lnTo>
                    <a:lnTo>
                      <a:pt x="361" y="111"/>
                    </a:lnTo>
                    <a:lnTo>
                      <a:pt x="358" y="111"/>
                    </a:lnTo>
                    <a:lnTo>
                      <a:pt x="370" y="119"/>
                    </a:lnTo>
                    <a:lnTo>
                      <a:pt x="373" y="119"/>
                    </a:lnTo>
                    <a:lnTo>
                      <a:pt x="370" y="119"/>
                    </a:lnTo>
                    <a:lnTo>
                      <a:pt x="376" y="124"/>
                    </a:lnTo>
                    <a:lnTo>
                      <a:pt x="376" y="121"/>
                    </a:lnTo>
                    <a:lnTo>
                      <a:pt x="376" y="127"/>
                    </a:lnTo>
                    <a:lnTo>
                      <a:pt x="382" y="127"/>
                    </a:lnTo>
                    <a:lnTo>
                      <a:pt x="379" y="127"/>
                    </a:lnTo>
                    <a:lnTo>
                      <a:pt x="394" y="139"/>
                    </a:lnTo>
                    <a:lnTo>
                      <a:pt x="396" y="139"/>
                    </a:lnTo>
                    <a:lnTo>
                      <a:pt x="394" y="135"/>
                    </a:lnTo>
                    <a:lnTo>
                      <a:pt x="394" y="139"/>
                    </a:lnTo>
                    <a:lnTo>
                      <a:pt x="403" y="147"/>
                    </a:lnTo>
                    <a:lnTo>
                      <a:pt x="405" y="147"/>
                    </a:lnTo>
                    <a:lnTo>
                      <a:pt x="403" y="147"/>
                    </a:lnTo>
                    <a:lnTo>
                      <a:pt x="405" y="149"/>
                    </a:lnTo>
                    <a:lnTo>
                      <a:pt x="405" y="147"/>
                    </a:lnTo>
                    <a:lnTo>
                      <a:pt x="405" y="149"/>
                    </a:lnTo>
                    <a:lnTo>
                      <a:pt x="420" y="166"/>
                    </a:lnTo>
                    <a:lnTo>
                      <a:pt x="420" y="163"/>
                    </a:lnTo>
                    <a:lnTo>
                      <a:pt x="420" y="166"/>
                    </a:lnTo>
                    <a:lnTo>
                      <a:pt x="425" y="171"/>
                    </a:lnTo>
                    <a:lnTo>
                      <a:pt x="428" y="171"/>
                    </a:lnTo>
                    <a:lnTo>
                      <a:pt x="425" y="168"/>
                    </a:lnTo>
                    <a:lnTo>
                      <a:pt x="425" y="171"/>
                    </a:lnTo>
                    <a:lnTo>
                      <a:pt x="434" y="183"/>
                    </a:lnTo>
                    <a:lnTo>
                      <a:pt x="434" y="180"/>
                    </a:lnTo>
                    <a:lnTo>
                      <a:pt x="434" y="185"/>
                    </a:lnTo>
                    <a:lnTo>
                      <a:pt x="440" y="185"/>
                    </a:lnTo>
                    <a:lnTo>
                      <a:pt x="437" y="183"/>
                    </a:lnTo>
                    <a:lnTo>
                      <a:pt x="437" y="185"/>
                    </a:lnTo>
                    <a:lnTo>
                      <a:pt x="443" y="194"/>
                    </a:lnTo>
                    <a:lnTo>
                      <a:pt x="443" y="191"/>
                    </a:lnTo>
                    <a:lnTo>
                      <a:pt x="443" y="194"/>
                    </a:lnTo>
                    <a:lnTo>
                      <a:pt x="449" y="202"/>
                    </a:lnTo>
                    <a:lnTo>
                      <a:pt x="449" y="199"/>
                    </a:lnTo>
                    <a:lnTo>
                      <a:pt x="449" y="208"/>
                    </a:lnTo>
                    <a:lnTo>
                      <a:pt x="454" y="208"/>
                    </a:lnTo>
                    <a:lnTo>
                      <a:pt x="451" y="204"/>
                    </a:lnTo>
                    <a:lnTo>
                      <a:pt x="451" y="208"/>
                    </a:lnTo>
                    <a:lnTo>
                      <a:pt x="454" y="213"/>
                    </a:lnTo>
                    <a:lnTo>
                      <a:pt x="454" y="211"/>
                    </a:lnTo>
                    <a:lnTo>
                      <a:pt x="454" y="213"/>
                    </a:lnTo>
                    <a:lnTo>
                      <a:pt x="461" y="222"/>
                    </a:lnTo>
                    <a:lnTo>
                      <a:pt x="461" y="219"/>
                    </a:lnTo>
                    <a:lnTo>
                      <a:pt x="461" y="224"/>
                    </a:lnTo>
                    <a:lnTo>
                      <a:pt x="463" y="230"/>
                    </a:lnTo>
                    <a:lnTo>
                      <a:pt x="463" y="227"/>
                    </a:lnTo>
                    <a:lnTo>
                      <a:pt x="463" y="230"/>
                    </a:lnTo>
                    <a:lnTo>
                      <a:pt x="470" y="238"/>
                    </a:lnTo>
                    <a:lnTo>
                      <a:pt x="470" y="235"/>
                    </a:lnTo>
                    <a:lnTo>
                      <a:pt x="470" y="240"/>
                    </a:lnTo>
                    <a:lnTo>
                      <a:pt x="472" y="247"/>
                    </a:lnTo>
                    <a:lnTo>
                      <a:pt x="472" y="244"/>
                    </a:lnTo>
                    <a:lnTo>
                      <a:pt x="472" y="247"/>
                    </a:lnTo>
                    <a:lnTo>
                      <a:pt x="475" y="252"/>
                    </a:lnTo>
                    <a:lnTo>
                      <a:pt x="475" y="250"/>
                    </a:lnTo>
                    <a:lnTo>
                      <a:pt x="475" y="252"/>
                    </a:lnTo>
                    <a:lnTo>
                      <a:pt x="478" y="258"/>
                    </a:lnTo>
                    <a:lnTo>
                      <a:pt x="478" y="255"/>
                    </a:lnTo>
                    <a:lnTo>
                      <a:pt x="478" y="260"/>
                    </a:lnTo>
                    <a:lnTo>
                      <a:pt x="480" y="266"/>
                    </a:lnTo>
                    <a:lnTo>
                      <a:pt x="480" y="263"/>
                    </a:lnTo>
                    <a:lnTo>
                      <a:pt x="480" y="266"/>
                    </a:lnTo>
                    <a:lnTo>
                      <a:pt x="484" y="271"/>
                    </a:lnTo>
                    <a:lnTo>
                      <a:pt x="484" y="268"/>
                    </a:lnTo>
                    <a:lnTo>
                      <a:pt x="484" y="271"/>
                    </a:lnTo>
                    <a:lnTo>
                      <a:pt x="487" y="278"/>
                    </a:lnTo>
                    <a:lnTo>
                      <a:pt x="487" y="274"/>
                    </a:lnTo>
                    <a:lnTo>
                      <a:pt x="487" y="278"/>
                    </a:lnTo>
                    <a:lnTo>
                      <a:pt x="490" y="283"/>
                    </a:lnTo>
                    <a:lnTo>
                      <a:pt x="490" y="280"/>
                    </a:lnTo>
                    <a:lnTo>
                      <a:pt x="490" y="283"/>
                    </a:lnTo>
                    <a:lnTo>
                      <a:pt x="492" y="288"/>
                    </a:lnTo>
                    <a:lnTo>
                      <a:pt x="492" y="291"/>
                    </a:lnTo>
                    <a:lnTo>
                      <a:pt x="495" y="296"/>
                    </a:lnTo>
                    <a:lnTo>
                      <a:pt x="495" y="294"/>
                    </a:lnTo>
                    <a:lnTo>
                      <a:pt x="495" y="296"/>
                    </a:lnTo>
                    <a:lnTo>
                      <a:pt x="499" y="302"/>
                    </a:lnTo>
                    <a:lnTo>
                      <a:pt x="499" y="305"/>
                    </a:lnTo>
                    <a:lnTo>
                      <a:pt x="501" y="311"/>
                    </a:lnTo>
                    <a:lnTo>
                      <a:pt x="501" y="307"/>
                    </a:lnTo>
                    <a:lnTo>
                      <a:pt x="501" y="314"/>
                    </a:lnTo>
                    <a:lnTo>
                      <a:pt x="504" y="319"/>
                    </a:lnTo>
                    <a:lnTo>
                      <a:pt x="504" y="316"/>
                    </a:lnTo>
                    <a:lnTo>
                      <a:pt x="504" y="319"/>
                    </a:lnTo>
                    <a:lnTo>
                      <a:pt x="507" y="324"/>
                    </a:lnTo>
                    <a:lnTo>
                      <a:pt x="507" y="327"/>
                    </a:lnTo>
                    <a:lnTo>
                      <a:pt x="509" y="332"/>
                    </a:lnTo>
                    <a:lnTo>
                      <a:pt x="509" y="330"/>
                    </a:lnTo>
                    <a:lnTo>
                      <a:pt x="509" y="335"/>
                    </a:lnTo>
                    <a:lnTo>
                      <a:pt x="513" y="341"/>
                    </a:lnTo>
                    <a:lnTo>
                      <a:pt x="513" y="338"/>
                    </a:lnTo>
                    <a:lnTo>
                      <a:pt x="513" y="341"/>
                    </a:lnTo>
                    <a:lnTo>
                      <a:pt x="516" y="347"/>
                    </a:lnTo>
                    <a:lnTo>
                      <a:pt x="516" y="350"/>
                    </a:lnTo>
                    <a:lnTo>
                      <a:pt x="519" y="358"/>
                    </a:lnTo>
                    <a:lnTo>
                      <a:pt x="521" y="360"/>
                    </a:lnTo>
                    <a:lnTo>
                      <a:pt x="521" y="358"/>
                    </a:lnTo>
                    <a:lnTo>
                      <a:pt x="521" y="363"/>
                    </a:lnTo>
                    <a:lnTo>
                      <a:pt x="525" y="369"/>
                    </a:lnTo>
                    <a:lnTo>
                      <a:pt x="525" y="366"/>
                    </a:lnTo>
                    <a:lnTo>
                      <a:pt x="525" y="371"/>
                    </a:lnTo>
                    <a:lnTo>
                      <a:pt x="528" y="377"/>
                    </a:lnTo>
                    <a:lnTo>
                      <a:pt x="528" y="380"/>
                    </a:lnTo>
                    <a:lnTo>
                      <a:pt x="530" y="386"/>
                    </a:lnTo>
                    <a:lnTo>
                      <a:pt x="530" y="388"/>
                    </a:lnTo>
                    <a:lnTo>
                      <a:pt x="533" y="394"/>
                    </a:lnTo>
                    <a:lnTo>
                      <a:pt x="533" y="399"/>
                    </a:lnTo>
                    <a:lnTo>
                      <a:pt x="537" y="405"/>
                    </a:lnTo>
                    <a:lnTo>
                      <a:pt x="537" y="407"/>
                    </a:lnTo>
                    <a:lnTo>
                      <a:pt x="539" y="413"/>
                    </a:lnTo>
                    <a:lnTo>
                      <a:pt x="539" y="419"/>
                    </a:lnTo>
                    <a:lnTo>
                      <a:pt x="542" y="425"/>
                    </a:lnTo>
                    <a:lnTo>
                      <a:pt x="542" y="430"/>
                    </a:lnTo>
                    <a:lnTo>
                      <a:pt x="545" y="435"/>
                    </a:lnTo>
                    <a:lnTo>
                      <a:pt x="545" y="433"/>
                    </a:lnTo>
                    <a:lnTo>
                      <a:pt x="545" y="438"/>
                    </a:lnTo>
                    <a:lnTo>
                      <a:pt x="547" y="443"/>
                    </a:lnTo>
                    <a:lnTo>
                      <a:pt x="547" y="450"/>
                    </a:lnTo>
                    <a:lnTo>
                      <a:pt x="551" y="455"/>
                    </a:lnTo>
                    <a:lnTo>
                      <a:pt x="551" y="461"/>
                    </a:lnTo>
                    <a:lnTo>
                      <a:pt x="554" y="466"/>
                    </a:lnTo>
                    <a:lnTo>
                      <a:pt x="554" y="477"/>
                    </a:lnTo>
                    <a:lnTo>
                      <a:pt x="557" y="482"/>
                    </a:lnTo>
                    <a:lnTo>
                      <a:pt x="557" y="489"/>
                    </a:lnTo>
                    <a:lnTo>
                      <a:pt x="559" y="497"/>
                    </a:lnTo>
                    <a:lnTo>
                      <a:pt x="559" y="502"/>
                    </a:lnTo>
                    <a:lnTo>
                      <a:pt x="562" y="507"/>
                    </a:lnTo>
                    <a:lnTo>
                      <a:pt x="562" y="516"/>
                    </a:lnTo>
                    <a:lnTo>
                      <a:pt x="566" y="522"/>
                    </a:lnTo>
                    <a:lnTo>
                      <a:pt x="566" y="530"/>
                    </a:lnTo>
                    <a:lnTo>
                      <a:pt x="568" y="538"/>
                    </a:lnTo>
                    <a:lnTo>
                      <a:pt x="568" y="544"/>
                    </a:lnTo>
                    <a:lnTo>
                      <a:pt x="571" y="553"/>
                    </a:lnTo>
                    <a:lnTo>
                      <a:pt x="571" y="558"/>
                    </a:lnTo>
                    <a:lnTo>
                      <a:pt x="574" y="566"/>
                    </a:lnTo>
                    <a:lnTo>
                      <a:pt x="574" y="574"/>
                    </a:lnTo>
                    <a:lnTo>
                      <a:pt x="576" y="582"/>
                    </a:lnTo>
                    <a:lnTo>
                      <a:pt x="576" y="589"/>
                    </a:lnTo>
                    <a:lnTo>
                      <a:pt x="580" y="597"/>
                    </a:lnTo>
                    <a:lnTo>
                      <a:pt x="580" y="613"/>
                    </a:lnTo>
                    <a:lnTo>
                      <a:pt x="583" y="622"/>
                    </a:lnTo>
                    <a:lnTo>
                      <a:pt x="583" y="630"/>
                    </a:lnTo>
                    <a:lnTo>
                      <a:pt x="586" y="636"/>
                    </a:lnTo>
                    <a:lnTo>
                      <a:pt x="586" y="644"/>
                    </a:lnTo>
                    <a:lnTo>
                      <a:pt x="588" y="652"/>
                    </a:lnTo>
                    <a:lnTo>
                      <a:pt x="588" y="661"/>
                    </a:lnTo>
                    <a:lnTo>
                      <a:pt x="592" y="669"/>
                    </a:lnTo>
                    <a:lnTo>
                      <a:pt x="592" y="677"/>
                    </a:lnTo>
                    <a:lnTo>
                      <a:pt x="595" y="685"/>
                    </a:lnTo>
                    <a:lnTo>
                      <a:pt x="595" y="700"/>
                    </a:lnTo>
                    <a:lnTo>
                      <a:pt x="597" y="708"/>
                    </a:lnTo>
                    <a:lnTo>
                      <a:pt x="597" y="716"/>
                    </a:lnTo>
                    <a:lnTo>
                      <a:pt x="600" y="725"/>
                    </a:lnTo>
                    <a:lnTo>
                      <a:pt x="604" y="716"/>
                    </a:lnTo>
                    <a:lnTo>
                      <a:pt x="604" y="708"/>
                    </a:lnTo>
                    <a:lnTo>
                      <a:pt x="600" y="700"/>
                    </a:lnTo>
                    <a:lnTo>
                      <a:pt x="600" y="685"/>
                    </a:lnTo>
                    <a:lnTo>
                      <a:pt x="597" y="677"/>
                    </a:lnTo>
                    <a:lnTo>
                      <a:pt x="597" y="669"/>
                    </a:lnTo>
                    <a:lnTo>
                      <a:pt x="595" y="661"/>
                    </a:lnTo>
                    <a:lnTo>
                      <a:pt x="595" y="652"/>
                    </a:lnTo>
                    <a:lnTo>
                      <a:pt x="592" y="644"/>
                    </a:lnTo>
                    <a:lnTo>
                      <a:pt x="592" y="636"/>
                    </a:lnTo>
                    <a:lnTo>
                      <a:pt x="588" y="630"/>
                    </a:lnTo>
                    <a:lnTo>
                      <a:pt x="588" y="622"/>
                    </a:lnTo>
                    <a:lnTo>
                      <a:pt x="586" y="613"/>
                    </a:lnTo>
                    <a:lnTo>
                      <a:pt x="586" y="597"/>
                    </a:lnTo>
                    <a:lnTo>
                      <a:pt x="583" y="589"/>
                    </a:lnTo>
                    <a:lnTo>
                      <a:pt x="583" y="582"/>
                    </a:lnTo>
                    <a:lnTo>
                      <a:pt x="580" y="574"/>
                    </a:lnTo>
                    <a:lnTo>
                      <a:pt x="580" y="566"/>
                    </a:lnTo>
                    <a:lnTo>
                      <a:pt x="576" y="558"/>
                    </a:lnTo>
                    <a:lnTo>
                      <a:pt x="576" y="553"/>
                    </a:lnTo>
                    <a:lnTo>
                      <a:pt x="574" y="544"/>
                    </a:lnTo>
                    <a:lnTo>
                      <a:pt x="574" y="538"/>
                    </a:lnTo>
                    <a:lnTo>
                      <a:pt x="571" y="530"/>
                    </a:lnTo>
                    <a:lnTo>
                      <a:pt x="571" y="522"/>
                    </a:lnTo>
                    <a:lnTo>
                      <a:pt x="568" y="516"/>
                    </a:lnTo>
                    <a:lnTo>
                      <a:pt x="568" y="507"/>
                    </a:lnTo>
                    <a:lnTo>
                      <a:pt x="566" y="502"/>
                    </a:lnTo>
                    <a:lnTo>
                      <a:pt x="566" y="497"/>
                    </a:lnTo>
                    <a:lnTo>
                      <a:pt x="562" y="489"/>
                    </a:lnTo>
                    <a:lnTo>
                      <a:pt x="562" y="482"/>
                    </a:lnTo>
                    <a:lnTo>
                      <a:pt x="559" y="477"/>
                    </a:lnTo>
                    <a:lnTo>
                      <a:pt x="559" y="466"/>
                    </a:lnTo>
                    <a:lnTo>
                      <a:pt x="557" y="461"/>
                    </a:lnTo>
                    <a:lnTo>
                      <a:pt x="557" y="455"/>
                    </a:lnTo>
                    <a:lnTo>
                      <a:pt x="554" y="450"/>
                    </a:lnTo>
                    <a:lnTo>
                      <a:pt x="554" y="443"/>
                    </a:lnTo>
                    <a:lnTo>
                      <a:pt x="551" y="438"/>
                    </a:lnTo>
                    <a:lnTo>
                      <a:pt x="551" y="433"/>
                    </a:lnTo>
                    <a:lnTo>
                      <a:pt x="547" y="427"/>
                    </a:lnTo>
                    <a:lnTo>
                      <a:pt x="547" y="430"/>
                    </a:lnTo>
                    <a:lnTo>
                      <a:pt x="547" y="425"/>
                    </a:lnTo>
                    <a:lnTo>
                      <a:pt x="545" y="419"/>
                    </a:lnTo>
                    <a:lnTo>
                      <a:pt x="545" y="413"/>
                    </a:lnTo>
                    <a:lnTo>
                      <a:pt x="542" y="407"/>
                    </a:lnTo>
                    <a:lnTo>
                      <a:pt x="542" y="405"/>
                    </a:lnTo>
                    <a:lnTo>
                      <a:pt x="539" y="399"/>
                    </a:lnTo>
                    <a:lnTo>
                      <a:pt x="539" y="394"/>
                    </a:lnTo>
                    <a:lnTo>
                      <a:pt x="537" y="388"/>
                    </a:lnTo>
                    <a:lnTo>
                      <a:pt x="537" y="386"/>
                    </a:lnTo>
                    <a:lnTo>
                      <a:pt x="533" y="380"/>
                    </a:lnTo>
                    <a:lnTo>
                      <a:pt x="533" y="377"/>
                    </a:lnTo>
                    <a:lnTo>
                      <a:pt x="530" y="371"/>
                    </a:lnTo>
                    <a:lnTo>
                      <a:pt x="530" y="366"/>
                    </a:lnTo>
                    <a:lnTo>
                      <a:pt x="528" y="360"/>
                    </a:lnTo>
                    <a:lnTo>
                      <a:pt x="528" y="363"/>
                    </a:lnTo>
                    <a:lnTo>
                      <a:pt x="528" y="358"/>
                    </a:lnTo>
                    <a:lnTo>
                      <a:pt x="525" y="352"/>
                    </a:lnTo>
                    <a:lnTo>
                      <a:pt x="525" y="355"/>
                    </a:lnTo>
                    <a:lnTo>
                      <a:pt x="521" y="350"/>
                    </a:lnTo>
                    <a:lnTo>
                      <a:pt x="521" y="347"/>
                    </a:lnTo>
                    <a:lnTo>
                      <a:pt x="519" y="341"/>
                    </a:lnTo>
                    <a:lnTo>
                      <a:pt x="519" y="338"/>
                    </a:lnTo>
                    <a:lnTo>
                      <a:pt x="516" y="332"/>
                    </a:lnTo>
                    <a:lnTo>
                      <a:pt x="516" y="335"/>
                    </a:lnTo>
                    <a:lnTo>
                      <a:pt x="516" y="330"/>
                    </a:lnTo>
                    <a:lnTo>
                      <a:pt x="513" y="324"/>
                    </a:lnTo>
                    <a:lnTo>
                      <a:pt x="513" y="327"/>
                    </a:lnTo>
                    <a:lnTo>
                      <a:pt x="513" y="324"/>
                    </a:lnTo>
                    <a:lnTo>
                      <a:pt x="509" y="319"/>
                    </a:lnTo>
                    <a:lnTo>
                      <a:pt x="509" y="316"/>
                    </a:lnTo>
                    <a:lnTo>
                      <a:pt x="507" y="311"/>
                    </a:lnTo>
                    <a:lnTo>
                      <a:pt x="507" y="314"/>
                    </a:lnTo>
                    <a:lnTo>
                      <a:pt x="507" y="307"/>
                    </a:lnTo>
                    <a:lnTo>
                      <a:pt x="504" y="302"/>
                    </a:lnTo>
                    <a:lnTo>
                      <a:pt x="504" y="305"/>
                    </a:lnTo>
                    <a:lnTo>
                      <a:pt x="504" y="302"/>
                    </a:lnTo>
                    <a:lnTo>
                      <a:pt x="501" y="296"/>
                    </a:lnTo>
                    <a:lnTo>
                      <a:pt x="501" y="294"/>
                    </a:lnTo>
                    <a:lnTo>
                      <a:pt x="499" y="288"/>
                    </a:lnTo>
                    <a:lnTo>
                      <a:pt x="499" y="291"/>
                    </a:lnTo>
                    <a:lnTo>
                      <a:pt x="499" y="288"/>
                    </a:lnTo>
                    <a:lnTo>
                      <a:pt x="495" y="283"/>
                    </a:lnTo>
                    <a:lnTo>
                      <a:pt x="495" y="280"/>
                    </a:lnTo>
                    <a:lnTo>
                      <a:pt x="492" y="274"/>
                    </a:lnTo>
                    <a:lnTo>
                      <a:pt x="492" y="278"/>
                    </a:lnTo>
                    <a:lnTo>
                      <a:pt x="492" y="274"/>
                    </a:lnTo>
                    <a:lnTo>
                      <a:pt x="490" y="268"/>
                    </a:lnTo>
                    <a:lnTo>
                      <a:pt x="490" y="271"/>
                    </a:lnTo>
                    <a:lnTo>
                      <a:pt x="490" y="268"/>
                    </a:lnTo>
                    <a:lnTo>
                      <a:pt x="487" y="263"/>
                    </a:lnTo>
                    <a:lnTo>
                      <a:pt x="487" y="266"/>
                    </a:lnTo>
                    <a:lnTo>
                      <a:pt x="487" y="263"/>
                    </a:lnTo>
                    <a:lnTo>
                      <a:pt x="484" y="258"/>
                    </a:lnTo>
                    <a:lnTo>
                      <a:pt x="484" y="260"/>
                    </a:lnTo>
                    <a:lnTo>
                      <a:pt x="484" y="255"/>
                    </a:lnTo>
                    <a:lnTo>
                      <a:pt x="480" y="250"/>
                    </a:lnTo>
                    <a:lnTo>
                      <a:pt x="480" y="252"/>
                    </a:lnTo>
                    <a:lnTo>
                      <a:pt x="480" y="250"/>
                    </a:lnTo>
                    <a:lnTo>
                      <a:pt x="478" y="244"/>
                    </a:lnTo>
                    <a:lnTo>
                      <a:pt x="478" y="247"/>
                    </a:lnTo>
                    <a:lnTo>
                      <a:pt x="478" y="244"/>
                    </a:lnTo>
                    <a:lnTo>
                      <a:pt x="475" y="238"/>
                    </a:lnTo>
                    <a:lnTo>
                      <a:pt x="475" y="240"/>
                    </a:lnTo>
                    <a:lnTo>
                      <a:pt x="475" y="235"/>
                    </a:lnTo>
                    <a:lnTo>
                      <a:pt x="470" y="227"/>
                    </a:lnTo>
                    <a:lnTo>
                      <a:pt x="470" y="230"/>
                    </a:lnTo>
                    <a:lnTo>
                      <a:pt x="470" y="227"/>
                    </a:lnTo>
                    <a:lnTo>
                      <a:pt x="466" y="222"/>
                    </a:lnTo>
                    <a:lnTo>
                      <a:pt x="466" y="224"/>
                    </a:lnTo>
                    <a:lnTo>
                      <a:pt x="466" y="219"/>
                    </a:lnTo>
                    <a:lnTo>
                      <a:pt x="461" y="211"/>
                    </a:lnTo>
                    <a:lnTo>
                      <a:pt x="461" y="213"/>
                    </a:lnTo>
                    <a:lnTo>
                      <a:pt x="461" y="211"/>
                    </a:lnTo>
                    <a:lnTo>
                      <a:pt x="458" y="204"/>
                    </a:lnTo>
                    <a:lnTo>
                      <a:pt x="458" y="208"/>
                    </a:lnTo>
                    <a:lnTo>
                      <a:pt x="458" y="202"/>
                    </a:lnTo>
                    <a:lnTo>
                      <a:pt x="451" y="202"/>
                    </a:lnTo>
                    <a:lnTo>
                      <a:pt x="454" y="204"/>
                    </a:lnTo>
                    <a:lnTo>
                      <a:pt x="454" y="199"/>
                    </a:lnTo>
                    <a:lnTo>
                      <a:pt x="449" y="191"/>
                    </a:lnTo>
                    <a:lnTo>
                      <a:pt x="449" y="194"/>
                    </a:lnTo>
                    <a:lnTo>
                      <a:pt x="449" y="191"/>
                    </a:lnTo>
                    <a:lnTo>
                      <a:pt x="443" y="183"/>
                    </a:lnTo>
                    <a:lnTo>
                      <a:pt x="443" y="185"/>
                    </a:lnTo>
                    <a:lnTo>
                      <a:pt x="443" y="180"/>
                    </a:lnTo>
                    <a:lnTo>
                      <a:pt x="437" y="180"/>
                    </a:lnTo>
                    <a:lnTo>
                      <a:pt x="440" y="183"/>
                    </a:lnTo>
                    <a:lnTo>
                      <a:pt x="440" y="180"/>
                    </a:lnTo>
                    <a:lnTo>
                      <a:pt x="432" y="168"/>
                    </a:lnTo>
                    <a:lnTo>
                      <a:pt x="432" y="171"/>
                    </a:lnTo>
                    <a:lnTo>
                      <a:pt x="432" y="166"/>
                    </a:lnTo>
                    <a:lnTo>
                      <a:pt x="425" y="166"/>
                    </a:lnTo>
                    <a:lnTo>
                      <a:pt x="428" y="166"/>
                    </a:lnTo>
                    <a:lnTo>
                      <a:pt x="425" y="163"/>
                    </a:lnTo>
                    <a:lnTo>
                      <a:pt x="425" y="166"/>
                    </a:lnTo>
                    <a:lnTo>
                      <a:pt x="425" y="163"/>
                    </a:lnTo>
                    <a:lnTo>
                      <a:pt x="411" y="147"/>
                    </a:lnTo>
                    <a:lnTo>
                      <a:pt x="411" y="149"/>
                    </a:lnTo>
                    <a:lnTo>
                      <a:pt x="411" y="147"/>
                    </a:lnTo>
                    <a:lnTo>
                      <a:pt x="405" y="141"/>
                    </a:lnTo>
                    <a:lnTo>
                      <a:pt x="403" y="141"/>
                    </a:lnTo>
                    <a:lnTo>
                      <a:pt x="405" y="141"/>
                    </a:lnTo>
                    <a:lnTo>
                      <a:pt x="399" y="135"/>
                    </a:lnTo>
                    <a:lnTo>
                      <a:pt x="399" y="139"/>
                    </a:lnTo>
                    <a:lnTo>
                      <a:pt x="399" y="132"/>
                    </a:lnTo>
                    <a:lnTo>
                      <a:pt x="394" y="132"/>
                    </a:lnTo>
                    <a:lnTo>
                      <a:pt x="396" y="132"/>
                    </a:lnTo>
                    <a:lnTo>
                      <a:pt x="382" y="121"/>
                    </a:lnTo>
                    <a:lnTo>
                      <a:pt x="379" y="121"/>
                    </a:lnTo>
                    <a:lnTo>
                      <a:pt x="382" y="124"/>
                    </a:lnTo>
                    <a:lnTo>
                      <a:pt x="382" y="121"/>
                    </a:lnTo>
                    <a:lnTo>
                      <a:pt x="373" y="113"/>
                    </a:lnTo>
                    <a:lnTo>
                      <a:pt x="370" y="113"/>
                    </a:lnTo>
                    <a:lnTo>
                      <a:pt x="373" y="113"/>
                    </a:lnTo>
                    <a:lnTo>
                      <a:pt x="361" y="105"/>
                    </a:lnTo>
                    <a:lnTo>
                      <a:pt x="358" y="105"/>
                    </a:lnTo>
                    <a:lnTo>
                      <a:pt x="361" y="105"/>
                    </a:lnTo>
                    <a:lnTo>
                      <a:pt x="358" y="102"/>
                    </a:lnTo>
                    <a:lnTo>
                      <a:pt x="358" y="105"/>
                    </a:lnTo>
                    <a:lnTo>
                      <a:pt x="358" y="102"/>
                    </a:lnTo>
                    <a:lnTo>
                      <a:pt x="353" y="96"/>
                    </a:lnTo>
                    <a:lnTo>
                      <a:pt x="350" y="96"/>
                    </a:lnTo>
                    <a:lnTo>
                      <a:pt x="353" y="96"/>
                    </a:lnTo>
                    <a:lnTo>
                      <a:pt x="344" y="91"/>
                    </a:lnTo>
                    <a:lnTo>
                      <a:pt x="341" y="91"/>
                    </a:lnTo>
                    <a:lnTo>
                      <a:pt x="344" y="91"/>
                    </a:lnTo>
                    <a:lnTo>
                      <a:pt x="336" y="85"/>
                    </a:lnTo>
                    <a:lnTo>
                      <a:pt x="332" y="85"/>
                    </a:lnTo>
                    <a:lnTo>
                      <a:pt x="336" y="85"/>
                    </a:lnTo>
                    <a:lnTo>
                      <a:pt x="326" y="80"/>
                    </a:lnTo>
                    <a:lnTo>
                      <a:pt x="324" y="80"/>
                    </a:lnTo>
                    <a:lnTo>
                      <a:pt x="326" y="83"/>
                    </a:lnTo>
                    <a:lnTo>
                      <a:pt x="326" y="80"/>
                    </a:lnTo>
                    <a:lnTo>
                      <a:pt x="320" y="75"/>
                    </a:lnTo>
                    <a:lnTo>
                      <a:pt x="317" y="75"/>
                    </a:lnTo>
                    <a:lnTo>
                      <a:pt x="320" y="75"/>
                    </a:lnTo>
                    <a:lnTo>
                      <a:pt x="315" y="72"/>
                    </a:lnTo>
                    <a:lnTo>
                      <a:pt x="312" y="72"/>
                    </a:lnTo>
                    <a:lnTo>
                      <a:pt x="315" y="72"/>
                    </a:lnTo>
                    <a:lnTo>
                      <a:pt x="309" y="68"/>
                    </a:lnTo>
                    <a:lnTo>
                      <a:pt x="306" y="68"/>
                    </a:lnTo>
                    <a:lnTo>
                      <a:pt x="309" y="68"/>
                    </a:lnTo>
                    <a:lnTo>
                      <a:pt x="300" y="63"/>
                    </a:lnTo>
                    <a:lnTo>
                      <a:pt x="297" y="63"/>
                    </a:lnTo>
                    <a:lnTo>
                      <a:pt x="300" y="63"/>
                    </a:lnTo>
                    <a:lnTo>
                      <a:pt x="291" y="57"/>
                    </a:lnTo>
                    <a:lnTo>
                      <a:pt x="288" y="57"/>
                    </a:lnTo>
                    <a:lnTo>
                      <a:pt x="291" y="57"/>
                    </a:lnTo>
                    <a:lnTo>
                      <a:pt x="286" y="55"/>
                    </a:lnTo>
                    <a:lnTo>
                      <a:pt x="283" y="55"/>
                    </a:lnTo>
                    <a:lnTo>
                      <a:pt x="286" y="55"/>
                    </a:lnTo>
                    <a:lnTo>
                      <a:pt x="279" y="52"/>
                    </a:lnTo>
                    <a:lnTo>
                      <a:pt x="277" y="52"/>
                    </a:lnTo>
                    <a:lnTo>
                      <a:pt x="279" y="52"/>
                    </a:lnTo>
                    <a:lnTo>
                      <a:pt x="274" y="49"/>
                    </a:lnTo>
                    <a:lnTo>
                      <a:pt x="271" y="49"/>
                    </a:lnTo>
                    <a:lnTo>
                      <a:pt x="274" y="49"/>
                    </a:lnTo>
                    <a:lnTo>
                      <a:pt x="269" y="47"/>
                    </a:lnTo>
                    <a:lnTo>
                      <a:pt x="265" y="47"/>
                    </a:lnTo>
                    <a:lnTo>
                      <a:pt x="269" y="47"/>
                    </a:lnTo>
                    <a:lnTo>
                      <a:pt x="262" y="44"/>
                    </a:lnTo>
                    <a:lnTo>
                      <a:pt x="259" y="44"/>
                    </a:lnTo>
                    <a:lnTo>
                      <a:pt x="262" y="44"/>
                    </a:lnTo>
                    <a:lnTo>
                      <a:pt x="257" y="41"/>
                    </a:lnTo>
                    <a:lnTo>
                      <a:pt x="253" y="41"/>
                    </a:lnTo>
                    <a:lnTo>
                      <a:pt x="257" y="41"/>
                    </a:lnTo>
                    <a:lnTo>
                      <a:pt x="250" y="38"/>
                    </a:lnTo>
                    <a:lnTo>
                      <a:pt x="245" y="38"/>
                    </a:lnTo>
                    <a:lnTo>
                      <a:pt x="248" y="41"/>
                    </a:lnTo>
                    <a:lnTo>
                      <a:pt x="248" y="36"/>
                    </a:lnTo>
                    <a:lnTo>
                      <a:pt x="236" y="36"/>
                    </a:lnTo>
                    <a:lnTo>
                      <a:pt x="239" y="36"/>
                    </a:lnTo>
                    <a:lnTo>
                      <a:pt x="233" y="32"/>
                    </a:lnTo>
                    <a:lnTo>
                      <a:pt x="230" y="32"/>
                    </a:lnTo>
                    <a:lnTo>
                      <a:pt x="233" y="32"/>
                    </a:lnTo>
                    <a:lnTo>
                      <a:pt x="227" y="29"/>
                    </a:lnTo>
                    <a:lnTo>
                      <a:pt x="219" y="29"/>
                    </a:lnTo>
                    <a:lnTo>
                      <a:pt x="221" y="29"/>
                    </a:lnTo>
                    <a:lnTo>
                      <a:pt x="216" y="27"/>
                    </a:lnTo>
                    <a:lnTo>
                      <a:pt x="210" y="27"/>
                    </a:lnTo>
                    <a:lnTo>
                      <a:pt x="212" y="27"/>
                    </a:lnTo>
                    <a:lnTo>
                      <a:pt x="207" y="24"/>
                    </a:lnTo>
                    <a:lnTo>
                      <a:pt x="200" y="24"/>
                    </a:lnTo>
                    <a:lnTo>
                      <a:pt x="204" y="24"/>
                    </a:lnTo>
                    <a:lnTo>
                      <a:pt x="198" y="21"/>
                    </a:lnTo>
                    <a:lnTo>
                      <a:pt x="190" y="21"/>
                    </a:lnTo>
                    <a:lnTo>
                      <a:pt x="192" y="21"/>
                    </a:lnTo>
                    <a:lnTo>
                      <a:pt x="186" y="19"/>
                    </a:lnTo>
                    <a:lnTo>
                      <a:pt x="178" y="19"/>
                    </a:lnTo>
                    <a:lnTo>
                      <a:pt x="181" y="19"/>
                    </a:lnTo>
                    <a:lnTo>
                      <a:pt x="175" y="16"/>
                    </a:lnTo>
                    <a:lnTo>
                      <a:pt x="166" y="16"/>
                    </a:lnTo>
                    <a:lnTo>
                      <a:pt x="169" y="16"/>
                    </a:lnTo>
                    <a:lnTo>
                      <a:pt x="163" y="13"/>
                    </a:lnTo>
                    <a:lnTo>
                      <a:pt x="152" y="13"/>
                    </a:lnTo>
                    <a:lnTo>
                      <a:pt x="154" y="13"/>
                    </a:lnTo>
                    <a:lnTo>
                      <a:pt x="149" y="11"/>
                    </a:lnTo>
                    <a:lnTo>
                      <a:pt x="140" y="11"/>
                    </a:lnTo>
                    <a:lnTo>
                      <a:pt x="143" y="11"/>
                    </a:lnTo>
                    <a:lnTo>
                      <a:pt x="137" y="8"/>
                    </a:lnTo>
                    <a:lnTo>
                      <a:pt x="123" y="8"/>
                    </a:lnTo>
                    <a:lnTo>
                      <a:pt x="125" y="8"/>
                    </a:lnTo>
                    <a:lnTo>
                      <a:pt x="119" y="5"/>
                    </a:lnTo>
                    <a:lnTo>
                      <a:pt x="102" y="5"/>
                    </a:lnTo>
                    <a:lnTo>
                      <a:pt x="104" y="5"/>
                    </a:lnTo>
                    <a:lnTo>
                      <a:pt x="99" y="2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58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6" y="2"/>
                    </a:lnTo>
                    <a:lnTo>
                      <a:pt x="0" y="5"/>
                    </a:lnTo>
                    <a:lnTo>
                      <a:pt x="3" y="11"/>
                    </a:lnTo>
                  </a:path>
                </a:pathLst>
              </a:custGeom>
              <a:solidFill>
                <a:srgbClr val="000000"/>
              </a:solidFill>
              <a:ln w="12700" cap="rnd" cmpd="sng">
                <a:solidFill>
                  <a:schemeClr val="bg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78" name="Freeform 86"/>
              <p:cNvSpPr>
                <a:spLocks noChangeAspect="1"/>
              </p:cNvSpPr>
              <p:nvPr/>
            </p:nvSpPr>
            <p:spPr bwMode="auto">
              <a:xfrm>
                <a:off x="2028" y="2552"/>
                <a:ext cx="61" cy="216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3" y="36"/>
                  </a:cxn>
                  <a:cxn ang="0">
                    <a:pos x="5" y="52"/>
                  </a:cxn>
                  <a:cxn ang="0">
                    <a:pos x="8" y="72"/>
                  </a:cxn>
                  <a:cxn ang="0">
                    <a:pos x="11" y="85"/>
                  </a:cxn>
                  <a:cxn ang="0">
                    <a:pos x="15" y="96"/>
                  </a:cxn>
                  <a:cxn ang="0">
                    <a:pos x="17" y="111"/>
                  </a:cxn>
                  <a:cxn ang="0">
                    <a:pos x="20" y="130"/>
                  </a:cxn>
                  <a:cxn ang="0">
                    <a:pos x="23" y="150"/>
                  </a:cxn>
                  <a:cxn ang="0">
                    <a:pos x="26" y="160"/>
                  </a:cxn>
                  <a:cxn ang="0">
                    <a:pos x="29" y="180"/>
                  </a:cxn>
                  <a:cxn ang="0">
                    <a:pos x="32" y="196"/>
                  </a:cxn>
                  <a:cxn ang="0">
                    <a:pos x="34" y="216"/>
                  </a:cxn>
                  <a:cxn ang="0">
                    <a:pos x="38" y="227"/>
                  </a:cxn>
                  <a:cxn ang="0">
                    <a:pos x="41" y="244"/>
                  </a:cxn>
                  <a:cxn ang="0">
                    <a:pos x="43" y="260"/>
                  </a:cxn>
                  <a:cxn ang="0">
                    <a:pos x="46" y="278"/>
                  </a:cxn>
                  <a:cxn ang="0">
                    <a:pos x="50" y="299"/>
                  </a:cxn>
                  <a:cxn ang="0">
                    <a:pos x="53" y="316"/>
                  </a:cxn>
                  <a:cxn ang="0">
                    <a:pos x="55" y="333"/>
                  </a:cxn>
                  <a:cxn ang="0">
                    <a:pos x="58" y="347"/>
                  </a:cxn>
                  <a:cxn ang="0">
                    <a:pos x="61" y="378"/>
                  </a:cxn>
                  <a:cxn ang="0">
                    <a:pos x="100" y="280"/>
                  </a:cxn>
                  <a:cxn ang="0">
                    <a:pos x="76" y="319"/>
                  </a:cxn>
                  <a:cxn ang="0">
                    <a:pos x="67" y="361"/>
                  </a:cxn>
                  <a:cxn ang="0">
                    <a:pos x="64" y="347"/>
                  </a:cxn>
                  <a:cxn ang="0">
                    <a:pos x="61" y="333"/>
                  </a:cxn>
                  <a:cxn ang="0">
                    <a:pos x="58" y="316"/>
                  </a:cxn>
                  <a:cxn ang="0">
                    <a:pos x="55" y="299"/>
                  </a:cxn>
                  <a:cxn ang="0">
                    <a:pos x="53" y="278"/>
                  </a:cxn>
                  <a:cxn ang="0">
                    <a:pos x="50" y="260"/>
                  </a:cxn>
                  <a:cxn ang="0">
                    <a:pos x="46" y="244"/>
                  </a:cxn>
                  <a:cxn ang="0">
                    <a:pos x="43" y="227"/>
                  </a:cxn>
                  <a:cxn ang="0">
                    <a:pos x="41" y="216"/>
                  </a:cxn>
                  <a:cxn ang="0">
                    <a:pos x="38" y="196"/>
                  </a:cxn>
                  <a:cxn ang="0">
                    <a:pos x="34" y="180"/>
                  </a:cxn>
                  <a:cxn ang="0">
                    <a:pos x="32" y="160"/>
                  </a:cxn>
                  <a:cxn ang="0">
                    <a:pos x="29" y="150"/>
                  </a:cxn>
                  <a:cxn ang="0">
                    <a:pos x="26" y="130"/>
                  </a:cxn>
                  <a:cxn ang="0">
                    <a:pos x="23" y="111"/>
                  </a:cxn>
                  <a:cxn ang="0">
                    <a:pos x="20" y="96"/>
                  </a:cxn>
                  <a:cxn ang="0">
                    <a:pos x="17" y="85"/>
                  </a:cxn>
                  <a:cxn ang="0">
                    <a:pos x="15" y="72"/>
                  </a:cxn>
                  <a:cxn ang="0">
                    <a:pos x="11" y="52"/>
                  </a:cxn>
                  <a:cxn ang="0">
                    <a:pos x="8" y="36"/>
                  </a:cxn>
                  <a:cxn ang="0">
                    <a:pos x="5" y="13"/>
                  </a:cxn>
                  <a:cxn ang="0">
                    <a:pos x="3" y="0"/>
                  </a:cxn>
                </a:cxnLst>
                <a:rect l="0" t="0" r="r" b="b"/>
                <a:pathLst>
                  <a:path w="101" h="379">
                    <a:moveTo>
                      <a:pt x="0" y="8"/>
                    </a:moveTo>
                    <a:lnTo>
                      <a:pt x="0" y="13"/>
                    </a:lnTo>
                    <a:lnTo>
                      <a:pt x="3" y="21"/>
                    </a:lnTo>
                    <a:lnTo>
                      <a:pt x="3" y="36"/>
                    </a:lnTo>
                    <a:lnTo>
                      <a:pt x="5" y="44"/>
                    </a:lnTo>
                    <a:lnTo>
                      <a:pt x="5" y="52"/>
                    </a:lnTo>
                    <a:lnTo>
                      <a:pt x="8" y="58"/>
                    </a:lnTo>
                    <a:lnTo>
                      <a:pt x="8" y="72"/>
                    </a:lnTo>
                    <a:lnTo>
                      <a:pt x="11" y="80"/>
                    </a:lnTo>
                    <a:lnTo>
                      <a:pt x="11" y="85"/>
                    </a:lnTo>
                    <a:lnTo>
                      <a:pt x="15" y="91"/>
                    </a:lnTo>
                    <a:lnTo>
                      <a:pt x="15" y="96"/>
                    </a:lnTo>
                    <a:lnTo>
                      <a:pt x="17" y="105"/>
                    </a:lnTo>
                    <a:lnTo>
                      <a:pt x="17" y="111"/>
                    </a:lnTo>
                    <a:lnTo>
                      <a:pt x="20" y="116"/>
                    </a:lnTo>
                    <a:lnTo>
                      <a:pt x="20" y="130"/>
                    </a:lnTo>
                    <a:lnTo>
                      <a:pt x="23" y="135"/>
                    </a:lnTo>
                    <a:lnTo>
                      <a:pt x="23" y="150"/>
                    </a:lnTo>
                    <a:lnTo>
                      <a:pt x="26" y="155"/>
                    </a:lnTo>
                    <a:lnTo>
                      <a:pt x="26" y="160"/>
                    </a:lnTo>
                    <a:lnTo>
                      <a:pt x="29" y="166"/>
                    </a:lnTo>
                    <a:lnTo>
                      <a:pt x="29" y="180"/>
                    </a:lnTo>
                    <a:lnTo>
                      <a:pt x="32" y="186"/>
                    </a:lnTo>
                    <a:lnTo>
                      <a:pt x="32" y="196"/>
                    </a:lnTo>
                    <a:lnTo>
                      <a:pt x="34" y="205"/>
                    </a:lnTo>
                    <a:lnTo>
                      <a:pt x="34" y="216"/>
                    </a:lnTo>
                    <a:lnTo>
                      <a:pt x="38" y="222"/>
                    </a:lnTo>
                    <a:lnTo>
                      <a:pt x="38" y="227"/>
                    </a:lnTo>
                    <a:lnTo>
                      <a:pt x="41" y="233"/>
                    </a:lnTo>
                    <a:lnTo>
                      <a:pt x="41" y="244"/>
                    </a:lnTo>
                    <a:lnTo>
                      <a:pt x="43" y="250"/>
                    </a:lnTo>
                    <a:lnTo>
                      <a:pt x="43" y="260"/>
                    </a:lnTo>
                    <a:lnTo>
                      <a:pt x="46" y="266"/>
                    </a:lnTo>
                    <a:lnTo>
                      <a:pt x="46" y="278"/>
                    </a:lnTo>
                    <a:lnTo>
                      <a:pt x="50" y="283"/>
                    </a:lnTo>
                    <a:lnTo>
                      <a:pt x="50" y="299"/>
                    </a:lnTo>
                    <a:lnTo>
                      <a:pt x="53" y="305"/>
                    </a:lnTo>
                    <a:lnTo>
                      <a:pt x="53" y="316"/>
                    </a:lnTo>
                    <a:lnTo>
                      <a:pt x="55" y="322"/>
                    </a:lnTo>
                    <a:lnTo>
                      <a:pt x="55" y="333"/>
                    </a:lnTo>
                    <a:lnTo>
                      <a:pt x="58" y="338"/>
                    </a:lnTo>
                    <a:lnTo>
                      <a:pt x="58" y="347"/>
                    </a:lnTo>
                    <a:lnTo>
                      <a:pt x="61" y="353"/>
                    </a:lnTo>
                    <a:lnTo>
                      <a:pt x="61" y="378"/>
                    </a:lnTo>
                    <a:lnTo>
                      <a:pt x="82" y="319"/>
                    </a:lnTo>
                    <a:lnTo>
                      <a:pt x="100" y="280"/>
                    </a:lnTo>
                    <a:lnTo>
                      <a:pt x="93" y="280"/>
                    </a:lnTo>
                    <a:lnTo>
                      <a:pt x="76" y="319"/>
                    </a:lnTo>
                    <a:lnTo>
                      <a:pt x="61" y="361"/>
                    </a:lnTo>
                    <a:lnTo>
                      <a:pt x="67" y="361"/>
                    </a:lnTo>
                    <a:lnTo>
                      <a:pt x="67" y="353"/>
                    </a:lnTo>
                    <a:lnTo>
                      <a:pt x="64" y="347"/>
                    </a:lnTo>
                    <a:lnTo>
                      <a:pt x="64" y="338"/>
                    </a:lnTo>
                    <a:lnTo>
                      <a:pt x="61" y="333"/>
                    </a:lnTo>
                    <a:lnTo>
                      <a:pt x="61" y="322"/>
                    </a:lnTo>
                    <a:lnTo>
                      <a:pt x="58" y="316"/>
                    </a:lnTo>
                    <a:lnTo>
                      <a:pt x="58" y="305"/>
                    </a:lnTo>
                    <a:lnTo>
                      <a:pt x="55" y="299"/>
                    </a:lnTo>
                    <a:lnTo>
                      <a:pt x="55" y="283"/>
                    </a:lnTo>
                    <a:lnTo>
                      <a:pt x="53" y="278"/>
                    </a:lnTo>
                    <a:lnTo>
                      <a:pt x="53" y="266"/>
                    </a:lnTo>
                    <a:lnTo>
                      <a:pt x="50" y="260"/>
                    </a:lnTo>
                    <a:lnTo>
                      <a:pt x="50" y="250"/>
                    </a:lnTo>
                    <a:lnTo>
                      <a:pt x="46" y="244"/>
                    </a:lnTo>
                    <a:lnTo>
                      <a:pt x="46" y="233"/>
                    </a:lnTo>
                    <a:lnTo>
                      <a:pt x="43" y="227"/>
                    </a:lnTo>
                    <a:lnTo>
                      <a:pt x="43" y="222"/>
                    </a:lnTo>
                    <a:lnTo>
                      <a:pt x="41" y="216"/>
                    </a:lnTo>
                    <a:lnTo>
                      <a:pt x="41" y="205"/>
                    </a:lnTo>
                    <a:lnTo>
                      <a:pt x="38" y="196"/>
                    </a:lnTo>
                    <a:lnTo>
                      <a:pt x="38" y="186"/>
                    </a:lnTo>
                    <a:lnTo>
                      <a:pt x="34" y="180"/>
                    </a:lnTo>
                    <a:lnTo>
                      <a:pt x="34" y="166"/>
                    </a:lnTo>
                    <a:lnTo>
                      <a:pt x="32" y="160"/>
                    </a:lnTo>
                    <a:lnTo>
                      <a:pt x="32" y="155"/>
                    </a:lnTo>
                    <a:lnTo>
                      <a:pt x="29" y="150"/>
                    </a:lnTo>
                    <a:lnTo>
                      <a:pt x="29" y="135"/>
                    </a:lnTo>
                    <a:lnTo>
                      <a:pt x="26" y="130"/>
                    </a:lnTo>
                    <a:lnTo>
                      <a:pt x="26" y="116"/>
                    </a:lnTo>
                    <a:lnTo>
                      <a:pt x="23" y="111"/>
                    </a:lnTo>
                    <a:lnTo>
                      <a:pt x="23" y="105"/>
                    </a:lnTo>
                    <a:lnTo>
                      <a:pt x="20" y="96"/>
                    </a:lnTo>
                    <a:lnTo>
                      <a:pt x="20" y="91"/>
                    </a:lnTo>
                    <a:lnTo>
                      <a:pt x="17" y="85"/>
                    </a:lnTo>
                    <a:lnTo>
                      <a:pt x="17" y="80"/>
                    </a:lnTo>
                    <a:lnTo>
                      <a:pt x="15" y="72"/>
                    </a:lnTo>
                    <a:lnTo>
                      <a:pt x="15" y="58"/>
                    </a:lnTo>
                    <a:lnTo>
                      <a:pt x="11" y="52"/>
                    </a:lnTo>
                    <a:lnTo>
                      <a:pt x="11" y="44"/>
                    </a:lnTo>
                    <a:lnTo>
                      <a:pt x="8" y="36"/>
                    </a:lnTo>
                    <a:lnTo>
                      <a:pt x="8" y="21"/>
                    </a:lnTo>
                    <a:lnTo>
                      <a:pt x="5" y="13"/>
                    </a:lnTo>
                    <a:lnTo>
                      <a:pt x="5" y="8"/>
                    </a:lnTo>
                    <a:lnTo>
                      <a:pt x="3" y="0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000000"/>
              </a:solidFill>
              <a:ln w="12700" cap="rnd" cmpd="sng">
                <a:solidFill>
                  <a:schemeClr val="bg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79" name="Freeform 87"/>
              <p:cNvSpPr>
                <a:spLocks noChangeAspect="1"/>
              </p:cNvSpPr>
              <p:nvPr/>
            </p:nvSpPr>
            <p:spPr bwMode="auto">
              <a:xfrm>
                <a:off x="707" y="3047"/>
                <a:ext cx="440" cy="10"/>
              </a:xfrm>
              <a:custGeom>
                <a:avLst/>
                <a:gdLst/>
                <a:ahLst/>
                <a:cxnLst>
                  <a:cxn ang="0">
                    <a:pos x="723" y="0"/>
                  </a:cxn>
                  <a:cxn ang="0">
                    <a:pos x="0" y="0"/>
                  </a:cxn>
                  <a:cxn ang="0">
                    <a:pos x="0" y="17"/>
                  </a:cxn>
                  <a:cxn ang="0">
                    <a:pos x="723" y="17"/>
                  </a:cxn>
                  <a:cxn ang="0">
                    <a:pos x="723" y="0"/>
                  </a:cxn>
                </a:cxnLst>
                <a:rect l="0" t="0" r="r" b="b"/>
                <a:pathLst>
                  <a:path w="724" h="18">
                    <a:moveTo>
                      <a:pt x="723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723" y="17"/>
                    </a:lnTo>
                    <a:lnTo>
                      <a:pt x="723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80" name="Freeform 88"/>
              <p:cNvSpPr>
                <a:spLocks noChangeAspect="1"/>
              </p:cNvSpPr>
              <p:nvPr/>
            </p:nvSpPr>
            <p:spPr bwMode="auto">
              <a:xfrm>
                <a:off x="1119" y="3087"/>
                <a:ext cx="970" cy="10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595" y="17"/>
                  </a:cxn>
                  <a:cxn ang="0">
                    <a:pos x="1595" y="0"/>
                  </a:cxn>
                  <a:cxn ang="0">
                    <a:pos x="0" y="0"/>
                  </a:cxn>
                  <a:cxn ang="0">
                    <a:pos x="0" y="17"/>
                  </a:cxn>
                </a:cxnLst>
                <a:rect l="0" t="0" r="r" b="b"/>
                <a:pathLst>
                  <a:path w="1596" h="18">
                    <a:moveTo>
                      <a:pt x="0" y="17"/>
                    </a:moveTo>
                    <a:lnTo>
                      <a:pt x="1595" y="17"/>
                    </a:lnTo>
                    <a:lnTo>
                      <a:pt x="1595" y="0"/>
                    </a:lnTo>
                    <a:lnTo>
                      <a:pt x="0" y="0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81" name="Rectangle 89"/>
              <p:cNvSpPr>
                <a:spLocks noChangeAspect="1" noChangeArrowheads="1"/>
              </p:cNvSpPr>
              <p:nvPr/>
            </p:nvSpPr>
            <p:spPr bwMode="auto">
              <a:xfrm>
                <a:off x="989" y="3451"/>
                <a:ext cx="279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Mg</a:t>
                </a:r>
                <a:r>
                  <a:rPr lang="en-US" sz="800" baseline="-250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en-US" sz="8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Si</a:t>
                </a:r>
                <a:r>
                  <a:rPr lang="en-US" sz="800" baseline="-250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en-US" sz="8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O</a:t>
                </a:r>
                <a:r>
                  <a:rPr lang="en-US" sz="800" baseline="-250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6</a:t>
                </a:r>
              </a:p>
            </p:txBody>
          </p:sp>
          <p:sp>
            <p:nvSpPr>
              <p:cNvPr id="571484" name="Rectangle 92"/>
              <p:cNvSpPr>
                <a:spLocks noChangeAspect="1" noChangeArrowheads="1"/>
              </p:cNvSpPr>
              <p:nvPr/>
            </p:nvSpPr>
            <p:spPr bwMode="auto">
              <a:xfrm>
                <a:off x="991" y="3541"/>
                <a:ext cx="274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Enstatite</a:t>
                </a:r>
              </a:p>
            </p:txBody>
          </p:sp>
          <p:sp>
            <p:nvSpPr>
              <p:cNvPr id="571485" name="Rectangle 93"/>
              <p:cNvSpPr>
                <a:spLocks noChangeAspect="1" noChangeArrowheads="1"/>
              </p:cNvSpPr>
              <p:nvPr/>
            </p:nvSpPr>
            <p:spPr bwMode="auto">
              <a:xfrm>
                <a:off x="571" y="3545"/>
                <a:ext cx="292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8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Forsterite</a:t>
                </a:r>
              </a:p>
            </p:txBody>
          </p:sp>
          <p:sp>
            <p:nvSpPr>
              <p:cNvPr id="26720" name="Rectangle 94"/>
              <p:cNvSpPr>
                <a:spLocks noChangeAspect="1" noChangeArrowheads="1"/>
              </p:cNvSpPr>
              <p:nvPr/>
            </p:nvSpPr>
            <p:spPr bwMode="auto">
              <a:xfrm>
                <a:off x="719" y="3157"/>
                <a:ext cx="292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/>
                <a:r>
                  <a:rPr lang="en-US" sz="800"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Forsterite</a:t>
                </a:r>
              </a:p>
            </p:txBody>
          </p:sp>
          <p:sp>
            <p:nvSpPr>
              <p:cNvPr id="26721" name="Rectangle 95"/>
              <p:cNvSpPr>
                <a:spLocks noChangeAspect="1" noChangeArrowheads="1"/>
              </p:cNvSpPr>
              <p:nvPr/>
            </p:nvSpPr>
            <p:spPr bwMode="auto">
              <a:xfrm>
                <a:off x="692" y="3230"/>
                <a:ext cx="311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/>
                <a:r>
                  <a:rPr lang="en-US" sz="800"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+ Enstatite</a:t>
                </a:r>
              </a:p>
            </p:txBody>
          </p:sp>
          <p:sp>
            <p:nvSpPr>
              <p:cNvPr id="26722" name="Rectangle 96"/>
              <p:cNvSpPr>
                <a:spLocks noChangeAspect="1" noChangeArrowheads="1"/>
              </p:cNvSpPr>
              <p:nvPr/>
            </p:nvSpPr>
            <p:spPr bwMode="auto">
              <a:xfrm>
                <a:off x="695" y="2754"/>
                <a:ext cx="254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/>
                <a:r>
                  <a:rPr lang="en-US" sz="800"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Liquid +</a:t>
                </a:r>
              </a:p>
            </p:txBody>
          </p:sp>
          <p:sp>
            <p:nvSpPr>
              <p:cNvPr id="26723" name="Rectangle 97"/>
              <p:cNvSpPr>
                <a:spLocks noChangeAspect="1" noChangeArrowheads="1"/>
              </p:cNvSpPr>
              <p:nvPr/>
            </p:nvSpPr>
            <p:spPr bwMode="auto">
              <a:xfrm>
                <a:off x="695" y="2815"/>
                <a:ext cx="303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/>
                <a:r>
                  <a:rPr lang="en-US" sz="800"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 Forsterite</a:t>
                </a:r>
              </a:p>
            </p:txBody>
          </p:sp>
          <p:sp>
            <p:nvSpPr>
              <p:cNvPr id="26724" name="Rectangle 99"/>
              <p:cNvSpPr>
                <a:spLocks noChangeAspect="1" noChangeArrowheads="1"/>
              </p:cNvSpPr>
              <p:nvPr/>
            </p:nvSpPr>
            <p:spPr bwMode="auto">
              <a:xfrm>
                <a:off x="1343" y="3251"/>
                <a:ext cx="519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/>
                <a:r>
                  <a:rPr lang="en-US" sz="800"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Enstatite + Tridymite</a:t>
                </a:r>
              </a:p>
            </p:txBody>
          </p:sp>
          <p:sp>
            <p:nvSpPr>
              <p:cNvPr id="26725" name="Rectangle 100"/>
              <p:cNvSpPr>
                <a:spLocks noChangeAspect="1" noChangeArrowheads="1"/>
              </p:cNvSpPr>
              <p:nvPr/>
            </p:nvSpPr>
            <p:spPr bwMode="auto">
              <a:xfrm>
                <a:off x="1271" y="3102"/>
                <a:ext cx="558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/>
                <a:r>
                  <a:rPr lang="en-US" sz="800"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Enstatite + Cristobalite</a:t>
                </a:r>
              </a:p>
            </p:txBody>
          </p:sp>
          <p:sp>
            <p:nvSpPr>
              <p:cNvPr id="26726" name="Rectangle 101"/>
              <p:cNvSpPr>
                <a:spLocks noChangeAspect="1" noChangeArrowheads="1"/>
              </p:cNvSpPr>
              <p:nvPr/>
            </p:nvSpPr>
            <p:spPr bwMode="auto">
              <a:xfrm>
                <a:off x="1325" y="2909"/>
                <a:ext cx="501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/>
                <a:r>
                  <a:rPr lang="en-US" sz="800"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Cristobalite + Liquid</a:t>
                </a:r>
              </a:p>
            </p:txBody>
          </p:sp>
          <p:sp>
            <p:nvSpPr>
              <p:cNvPr id="26727" name="Rectangle 102"/>
              <p:cNvSpPr>
                <a:spLocks noChangeAspect="1" noChangeArrowheads="1"/>
              </p:cNvSpPr>
              <p:nvPr/>
            </p:nvSpPr>
            <p:spPr bwMode="auto">
              <a:xfrm>
                <a:off x="1503" y="2485"/>
                <a:ext cx="336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/>
                <a:r>
                  <a:rPr lang="en-US" sz="800"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Two Liquids</a:t>
                </a:r>
              </a:p>
            </p:txBody>
          </p:sp>
          <p:sp>
            <p:nvSpPr>
              <p:cNvPr id="26728" name="Rectangle 103"/>
              <p:cNvSpPr>
                <a:spLocks noChangeAspect="1" noChangeArrowheads="1"/>
              </p:cNvSpPr>
              <p:nvPr/>
            </p:nvSpPr>
            <p:spPr bwMode="auto">
              <a:xfrm>
                <a:off x="1062" y="2059"/>
                <a:ext cx="217" cy="1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/>
                <a:r>
                  <a:rPr lang="en-US" sz="800"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Liquid</a:t>
                </a:r>
              </a:p>
            </p:txBody>
          </p:sp>
          <p:sp>
            <p:nvSpPr>
              <p:cNvPr id="571496" name="Freeform 104"/>
              <p:cNvSpPr>
                <a:spLocks noChangeAspect="1"/>
              </p:cNvSpPr>
              <p:nvPr/>
            </p:nvSpPr>
            <p:spPr bwMode="auto">
              <a:xfrm>
                <a:off x="1355" y="2758"/>
                <a:ext cx="737" cy="9"/>
              </a:xfrm>
              <a:custGeom>
                <a:avLst/>
                <a:gdLst/>
                <a:ahLst/>
                <a:cxnLst>
                  <a:cxn ang="0">
                    <a:pos x="1212" y="0"/>
                  </a:cxn>
                  <a:cxn ang="0">
                    <a:pos x="0" y="0"/>
                  </a:cxn>
                  <a:cxn ang="0">
                    <a:pos x="0" y="17"/>
                  </a:cxn>
                  <a:cxn ang="0">
                    <a:pos x="1212" y="17"/>
                  </a:cxn>
                  <a:cxn ang="0">
                    <a:pos x="1212" y="0"/>
                  </a:cxn>
                </a:cxnLst>
                <a:rect l="0" t="0" r="r" b="b"/>
                <a:pathLst>
                  <a:path w="1213" h="18">
                    <a:moveTo>
                      <a:pt x="1212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1212" y="17"/>
                    </a:lnTo>
                    <a:lnTo>
                      <a:pt x="1212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497" name="Rectangle 105"/>
              <p:cNvSpPr>
                <a:spLocks noChangeAspect="1" noChangeArrowheads="1"/>
              </p:cNvSpPr>
              <p:nvPr/>
            </p:nvSpPr>
            <p:spPr bwMode="auto">
              <a:xfrm>
                <a:off x="1327" y="3483"/>
                <a:ext cx="92" cy="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endParaRPr lang="en-US" sz="800" b="1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571498" name="Rectangle 106"/>
              <p:cNvSpPr>
                <a:spLocks noChangeAspect="1" noChangeArrowheads="1"/>
              </p:cNvSpPr>
              <p:nvPr/>
            </p:nvSpPr>
            <p:spPr bwMode="auto">
              <a:xfrm>
                <a:off x="2038" y="2788"/>
                <a:ext cx="91" cy="2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endParaRPr lang="en-US" sz="2400" i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571499" name="Rectangle 107"/>
              <p:cNvSpPr>
                <a:spLocks noChangeAspect="1" noChangeArrowheads="1"/>
              </p:cNvSpPr>
              <p:nvPr/>
            </p:nvSpPr>
            <p:spPr bwMode="auto">
              <a:xfrm>
                <a:off x="2039" y="3009"/>
                <a:ext cx="91" cy="2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eaLnBrk="0" hangingPunct="0">
                  <a:defRPr/>
                </a:pPr>
                <a:endParaRPr lang="en-US" sz="2400" i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571500" name="Oval 108"/>
              <p:cNvSpPr>
                <a:spLocks noChangeAspect="1" noChangeArrowheads="1"/>
              </p:cNvSpPr>
              <p:nvPr/>
            </p:nvSpPr>
            <p:spPr bwMode="auto">
              <a:xfrm>
                <a:off x="704" y="304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501" name="Oval 109"/>
              <p:cNvSpPr>
                <a:spLocks noChangeAspect="1" noChangeArrowheads="1"/>
              </p:cNvSpPr>
              <p:nvPr/>
            </p:nvSpPr>
            <p:spPr bwMode="auto">
              <a:xfrm>
                <a:off x="1116" y="3086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502" name="Oval 110"/>
              <p:cNvSpPr>
                <a:spLocks noChangeAspect="1" noChangeArrowheads="1"/>
              </p:cNvSpPr>
              <p:nvPr/>
            </p:nvSpPr>
            <p:spPr bwMode="auto">
              <a:xfrm>
                <a:off x="1141" y="3048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503" name="Oval 111"/>
              <p:cNvSpPr>
                <a:spLocks noChangeAspect="1" noChangeArrowheads="1"/>
              </p:cNvSpPr>
              <p:nvPr/>
            </p:nvSpPr>
            <p:spPr bwMode="auto">
              <a:xfrm>
                <a:off x="1231" y="3086"/>
                <a:ext cx="5" cy="7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504" name="Oval 112"/>
              <p:cNvSpPr>
                <a:spLocks noChangeAspect="1" noChangeArrowheads="1"/>
              </p:cNvSpPr>
              <p:nvPr/>
            </p:nvSpPr>
            <p:spPr bwMode="auto">
              <a:xfrm>
                <a:off x="2087" y="3086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505" name="Oval 113"/>
              <p:cNvSpPr>
                <a:spLocks noChangeAspect="1" noChangeArrowheads="1"/>
              </p:cNvSpPr>
              <p:nvPr/>
            </p:nvSpPr>
            <p:spPr bwMode="auto">
              <a:xfrm>
                <a:off x="704" y="2546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506" name="Oval 114"/>
              <p:cNvSpPr>
                <a:spLocks noChangeAspect="1" noChangeArrowheads="1"/>
              </p:cNvSpPr>
              <p:nvPr/>
            </p:nvSpPr>
            <p:spPr bwMode="auto">
              <a:xfrm>
                <a:off x="1299" y="2866"/>
                <a:ext cx="5" cy="6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507" name="Oval 115"/>
              <p:cNvSpPr>
                <a:spLocks noChangeAspect="1" noChangeArrowheads="1"/>
              </p:cNvSpPr>
              <p:nvPr/>
            </p:nvSpPr>
            <p:spPr bwMode="auto">
              <a:xfrm>
                <a:off x="2085" y="2866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508" name="Line 1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19" y="3053"/>
                <a:ext cx="2" cy="336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1509" name="Line 117"/>
              <p:cNvSpPr>
                <a:spLocks noChangeAspect="1" noChangeShapeType="1"/>
              </p:cNvSpPr>
              <p:nvPr/>
            </p:nvSpPr>
            <p:spPr bwMode="auto">
              <a:xfrm>
                <a:off x="1115" y="3248"/>
                <a:ext cx="972" cy="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</p:grpSp>
        <p:sp>
          <p:nvSpPr>
            <p:cNvPr id="571518" name="Oval 126"/>
            <p:cNvSpPr>
              <a:spLocks noChangeArrowheads="1"/>
            </p:cNvSpPr>
            <p:nvPr/>
          </p:nvSpPr>
          <p:spPr bwMode="auto">
            <a:xfrm>
              <a:off x="718" y="2624"/>
              <a:ext cx="57" cy="56"/>
            </a:xfrm>
            <a:prstGeom prst="ellipse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519" name="Text Box 127"/>
            <p:cNvSpPr txBox="1">
              <a:spLocks noChangeArrowheads="1"/>
            </p:cNvSpPr>
            <p:nvPr/>
          </p:nvSpPr>
          <p:spPr bwMode="auto">
            <a:xfrm>
              <a:off x="653" y="2393"/>
              <a:ext cx="187" cy="23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Y</a:t>
              </a:r>
            </a:p>
          </p:txBody>
        </p:sp>
      </p:grpSp>
      <p:sp>
        <p:nvSpPr>
          <p:cNvPr id="571394" name="Rectangle 2"/>
          <p:cNvSpPr>
            <a:spLocks noChangeArrowheads="1"/>
          </p:cNvSpPr>
          <p:nvPr/>
        </p:nvSpPr>
        <p:spPr bwMode="auto">
          <a:xfrm>
            <a:off x="0" y="58738"/>
            <a:ext cx="9144000" cy="59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algn="ctr" eaLnBrk="0" hangingPunct="0">
              <a:spcBef>
                <a:spcPct val="20000"/>
              </a:spcBef>
              <a:defRPr/>
            </a:pPr>
            <a:r>
              <a:rPr lang="en-US" sz="4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</a:t>
            </a:r>
            <a:r>
              <a: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“peritectic” point</a:t>
            </a:r>
          </a:p>
        </p:txBody>
      </p:sp>
      <p:sp>
        <p:nvSpPr>
          <p:cNvPr id="571511" name="Rectangle 119"/>
          <p:cNvSpPr>
            <a:spLocks noChangeArrowheads="1"/>
          </p:cNvSpPr>
          <p:nvPr/>
        </p:nvSpPr>
        <p:spPr bwMode="auto">
          <a:xfrm>
            <a:off x="283779" y="935038"/>
            <a:ext cx="8576442" cy="1520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1557 </a:t>
            </a:r>
            <a:r>
              <a:rPr lang="en-US" sz="2800" baseline="30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US" sz="2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</a:t>
            </a:r>
            <a:r>
              <a:rPr lang="en-US" sz="2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colinear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US" sz="2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-En-liquid P</a:t>
            </a:r>
          </a:p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Geometry indicates a reaction: </a:t>
            </a:r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</a:t>
            </a: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+ liquid P = En</a:t>
            </a:r>
          </a:p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Olivine (and liquid) is consumed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Times New Roman" pitchFamily="18" charset="0"/>
              </a:rPr>
              <a:t>→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US" sz="2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resorbed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textures</a:t>
            </a:r>
          </a:p>
        </p:txBody>
      </p:sp>
      <p:sp>
        <p:nvSpPr>
          <p:cNvPr id="571512" name="Rectangle 120"/>
          <p:cNvSpPr>
            <a:spLocks noChangeArrowheads="1"/>
          </p:cNvSpPr>
          <p:nvPr/>
        </p:nvSpPr>
        <p:spPr bwMode="auto">
          <a:xfrm>
            <a:off x="1095375" y="5035550"/>
            <a:ext cx="812800" cy="676275"/>
          </a:xfrm>
          <a:prstGeom prst="rect">
            <a:avLst/>
          </a:prstGeom>
          <a:noFill/>
          <a:ln w="38100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pSp>
        <p:nvGrpSpPr>
          <p:cNvPr id="4" name="Group 133"/>
          <p:cNvGrpSpPr>
            <a:grpSpLocks/>
          </p:cNvGrpSpPr>
          <p:nvPr/>
        </p:nvGrpSpPr>
        <p:grpSpPr bwMode="auto">
          <a:xfrm>
            <a:off x="1062038" y="2913063"/>
            <a:ext cx="3205162" cy="3397250"/>
            <a:chOff x="669" y="1835"/>
            <a:chExt cx="2019" cy="2140"/>
          </a:xfrm>
        </p:grpSpPr>
        <p:sp>
          <p:nvSpPr>
            <p:cNvPr id="571513" name="Line 121"/>
            <p:cNvSpPr>
              <a:spLocks noChangeShapeType="1"/>
            </p:cNvSpPr>
            <p:nvPr/>
          </p:nvSpPr>
          <p:spPr bwMode="auto">
            <a:xfrm flipV="1">
              <a:off x="697" y="1835"/>
              <a:ext cx="1977" cy="1329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514" name="Line 122"/>
            <p:cNvSpPr>
              <a:spLocks noChangeShapeType="1"/>
            </p:cNvSpPr>
            <p:nvPr/>
          </p:nvSpPr>
          <p:spPr bwMode="auto">
            <a:xfrm>
              <a:off x="669" y="3590"/>
              <a:ext cx="2019" cy="38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grpSp>
        <p:nvGrpSpPr>
          <p:cNvPr id="5" name="Group 136"/>
          <p:cNvGrpSpPr>
            <a:grpSpLocks/>
          </p:cNvGrpSpPr>
          <p:nvPr/>
        </p:nvGrpSpPr>
        <p:grpSpPr bwMode="auto">
          <a:xfrm>
            <a:off x="3841750" y="2913063"/>
            <a:ext cx="5110163" cy="3994149"/>
            <a:chOff x="2420" y="1835"/>
            <a:chExt cx="3219" cy="2516"/>
          </a:xfrm>
        </p:grpSpPr>
        <p:sp>
          <p:nvSpPr>
            <p:cNvPr id="571522" name="Line 130"/>
            <p:cNvSpPr>
              <a:spLocks noChangeShapeType="1"/>
            </p:cNvSpPr>
            <p:nvPr/>
          </p:nvSpPr>
          <p:spPr bwMode="auto">
            <a:xfrm flipH="1">
              <a:off x="2695" y="2980"/>
              <a:ext cx="1650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516" name="Rectangle 124"/>
            <p:cNvSpPr>
              <a:spLocks noChangeArrowheads="1"/>
            </p:cNvSpPr>
            <p:nvPr/>
          </p:nvSpPr>
          <p:spPr bwMode="auto">
            <a:xfrm>
              <a:off x="2695" y="1835"/>
              <a:ext cx="2944" cy="2147"/>
            </a:xfrm>
            <a:prstGeom prst="rect">
              <a:avLst/>
            </a:prstGeom>
            <a:noFill/>
            <a:ln w="28575" algn="ctr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 useBgFill="1">
          <p:nvSpPr>
            <p:cNvPr id="26635" name="Rectangle 5"/>
            <p:cNvSpPr>
              <a:spLocks noChangeArrowheads="1"/>
            </p:cNvSpPr>
            <p:nvPr/>
          </p:nvSpPr>
          <p:spPr bwMode="auto">
            <a:xfrm>
              <a:off x="4719" y="3164"/>
              <a:ext cx="234" cy="39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3500" i="1">
                  <a:solidFill>
                    <a:schemeClr val="bg1"/>
                  </a:solidFill>
                  <a:effectLst/>
                  <a:latin typeface="Calibri" pitchFamily="34" charset="0"/>
                </a:rPr>
                <a:t>c</a:t>
              </a:r>
            </a:p>
          </p:txBody>
        </p:sp>
        <p:sp useBgFill="1">
          <p:nvSpPr>
            <p:cNvPr id="26636" name="Rectangle 6"/>
            <p:cNvSpPr>
              <a:spLocks noChangeArrowheads="1"/>
            </p:cNvSpPr>
            <p:nvPr/>
          </p:nvSpPr>
          <p:spPr bwMode="auto">
            <a:xfrm>
              <a:off x="3875" y="3016"/>
              <a:ext cx="263" cy="39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3500" i="1">
                  <a:solidFill>
                    <a:schemeClr val="bg1"/>
                  </a:solidFill>
                  <a:effectLst/>
                  <a:latin typeface="Calibri" pitchFamily="34" charset="0"/>
                </a:rPr>
                <a:t>d</a:t>
              </a:r>
            </a:p>
          </p:txBody>
        </p:sp>
        <p:sp useBgFill="1">
          <p:nvSpPr>
            <p:cNvPr id="26637" name="Rectangle 7"/>
            <p:cNvSpPr>
              <a:spLocks noChangeArrowheads="1"/>
            </p:cNvSpPr>
            <p:nvPr/>
          </p:nvSpPr>
          <p:spPr bwMode="auto">
            <a:xfrm>
              <a:off x="4252" y="2362"/>
              <a:ext cx="265" cy="39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3500">
                  <a:solidFill>
                    <a:schemeClr val="bg1"/>
                  </a:solidFill>
                  <a:effectLst/>
                  <a:latin typeface="Calibri" pitchFamily="34" charset="0"/>
                </a:rPr>
                <a:t>P</a:t>
              </a:r>
            </a:p>
          </p:txBody>
        </p:sp>
        <p:sp useBgFill="1">
          <p:nvSpPr>
            <p:cNvPr id="26638" name="Rectangle 8"/>
            <p:cNvSpPr>
              <a:spLocks noChangeArrowheads="1"/>
            </p:cNvSpPr>
            <p:nvPr/>
          </p:nvSpPr>
          <p:spPr bwMode="auto">
            <a:xfrm>
              <a:off x="3826" y="2510"/>
              <a:ext cx="245" cy="39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3500" i="1">
                  <a:solidFill>
                    <a:schemeClr val="bg1"/>
                  </a:solidFill>
                  <a:effectLst/>
                  <a:latin typeface="Calibri" pitchFamily="34" charset="0"/>
                </a:rPr>
                <a:t>k</a:t>
              </a:r>
            </a:p>
          </p:txBody>
        </p:sp>
        <p:sp>
          <p:nvSpPr>
            <p:cNvPr id="571401" name="Line 9"/>
            <p:cNvSpPr>
              <a:spLocks noChangeShapeType="1"/>
            </p:cNvSpPr>
            <p:nvPr/>
          </p:nvSpPr>
          <p:spPr bwMode="auto">
            <a:xfrm>
              <a:off x="4078" y="2800"/>
              <a:ext cx="90" cy="161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02" name="Line 10"/>
            <p:cNvSpPr>
              <a:spLocks noChangeShapeType="1"/>
            </p:cNvSpPr>
            <p:nvPr/>
          </p:nvSpPr>
          <p:spPr bwMode="auto">
            <a:xfrm flipV="1">
              <a:off x="4355" y="2722"/>
              <a:ext cx="5" cy="249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05" name="Freeform 13"/>
            <p:cNvSpPr>
              <a:spLocks/>
            </p:cNvSpPr>
            <p:nvPr/>
          </p:nvSpPr>
          <p:spPr bwMode="auto">
            <a:xfrm>
              <a:off x="3915" y="2033"/>
              <a:ext cx="1184" cy="1217"/>
            </a:xfrm>
            <a:custGeom>
              <a:avLst/>
              <a:gdLst/>
              <a:ahLst/>
              <a:cxnLst>
                <a:cxn ang="0">
                  <a:pos x="428" y="789"/>
                </a:cxn>
                <a:cxn ang="0">
                  <a:pos x="476" y="805"/>
                </a:cxn>
                <a:cxn ang="0">
                  <a:pos x="520" y="813"/>
                </a:cxn>
                <a:cxn ang="0">
                  <a:pos x="543" y="817"/>
                </a:cxn>
                <a:cxn ang="0">
                  <a:pos x="571" y="833"/>
                </a:cxn>
                <a:cxn ang="0">
                  <a:pos x="595" y="845"/>
                </a:cxn>
                <a:cxn ang="0">
                  <a:pos x="619" y="857"/>
                </a:cxn>
                <a:cxn ang="0">
                  <a:pos x="646" y="873"/>
                </a:cxn>
                <a:cxn ang="0">
                  <a:pos x="678" y="892"/>
                </a:cxn>
                <a:cxn ang="0">
                  <a:pos x="714" y="912"/>
                </a:cxn>
                <a:cxn ang="0">
                  <a:pos x="758" y="956"/>
                </a:cxn>
                <a:cxn ang="0">
                  <a:pos x="769" y="968"/>
                </a:cxn>
                <a:cxn ang="0">
                  <a:pos x="773" y="980"/>
                </a:cxn>
                <a:cxn ang="0">
                  <a:pos x="785" y="976"/>
                </a:cxn>
                <a:cxn ang="0">
                  <a:pos x="797" y="884"/>
                </a:cxn>
                <a:cxn ang="0">
                  <a:pos x="805" y="821"/>
                </a:cxn>
                <a:cxn ang="0">
                  <a:pos x="813" y="781"/>
                </a:cxn>
                <a:cxn ang="0">
                  <a:pos x="825" y="718"/>
                </a:cxn>
                <a:cxn ang="0">
                  <a:pos x="837" y="670"/>
                </a:cxn>
                <a:cxn ang="0">
                  <a:pos x="853" y="603"/>
                </a:cxn>
                <a:cxn ang="0">
                  <a:pos x="873" y="539"/>
                </a:cxn>
                <a:cxn ang="0">
                  <a:pos x="884" y="496"/>
                </a:cxn>
                <a:cxn ang="0">
                  <a:pos x="904" y="428"/>
                </a:cxn>
                <a:cxn ang="0">
                  <a:pos x="920" y="377"/>
                </a:cxn>
                <a:cxn ang="0">
                  <a:pos x="936" y="317"/>
                </a:cxn>
                <a:cxn ang="0">
                  <a:pos x="952" y="258"/>
                </a:cxn>
                <a:cxn ang="0">
                  <a:pos x="964" y="214"/>
                </a:cxn>
                <a:cxn ang="0">
                  <a:pos x="976" y="179"/>
                </a:cxn>
                <a:cxn ang="0">
                  <a:pos x="956" y="198"/>
                </a:cxn>
                <a:cxn ang="0">
                  <a:pos x="940" y="250"/>
                </a:cxn>
                <a:cxn ang="0">
                  <a:pos x="928" y="290"/>
                </a:cxn>
                <a:cxn ang="0">
                  <a:pos x="908" y="353"/>
                </a:cxn>
                <a:cxn ang="0">
                  <a:pos x="896" y="397"/>
                </a:cxn>
                <a:cxn ang="0">
                  <a:pos x="877" y="472"/>
                </a:cxn>
                <a:cxn ang="0">
                  <a:pos x="861" y="516"/>
                </a:cxn>
                <a:cxn ang="0">
                  <a:pos x="845" y="579"/>
                </a:cxn>
                <a:cxn ang="0">
                  <a:pos x="825" y="643"/>
                </a:cxn>
                <a:cxn ang="0">
                  <a:pos x="813" y="694"/>
                </a:cxn>
                <a:cxn ang="0">
                  <a:pos x="801" y="742"/>
                </a:cxn>
                <a:cxn ang="0">
                  <a:pos x="793" y="813"/>
                </a:cxn>
                <a:cxn ang="0">
                  <a:pos x="785" y="849"/>
                </a:cxn>
                <a:cxn ang="0">
                  <a:pos x="773" y="916"/>
                </a:cxn>
                <a:cxn ang="0">
                  <a:pos x="777" y="1007"/>
                </a:cxn>
                <a:cxn ang="0">
                  <a:pos x="781" y="968"/>
                </a:cxn>
                <a:cxn ang="0">
                  <a:pos x="769" y="948"/>
                </a:cxn>
                <a:cxn ang="0">
                  <a:pos x="718" y="896"/>
                </a:cxn>
                <a:cxn ang="0">
                  <a:pos x="686" y="877"/>
                </a:cxn>
                <a:cxn ang="0">
                  <a:pos x="662" y="861"/>
                </a:cxn>
                <a:cxn ang="0">
                  <a:pos x="639" y="853"/>
                </a:cxn>
                <a:cxn ang="0">
                  <a:pos x="611" y="833"/>
                </a:cxn>
                <a:cxn ang="0">
                  <a:pos x="595" y="825"/>
                </a:cxn>
                <a:cxn ang="0">
                  <a:pos x="563" y="813"/>
                </a:cxn>
                <a:cxn ang="0">
                  <a:pos x="543" y="809"/>
                </a:cxn>
                <a:cxn ang="0">
                  <a:pos x="512" y="793"/>
                </a:cxn>
                <a:cxn ang="0">
                  <a:pos x="460" y="785"/>
                </a:cxn>
                <a:cxn ang="0">
                  <a:pos x="420" y="785"/>
                </a:cxn>
              </a:cxnLst>
              <a:rect l="0" t="0" r="r" b="b"/>
              <a:pathLst>
                <a:path w="981" h="1008">
                  <a:moveTo>
                    <a:pt x="0" y="8"/>
                  </a:moveTo>
                  <a:lnTo>
                    <a:pt x="353" y="789"/>
                  </a:lnTo>
                  <a:lnTo>
                    <a:pt x="412" y="789"/>
                  </a:lnTo>
                  <a:lnTo>
                    <a:pt x="405" y="781"/>
                  </a:lnTo>
                  <a:lnTo>
                    <a:pt x="408" y="789"/>
                  </a:lnTo>
                  <a:lnTo>
                    <a:pt x="432" y="793"/>
                  </a:lnTo>
                  <a:lnTo>
                    <a:pt x="428" y="789"/>
                  </a:lnTo>
                  <a:lnTo>
                    <a:pt x="432" y="797"/>
                  </a:lnTo>
                  <a:lnTo>
                    <a:pt x="456" y="797"/>
                  </a:lnTo>
                  <a:lnTo>
                    <a:pt x="452" y="793"/>
                  </a:lnTo>
                  <a:lnTo>
                    <a:pt x="456" y="801"/>
                  </a:lnTo>
                  <a:lnTo>
                    <a:pt x="476" y="801"/>
                  </a:lnTo>
                  <a:lnTo>
                    <a:pt x="472" y="797"/>
                  </a:lnTo>
                  <a:lnTo>
                    <a:pt x="476" y="805"/>
                  </a:lnTo>
                  <a:lnTo>
                    <a:pt x="492" y="805"/>
                  </a:lnTo>
                  <a:lnTo>
                    <a:pt x="488" y="801"/>
                  </a:lnTo>
                  <a:lnTo>
                    <a:pt x="492" y="809"/>
                  </a:lnTo>
                  <a:lnTo>
                    <a:pt x="508" y="809"/>
                  </a:lnTo>
                  <a:lnTo>
                    <a:pt x="504" y="805"/>
                  </a:lnTo>
                  <a:lnTo>
                    <a:pt x="508" y="813"/>
                  </a:lnTo>
                  <a:lnTo>
                    <a:pt x="520" y="813"/>
                  </a:lnTo>
                  <a:lnTo>
                    <a:pt x="516" y="813"/>
                  </a:lnTo>
                  <a:lnTo>
                    <a:pt x="527" y="817"/>
                  </a:lnTo>
                  <a:lnTo>
                    <a:pt x="535" y="817"/>
                  </a:lnTo>
                  <a:lnTo>
                    <a:pt x="531" y="813"/>
                  </a:lnTo>
                  <a:lnTo>
                    <a:pt x="535" y="821"/>
                  </a:lnTo>
                  <a:lnTo>
                    <a:pt x="547" y="821"/>
                  </a:lnTo>
                  <a:lnTo>
                    <a:pt x="543" y="817"/>
                  </a:lnTo>
                  <a:lnTo>
                    <a:pt x="547" y="825"/>
                  </a:lnTo>
                  <a:lnTo>
                    <a:pt x="559" y="825"/>
                  </a:lnTo>
                  <a:lnTo>
                    <a:pt x="555" y="821"/>
                  </a:lnTo>
                  <a:lnTo>
                    <a:pt x="559" y="829"/>
                  </a:lnTo>
                  <a:lnTo>
                    <a:pt x="571" y="829"/>
                  </a:lnTo>
                  <a:lnTo>
                    <a:pt x="567" y="825"/>
                  </a:lnTo>
                  <a:lnTo>
                    <a:pt x="571" y="833"/>
                  </a:lnTo>
                  <a:lnTo>
                    <a:pt x="579" y="833"/>
                  </a:lnTo>
                  <a:lnTo>
                    <a:pt x="575" y="829"/>
                  </a:lnTo>
                  <a:lnTo>
                    <a:pt x="579" y="837"/>
                  </a:lnTo>
                  <a:lnTo>
                    <a:pt x="591" y="841"/>
                  </a:lnTo>
                  <a:lnTo>
                    <a:pt x="595" y="841"/>
                  </a:lnTo>
                  <a:lnTo>
                    <a:pt x="591" y="837"/>
                  </a:lnTo>
                  <a:lnTo>
                    <a:pt x="595" y="845"/>
                  </a:lnTo>
                  <a:lnTo>
                    <a:pt x="603" y="845"/>
                  </a:lnTo>
                  <a:lnTo>
                    <a:pt x="599" y="841"/>
                  </a:lnTo>
                  <a:lnTo>
                    <a:pt x="603" y="849"/>
                  </a:lnTo>
                  <a:lnTo>
                    <a:pt x="615" y="853"/>
                  </a:lnTo>
                  <a:lnTo>
                    <a:pt x="619" y="853"/>
                  </a:lnTo>
                  <a:lnTo>
                    <a:pt x="615" y="849"/>
                  </a:lnTo>
                  <a:lnTo>
                    <a:pt x="619" y="857"/>
                  </a:lnTo>
                  <a:lnTo>
                    <a:pt x="627" y="861"/>
                  </a:lnTo>
                  <a:lnTo>
                    <a:pt x="627" y="857"/>
                  </a:lnTo>
                  <a:lnTo>
                    <a:pt x="631" y="865"/>
                  </a:lnTo>
                  <a:lnTo>
                    <a:pt x="643" y="869"/>
                  </a:lnTo>
                  <a:lnTo>
                    <a:pt x="646" y="869"/>
                  </a:lnTo>
                  <a:lnTo>
                    <a:pt x="643" y="865"/>
                  </a:lnTo>
                  <a:lnTo>
                    <a:pt x="646" y="873"/>
                  </a:lnTo>
                  <a:lnTo>
                    <a:pt x="654" y="877"/>
                  </a:lnTo>
                  <a:lnTo>
                    <a:pt x="654" y="873"/>
                  </a:lnTo>
                  <a:lnTo>
                    <a:pt x="662" y="884"/>
                  </a:lnTo>
                  <a:lnTo>
                    <a:pt x="674" y="888"/>
                  </a:lnTo>
                  <a:lnTo>
                    <a:pt x="678" y="888"/>
                  </a:lnTo>
                  <a:lnTo>
                    <a:pt x="674" y="884"/>
                  </a:lnTo>
                  <a:lnTo>
                    <a:pt x="678" y="892"/>
                  </a:lnTo>
                  <a:lnTo>
                    <a:pt x="686" y="896"/>
                  </a:lnTo>
                  <a:lnTo>
                    <a:pt x="686" y="892"/>
                  </a:lnTo>
                  <a:lnTo>
                    <a:pt x="694" y="904"/>
                  </a:lnTo>
                  <a:lnTo>
                    <a:pt x="702" y="908"/>
                  </a:lnTo>
                  <a:lnTo>
                    <a:pt x="702" y="904"/>
                  </a:lnTo>
                  <a:lnTo>
                    <a:pt x="706" y="912"/>
                  </a:lnTo>
                  <a:lnTo>
                    <a:pt x="714" y="912"/>
                  </a:lnTo>
                  <a:lnTo>
                    <a:pt x="710" y="908"/>
                  </a:lnTo>
                  <a:lnTo>
                    <a:pt x="726" y="928"/>
                  </a:lnTo>
                  <a:lnTo>
                    <a:pt x="734" y="928"/>
                  </a:lnTo>
                  <a:lnTo>
                    <a:pt x="730" y="924"/>
                  </a:lnTo>
                  <a:lnTo>
                    <a:pt x="758" y="952"/>
                  </a:lnTo>
                  <a:lnTo>
                    <a:pt x="754" y="948"/>
                  </a:lnTo>
                  <a:lnTo>
                    <a:pt x="758" y="956"/>
                  </a:lnTo>
                  <a:lnTo>
                    <a:pt x="765" y="960"/>
                  </a:lnTo>
                  <a:lnTo>
                    <a:pt x="758" y="952"/>
                  </a:lnTo>
                  <a:lnTo>
                    <a:pt x="762" y="960"/>
                  </a:lnTo>
                  <a:lnTo>
                    <a:pt x="769" y="964"/>
                  </a:lnTo>
                  <a:lnTo>
                    <a:pt x="762" y="956"/>
                  </a:lnTo>
                  <a:lnTo>
                    <a:pt x="762" y="964"/>
                  </a:lnTo>
                  <a:lnTo>
                    <a:pt x="769" y="968"/>
                  </a:lnTo>
                  <a:lnTo>
                    <a:pt x="765" y="964"/>
                  </a:lnTo>
                  <a:lnTo>
                    <a:pt x="769" y="972"/>
                  </a:lnTo>
                  <a:lnTo>
                    <a:pt x="777" y="976"/>
                  </a:lnTo>
                  <a:lnTo>
                    <a:pt x="769" y="968"/>
                  </a:lnTo>
                  <a:lnTo>
                    <a:pt x="773" y="984"/>
                  </a:lnTo>
                  <a:lnTo>
                    <a:pt x="781" y="988"/>
                  </a:lnTo>
                  <a:lnTo>
                    <a:pt x="773" y="980"/>
                  </a:lnTo>
                  <a:lnTo>
                    <a:pt x="773" y="999"/>
                  </a:lnTo>
                  <a:lnTo>
                    <a:pt x="781" y="992"/>
                  </a:lnTo>
                  <a:lnTo>
                    <a:pt x="773" y="995"/>
                  </a:lnTo>
                  <a:lnTo>
                    <a:pt x="769" y="1003"/>
                  </a:lnTo>
                  <a:lnTo>
                    <a:pt x="785" y="1003"/>
                  </a:lnTo>
                  <a:lnTo>
                    <a:pt x="785" y="972"/>
                  </a:lnTo>
                  <a:lnTo>
                    <a:pt x="785" y="976"/>
                  </a:lnTo>
                  <a:lnTo>
                    <a:pt x="789" y="964"/>
                  </a:lnTo>
                  <a:lnTo>
                    <a:pt x="789" y="920"/>
                  </a:lnTo>
                  <a:lnTo>
                    <a:pt x="785" y="924"/>
                  </a:lnTo>
                  <a:lnTo>
                    <a:pt x="793" y="920"/>
                  </a:lnTo>
                  <a:lnTo>
                    <a:pt x="793" y="892"/>
                  </a:lnTo>
                  <a:lnTo>
                    <a:pt x="793" y="896"/>
                  </a:lnTo>
                  <a:lnTo>
                    <a:pt x="797" y="884"/>
                  </a:lnTo>
                  <a:lnTo>
                    <a:pt x="797" y="861"/>
                  </a:lnTo>
                  <a:lnTo>
                    <a:pt x="797" y="865"/>
                  </a:lnTo>
                  <a:lnTo>
                    <a:pt x="801" y="853"/>
                  </a:lnTo>
                  <a:lnTo>
                    <a:pt x="801" y="837"/>
                  </a:lnTo>
                  <a:lnTo>
                    <a:pt x="801" y="841"/>
                  </a:lnTo>
                  <a:lnTo>
                    <a:pt x="805" y="829"/>
                  </a:lnTo>
                  <a:lnTo>
                    <a:pt x="805" y="821"/>
                  </a:lnTo>
                  <a:lnTo>
                    <a:pt x="805" y="825"/>
                  </a:lnTo>
                  <a:lnTo>
                    <a:pt x="809" y="813"/>
                  </a:lnTo>
                  <a:lnTo>
                    <a:pt x="809" y="797"/>
                  </a:lnTo>
                  <a:lnTo>
                    <a:pt x="809" y="801"/>
                  </a:lnTo>
                  <a:lnTo>
                    <a:pt x="813" y="789"/>
                  </a:lnTo>
                  <a:lnTo>
                    <a:pt x="813" y="777"/>
                  </a:lnTo>
                  <a:lnTo>
                    <a:pt x="813" y="781"/>
                  </a:lnTo>
                  <a:lnTo>
                    <a:pt x="817" y="769"/>
                  </a:lnTo>
                  <a:lnTo>
                    <a:pt x="817" y="742"/>
                  </a:lnTo>
                  <a:lnTo>
                    <a:pt x="817" y="746"/>
                  </a:lnTo>
                  <a:lnTo>
                    <a:pt x="821" y="738"/>
                  </a:lnTo>
                  <a:lnTo>
                    <a:pt x="825" y="722"/>
                  </a:lnTo>
                  <a:lnTo>
                    <a:pt x="825" y="714"/>
                  </a:lnTo>
                  <a:lnTo>
                    <a:pt x="825" y="718"/>
                  </a:lnTo>
                  <a:lnTo>
                    <a:pt x="829" y="706"/>
                  </a:lnTo>
                  <a:lnTo>
                    <a:pt x="829" y="694"/>
                  </a:lnTo>
                  <a:lnTo>
                    <a:pt x="829" y="698"/>
                  </a:lnTo>
                  <a:lnTo>
                    <a:pt x="833" y="686"/>
                  </a:lnTo>
                  <a:lnTo>
                    <a:pt x="833" y="674"/>
                  </a:lnTo>
                  <a:lnTo>
                    <a:pt x="833" y="678"/>
                  </a:lnTo>
                  <a:lnTo>
                    <a:pt x="837" y="670"/>
                  </a:lnTo>
                  <a:lnTo>
                    <a:pt x="841" y="654"/>
                  </a:lnTo>
                  <a:lnTo>
                    <a:pt x="841" y="643"/>
                  </a:lnTo>
                  <a:lnTo>
                    <a:pt x="841" y="647"/>
                  </a:lnTo>
                  <a:lnTo>
                    <a:pt x="845" y="639"/>
                  </a:lnTo>
                  <a:lnTo>
                    <a:pt x="849" y="627"/>
                  </a:lnTo>
                  <a:lnTo>
                    <a:pt x="853" y="615"/>
                  </a:lnTo>
                  <a:lnTo>
                    <a:pt x="853" y="603"/>
                  </a:lnTo>
                  <a:lnTo>
                    <a:pt x="853" y="607"/>
                  </a:lnTo>
                  <a:lnTo>
                    <a:pt x="857" y="595"/>
                  </a:lnTo>
                  <a:lnTo>
                    <a:pt x="861" y="583"/>
                  </a:lnTo>
                  <a:lnTo>
                    <a:pt x="861" y="571"/>
                  </a:lnTo>
                  <a:lnTo>
                    <a:pt x="861" y="575"/>
                  </a:lnTo>
                  <a:lnTo>
                    <a:pt x="865" y="567"/>
                  </a:lnTo>
                  <a:lnTo>
                    <a:pt x="873" y="539"/>
                  </a:lnTo>
                  <a:lnTo>
                    <a:pt x="873" y="532"/>
                  </a:lnTo>
                  <a:lnTo>
                    <a:pt x="873" y="535"/>
                  </a:lnTo>
                  <a:lnTo>
                    <a:pt x="877" y="524"/>
                  </a:lnTo>
                  <a:lnTo>
                    <a:pt x="881" y="512"/>
                  </a:lnTo>
                  <a:lnTo>
                    <a:pt x="881" y="500"/>
                  </a:lnTo>
                  <a:lnTo>
                    <a:pt x="881" y="504"/>
                  </a:lnTo>
                  <a:lnTo>
                    <a:pt x="884" y="496"/>
                  </a:lnTo>
                  <a:lnTo>
                    <a:pt x="888" y="484"/>
                  </a:lnTo>
                  <a:lnTo>
                    <a:pt x="892" y="472"/>
                  </a:lnTo>
                  <a:lnTo>
                    <a:pt x="892" y="460"/>
                  </a:lnTo>
                  <a:lnTo>
                    <a:pt x="892" y="464"/>
                  </a:lnTo>
                  <a:lnTo>
                    <a:pt x="904" y="436"/>
                  </a:lnTo>
                  <a:lnTo>
                    <a:pt x="904" y="424"/>
                  </a:lnTo>
                  <a:lnTo>
                    <a:pt x="904" y="428"/>
                  </a:lnTo>
                  <a:lnTo>
                    <a:pt x="912" y="409"/>
                  </a:lnTo>
                  <a:lnTo>
                    <a:pt x="912" y="397"/>
                  </a:lnTo>
                  <a:lnTo>
                    <a:pt x="912" y="401"/>
                  </a:lnTo>
                  <a:lnTo>
                    <a:pt x="916" y="389"/>
                  </a:lnTo>
                  <a:lnTo>
                    <a:pt x="916" y="381"/>
                  </a:lnTo>
                  <a:lnTo>
                    <a:pt x="916" y="385"/>
                  </a:lnTo>
                  <a:lnTo>
                    <a:pt x="920" y="377"/>
                  </a:lnTo>
                  <a:lnTo>
                    <a:pt x="924" y="361"/>
                  </a:lnTo>
                  <a:lnTo>
                    <a:pt x="924" y="353"/>
                  </a:lnTo>
                  <a:lnTo>
                    <a:pt x="924" y="357"/>
                  </a:lnTo>
                  <a:lnTo>
                    <a:pt x="932" y="337"/>
                  </a:lnTo>
                  <a:lnTo>
                    <a:pt x="932" y="325"/>
                  </a:lnTo>
                  <a:lnTo>
                    <a:pt x="932" y="329"/>
                  </a:lnTo>
                  <a:lnTo>
                    <a:pt x="936" y="317"/>
                  </a:lnTo>
                  <a:lnTo>
                    <a:pt x="936" y="309"/>
                  </a:lnTo>
                  <a:lnTo>
                    <a:pt x="936" y="313"/>
                  </a:lnTo>
                  <a:lnTo>
                    <a:pt x="944" y="294"/>
                  </a:lnTo>
                  <a:lnTo>
                    <a:pt x="944" y="282"/>
                  </a:lnTo>
                  <a:lnTo>
                    <a:pt x="944" y="286"/>
                  </a:lnTo>
                  <a:lnTo>
                    <a:pt x="952" y="266"/>
                  </a:lnTo>
                  <a:lnTo>
                    <a:pt x="952" y="258"/>
                  </a:lnTo>
                  <a:lnTo>
                    <a:pt x="952" y="262"/>
                  </a:lnTo>
                  <a:lnTo>
                    <a:pt x="956" y="250"/>
                  </a:lnTo>
                  <a:lnTo>
                    <a:pt x="956" y="242"/>
                  </a:lnTo>
                  <a:lnTo>
                    <a:pt x="956" y="246"/>
                  </a:lnTo>
                  <a:lnTo>
                    <a:pt x="960" y="238"/>
                  </a:lnTo>
                  <a:lnTo>
                    <a:pt x="964" y="222"/>
                  </a:lnTo>
                  <a:lnTo>
                    <a:pt x="964" y="214"/>
                  </a:lnTo>
                  <a:lnTo>
                    <a:pt x="964" y="218"/>
                  </a:lnTo>
                  <a:lnTo>
                    <a:pt x="972" y="198"/>
                  </a:lnTo>
                  <a:lnTo>
                    <a:pt x="972" y="190"/>
                  </a:lnTo>
                  <a:lnTo>
                    <a:pt x="972" y="194"/>
                  </a:lnTo>
                  <a:lnTo>
                    <a:pt x="976" y="183"/>
                  </a:lnTo>
                  <a:lnTo>
                    <a:pt x="976" y="175"/>
                  </a:lnTo>
                  <a:lnTo>
                    <a:pt x="976" y="179"/>
                  </a:lnTo>
                  <a:lnTo>
                    <a:pt x="980" y="171"/>
                  </a:lnTo>
                  <a:lnTo>
                    <a:pt x="964" y="163"/>
                  </a:lnTo>
                  <a:lnTo>
                    <a:pt x="960" y="175"/>
                  </a:lnTo>
                  <a:lnTo>
                    <a:pt x="960" y="183"/>
                  </a:lnTo>
                  <a:lnTo>
                    <a:pt x="960" y="179"/>
                  </a:lnTo>
                  <a:lnTo>
                    <a:pt x="956" y="190"/>
                  </a:lnTo>
                  <a:lnTo>
                    <a:pt x="956" y="198"/>
                  </a:lnTo>
                  <a:lnTo>
                    <a:pt x="956" y="194"/>
                  </a:lnTo>
                  <a:lnTo>
                    <a:pt x="948" y="214"/>
                  </a:lnTo>
                  <a:lnTo>
                    <a:pt x="948" y="222"/>
                  </a:lnTo>
                  <a:lnTo>
                    <a:pt x="948" y="218"/>
                  </a:lnTo>
                  <a:lnTo>
                    <a:pt x="944" y="230"/>
                  </a:lnTo>
                  <a:lnTo>
                    <a:pt x="940" y="242"/>
                  </a:lnTo>
                  <a:lnTo>
                    <a:pt x="940" y="250"/>
                  </a:lnTo>
                  <a:lnTo>
                    <a:pt x="940" y="246"/>
                  </a:lnTo>
                  <a:lnTo>
                    <a:pt x="936" y="258"/>
                  </a:lnTo>
                  <a:lnTo>
                    <a:pt x="936" y="266"/>
                  </a:lnTo>
                  <a:lnTo>
                    <a:pt x="936" y="262"/>
                  </a:lnTo>
                  <a:lnTo>
                    <a:pt x="928" y="282"/>
                  </a:lnTo>
                  <a:lnTo>
                    <a:pt x="928" y="294"/>
                  </a:lnTo>
                  <a:lnTo>
                    <a:pt x="928" y="290"/>
                  </a:lnTo>
                  <a:lnTo>
                    <a:pt x="920" y="309"/>
                  </a:lnTo>
                  <a:lnTo>
                    <a:pt x="920" y="317"/>
                  </a:lnTo>
                  <a:lnTo>
                    <a:pt x="920" y="313"/>
                  </a:lnTo>
                  <a:lnTo>
                    <a:pt x="916" y="325"/>
                  </a:lnTo>
                  <a:lnTo>
                    <a:pt x="916" y="337"/>
                  </a:lnTo>
                  <a:lnTo>
                    <a:pt x="916" y="333"/>
                  </a:lnTo>
                  <a:lnTo>
                    <a:pt x="908" y="353"/>
                  </a:lnTo>
                  <a:lnTo>
                    <a:pt x="908" y="361"/>
                  </a:lnTo>
                  <a:lnTo>
                    <a:pt x="908" y="357"/>
                  </a:lnTo>
                  <a:lnTo>
                    <a:pt x="904" y="369"/>
                  </a:lnTo>
                  <a:lnTo>
                    <a:pt x="900" y="381"/>
                  </a:lnTo>
                  <a:lnTo>
                    <a:pt x="900" y="389"/>
                  </a:lnTo>
                  <a:lnTo>
                    <a:pt x="900" y="385"/>
                  </a:lnTo>
                  <a:lnTo>
                    <a:pt x="896" y="397"/>
                  </a:lnTo>
                  <a:lnTo>
                    <a:pt x="896" y="409"/>
                  </a:lnTo>
                  <a:lnTo>
                    <a:pt x="896" y="405"/>
                  </a:lnTo>
                  <a:lnTo>
                    <a:pt x="888" y="424"/>
                  </a:lnTo>
                  <a:lnTo>
                    <a:pt x="888" y="436"/>
                  </a:lnTo>
                  <a:lnTo>
                    <a:pt x="888" y="432"/>
                  </a:lnTo>
                  <a:lnTo>
                    <a:pt x="877" y="460"/>
                  </a:lnTo>
                  <a:lnTo>
                    <a:pt x="877" y="472"/>
                  </a:lnTo>
                  <a:lnTo>
                    <a:pt x="877" y="468"/>
                  </a:lnTo>
                  <a:lnTo>
                    <a:pt x="873" y="476"/>
                  </a:lnTo>
                  <a:lnTo>
                    <a:pt x="869" y="488"/>
                  </a:lnTo>
                  <a:lnTo>
                    <a:pt x="865" y="500"/>
                  </a:lnTo>
                  <a:lnTo>
                    <a:pt x="865" y="512"/>
                  </a:lnTo>
                  <a:lnTo>
                    <a:pt x="865" y="508"/>
                  </a:lnTo>
                  <a:lnTo>
                    <a:pt x="861" y="516"/>
                  </a:lnTo>
                  <a:lnTo>
                    <a:pt x="857" y="532"/>
                  </a:lnTo>
                  <a:lnTo>
                    <a:pt x="857" y="539"/>
                  </a:lnTo>
                  <a:lnTo>
                    <a:pt x="857" y="535"/>
                  </a:lnTo>
                  <a:lnTo>
                    <a:pt x="849" y="559"/>
                  </a:lnTo>
                  <a:lnTo>
                    <a:pt x="845" y="571"/>
                  </a:lnTo>
                  <a:lnTo>
                    <a:pt x="845" y="583"/>
                  </a:lnTo>
                  <a:lnTo>
                    <a:pt x="845" y="579"/>
                  </a:lnTo>
                  <a:lnTo>
                    <a:pt x="841" y="587"/>
                  </a:lnTo>
                  <a:lnTo>
                    <a:pt x="837" y="603"/>
                  </a:lnTo>
                  <a:lnTo>
                    <a:pt x="837" y="615"/>
                  </a:lnTo>
                  <a:lnTo>
                    <a:pt x="837" y="611"/>
                  </a:lnTo>
                  <a:lnTo>
                    <a:pt x="833" y="619"/>
                  </a:lnTo>
                  <a:lnTo>
                    <a:pt x="829" y="631"/>
                  </a:lnTo>
                  <a:lnTo>
                    <a:pt x="825" y="643"/>
                  </a:lnTo>
                  <a:lnTo>
                    <a:pt x="825" y="654"/>
                  </a:lnTo>
                  <a:lnTo>
                    <a:pt x="825" y="650"/>
                  </a:lnTo>
                  <a:lnTo>
                    <a:pt x="821" y="662"/>
                  </a:lnTo>
                  <a:lnTo>
                    <a:pt x="817" y="674"/>
                  </a:lnTo>
                  <a:lnTo>
                    <a:pt x="817" y="686"/>
                  </a:lnTo>
                  <a:lnTo>
                    <a:pt x="817" y="682"/>
                  </a:lnTo>
                  <a:lnTo>
                    <a:pt x="813" y="694"/>
                  </a:lnTo>
                  <a:lnTo>
                    <a:pt x="813" y="706"/>
                  </a:lnTo>
                  <a:lnTo>
                    <a:pt x="813" y="702"/>
                  </a:lnTo>
                  <a:lnTo>
                    <a:pt x="809" y="714"/>
                  </a:lnTo>
                  <a:lnTo>
                    <a:pt x="809" y="722"/>
                  </a:lnTo>
                  <a:lnTo>
                    <a:pt x="809" y="718"/>
                  </a:lnTo>
                  <a:lnTo>
                    <a:pt x="805" y="730"/>
                  </a:lnTo>
                  <a:lnTo>
                    <a:pt x="801" y="742"/>
                  </a:lnTo>
                  <a:lnTo>
                    <a:pt x="801" y="769"/>
                  </a:lnTo>
                  <a:lnTo>
                    <a:pt x="801" y="765"/>
                  </a:lnTo>
                  <a:lnTo>
                    <a:pt x="797" y="777"/>
                  </a:lnTo>
                  <a:lnTo>
                    <a:pt x="797" y="789"/>
                  </a:lnTo>
                  <a:lnTo>
                    <a:pt x="797" y="785"/>
                  </a:lnTo>
                  <a:lnTo>
                    <a:pt x="793" y="797"/>
                  </a:lnTo>
                  <a:lnTo>
                    <a:pt x="793" y="813"/>
                  </a:lnTo>
                  <a:lnTo>
                    <a:pt x="793" y="809"/>
                  </a:lnTo>
                  <a:lnTo>
                    <a:pt x="789" y="821"/>
                  </a:lnTo>
                  <a:lnTo>
                    <a:pt x="789" y="829"/>
                  </a:lnTo>
                  <a:lnTo>
                    <a:pt x="789" y="825"/>
                  </a:lnTo>
                  <a:lnTo>
                    <a:pt x="785" y="837"/>
                  </a:lnTo>
                  <a:lnTo>
                    <a:pt x="785" y="853"/>
                  </a:lnTo>
                  <a:lnTo>
                    <a:pt x="785" y="849"/>
                  </a:lnTo>
                  <a:lnTo>
                    <a:pt x="781" y="861"/>
                  </a:lnTo>
                  <a:lnTo>
                    <a:pt x="781" y="884"/>
                  </a:lnTo>
                  <a:lnTo>
                    <a:pt x="781" y="880"/>
                  </a:lnTo>
                  <a:lnTo>
                    <a:pt x="777" y="892"/>
                  </a:lnTo>
                  <a:lnTo>
                    <a:pt x="777" y="916"/>
                  </a:lnTo>
                  <a:lnTo>
                    <a:pt x="781" y="912"/>
                  </a:lnTo>
                  <a:lnTo>
                    <a:pt x="773" y="916"/>
                  </a:lnTo>
                  <a:lnTo>
                    <a:pt x="773" y="964"/>
                  </a:lnTo>
                  <a:lnTo>
                    <a:pt x="773" y="960"/>
                  </a:lnTo>
                  <a:lnTo>
                    <a:pt x="769" y="972"/>
                  </a:lnTo>
                  <a:lnTo>
                    <a:pt x="769" y="1003"/>
                  </a:lnTo>
                  <a:lnTo>
                    <a:pt x="785" y="1003"/>
                  </a:lnTo>
                  <a:lnTo>
                    <a:pt x="785" y="999"/>
                  </a:lnTo>
                  <a:lnTo>
                    <a:pt x="777" y="1007"/>
                  </a:lnTo>
                  <a:lnTo>
                    <a:pt x="785" y="1003"/>
                  </a:lnTo>
                  <a:lnTo>
                    <a:pt x="785" y="976"/>
                  </a:lnTo>
                  <a:lnTo>
                    <a:pt x="777" y="972"/>
                  </a:lnTo>
                  <a:lnTo>
                    <a:pt x="785" y="980"/>
                  </a:lnTo>
                  <a:lnTo>
                    <a:pt x="781" y="964"/>
                  </a:lnTo>
                  <a:lnTo>
                    <a:pt x="773" y="960"/>
                  </a:lnTo>
                  <a:lnTo>
                    <a:pt x="781" y="968"/>
                  </a:lnTo>
                  <a:lnTo>
                    <a:pt x="781" y="960"/>
                  </a:lnTo>
                  <a:lnTo>
                    <a:pt x="773" y="956"/>
                  </a:lnTo>
                  <a:lnTo>
                    <a:pt x="777" y="960"/>
                  </a:lnTo>
                  <a:lnTo>
                    <a:pt x="773" y="952"/>
                  </a:lnTo>
                  <a:lnTo>
                    <a:pt x="765" y="948"/>
                  </a:lnTo>
                  <a:lnTo>
                    <a:pt x="773" y="956"/>
                  </a:lnTo>
                  <a:lnTo>
                    <a:pt x="769" y="948"/>
                  </a:lnTo>
                  <a:lnTo>
                    <a:pt x="762" y="944"/>
                  </a:lnTo>
                  <a:lnTo>
                    <a:pt x="769" y="952"/>
                  </a:lnTo>
                  <a:lnTo>
                    <a:pt x="769" y="944"/>
                  </a:lnTo>
                  <a:lnTo>
                    <a:pt x="738" y="912"/>
                  </a:lnTo>
                  <a:lnTo>
                    <a:pt x="730" y="912"/>
                  </a:lnTo>
                  <a:lnTo>
                    <a:pt x="734" y="916"/>
                  </a:lnTo>
                  <a:lnTo>
                    <a:pt x="718" y="896"/>
                  </a:lnTo>
                  <a:lnTo>
                    <a:pt x="710" y="896"/>
                  </a:lnTo>
                  <a:lnTo>
                    <a:pt x="714" y="900"/>
                  </a:lnTo>
                  <a:lnTo>
                    <a:pt x="710" y="892"/>
                  </a:lnTo>
                  <a:lnTo>
                    <a:pt x="702" y="888"/>
                  </a:lnTo>
                  <a:lnTo>
                    <a:pt x="702" y="892"/>
                  </a:lnTo>
                  <a:lnTo>
                    <a:pt x="694" y="880"/>
                  </a:lnTo>
                  <a:lnTo>
                    <a:pt x="686" y="877"/>
                  </a:lnTo>
                  <a:lnTo>
                    <a:pt x="686" y="880"/>
                  </a:lnTo>
                  <a:lnTo>
                    <a:pt x="682" y="873"/>
                  </a:lnTo>
                  <a:lnTo>
                    <a:pt x="674" y="873"/>
                  </a:lnTo>
                  <a:lnTo>
                    <a:pt x="678" y="873"/>
                  </a:lnTo>
                  <a:lnTo>
                    <a:pt x="670" y="869"/>
                  </a:lnTo>
                  <a:lnTo>
                    <a:pt x="670" y="873"/>
                  </a:lnTo>
                  <a:lnTo>
                    <a:pt x="662" y="861"/>
                  </a:lnTo>
                  <a:lnTo>
                    <a:pt x="654" y="857"/>
                  </a:lnTo>
                  <a:lnTo>
                    <a:pt x="654" y="861"/>
                  </a:lnTo>
                  <a:lnTo>
                    <a:pt x="650" y="853"/>
                  </a:lnTo>
                  <a:lnTo>
                    <a:pt x="643" y="853"/>
                  </a:lnTo>
                  <a:lnTo>
                    <a:pt x="646" y="853"/>
                  </a:lnTo>
                  <a:lnTo>
                    <a:pt x="639" y="849"/>
                  </a:lnTo>
                  <a:lnTo>
                    <a:pt x="639" y="853"/>
                  </a:lnTo>
                  <a:lnTo>
                    <a:pt x="635" y="845"/>
                  </a:lnTo>
                  <a:lnTo>
                    <a:pt x="627" y="841"/>
                  </a:lnTo>
                  <a:lnTo>
                    <a:pt x="627" y="845"/>
                  </a:lnTo>
                  <a:lnTo>
                    <a:pt x="623" y="837"/>
                  </a:lnTo>
                  <a:lnTo>
                    <a:pt x="615" y="837"/>
                  </a:lnTo>
                  <a:lnTo>
                    <a:pt x="619" y="837"/>
                  </a:lnTo>
                  <a:lnTo>
                    <a:pt x="611" y="833"/>
                  </a:lnTo>
                  <a:lnTo>
                    <a:pt x="611" y="837"/>
                  </a:lnTo>
                  <a:lnTo>
                    <a:pt x="607" y="829"/>
                  </a:lnTo>
                  <a:lnTo>
                    <a:pt x="599" y="829"/>
                  </a:lnTo>
                  <a:lnTo>
                    <a:pt x="603" y="833"/>
                  </a:lnTo>
                  <a:lnTo>
                    <a:pt x="599" y="825"/>
                  </a:lnTo>
                  <a:lnTo>
                    <a:pt x="591" y="825"/>
                  </a:lnTo>
                  <a:lnTo>
                    <a:pt x="595" y="825"/>
                  </a:lnTo>
                  <a:lnTo>
                    <a:pt x="587" y="821"/>
                  </a:lnTo>
                  <a:lnTo>
                    <a:pt x="587" y="825"/>
                  </a:lnTo>
                  <a:lnTo>
                    <a:pt x="583" y="817"/>
                  </a:lnTo>
                  <a:lnTo>
                    <a:pt x="575" y="817"/>
                  </a:lnTo>
                  <a:lnTo>
                    <a:pt x="579" y="821"/>
                  </a:lnTo>
                  <a:lnTo>
                    <a:pt x="575" y="813"/>
                  </a:lnTo>
                  <a:lnTo>
                    <a:pt x="563" y="813"/>
                  </a:lnTo>
                  <a:lnTo>
                    <a:pt x="567" y="817"/>
                  </a:lnTo>
                  <a:lnTo>
                    <a:pt x="563" y="809"/>
                  </a:lnTo>
                  <a:lnTo>
                    <a:pt x="551" y="809"/>
                  </a:lnTo>
                  <a:lnTo>
                    <a:pt x="555" y="813"/>
                  </a:lnTo>
                  <a:lnTo>
                    <a:pt x="551" y="805"/>
                  </a:lnTo>
                  <a:lnTo>
                    <a:pt x="539" y="805"/>
                  </a:lnTo>
                  <a:lnTo>
                    <a:pt x="543" y="809"/>
                  </a:lnTo>
                  <a:lnTo>
                    <a:pt x="539" y="801"/>
                  </a:lnTo>
                  <a:lnTo>
                    <a:pt x="527" y="801"/>
                  </a:lnTo>
                  <a:lnTo>
                    <a:pt x="531" y="801"/>
                  </a:lnTo>
                  <a:lnTo>
                    <a:pt x="520" y="797"/>
                  </a:lnTo>
                  <a:lnTo>
                    <a:pt x="512" y="797"/>
                  </a:lnTo>
                  <a:lnTo>
                    <a:pt x="516" y="801"/>
                  </a:lnTo>
                  <a:lnTo>
                    <a:pt x="512" y="793"/>
                  </a:lnTo>
                  <a:lnTo>
                    <a:pt x="496" y="793"/>
                  </a:lnTo>
                  <a:lnTo>
                    <a:pt x="500" y="797"/>
                  </a:lnTo>
                  <a:lnTo>
                    <a:pt x="496" y="789"/>
                  </a:lnTo>
                  <a:lnTo>
                    <a:pt x="480" y="789"/>
                  </a:lnTo>
                  <a:lnTo>
                    <a:pt x="484" y="793"/>
                  </a:lnTo>
                  <a:lnTo>
                    <a:pt x="480" y="785"/>
                  </a:lnTo>
                  <a:lnTo>
                    <a:pt x="460" y="785"/>
                  </a:lnTo>
                  <a:lnTo>
                    <a:pt x="464" y="789"/>
                  </a:lnTo>
                  <a:lnTo>
                    <a:pt x="460" y="781"/>
                  </a:lnTo>
                  <a:lnTo>
                    <a:pt x="436" y="781"/>
                  </a:lnTo>
                  <a:lnTo>
                    <a:pt x="440" y="785"/>
                  </a:lnTo>
                  <a:lnTo>
                    <a:pt x="436" y="777"/>
                  </a:lnTo>
                  <a:lnTo>
                    <a:pt x="412" y="777"/>
                  </a:lnTo>
                  <a:lnTo>
                    <a:pt x="420" y="785"/>
                  </a:lnTo>
                  <a:lnTo>
                    <a:pt x="416" y="777"/>
                  </a:lnTo>
                  <a:lnTo>
                    <a:pt x="357" y="773"/>
                  </a:lnTo>
                  <a:lnTo>
                    <a:pt x="365" y="777"/>
                  </a:lnTo>
                  <a:lnTo>
                    <a:pt x="16" y="0"/>
                  </a:lnTo>
                  <a:lnTo>
                    <a:pt x="0" y="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06" name="Freeform 14"/>
            <p:cNvSpPr>
              <a:spLocks/>
            </p:cNvSpPr>
            <p:nvPr/>
          </p:nvSpPr>
          <p:spPr bwMode="auto">
            <a:xfrm>
              <a:off x="4188" y="2976"/>
              <a:ext cx="20" cy="8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90"/>
                </a:cxn>
                <a:cxn ang="0">
                  <a:pos x="16" y="690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691">
                  <a:moveTo>
                    <a:pt x="0" y="0"/>
                  </a:moveTo>
                  <a:lnTo>
                    <a:pt x="0" y="690"/>
                  </a:lnTo>
                  <a:lnTo>
                    <a:pt x="16" y="690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07" name="Freeform 15"/>
            <p:cNvSpPr>
              <a:spLocks/>
            </p:cNvSpPr>
            <p:nvPr/>
          </p:nvSpPr>
          <p:spPr bwMode="auto">
            <a:xfrm>
              <a:off x="4197" y="3221"/>
              <a:ext cx="1184" cy="2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980" y="16"/>
                </a:cxn>
                <a:cxn ang="0">
                  <a:pos x="98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981" h="17">
                  <a:moveTo>
                    <a:pt x="0" y="16"/>
                  </a:moveTo>
                  <a:lnTo>
                    <a:pt x="980" y="16"/>
                  </a:lnTo>
                  <a:lnTo>
                    <a:pt x="98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08" name="Freeform 16"/>
            <p:cNvSpPr>
              <a:spLocks/>
            </p:cNvSpPr>
            <p:nvPr/>
          </p:nvSpPr>
          <p:spPr bwMode="auto">
            <a:xfrm>
              <a:off x="5361" y="3221"/>
              <a:ext cx="40" cy="2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09" name="Freeform 17"/>
            <p:cNvSpPr>
              <a:spLocks/>
            </p:cNvSpPr>
            <p:nvPr/>
          </p:nvSpPr>
          <p:spPr bwMode="auto">
            <a:xfrm>
              <a:off x="5437" y="3221"/>
              <a:ext cx="40" cy="2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10" name="Freeform 18"/>
            <p:cNvSpPr>
              <a:spLocks/>
            </p:cNvSpPr>
            <p:nvPr/>
          </p:nvSpPr>
          <p:spPr bwMode="auto">
            <a:xfrm>
              <a:off x="5514" y="3221"/>
              <a:ext cx="40" cy="2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11" name="Freeform 19"/>
            <p:cNvSpPr>
              <a:spLocks/>
            </p:cNvSpPr>
            <p:nvPr/>
          </p:nvSpPr>
          <p:spPr bwMode="auto">
            <a:xfrm>
              <a:off x="5590" y="3221"/>
              <a:ext cx="40" cy="2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12" name="Freeform 20"/>
            <p:cNvSpPr>
              <a:spLocks/>
            </p:cNvSpPr>
            <p:nvPr/>
          </p:nvSpPr>
          <p:spPr bwMode="auto">
            <a:xfrm>
              <a:off x="4188" y="3789"/>
              <a:ext cx="20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13" name="Freeform 21"/>
            <p:cNvSpPr>
              <a:spLocks/>
            </p:cNvSpPr>
            <p:nvPr/>
          </p:nvSpPr>
          <p:spPr bwMode="auto">
            <a:xfrm>
              <a:off x="4188" y="3866"/>
              <a:ext cx="20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14" name="Freeform 22"/>
            <p:cNvSpPr>
              <a:spLocks/>
            </p:cNvSpPr>
            <p:nvPr/>
          </p:nvSpPr>
          <p:spPr bwMode="auto">
            <a:xfrm>
              <a:off x="4188" y="3942"/>
              <a:ext cx="20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15" name="Freeform 23"/>
            <p:cNvSpPr>
              <a:spLocks/>
            </p:cNvSpPr>
            <p:nvPr/>
          </p:nvSpPr>
          <p:spPr bwMode="auto">
            <a:xfrm>
              <a:off x="3924" y="2058"/>
              <a:ext cx="36" cy="44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36"/>
                </a:cxn>
                <a:cxn ang="0">
                  <a:pos x="28" y="28"/>
                </a:cxn>
              </a:cxnLst>
              <a:rect l="0" t="0" r="r" b="b"/>
              <a:pathLst>
                <a:path w="29" h="37">
                  <a:moveTo>
                    <a:pt x="28" y="28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36"/>
                  </a:lnTo>
                  <a:lnTo>
                    <a:pt x="28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16" name="Freeform 24"/>
            <p:cNvSpPr>
              <a:spLocks/>
            </p:cNvSpPr>
            <p:nvPr/>
          </p:nvSpPr>
          <p:spPr bwMode="auto">
            <a:xfrm>
              <a:off x="3891" y="1985"/>
              <a:ext cx="35" cy="45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36"/>
                </a:cxn>
                <a:cxn ang="0">
                  <a:pos x="28" y="28"/>
                </a:cxn>
              </a:cxnLst>
              <a:rect l="0" t="0" r="r" b="b"/>
              <a:pathLst>
                <a:path w="29" h="37">
                  <a:moveTo>
                    <a:pt x="28" y="28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36"/>
                  </a:lnTo>
                  <a:lnTo>
                    <a:pt x="28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17" name="Freeform 25"/>
            <p:cNvSpPr>
              <a:spLocks/>
            </p:cNvSpPr>
            <p:nvPr/>
          </p:nvSpPr>
          <p:spPr bwMode="auto">
            <a:xfrm>
              <a:off x="3862" y="1914"/>
              <a:ext cx="35" cy="49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40"/>
                </a:cxn>
                <a:cxn ang="0">
                  <a:pos x="28" y="32"/>
                </a:cxn>
              </a:cxnLst>
              <a:rect l="0" t="0" r="r" b="b"/>
              <a:pathLst>
                <a:path w="29" h="41">
                  <a:moveTo>
                    <a:pt x="28" y="32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40"/>
                  </a:lnTo>
                  <a:lnTo>
                    <a:pt x="28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18" name="Freeform 26"/>
            <p:cNvSpPr>
              <a:spLocks/>
            </p:cNvSpPr>
            <p:nvPr/>
          </p:nvSpPr>
          <p:spPr bwMode="auto">
            <a:xfrm>
              <a:off x="3829" y="1846"/>
              <a:ext cx="34" cy="45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15" y="0"/>
                </a:cxn>
                <a:cxn ang="0">
                  <a:pos x="0" y="8"/>
                </a:cxn>
                <a:cxn ang="0">
                  <a:pos x="11" y="36"/>
                </a:cxn>
                <a:cxn ang="0">
                  <a:pos x="27" y="28"/>
                </a:cxn>
              </a:cxnLst>
              <a:rect l="0" t="0" r="r" b="b"/>
              <a:pathLst>
                <a:path w="28" h="37">
                  <a:moveTo>
                    <a:pt x="27" y="28"/>
                  </a:moveTo>
                  <a:lnTo>
                    <a:pt x="15" y="0"/>
                  </a:lnTo>
                  <a:lnTo>
                    <a:pt x="0" y="8"/>
                  </a:lnTo>
                  <a:lnTo>
                    <a:pt x="11" y="36"/>
                  </a:lnTo>
                  <a:lnTo>
                    <a:pt x="27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19" name="Freeform 27"/>
            <p:cNvSpPr>
              <a:spLocks/>
            </p:cNvSpPr>
            <p:nvPr/>
          </p:nvSpPr>
          <p:spPr bwMode="auto">
            <a:xfrm>
              <a:off x="5054" y="2292"/>
              <a:ext cx="30" cy="39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20" name="Freeform 28"/>
            <p:cNvSpPr>
              <a:spLocks/>
            </p:cNvSpPr>
            <p:nvPr/>
          </p:nvSpPr>
          <p:spPr bwMode="auto">
            <a:xfrm>
              <a:off x="5074" y="2220"/>
              <a:ext cx="30" cy="40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21" name="Freeform 29"/>
            <p:cNvSpPr>
              <a:spLocks/>
            </p:cNvSpPr>
            <p:nvPr/>
          </p:nvSpPr>
          <p:spPr bwMode="auto">
            <a:xfrm>
              <a:off x="5093" y="2143"/>
              <a:ext cx="30" cy="40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22" name="Freeform 30"/>
            <p:cNvSpPr>
              <a:spLocks/>
            </p:cNvSpPr>
            <p:nvPr/>
          </p:nvSpPr>
          <p:spPr bwMode="auto">
            <a:xfrm>
              <a:off x="5112" y="2072"/>
              <a:ext cx="29" cy="40"/>
            </a:xfrm>
            <a:custGeom>
              <a:avLst/>
              <a:gdLst/>
              <a:ahLst/>
              <a:cxnLst>
                <a:cxn ang="0">
                  <a:pos x="15" y="32"/>
                </a:cxn>
                <a:cxn ang="0">
                  <a:pos x="23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5" y="32"/>
                </a:cxn>
              </a:cxnLst>
              <a:rect l="0" t="0" r="r" b="b"/>
              <a:pathLst>
                <a:path w="24" h="33">
                  <a:moveTo>
                    <a:pt x="15" y="32"/>
                  </a:moveTo>
                  <a:lnTo>
                    <a:pt x="23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5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23" name="Freeform 31"/>
            <p:cNvSpPr>
              <a:spLocks/>
            </p:cNvSpPr>
            <p:nvPr/>
          </p:nvSpPr>
          <p:spPr bwMode="auto">
            <a:xfrm>
              <a:off x="5130" y="2000"/>
              <a:ext cx="30" cy="39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8"/>
                </a:cxn>
                <a:cxn ang="0">
                  <a:pos x="8" y="0"/>
                </a:cxn>
                <a:cxn ang="0">
                  <a:pos x="0" y="24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8"/>
                  </a:lnTo>
                  <a:lnTo>
                    <a:pt x="8" y="0"/>
                  </a:lnTo>
                  <a:lnTo>
                    <a:pt x="0" y="24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 useBgFill="1">
          <p:nvSpPr>
            <p:cNvPr id="26660" name="Rectangle 32"/>
            <p:cNvSpPr>
              <a:spLocks noChangeArrowheads="1"/>
            </p:cNvSpPr>
            <p:nvPr/>
          </p:nvSpPr>
          <p:spPr bwMode="auto">
            <a:xfrm>
              <a:off x="2573" y="4004"/>
              <a:ext cx="305" cy="291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2400">
                  <a:solidFill>
                    <a:schemeClr val="bg1"/>
                  </a:solidFill>
                  <a:effectLst/>
                  <a:latin typeface="Calibri" pitchFamily="34" charset="0"/>
                </a:rPr>
                <a:t>Fo</a:t>
              </a:r>
            </a:p>
          </p:txBody>
        </p:sp>
        <p:sp>
          <p:nvSpPr>
            <p:cNvPr id="571427" name="Rectangle 35"/>
            <p:cNvSpPr>
              <a:spLocks noChangeArrowheads="1"/>
            </p:cNvSpPr>
            <p:nvPr/>
          </p:nvSpPr>
          <p:spPr bwMode="auto">
            <a:xfrm>
              <a:off x="2852" y="2756"/>
              <a:ext cx="573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1557 °C</a:t>
              </a:r>
            </a:p>
          </p:txBody>
        </p:sp>
        <p:sp>
          <p:nvSpPr>
            <p:cNvPr id="571429" name="Oval 37"/>
            <p:cNvSpPr>
              <a:spLocks noChangeArrowheads="1"/>
            </p:cNvSpPr>
            <p:nvPr/>
          </p:nvSpPr>
          <p:spPr bwMode="auto">
            <a:xfrm>
              <a:off x="4317" y="2965"/>
              <a:ext cx="53" cy="52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30" name="Oval 38"/>
            <p:cNvSpPr>
              <a:spLocks noChangeArrowheads="1"/>
            </p:cNvSpPr>
            <p:nvPr/>
          </p:nvSpPr>
          <p:spPr bwMode="auto">
            <a:xfrm>
              <a:off x="4165" y="2971"/>
              <a:ext cx="53" cy="52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31" name="Oval 39"/>
            <p:cNvSpPr>
              <a:spLocks noChangeArrowheads="1"/>
            </p:cNvSpPr>
            <p:nvPr/>
          </p:nvSpPr>
          <p:spPr bwMode="auto">
            <a:xfrm>
              <a:off x="2675" y="2971"/>
              <a:ext cx="53" cy="52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33" name="Line 41"/>
            <p:cNvSpPr>
              <a:spLocks noChangeShapeType="1"/>
            </p:cNvSpPr>
            <p:nvPr/>
          </p:nvSpPr>
          <p:spPr bwMode="auto">
            <a:xfrm>
              <a:off x="3947" y="2080"/>
              <a:ext cx="247" cy="554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 type="none" w="sm" len="sm"/>
              <a:tailEnd type="stealth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35" name="Oval 43"/>
            <p:cNvSpPr>
              <a:spLocks noChangeArrowheads="1"/>
            </p:cNvSpPr>
            <p:nvPr/>
          </p:nvSpPr>
          <p:spPr bwMode="auto">
            <a:xfrm>
              <a:off x="4173" y="3206"/>
              <a:ext cx="53" cy="5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436" name="Oval 44"/>
            <p:cNvSpPr>
              <a:spLocks noChangeArrowheads="1"/>
            </p:cNvSpPr>
            <p:nvPr/>
          </p:nvSpPr>
          <p:spPr bwMode="auto">
            <a:xfrm>
              <a:off x="4830" y="3206"/>
              <a:ext cx="52" cy="5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515" name="Line 123"/>
            <p:cNvSpPr>
              <a:spLocks noChangeShapeType="1"/>
            </p:cNvSpPr>
            <p:nvPr/>
          </p:nvSpPr>
          <p:spPr bwMode="auto">
            <a:xfrm flipH="1">
              <a:off x="2420" y="4167"/>
              <a:ext cx="185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520" name="Oval 128"/>
            <p:cNvSpPr>
              <a:spLocks noChangeArrowheads="1"/>
            </p:cNvSpPr>
            <p:nvPr/>
          </p:nvSpPr>
          <p:spPr bwMode="auto">
            <a:xfrm>
              <a:off x="3086" y="3936"/>
              <a:ext cx="106" cy="99"/>
            </a:xfrm>
            <a:prstGeom prst="ellipse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1521" name="Text Box 129"/>
            <p:cNvSpPr txBox="1">
              <a:spLocks noChangeArrowheads="1"/>
            </p:cNvSpPr>
            <p:nvPr/>
          </p:nvSpPr>
          <p:spPr bwMode="auto">
            <a:xfrm>
              <a:off x="3007" y="4021"/>
              <a:ext cx="226" cy="33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GB" sz="280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Y</a:t>
              </a:r>
            </a:p>
          </p:txBody>
        </p:sp>
        <p:sp>
          <p:nvSpPr>
            <p:cNvPr id="26671" name="Rectangle 135"/>
            <p:cNvSpPr>
              <a:spLocks noChangeArrowheads="1"/>
            </p:cNvSpPr>
            <p:nvPr/>
          </p:nvSpPr>
          <p:spPr bwMode="auto">
            <a:xfrm>
              <a:off x="3915" y="3986"/>
              <a:ext cx="314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2400">
                  <a:solidFill>
                    <a:schemeClr val="bg1"/>
                  </a:solidFill>
                  <a:effectLst/>
                  <a:latin typeface="Calibri" pitchFamily="34" charset="0"/>
                </a:rPr>
                <a:t>En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1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7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5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715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5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715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5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715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1394" grpId="0"/>
      <p:bldP spid="571511" grpId="0" build="p" bldLvl="2"/>
      <p:bldP spid="57151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777" name="Rectangle 169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610" name="Rectangle 2"/>
          <p:cNvSpPr>
            <a:spLocks noChangeArrowheads="1"/>
          </p:cNvSpPr>
          <p:nvPr/>
        </p:nvSpPr>
        <p:spPr bwMode="auto">
          <a:xfrm>
            <a:off x="0" y="58738"/>
            <a:ext cx="9144000" cy="59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algn="ctr" eaLnBrk="0" hangingPunct="0">
              <a:spcBef>
                <a:spcPct val="20000"/>
              </a:spcBef>
              <a:defRPr/>
            </a:pPr>
            <a:r>
              <a:rPr lang="en-US" sz="4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</a:t>
            </a:r>
            <a:r>
              <a: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“peritectic” point</a:t>
            </a:r>
          </a:p>
        </p:txBody>
      </p:sp>
      <p:sp>
        <p:nvSpPr>
          <p:cNvPr id="580611" name="Rectangle 3"/>
          <p:cNvSpPr>
            <a:spLocks noChangeArrowheads="1"/>
          </p:cNvSpPr>
          <p:nvPr/>
        </p:nvSpPr>
        <p:spPr bwMode="auto">
          <a:xfrm>
            <a:off x="122238" y="801688"/>
            <a:ext cx="5448300" cy="544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When is the reaction finished?</a:t>
            </a:r>
          </a:p>
        </p:txBody>
      </p:sp>
      <p:grpSp>
        <p:nvGrpSpPr>
          <p:cNvPr id="27653" name="Group 4"/>
          <p:cNvGrpSpPr>
            <a:grpSpLocks/>
          </p:cNvGrpSpPr>
          <p:nvPr/>
        </p:nvGrpSpPr>
        <p:grpSpPr bwMode="auto">
          <a:xfrm>
            <a:off x="214313" y="3325813"/>
            <a:ext cx="3496999" cy="3378630"/>
            <a:chOff x="455" y="1978"/>
            <a:chExt cx="1724" cy="1674"/>
          </a:xfrm>
        </p:grpSpPr>
        <p:sp>
          <p:nvSpPr>
            <p:cNvPr id="580613" name="Rectangle 5"/>
            <p:cNvSpPr>
              <a:spLocks noChangeAspect="1" noChangeArrowheads="1"/>
            </p:cNvSpPr>
            <p:nvPr/>
          </p:nvSpPr>
          <p:spPr bwMode="auto">
            <a:xfrm>
              <a:off x="711" y="1982"/>
              <a:ext cx="1374" cy="1399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14" name="Freeform 6"/>
            <p:cNvSpPr>
              <a:spLocks noChangeAspect="1"/>
            </p:cNvSpPr>
            <p:nvPr/>
          </p:nvSpPr>
          <p:spPr bwMode="auto">
            <a:xfrm>
              <a:off x="705" y="1978"/>
              <a:ext cx="1385" cy="1411"/>
            </a:xfrm>
            <a:custGeom>
              <a:avLst/>
              <a:gdLst/>
              <a:ahLst/>
              <a:cxnLst>
                <a:cxn ang="0">
                  <a:pos x="2272" y="0"/>
                </a:cxn>
                <a:cxn ang="0">
                  <a:pos x="2272" y="2471"/>
                </a:cxn>
                <a:cxn ang="0">
                  <a:pos x="2275" y="2468"/>
                </a:cxn>
                <a:cxn ang="0">
                  <a:pos x="3" y="2468"/>
                </a:cxn>
                <a:cxn ang="0">
                  <a:pos x="5" y="2471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2475"/>
                </a:cxn>
                <a:cxn ang="0">
                  <a:pos x="2278" y="2475"/>
                </a:cxn>
                <a:cxn ang="0">
                  <a:pos x="2278" y="0"/>
                </a:cxn>
                <a:cxn ang="0">
                  <a:pos x="2272" y="0"/>
                </a:cxn>
              </a:cxnLst>
              <a:rect l="0" t="0" r="r" b="b"/>
              <a:pathLst>
                <a:path w="2279" h="2476">
                  <a:moveTo>
                    <a:pt x="2272" y="0"/>
                  </a:moveTo>
                  <a:lnTo>
                    <a:pt x="2272" y="2471"/>
                  </a:lnTo>
                  <a:lnTo>
                    <a:pt x="2275" y="2468"/>
                  </a:lnTo>
                  <a:lnTo>
                    <a:pt x="3" y="2468"/>
                  </a:lnTo>
                  <a:lnTo>
                    <a:pt x="5" y="247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475"/>
                  </a:lnTo>
                  <a:lnTo>
                    <a:pt x="2278" y="2475"/>
                  </a:lnTo>
                  <a:lnTo>
                    <a:pt x="2278" y="0"/>
                  </a:lnTo>
                  <a:lnTo>
                    <a:pt x="2272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15" name="Freeform 7"/>
            <p:cNvSpPr>
              <a:spLocks noChangeAspect="1"/>
            </p:cNvSpPr>
            <p:nvPr/>
          </p:nvSpPr>
          <p:spPr bwMode="auto">
            <a:xfrm>
              <a:off x="1947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16" name="Freeform 8"/>
            <p:cNvSpPr>
              <a:spLocks noChangeAspect="1"/>
            </p:cNvSpPr>
            <p:nvPr/>
          </p:nvSpPr>
          <p:spPr bwMode="auto">
            <a:xfrm>
              <a:off x="1810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17" name="Freeform 9"/>
            <p:cNvSpPr>
              <a:spLocks noChangeAspect="1"/>
            </p:cNvSpPr>
            <p:nvPr/>
          </p:nvSpPr>
          <p:spPr bwMode="auto">
            <a:xfrm>
              <a:off x="1533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18" name="Freeform 10"/>
            <p:cNvSpPr>
              <a:spLocks noChangeAspect="1"/>
            </p:cNvSpPr>
            <p:nvPr/>
          </p:nvSpPr>
          <p:spPr bwMode="auto">
            <a:xfrm>
              <a:off x="1672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19" name="Freeform 11"/>
            <p:cNvSpPr>
              <a:spLocks noChangeAspect="1"/>
            </p:cNvSpPr>
            <p:nvPr/>
          </p:nvSpPr>
          <p:spPr bwMode="auto">
            <a:xfrm>
              <a:off x="1395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20" name="Freeform 12"/>
            <p:cNvSpPr>
              <a:spLocks noChangeAspect="1"/>
            </p:cNvSpPr>
            <p:nvPr/>
          </p:nvSpPr>
          <p:spPr bwMode="auto">
            <a:xfrm>
              <a:off x="1257" y="3346"/>
              <a:ext cx="12" cy="41"/>
            </a:xfrm>
            <a:custGeom>
              <a:avLst/>
              <a:gdLst/>
              <a:ahLst/>
              <a:cxnLst>
                <a:cxn ang="0">
                  <a:pos x="18" y="7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8" y="72"/>
                </a:cxn>
              </a:cxnLst>
              <a:rect l="0" t="0" r="r" b="b"/>
              <a:pathLst>
                <a:path w="19" h="73">
                  <a:moveTo>
                    <a:pt x="18" y="72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8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21" name="Freeform 13"/>
            <p:cNvSpPr>
              <a:spLocks noChangeAspect="1"/>
            </p:cNvSpPr>
            <p:nvPr/>
          </p:nvSpPr>
          <p:spPr bwMode="auto">
            <a:xfrm>
              <a:off x="982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22" name="Freeform 14"/>
            <p:cNvSpPr>
              <a:spLocks noChangeAspect="1"/>
            </p:cNvSpPr>
            <p:nvPr/>
          </p:nvSpPr>
          <p:spPr bwMode="auto">
            <a:xfrm>
              <a:off x="843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23" name="Freeform 15"/>
            <p:cNvSpPr>
              <a:spLocks noChangeAspect="1"/>
            </p:cNvSpPr>
            <p:nvPr/>
          </p:nvSpPr>
          <p:spPr bwMode="auto">
            <a:xfrm>
              <a:off x="2065" y="3185"/>
              <a:ext cx="25" cy="9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0" y="17"/>
                </a:cxn>
                <a:cxn ang="0">
                  <a:pos x="40" y="0"/>
                </a:cxn>
              </a:cxnLst>
              <a:rect l="0" t="0" r="r" b="b"/>
              <a:pathLst>
                <a:path w="41" h="18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24" name="Freeform 16"/>
            <p:cNvSpPr>
              <a:spLocks noChangeAspect="1"/>
            </p:cNvSpPr>
            <p:nvPr/>
          </p:nvSpPr>
          <p:spPr bwMode="auto">
            <a:xfrm>
              <a:off x="2043" y="2965"/>
              <a:ext cx="47" cy="1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6" y="17"/>
                </a:cxn>
                <a:cxn ang="0">
                  <a:pos x="76" y="0"/>
                </a:cxn>
              </a:cxnLst>
              <a:rect l="0" t="0" r="r" b="b"/>
              <a:pathLst>
                <a:path w="77" h="18">
                  <a:moveTo>
                    <a:pt x="76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6" y="17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25" name="Freeform 17"/>
            <p:cNvSpPr>
              <a:spLocks noChangeAspect="1"/>
            </p:cNvSpPr>
            <p:nvPr/>
          </p:nvSpPr>
          <p:spPr bwMode="auto">
            <a:xfrm>
              <a:off x="2058" y="2758"/>
              <a:ext cx="27" cy="9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17"/>
                </a:cxn>
                <a:cxn ang="0">
                  <a:pos x="43" y="0"/>
                </a:cxn>
              </a:cxnLst>
              <a:rect l="0" t="0" r="r" b="b"/>
              <a:pathLst>
                <a:path w="44" h="18">
                  <a:moveTo>
                    <a:pt x="43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3" y="17"/>
                  </a:lnTo>
                  <a:lnTo>
                    <a:pt x="4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26" name="Freeform 18"/>
            <p:cNvSpPr>
              <a:spLocks noChangeAspect="1"/>
            </p:cNvSpPr>
            <p:nvPr/>
          </p:nvSpPr>
          <p:spPr bwMode="auto">
            <a:xfrm>
              <a:off x="2043" y="2545"/>
              <a:ext cx="47" cy="1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6" y="17"/>
                </a:cxn>
                <a:cxn ang="0">
                  <a:pos x="76" y="0"/>
                </a:cxn>
              </a:cxnLst>
              <a:rect l="0" t="0" r="r" b="b"/>
              <a:pathLst>
                <a:path w="77" h="18">
                  <a:moveTo>
                    <a:pt x="76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6" y="17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27" name="Freeform 19"/>
            <p:cNvSpPr>
              <a:spLocks noChangeAspect="1"/>
            </p:cNvSpPr>
            <p:nvPr/>
          </p:nvSpPr>
          <p:spPr bwMode="auto">
            <a:xfrm>
              <a:off x="2056" y="2338"/>
              <a:ext cx="33" cy="9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3" y="16"/>
                </a:cxn>
                <a:cxn ang="0">
                  <a:pos x="53" y="0"/>
                </a:cxn>
              </a:cxnLst>
              <a:rect l="0" t="0" r="r" b="b"/>
              <a:pathLst>
                <a:path w="54" h="17">
                  <a:moveTo>
                    <a:pt x="53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3" y="16"/>
                  </a:lnTo>
                  <a:lnTo>
                    <a:pt x="5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28" name="Freeform 20"/>
            <p:cNvSpPr>
              <a:spLocks noChangeAspect="1"/>
            </p:cNvSpPr>
            <p:nvPr/>
          </p:nvSpPr>
          <p:spPr bwMode="auto">
            <a:xfrm>
              <a:off x="2043" y="2126"/>
              <a:ext cx="47" cy="1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76" y="16"/>
                </a:cxn>
                <a:cxn ang="0">
                  <a:pos x="76" y="0"/>
                </a:cxn>
              </a:cxnLst>
              <a:rect l="0" t="0" r="r" b="b"/>
              <a:pathLst>
                <a:path w="77" h="17">
                  <a:moveTo>
                    <a:pt x="76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76" y="16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29" name="Freeform 21"/>
            <p:cNvSpPr>
              <a:spLocks noChangeAspect="1"/>
            </p:cNvSpPr>
            <p:nvPr/>
          </p:nvSpPr>
          <p:spPr bwMode="auto">
            <a:xfrm>
              <a:off x="708" y="2347"/>
              <a:ext cx="28" cy="11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4" y="17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45" h="18">
                  <a:moveTo>
                    <a:pt x="0" y="17"/>
                  </a:moveTo>
                  <a:lnTo>
                    <a:pt x="44" y="17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30" name="Freeform 22"/>
            <p:cNvSpPr>
              <a:spLocks noChangeAspect="1"/>
            </p:cNvSpPr>
            <p:nvPr/>
          </p:nvSpPr>
          <p:spPr bwMode="auto">
            <a:xfrm>
              <a:off x="707" y="2134"/>
              <a:ext cx="43" cy="1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69" y="17"/>
                </a:cxn>
                <a:cxn ang="0">
                  <a:pos x="69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70" h="18">
                  <a:moveTo>
                    <a:pt x="0" y="17"/>
                  </a:moveTo>
                  <a:lnTo>
                    <a:pt x="69" y="17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31" name="Freeform 23"/>
            <p:cNvSpPr>
              <a:spLocks noChangeAspect="1"/>
            </p:cNvSpPr>
            <p:nvPr/>
          </p:nvSpPr>
          <p:spPr bwMode="auto">
            <a:xfrm>
              <a:off x="707" y="2552"/>
              <a:ext cx="40" cy="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4" y="16"/>
                </a:cxn>
                <a:cxn ang="0">
                  <a:pos x="64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65" h="17">
                  <a:moveTo>
                    <a:pt x="0" y="16"/>
                  </a:moveTo>
                  <a:lnTo>
                    <a:pt x="64" y="16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32" name="Freeform 24"/>
            <p:cNvSpPr>
              <a:spLocks noChangeAspect="1"/>
            </p:cNvSpPr>
            <p:nvPr/>
          </p:nvSpPr>
          <p:spPr bwMode="auto">
            <a:xfrm>
              <a:off x="707" y="2769"/>
              <a:ext cx="25" cy="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40" y="16"/>
                </a:cxn>
                <a:cxn ang="0">
                  <a:pos x="4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41" h="17">
                  <a:moveTo>
                    <a:pt x="0" y="16"/>
                  </a:moveTo>
                  <a:lnTo>
                    <a:pt x="40" y="1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33" name="Freeform 25"/>
            <p:cNvSpPr>
              <a:spLocks noChangeAspect="1"/>
            </p:cNvSpPr>
            <p:nvPr/>
          </p:nvSpPr>
          <p:spPr bwMode="auto">
            <a:xfrm>
              <a:off x="708" y="2971"/>
              <a:ext cx="42" cy="11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67" y="17"/>
                </a:cxn>
                <a:cxn ang="0">
                  <a:pos x="67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68" h="18">
                  <a:moveTo>
                    <a:pt x="0" y="17"/>
                  </a:moveTo>
                  <a:lnTo>
                    <a:pt x="67" y="17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34" name="Freeform 26"/>
            <p:cNvSpPr>
              <a:spLocks noChangeAspect="1"/>
            </p:cNvSpPr>
            <p:nvPr/>
          </p:nvSpPr>
          <p:spPr bwMode="auto">
            <a:xfrm>
              <a:off x="707" y="3190"/>
              <a:ext cx="25" cy="1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40" y="16"/>
                </a:cxn>
                <a:cxn ang="0">
                  <a:pos x="4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41" h="17">
                  <a:moveTo>
                    <a:pt x="0" y="16"/>
                  </a:moveTo>
                  <a:lnTo>
                    <a:pt x="40" y="1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35" name="Rectangle 27"/>
            <p:cNvSpPr>
              <a:spLocks noChangeAspect="1" noChangeArrowheads="1"/>
            </p:cNvSpPr>
            <p:nvPr/>
          </p:nvSpPr>
          <p:spPr bwMode="auto">
            <a:xfrm>
              <a:off x="575" y="3449"/>
              <a:ext cx="26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</a:t>
              </a:r>
              <a:r>
                <a:rPr lang="en-US" sz="80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US" sz="80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580636" name="Rectangle 28"/>
            <p:cNvSpPr>
              <a:spLocks noChangeAspect="1" noChangeArrowheads="1"/>
            </p:cNvSpPr>
            <p:nvPr/>
          </p:nvSpPr>
          <p:spPr bwMode="auto">
            <a:xfrm>
              <a:off x="915" y="3382"/>
              <a:ext cx="14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20</a:t>
              </a:r>
            </a:p>
          </p:txBody>
        </p:sp>
        <p:sp>
          <p:nvSpPr>
            <p:cNvPr id="580637" name="Rectangle 29"/>
            <p:cNvSpPr>
              <a:spLocks noChangeAspect="1" noChangeArrowheads="1"/>
            </p:cNvSpPr>
            <p:nvPr/>
          </p:nvSpPr>
          <p:spPr bwMode="auto">
            <a:xfrm>
              <a:off x="1192" y="3391"/>
              <a:ext cx="14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40</a:t>
              </a:r>
            </a:p>
          </p:txBody>
        </p:sp>
        <p:sp>
          <p:nvSpPr>
            <p:cNvPr id="580638" name="Rectangle 30"/>
            <p:cNvSpPr>
              <a:spLocks noChangeAspect="1" noChangeArrowheads="1"/>
            </p:cNvSpPr>
            <p:nvPr/>
          </p:nvSpPr>
          <p:spPr bwMode="auto">
            <a:xfrm>
              <a:off x="1464" y="3387"/>
              <a:ext cx="14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</a:p>
          </p:txBody>
        </p:sp>
        <p:sp>
          <p:nvSpPr>
            <p:cNvPr id="580639" name="Rectangle 31"/>
            <p:cNvSpPr>
              <a:spLocks noChangeAspect="1" noChangeArrowheads="1"/>
            </p:cNvSpPr>
            <p:nvPr/>
          </p:nvSpPr>
          <p:spPr bwMode="auto">
            <a:xfrm>
              <a:off x="1740" y="3390"/>
              <a:ext cx="14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80</a:t>
              </a:r>
            </a:p>
          </p:txBody>
        </p:sp>
        <p:sp>
          <p:nvSpPr>
            <p:cNvPr id="580640" name="Rectangle 32"/>
            <p:cNvSpPr>
              <a:spLocks noChangeAspect="1" noChangeArrowheads="1"/>
            </p:cNvSpPr>
            <p:nvPr/>
          </p:nvSpPr>
          <p:spPr bwMode="auto">
            <a:xfrm>
              <a:off x="2002" y="3387"/>
              <a:ext cx="177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US" sz="80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580641" name="Rectangle 33"/>
            <p:cNvSpPr>
              <a:spLocks noChangeAspect="1" noChangeArrowheads="1"/>
            </p:cNvSpPr>
            <p:nvPr/>
          </p:nvSpPr>
          <p:spPr bwMode="auto">
            <a:xfrm>
              <a:off x="496" y="3316"/>
              <a:ext cx="19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1400</a:t>
              </a:r>
            </a:p>
          </p:txBody>
        </p:sp>
        <p:sp>
          <p:nvSpPr>
            <p:cNvPr id="580642" name="Rectangle 34"/>
            <p:cNvSpPr>
              <a:spLocks noChangeAspect="1" noChangeArrowheads="1"/>
            </p:cNvSpPr>
            <p:nvPr/>
          </p:nvSpPr>
          <p:spPr bwMode="auto">
            <a:xfrm>
              <a:off x="495" y="2922"/>
              <a:ext cx="19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1600</a:t>
              </a:r>
            </a:p>
          </p:txBody>
        </p:sp>
        <p:sp>
          <p:nvSpPr>
            <p:cNvPr id="580643" name="Rectangle 35"/>
            <p:cNvSpPr>
              <a:spLocks noChangeAspect="1" noChangeArrowheads="1"/>
            </p:cNvSpPr>
            <p:nvPr/>
          </p:nvSpPr>
          <p:spPr bwMode="auto">
            <a:xfrm>
              <a:off x="491" y="2501"/>
              <a:ext cx="19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1800</a:t>
              </a:r>
            </a:p>
          </p:txBody>
        </p:sp>
        <p:sp>
          <p:nvSpPr>
            <p:cNvPr id="580644" name="Rectangle 36"/>
            <p:cNvSpPr>
              <a:spLocks noChangeAspect="1" noChangeArrowheads="1"/>
            </p:cNvSpPr>
            <p:nvPr/>
          </p:nvSpPr>
          <p:spPr bwMode="auto">
            <a:xfrm>
              <a:off x="482" y="2089"/>
              <a:ext cx="19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2000</a:t>
              </a:r>
            </a:p>
          </p:txBody>
        </p:sp>
        <p:sp>
          <p:nvSpPr>
            <p:cNvPr id="580645" name="Rectangle 37"/>
            <p:cNvSpPr>
              <a:spLocks noChangeAspect="1" noChangeArrowheads="1"/>
            </p:cNvSpPr>
            <p:nvPr/>
          </p:nvSpPr>
          <p:spPr bwMode="auto">
            <a:xfrm>
              <a:off x="455" y="2677"/>
              <a:ext cx="184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 </a:t>
              </a:r>
              <a:r>
                <a:rPr lang="en-US" sz="800" b="1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US" sz="8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 </a:t>
              </a:r>
            </a:p>
          </p:txBody>
        </p:sp>
        <p:sp>
          <p:nvSpPr>
            <p:cNvPr id="580646" name="Freeform 38"/>
            <p:cNvSpPr>
              <a:spLocks noChangeAspect="1"/>
            </p:cNvSpPr>
            <p:nvPr/>
          </p:nvSpPr>
          <p:spPr bwMode="auto">
            <a:xfrm>
              <a:off x="707" y="2350"/>
              <a:ext cx="358" cy="543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39" y="19"/>
                </a:cxn>
                <a:cxn ang="0">
                  <a:pos x="55" y="27"/>
                </a:cxn>
                <a:cxn ang="0">
                  <a:pos x="69" y="36"/>
                </a:cxn>
                <a:cxn ang="0">
                  <a:pos x="81" y="44"/>
                </a:cxn>
                <a:cxn ang="0">
                  <a:pos x="104" y="58"/>
                </a:cxn>
                <a:cxn ang="0">
                  <a:pos x="118" y="70"/>
                </a:cxn>
                <a:cxn ang="0">
                  <a:pos x="127" y="80"/>
                </a:cxn>
                <a:cxn ang="0">
                  <a:pos x="136" y="91"/>
                </a:cxn>
                <a:cxn ang="0">
                  <a:pos x="151" y="103"/>
                </a:cxn>
                <a:cxn ang="0">
                  <a:pos x="163" y="117"/>
                </a:cxn>
                <a:cxn ang="0">
                  <a:pos x="171" y="130"/>
                </a:cxn>
                <a:cxn ang="0">
                  <a:pos x="180" y="144"/>
                </a:cxn>
                <a:cxn ang="0">
                  <a:pos x="192" y="163"/>
                </a:cxn>
                <a:cxn ang="0">
                  <a:pos x="201" y="181"/>
                </a:cxn>
                <a:cxn ang="0">
                  <a:pos x="215" y="206"/>
                </a:cxn>
                <a:cxn ang="0">
                  <a:pos x="232" y="236"/>
                </a:cxn>
                <a:cxn ang="0">
                  <a:pos x="250" y="266"/>
                </a:cxn>
                <a:cxn ang="0">
                  <a:pos x="264" y="289"/>
                </a:cxn>
                <a:cxn ang="0">
                  <a:pos x="288" y="333"/>
                </a:cxn>
                <a:cxn ang="0">
                  <a:pos x="372" y="494"/>
                </a:cxn>
                <a:cxn ang="0">
                  <a:pos x="402" y="556"/>
                </a:cxn>
                <a:cxn ang="0">
                  <a:pos x="431" y="614"/>
                </a:cxn>
                <a:cxn ang="0">
                  <a:pos x="463" y="687"/>
                </a:cxn>
                <a:cxn ang="0">
                  <a:pos x="494" y="751"/>
                </a:cxn>
                <a:cxn ang="0">
                  <a:pos x="521" y="803"/>
                </a:cxn>
                <a:cxn ang="0">
                  <a:pos x="550" y="870"/>
                </a:cxn>
                <a:cxn ang="0">
                  <a:pos x="582" y="939"/>
                </a:cxn>
                <a:cxn ang="0">
                  <a:pos x="570" y="895"/>
                </a:cxn>
                <a:cxn ang="0">
                  <a:pos x="544" y="842"/>
                </a:cxn>
                <a:cxn ang="0">
                  <a:pos x="512" y="775"/>
                </a:cxn>
                <a:cxn ang="0">
                  <a:pos x="492" y="736"/>
                </a:cxn>
                <a:cxn ang="0">
                  <a:pos x="457" y="661"/>
                </a:cxn>
                <a:cxn ang="0">
                  <a:pos x="427" y="600"/>
                </a:cxn>
                <a:cxn ang="0">
                  <a:pos x="398" y="536"/>
                </a:cxn>
                <a:cxn ang="0">
                  <a:pos x="369" y="476"/>
                </a:cxn>
                <a:cxn ang="0">
                  <a:pos x="285" y="314"/>
                </a:cxn>
                <a:cxn ang="0">
                  <a:pos x="268" y="286"/>
                </a:cxn>
                <a:cxn ang="0">
                  <a:pos x="250" y="253"/>
                </a:cxn>
                <a:cxn ang="0">
                  <a:pos x="235" y="233"/>
                </a:cxn>
                <a:cxn ang="0">
                  <a:pos x="215" y="199"/>
                </a:cxn>
                <a:cxn ang="0">
                  <a:pos x="203" y="178"/>
                </a:cxn>
                <a:cxn ang="0">
                  <a:pos x="192" y="158"/>
                </a:cxn>
                <a:cxn ang="0">
                  <a:pos x="183" y="142"/>
                </a:cxn>
                <a:cxn ang="0">
                  <a:pos x="175" y="127"/>
                </a:cxn>
                <a:cxn ang="0">
                  <a:pos x="163" y="111"/>
                </a:cxn>
                <a:cxn ang="0">
                  <a:pos x="151" y="97"/>
                </a:cxn>
                <a:cxn ang="0">
                  <a:pos x="142" y="83"/>
                </a:cxn>
                <a:cxn ang="0">
                  <a:pos x="127" y="72"/>
                </a:cxn>
                <a:cxn ang="0">
                  <a:pos x="116" y="63"/>
                </a:cxn>
                <a:cxn ang="0">
                  <a:pos x="101" y="52"/>
                </a:cxn>
                <a:cxn ang="0">
                  <a:pos x="92" y="44"/>
                </a:cxn>
                <a:cxn ang="0">
                  <a:pos x="77" y="34"/>
                </a:cxn>
                <a:cxn ang="0">
                  <a:pos x="63" y="24"/>
                </a:cxn>
                <a:cxn ang="0">
                  <a:pos x="49" y="16"/>
                </a:cxn>
                <a:cxn ang="0">
                  <a:pos x="31" y="8"/>
                </a:cxn>
                <a:cxn ang="0">
                  <a:pos x="0" y="6"/>
                </a:cxn>
              </a:cxnLst>
              <a:rect l="0" t="0" r="r" b="b"/>
              <a:pathLst>
                <a:path w="590" h="952">
                  <a:moveTo>
                    <a:pt x="0" y="6"/>
                  </a:moveTo>
                  <a:lnTo>
                    <a:pt x="8" y="6"/>
                  </a:lnTo>
                  <a:lnTo>
                    <a:pt x="5" y="3"/>
                  </a:lnTo>
                  <a:lnTo>
                    <a:pt x="5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20" y="11"/>
                  </a:lnTo>
                  <a:lnTo>
                    <a:pt x="25" y="11"/>
                  </a:lnTo>
                  <a:lnTo>
                    <a:pt x="22" y="11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34" y="16"/>
                  </a:lnTo>
                  <a:lnTo>
                    <a:pt x="39" y="16"/>
                  </a:lnTo>
                  <a:lnTo>
                    <a:pt x="37" y="14"/>
                  </a:lnTo>
                  <a:lnTo>
                    <a:pt x="37" y="19"/>
                  </a:lnTo>
                  <a:lnTo>
                    <a:pt x="43" y="19"/>
                  </a:lnTo>
                  <a:lnTo>
                    <a:pt x="39" y="19"/>
                  </a:lnTo>
                  <a:lnTo>
                    <a:pt x="46" y="22"/>
                  </a:lnTo>
                  <a:lnTo>
                    <a:pt x="49" y="22"/>
                  </a:lnTo>
                  <a:lnTo>
                    <a:pt x="46" y="22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1" y="22"/>
                  </a:lnTo>
                  <a:lnTo>
                    <a:pt x="51" y="27"/>
                  </a:lnTo>
                  <a:lnTo>
                    <a:pt x="58" y="27"/>
                  </a:lnTo>
                  <a:lnTo>
                    <a:pt x="55" y="27"/>
                  </a:lnTo>
                  <a:lnTo>
                    <a:pt x="60" y="30"/>
                  </a:lnTo>
                  <a:lnTo>
                    <a:pt x="63" y="30"/>
                  </a:lnTo>
                  <a:lnTo>
                    <a:pt x="60" y="30"/>
                  </a:lnTo>
                  <a:lnTo>
                    <a:pt x="67" y="34"/>
                  </a:lnTo>
                  <a:lnTo>
                    <a:pt x="69" y="34"/>
                  </a:lnTo>
                  <a:lnTo>
                    <a:pt x="67" y="30"/>
                  </a:lnTo>
                  <a:lnTo>
                    <a:pt x="67" y="36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75" y="39"/>
                  </a:lnTo>
                  <a:lnTo>
                    <a:pt x="77" y="39"/>
                  </a:lnTo>
                  <a:lnTo>
                    <a:pt x="75" y="36"/>
                  </a:lnTo>
                  <a:lnTo>
                    <a:pt x="75" y="42"/>
                  </a:lnTo>
                  <a:lnTo>
                    <a:pt x="81" y="42"/>
                  </a:lnTo>
                  <a:lnTo>
                    <a:pt x="77" y="39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1" y="44"/>
                  </a:lnTo>
                  <a:lnTo>
                    <a:pt x="89" y="50"/>
                  </a:lnTo>
                  <a:lnTo>
                    <a:pt x="92" y="50"/>
                  </a:lnTo>
                  <a:lnTo>
                    <a:pt x="89" y="50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1" y="55"/>
                  </a:lnTo>
                  <a:lnTo>
                    <a:pt x="101" y="61"/>
                  </a:lnTo>
                  <a:lnTo>
                    <a:pt x="106" y="61"/>
                  </a:lnTo>
                  <a:lnTo>
                    <a:pt x="104" y="58"/>
                  </a:lnTo>
                  <a:lnTo>
                    <a:pt x="104" y="63"/>
                  </a:lnTo>
                  <a:lnTo>
                    <a:pt x="110" y="63"/>
                  </a:lnTo>
                  <a:lnTo>
                    <a:pt x="106" y="63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6" y="66"/>
                  </a:lnTo>
                  <a:lnTo>
                    <a:pt x="116" y="70"/>
                  </a:lnTo>
                  <a:lnTo>
                    <a:pt x="122" y="75"/>
                  </a:lnTo>
                  <a:lnTo>
                    <a:pt x="125" y="75"/>
                  </a:lnTo>
                  <a:lnTo>
                    <a:pt x="122" y="72"/>
                  </a:lnTo>
                  <a:lnTo>
                    <a:pt x="122" y="78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7" y="80"/>
                  </a:lnTo>
                  <a:lnTo>
                    <a:pt x="127" y="78"/>
                  </a:lnTo>
                  <a:lnTo>
                    <a:pt x="127" y="83"/>
                  </a:lnTo>
                  <a:lnTo>
                    <a:pt x="134" y="83"/>
                  </a:lnTo>
                  <a:lnTo>
                    <a:pt x="130" y="80"/>
                  </a:lnTo>
                  <a:lnTo>
                    <a:pt x="130" y="83"/>
                  </a:lnTo>
                  <a:lnTo>
                    <a:pt x="136" y="89"/>
                  </a:lnTo>
                  <a:lnTo>
                    <a:pt x="139" y="89"/>
                  </a:lnTo>
                  <a:lnTo>
                    <a:pt x="136" y="86"/>
                  </a:lnTo>
                  <a:lnTo>
                    <a:pt x="136" y="91"/>
                  </a:lnTo>
                  <a:lnTo>
                    <a:pt x="142" y="91"/>
                  </a:lnTo>
                  <a:lnTo>
                    <a:pt x="139" y="89"/>
                  </a:lnTo>
                  <a:lnTo>
                    <a:pt x="139" y="91"/>
                  </a:lnTo>
                  <a:lnTo>
                    <a:pt x="145" y="97"/>
                  </a:lnTo>
                  <a:lnTo>
                    <a:pt x="148" y="97"/>
                  </a:lnTo>
                  <a:lnTo>
                    <a:pt x="145" y="94"/>
                  </a:lnTo>
                  <a:lnTo>
                    <a:pt x="145" y="97"/>
                  </a:lnTo>
                  <a:lnTo>
                    <a:pt x="151" y="106"/>
                  </a:lnTo>
                  <a:lnTo>
                    <a:pt x="151" y="103"/>
                  </a:lnTo>
                  <a:lnTo>
                    <a:pt x="151" y="108"/>
                  </a:lnTo>
                  <a:lnTo>
                    <a:pt x="156" y="108"/>
                  </a:lnTo>
                  <a:lnTo>
                    <a:pt x="154" y="106"/>
                  </a:lnTo>
                  <a:lnTo>
                    <a:pt x="154" y="111"/>
                  </a:lnTo>
                  <a:lnTo>
                    <a:pt x="159" y="111"/>
                  </a:lnTo>
                  <a:lnTo>
                    <a:pt x="156" y="108"/>
                  </a:lnTo>
                  <a:lnTo>
                    <a:pt x="156" y="111"/>
                  </a:lnTo>
                  <a:lnTo>
                    <a:pt x="163" y="119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5" y="125"/>
                  </a:lnTo>
                  <a:lnTo>
                    <a:pt x="165" y="122"/>
                  </a:lnTo>
                  <a:lnTo>
                    <a:pt x="165" y="127"/>
                  </a:lnTo>
                  <a:lnTo>
                    <a:pt x="171" y="127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71" y="133"/>
                  </a:lnTo>
                  <a:lnTo>
                    <a:pt x="171" y="130"/>
                  </a:lnTo>
                  <a:lnTo>
                    <a:pt x="171" y="133"/>
                  </a:lnTo>
                  <a:lnTo>
                    <a:pt x="175" y="139"/>
                  </a:lnTo>
                  <a:lnTo>
                    <a:pt x="175" y="136"/>
                  </a:lnTo>
                  <a:lnTo>
                    <a:pt x="175" y="142"/>
                  </a:lnTo>
                  <a:lnTo>
                    <a:pt x="180" y="142"/>
                  </a:lnTo>
                  <a:lnTo>
                    <a:pt x="177" y="139"/>
                  </a:lnTo>
                  <a:lnTo>
                    <a:pt x="177" y="142"/>
                  </a:lnTo>
                  <a:lnTo>
                    <a:pt x="180" y="147"/>
                  </a:lnTo>
                  <a:lnTo>
                    <a:pt x="180" y="144"/>
                  </a:lnTo>
                  <a:lnTo>
                    <a:pt x="180" y="147"/>
                  </a:lnTo>
                  <a:lnTo>
                    <a:pt x="183" y="153"/>
                  </a:lnTo>
                  <a:lnTo>
                    <a:pt x="183" y="150"/>
                  </a:lnTo>
                  <a:lnTo>
                    <a:pt x="183" y="153"/>
                  </a:lnTo>
                  <a:lnTo>
                    <a:pt x="185" y="158"/>
                  </a:lnTo>
                  <a:lnTo>
                    <a:pt x="185" y="155"/>
                  </a:lnTo>
                  <a:lnTo>
                    <a:pt x="185" y="158"/>
                  </a:lnTo>
                  <a:lnTo>
                    <a:pt x="192" y="166"/>
                  </a:lnTo>
                  <a:lnTo>
                    <a:pt x="192" y="163"/>
                  </a:lnTo>
                  <a:lnTo>
                    <a:pt x="192" y="166"/>
                  </a:lnTo>
                  <a:lnTo>
                    <a:pt x="194" y="172"/>
                  </a:lnTo>
                  <a:lnTo>
                    <a:pt x="194" y="170"/>
                  </a:lnTo>
                  <a:lnTo>
                    <a:pt x="194" y="172"/>
                  </a:lnTo>
                  <a:lnTo>
                    <a:pt x="197" y="178"/>
                  </a:lnTo>
                  <a:lnTo>
                    <a:pt x="197" y="175"/>
                  </a:lnTo>
                  <a:lnTo>
                    <a:pt x="197" y="178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1" y="183"/>
                  </a:lnTo>
                  <a:lnTo>
                    <a:pt x="206" y="191"/>
                  </a:lnTo>
                  <a:lnTo>
                    <a:pt x="206" y="189"/>
                  </a:lnTo>
                  <a:lnTo>
                    <a:pt x="206" y="191"/>
                  </a:lnTo>
                  <a:lnTo>
                    <a:pt x="209" y="197"/>
                  </a:lnTo>
                  <a:lnTo>
                    <a:pt x="209" y="194"/>
                  </a:lnTo>
                  <a:lnTo>
                    <a:pt x="209" y="199"/>
                  </a:lnTo>
                  <a:lnTo>
                    <a:pt x="215" y="209"/>
                  </a:lnTo>
                  <a:lnTo>
                    <a:pt x="215" y="206"/>
                  </a:lnTo>
                  <a:lnTo>
                    <a:pt x="215" y="209"/>
                  </a:lnTo>
                  <a:lnTo>
                    <a:pt x="221" y="217"/>
                  </a:lnTo>
                  <a:lnTo>
                    <a:pt x="221" y="214"/>
                  </a:lnTo>
                  <a:lnTo>
                    <a:pt x="221" y="219"/>
                  </a:lnTo>
                  <a:lnTo>
                    <a:pt x="230" y="230"/>
                  </a:lnTo>
                  <a:lnTo>
                    <a:pt x="230" y="227"/>
                  </a:lnTo>
                  <a:lnTo>
                    <a:pt x="230" y="233"/>
                  </a:lnTo>
                  <a:lnTo>
                    <a:pt x="232" y="239"/>
                  </a:lnTo>
                  <a:lnTo>
                    <a:pt x="232" y="236"/>
                  </a:lnTo>
                  <a:lnTo>
                    <a:pt x="235" y="245"/>
                  </a:lnTo>
                  <a:lnTo>
                    <a:pt x="238" y="247"/>
                  </a:lnTo>
                  <a:lnTo>
                    <a:pt x="238" y="245"/>
                  </a:lnTo>
                  <a:lnTo>
                    <a:pt x="238" y="247"/>
                  </a:lnTo>
                  <a:lnTo>
                    <a:pt x="242" y="255"/>
                  </a:lnTo>
                  <a:lnTo>
                    <a:pt x="244" y="258"/>
                  </a:lnTo>
                  <a:lnTo>
                    <a:pt x="244" y="255"/>
                  </a:lnTo>
                  <a:lnTo>
                    <a:pt x="247" y="264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52" y="269"/>
                  </a:lnTo>
                  <a:lnTo>
                    <a:pt x="252" y="273"/>
                  </a:lnTo>
                  <a:lnTo>
                    <a:pt x="256" y="281"/>
                  </a:lnTo>
                  <a:lnTo>
                    <a:pt x="259" y="283"/>
                  </a:lnTo>
                  <a:lnTo>
                    <a:pt x="259" y="281"/>
                  </a:lnTo>
                  <a:lnTo>
                    <a:pt x="261" y="289"/>
                  </a:lnTo>
                  <a:lnTo>
                    <a:pt x="264" y="291"/>
                  </a:lnTo>
                  <a:lnTo>
                    <a:pt x="264" y="289"/>
                  </a:lnTo>
                  <a:lnTo>
                    <a:pt x="271" y="302"/>
                  </a:lnTo>
                  <a:lnTo>
                    <a:pt x="273" y="306"/>
                  </a:lnTo>
                  <a:lnTo>
                    <a:pt x="273" y="302"/>
                  </a:lnTo>
                  <a:lnTo>
                    <a:pt x="273" y="309"/>
                  </a:lnTo>
                  <a:lnTo>
                    <a:pt x="276" y="317"/>
                  </a:lnTo>
                  <a:lnTo>
                    <a:pt x="279" y="319"/>
                  </a:lnTo>
                  <a:lnTo>
                    <a:pt x="279" y="317"/>
                  </a:lnTo>
                  <a:lnTo>
                    <a:pt x="285" y="330"/>
                  </a:lnTo>
                  <a:lnTo>
                    <a:pt x="288" y="333"/>
                  </a:lnTo>
                  <a:lnTo>
                    <a:pt x="288" y="330"/>
                  </a:lnTo>
                  <a:lnTo>
                    <a:pt x="302" y="361"/>
                  </a:lnTo>
                  <a:lnTo>
                    <a:pt x="305" y="364"/>
                  </a:lnTo>
                  <a:lnTo>
                    <a:pt x="305" y="361"/>
                  </a:lnTo>
                  <a:lnTo>
                    <a:pt x="352" y="450"/>
                  </a:lnTo>
                  <a:lnTo>
                    <a:pt x="355" y="458"/>
                  </a:lnTo>
                  <a:lnTo>
                    <a:pt x="364" y="476"/>
                  </a:lnTo>
                  <a:lnTo>
                    <a:pt x="367" y="484"/>
                  </a:lnTo>
                  <a:lnTo>
                    <a:pt x="372" y="494"/>
                  </a:lnTo>
                  <a:lnTo>
                    <a:pt x="378" y="512"/>
                  </a:lnTo>
                  <a:lnTo>
                    <a:pt x="384" y="517"/>
                  </a:lnTo>
                  <a:lnTo>
                    <a:pt x="384" y="514"/>
                  </a:lnTo>
                  <a:lnTo>
                    <a:pt x="386" y="522"/>
                  </a:lnTo>
                  <a:lnTo>
                    <a:pt x="390" y="528"/>
                  </a:lnTo>
                  <a:lnTo>
                    <a:pt x="393" y="536"/>
                  </a:lnTo>
                  <a:lnTo>
                    <a:pt x="396" y="541"/>
                  </a:lnTo>
                  <a:lnTo>
                    <a:pt x="398" y="550"/>
                  </a:lnTo>
                  <a:lnTo>
                    <a:pt x="402" y="556"/>
                  </a:lnTo>
                  <a:lnTo>
                    <a:pt x="405" y="567"/>
                  </a:lnTo>
                  <a:lnTo>
                    <a:pt x="410" y="572"/>
                  </a:lnTo>
                  <a:lnTo>
                    <a:pt x="410" y="569"/>
                  </a:lnTo>
                  <a:lnTo>
                    <a:pt x="416" y="587"/>
                  </a:lnTo>
                  <a:lnTo>
                    <a:pt x="419" y="592"/>
                  </a:lnTo>
                  <a:lnTo>
                    <a:pt x="422" y="600"/>
                  </a:lnTo>
                  <a:lnTo>
                    <a:pt x="427" y="612"/>
                  </a:lnTo>
                  <a:lnTo>
                    <a:pt x="427" y="608"/>
                  </a:lnTo>
                  <a:lnTo>
                    <a:pt x="431" y="614"/>
                  </a:lnTo>
                  <a:lnTo>
                    <a:pt x="436" y="631"/>
                  </a:lnTo>
                  <a:lnTo>
                    <a:pt x="439" y="636"/>
                  </a:lnTo>
                  <a:lnTo>
                    <a:pt x="439" y="639"/>
                  </a:lnTo>
                  <a:lnTo>
                    <a:pt x="445" y="648"/>
                  </a:lnTo>
                  <a:lnTo>
                    <a:pt x="445" y="644"/>
                  </a:lnTo>
                  <a:lnTo>
                    <a:pt x="451" y="661"/>
                  </a:lnTo>
                  <a:lnTo>
                    <a:pt x="457" y="672"/>
                  </a:lnTo>
                  <a:lnTo>
                    <a:pt x="457" y="669"/>
                  </a:lnTo>
                  <a:lnTo>
                    <a:pt x="463" y="687"/>
                  </a:lnTo>
                  <a:lnTo>
                    <a:pt x="469" y="697"/>
                  </a:lnTo>
                  <a:lnTo>
                    <a:pt x="469" y="695"/>
                  </a:lnTo>
                  <a:lnTo>
                    <a:pt x="474" y="711"/>
                  </a:lnTo>
                  <a:lnTo>
                    <a:pt x="480" y="723"/>
                  </a:lnTo>
                  <a:lnTo>
                    <a:pt x="480" y="720"/>
                  </a:lnTo>
                  <a:lnTo>
                    <a:pt x="486" y="736"/>
                  </a:lnTo>
                  <a:lnTo>
                    <a:pt x="492" y="748"/>
                  </a:lnTo>
                  <a:lnTo>
                    <a:pt x="492" y="744"/>
                  </a:lnTo>
                  <a:lnTo>
                    <a:pt x="494" y="751"/>
                  </a:lnTo>
                  <a:lnTo>
                    <a:pt x="498" y="759"/>
                  </a:lnTo>
                  <a:lnTo>
                    <a:pt x="503" y="770"/>
                  </a:lnTo>
                  <a:lnTo>
                    <a:pt x="503" y="767"/>
                  </a:lnTo>
                  <a:lnTo>
                    <a:pt x="506" y="778"/>
                  </a:lnTo>
                  <a:lnTo>
                    <a:pt x="512" y="789"/>
                  </a:lnTo>
                  <a:lnTo>
                    <a:pt x="512" y="787"/>
                  </a:lnTo>
                  <a:lnTo>
                    <a:pt x="515" y="795"/>
                  </a:lnTo>
                  <a:lnTo>
                    <a:pt x="521" y="806"/>
                  </a:lnTo>
                  <a:lnTo>
                    <a:pt x="521" y="803"/>
                  </a:lnTo>
                  <a:lnTo>
                    <a:pt x="524" y="814"/>
                  </a:lnTo>
                  <a:lnTo>
                    <a:pt x="530" y="826"/>
                  </a:lnTo>
                  <a:lnTo>
                    <a:pt x="530" y="823"/>
                  </a:lnTo>
                  <a:lnTo>
                    <a:pt x="532" y="831"/>
                  </a:lnTo>
                  <a:lnTo>
                    <a:pt x="539" y="842"/>
                  </a:lnTo>
                  <a:lnTo>
                    <a:pt x="541" y="851"/>
                  </a:lnTo>
                  <a:lnTo>
                    <a:pt x="547" y="862"/>
                  </a:lnTo>
                  <a:lnTo>
                    <a:pt x="547" y="859"/>
                  </a:lnTo>
                  <a:lnTo>
                    <a:pt x="550" y="870"/>
                  </a:lnTo>
                  <a:lnTo>
                    <a:pt x="556" y="881"/>
                  </a:lnTo>
                  <a:lnTo>
                    <a:pt x="556" y="878"/>
                  </a:lnTo>
                  <a:lnTo>
                    <a:pt x="559" y="890"/>
                  </a:lnTo>
                  <a:lnTo>
                    <a:pt x="565" y="900"/>
                  </a:lnTo>
                  <a:lnTo>
                    <a:pt x="565" y="898"/>
                  </a:lnTo>
                  <a:lnTo>
                    <a:pt x="570" y="908"/>
                  </a:lnTo>
                  <a:lnTo>
                    <a:pt x="573" y="918"/>
                  </a:lnTo>
                  <a:lnTo>
                    <a:pt x="579" y="928"/>
                  </a:lnTo>
                  <a:lnTo>
                    <a:pt x="582" y="939"/>
                  </a:lnTo>
                  <a:lnTo>
                    <a:pt x="589" y="951"/>
                  </a:lnTo>
                  <a:lnTo>
                    <a:pt x="589" y="947"/>
                  </a:lnTo>
                  <a:lnTo>
                    <a:pt x="589" y="936"/>
                  </a:lnTo>
                  <a:lnTo>
                    <a:pt x="589" y="939"/>
                  </a:lnTo>
                  <a:lnTo>
                    <a:pt x="585" y="928"/>
                  </a:lnTo>
                  <a:lnTo>
                    <a:pt x="579" y="918"/>
                  </a:lnTo>
                  <a:lnTo>
                    <a:pt x="577" y="908"/>
                  </a:lnTo>
                  <a:lnTo>
                    <a:pt x="570" y="898"/>
                  </a:lnTo>
                  <a:lnTo>
                    <a:pt x="570" y="895"/>
                  </a:lnTo>
                  <a:lnTo>
                    <a:pt x="565" y="887"/>
                  </a:lnTo>
                  <a:lnTo>
                    <a:pt x="565" y="890"/>
                  </a:lnTo>
                  <a:lnTo>
                    <a:pt x="561" y="878"/>
                  </a:lnTo>
                  <a:lnTo>
                    <a:pt x="556" y="867"/>
                  </a:lnTo>
                  <a:lnTo>
                    <a:pt x="556" y="870"/>
                  </a:lnTo>
                  <a:lnTo>
                    <a:pt x="553" y="859"/>
                  </a:lnTo>
                  <a:lnTo>
                    <a:pt x="547" y="847"/>
                  </a:lnTo>
                  <a:lnTo>
                    <a:pt x="547" y="851"/>
                  </a:lnTo>
                  <a:lnTo>
                    <a:pt x="544" y="842"/>
                  </a:lnTo>
                  <a:lnTo>
                    <a:pt x="539" y="831"/>
                  </a:lnTo>
                  <a:lnTo>
                    <a:pt x="536" y="823"/>
                  </a:lnTo>
                  <a:lnTo>
                    <a:pt x="530" y="811"/>
                  </a:lnTo>
                  <a:lnTo>
                    <a:pt x="530" y="814"/>
                  </a:lnTo>
                  <a:lnTo>
                    <a:pt x="527" y="803"/>
                  </a:lnTo>
                  <a:lnTo>
                    <a:pt x="521" y="792"/>
                  </a:lnTo>
                  <a:lnTo>
                    <a:pt x="521" y="795"/>
                  </a:lnTo>
                  <a:lnTo>
                    <a:pt x="518" y="787"/>
                  </a:lnTo>
                  <a:lnTo>
                    <a:pt x="512" y="775"/>
                  </a:lnTo>
                  <a:lnTo>
                    <a:pt x="512" y="778"/>
                  </a:lnTo>
                  <a:lnTo>
                    <a:pt x="510" y="767"/>
                  </a:lnTo>
                  <a:lnTo>
                    <a:pt x="503" y="756"/>
                  </a:lnTo>
                  <a:lnTo>
                    <a:pt x="503" y="759"/>
                  </a:lnTo>
                  <a:lnTo>
                    <a:pt x="501" y="751"/>
                  </a:lnTo>
                  <a:lnTo>
                    <a:pt x="498" y="744"/>
                  </a:lnTo>
                  <a:lnTo>
                    <a:pt x="498" y="742"/>
                  </a:lnTo>
                  <a:lnTo>
                    <a:pt x="492" y="734"/>
                  </a:lnTo>
                  <a:lnTo>
                    <a:pt x="492" y="736"/>
                  </a:lnTo>
                  <a:lnTo>
                    <a:pt x="486" y="720"/>
                  </a:lnTo>
                  <a:lnTo>
                    <a:pt x="480" y="708"/>
                  </a:lnTo>
                  <a:lnTo>
                    <a:pt x="480" y="711"/>
                  </a:lnTo>
                  <a:lnTo>
                    <a:pt x="474" y="695"/>
                  </a:lnTo>
                  <a:lnTo>
                    <a:pt x="469" y="684"/>
                  </a:lnTo>
                  <a:lnTo>
                    <a:pt x="469" y="687"/>
                  </a:lnTo>
                  <a:lnTo>
                    <a:pt x="463" y="669"/>
                  </a:lnTo>
                  <a:lnTo>
                    <a:pt x="457" y="659"/>
                  </a:lnTo>
                  <a:lnTo>
                    <a:pt x="457" y="661"/>
                  </a:lnTo>
                  <a:lnTo>
                    <a:pt x="451" y="644"/>
                  </a:lnTo>
                  <a:lnTo>
                    <a:pt x="445" y="633"/>
                  </a:lnTo>
                  <a:lnTo>
                    <a:pt x="445" y="636"/>
                  </a:lnTo>
                  <a:lnTo>
                    <a:pt x="443" y="631"/>
                  </a:lnTo>
                  <a:lnTo>
                    <a:pt x="436" y="614"/>
                  </a:lnTo>
                  <a:lnTo>
                    <a:pt x="434" y="608"/>
                  </a:lnTo>
                  <a:lnTo>
                    <a:pt x="434" y="605"/>
                  </a:lnTo>
                  <a:lnTo>
                    <a:pt x="427" y="597"/>
                  </a:lnTo>
                  <a:lnTo>
                    <a:pt x="427" y="600"/>
                  </a:lnTo>
                  <a:lnTo>
                    <a:pt x="425" y="592"/>
                  </a:lnTo>
                  <a:lnTo>
                    <a:pt x="422" y="587"/>
                  </a:lnTo>
                  <a:lnTo>
                    <a:pt x="416" y="567"/>
                  </a:lnTo>
                  <a:lnTo>
                    <a:pt x="410" y="561"/>
                  </a:lnTo>
                  <a:lnTo>
                    <a:pt x="410" y="564"/>
                  </a:lnTo>
                  <a:lnTo>
                    <a:pt x="407" y="556"/>
                  </a:lnTo>
                  <a:lnTo>
                    <a:pt x="405" y="550"/>
                  </a:lnTo>
                  <a:lnTo>
                    <a:pt x="402" y="541"/>
                  </a:lnTo>
                  <a:lnTo>
                    <a:pt x="398" y="536"/>
                  </a:lnTo>
                  <a:lnTo>
                    <a:pt x="396" y="528"/>
                  </a:lnTo>
                  <a:lnTo>
                    <a:pt x="393" y="522"/>
                  </a:lnTo>
                  <a:lnTo>
                    <a:pt x="390" y="512"/>
                  </a:lnTo>
                  <a:lnTo>
                    <a:pt x="384" y="505"/>
                  </a:lnTo>
                  <a:lnTo>
                    <a:pt x="384" y="508"/>
                  </a:lnTo>
                  <a:lnTo>
                    <a:pt x="381" y="503"/>
                  </a:lnTo>
                  <a:lnTo>
                    <a:pt x="378" y="494"/>
                  </a:lnTo>
                  <a:lnTo>
                    <a:pt x="372" y="484"/>
                  </a:lnTo>
                  <a:lnTo>
                    <a:pt x="369" y="476"/>
                  </a:lnTo>
                  <a:lnTo>
                    <a:pt x="360" y="458"/>
                  </a:lnTo>
                  <a:lnTo>
                    <a:pt x="357" y="450"/>
                  </a:lnTo>
                  <a:lnTo>
                    <a:pt x="311" y="358"/>
                  </a:lnTo>
                  <a:lnTo>
                    <a:pt x="309" y="356"/>
                  </a:lnTo>
                  <a:lnTo>
                    <a:pt x="309" y="358"/>
                  </a:lnTo>
                  <a:lnTo>
                    <a:pt x="293" y="328"/>
                  </a:lnTo>
                  <a:lnTo>
                    <a:pt x="290" y="325"/>
                  </a:lnTo>
                  <a:lnTo>
                    <a:pt x="290" y="328"/>
                  </a:lnTo>
                  <a:lnTo>
                    <a:pt x="285" y="314"/>
                  </a:lnTo>
                  <a:lnTo>
                    <a:pt x="282" y="311"/>
                  </a:lnTo>
                  <a:lnTo>
                    <a:pt x="282" y="314"/>
                  </a:lnTo>
                  <a:lnTo>
                    <a:pt x="279" y="309"/>
                  </a:lnTo>
                  <a:lnTo>
                    <a:pt x="279" y="302"/>
                  </a:lnTo>
                  <a:lnTo>
                    <a:pt x="276" y="297"/>
                  </a:lnTo>
                  <a:lnTo>
                    <a:pt x="276" y="300"/>
                  </a:lnTo>
                  <a:lnTo>
                    <a:pt x="271" y="286"/>
                  </a:lnTo>
                  <a:lnTo>
                    <a:pt x="268" y="283"/>
                  </a:lnTo>
                  <a:lnTo>
                    <a:pt x="268" y="286"/>
                  </a:lnTo>
                  <a:lnTo>
                    <a:pt x="264" y="278"/>
                  </a:lnTo>
                  <a:lnTo>
                    <a:pt x="261" y="275"/>
                  </a:lnTo>
                  <a:lnTo>
                    <a:pt x="261" y="278"/>
                  </a:lnTo>
                  <a:lnTo>
                    <a:pt x="259" y="273"/>
                  </a:lnTo>
                  <a:lnTo>
                    <a:pt x="259" y="269"/>
                  </a:lnTo>
                  <a:lnTo>
                    <a:pt x="256" y="261"/>
                  </a:lnTo>
                  <a:lnTo>
                    <a:pt x="252" y="258"/>
                  </a:lnTo>
                  <a:lnTo>
                    <a:pt x="252" y="261"/>
                  </a:lnTo>
                  <a:lnTo>
                    <a:pt x="250" y="253"/>
                  </a:lnTo>
                  <a:lnTo>
                    <a:pt x="247" y="250"/>
                  </a:lnTo>
                  <a:lnTo>
                    <a:pt x="247" y="253"/>
                  </a:lnTo>
                  <a:lnTo>
                    <a:pt x="244" y="247"/>
                  </a:lnTo>
                  <a:lnTo>
                    <a:pt x="244" y="245"/>
                  </a:lnTo>
                  <a:lnTo>
                    <a:pt x="242" y="239"/>
                  </a:lnTo>
                  <a:lnTo>
                    <a:pt x="242" y="242"/>
                  </a:lnTo>
                  <a:lnTo>
                    <a:pt x="238" y="233"/>
                  </a:lnTo>
                  <a:lnTo>
                    <a:pt x="235" y="230"/>
                  </a:lnTo>
                  <a:lnTo>
                    <a:pt x="235" y="233"/>
                  </a:lnTo>
                  <a:lnTo>
                    <a:pt x="235" y="227"/>
                  </a:lnTo>
                  <a:lnTo>
                    <a:pt x="226" y="217"/>
                  </a:lnTo>
                  <a:lnTo>
                    <a:pt x="226" y="219"/>
                  </a:lnTo>
                  <a:lnTo>
                    <a:pt x="226" y="214"/>
                  </a:lnTo>
                  <a:lnTo>
                    <a:pt x="221" y="206"/>
                  </a:lnTo>
                  <a:lnTo>
                    <a:pt x="221" y="209"/>
                  </a:lnTo>
                  <a:lnTo>
                    <a:pt x="221" y="206"/>
                  </a:lnTo>
                  <a:lnTo>
                    <a:pt x="215" y="197"/>
                  </a:lnTo>
                  <a:lnTo>
                    <a:pt x="215" y="199"/>
                  </a:lnTo>
                  <a:lnTo>
                    <a:pt x="215" y="194"/>
                  </a:lnTo>
                  <a:lnTo>
                    <a:pt x="212" y="189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06" y="181"/>
                  </a:lnTo>
                  <a:lnTo>
                    <a:pt x="206" y="183"/>
                  </a:lnTo>
                  <a:lnTo>
                    <a:pt x="206" y="181"/>
                  </a:lnTo>
                  <a:lnTo>
                    <a:pt x="203" y="175"/>
                  </a:lnTo>
                  <a:lnTo>
                    <a:pt x="203" y="178"/>
                  </a:lnTo>
                  <a:lnTo>
                    <a:pt x="203" y="175"/>
                  </a:lnTo>
                  <a:lnTo>
                    <a:pt x="201" y="170"/>
                  </a:lnTo>
                  <a:lnTo>
                    <a:pt x="201" y="172"/>
                  </a:lnTo>
                  <a:lnTo>
                    <a:pt x="201" y="170"/>
                  </a:lnTo>
                  <a:lnTo>
                    <a:pt x="197" y="163"/>
                  </a:lnTo>
                  <a:lnTo>
                    <a:pt x="197" y="166"/>
                  </a:lnTo>
                  <a:lnTo>
                    <a:pt x="197" y="163"/>
                  </a:lnTo>
                  <a:lnTo>
                    <a:pt x="192" y="155"/>
                  </a:lnTo>
                  <a:lnTo>
                    <a:pt x="192" y="158"/>
                  </a:lnTo>
                  <a:lnTo>
                    <a:pt x="192" y="155"/>
                  </a:lnTo>
                  <a:lnTo>
                    <a:pt x="189" y="150"/>
                  </a:lnTo>
                  <a:lnTo>
                    <a:pt x="189" y="153"/>
                  </a:lnTo>
                  <a:lnTo>
                    <a:pt x="189" y="150"/>
                  </a:lnTo>
                  <a:lnTo>
                    <a:pt x="185" y="144"/>
                  </a:lnTo>
                  <a:lnTo>
                    <a:pt x="185" y="147"/>
                  </a:lnTo>
                  <a:lnTo>
                    <a:pt x="185" y="144"/>
                  </a:lnTo>
                  <a:lnTo>
                    <a:pt x="183" y="139"/>
                  </a:lnTo>
                  <a:lnTo>
                    <a:pt x="183" y="142"/>
                  </a:lnTo>
                  <a:lnTo>
                    <a:pt x="183" y="136"/>
                  </a:lnTo>
                  <a:lnTo>
                    <a:pt x="177" y="136"/>
                  </a:lnTo>
                  <a:lnTo>
                    <a:pt x="180" y="139"/>
                  </a:lnTo>
                  <a:lnTo>
                    <a:pt x="180" y="136"/>
                  </a:lnTo>
                  <a:lnTo>
                    <a:pt x="177" y="130"/>
                  </a:lnTo>
                  <a:lnTo>
                    <a:pt x="177" y="133"/>
                  </a:lnTo>
                  <a:lnTo>
                    <a:pt x="177" y="130"/>
                  </a:lnTo>
                  <a:lnTo>
                    <a:pt x="175" y="125"/>
                  </a:lnTo>
                  <a:lnTo>
                    <a:pt x="175" y="127"/>
                  </a:lnTo>
                  <a:lnTo>
                    <a:pt x="175" y="122"/>
                  </a:lnTo>
                  <a:lnTo>
                    <a:pt x="168" y="122"/>
                  </a:lnTo>
                  <a:lnTo>
                    <a:pt x="171" y="125"/>
                  </a:lnTo>
                  <a:lnTo>
                    <a:pt x="171" y="122"/>
                  </a:lnTo>
                  <a:lnTo>
                    <a:pt x="168" y="117"/>
                  </a:lnTo>
                  <a:lnTo>
                    <a:pt x="168" y="119"/>
                  </a:lnTo>
                  <a:lnTo>
                    <a:pt x="168" y="117"/>
                  </a:lnTo>
                  <a:lnTo>
                    <a:pt x="163" y="108"/>
                  </a:lnTo>
                  <a:lnTo>
                    <a:pt x="163" y="111"/>
                  </a:lnTo>
                  <a:lnTo>
                    <a:pt x="163" y="106"/>
                  </a:lnTo>
                  <a:lnTo>
                    <a:pt x="156" y="106"/>
                  </a:lnTo>
                  <a:lnTo>
                    <a:pt x="159" y="108"/>
                  </a:lnTo>
                  <a:lnTo>
                    <a:pt x="159" y="103"/>
                  </a:lnTo>
                  <a:lnTo>
                    <a:pt x="154" y="103"/>
                  </a:lnTo>
                  <a:lnTo>
                    <a:pt x="156" y="106"/>
                  </a:lnTo>
                  <a:lnTo>
                    <a:pt x="156" y="103"/>
                  </a:lnTo>
                  <a:lnTo>
                    <a:pt x="151" y="94"/>
                  </a:lnTo>
                  <a:lnTo>
                    <a:pt x="151" y="97"/>
                  </a:lnTo>
                  <a:lnTo>
                    <a:pt x="151" y="91"/>
                  </a:lnTo>
                  <a:lnTo>
                    <a:pt x="145" y="91"/>
                  </a:lnTo>
                  <a:lnTo>
                    <a:pt x="148" y="91"/>
                  </a:lnTo>
                  <a:lnTo>
                    <a:pt x="145" y="89"/>
                  </a:lnTo>
                  <a:lnTo>
                    <a:pt x="145" y="91"/>
                  </a:lnTo>
                  <a:lnTo>
                    <a:pt x="145" y="86"/>
                  </a:lnTo>
                  <a:lnTo>
                    <a:pt x="139" y="86"/>
                  </a:lnTo>
                  <a:lnTo>
                    <a:pt x="142" y="89"/>
                  </a:lnTo>
                  <a:lnTo>
                    <a:pt x="142" y="83"/>
                  </a:lnTo>
                  <a:lnTo>
                    <a:pt x="136" y="83"/>
                  </a:lnTo>
                  <a:lnTo>
                    <a:pt x="139" y="83"/>
                  </a:lnTo>
                  <a:lnTo>
                    <a:pt x="136" y="80"/>
                  </a:lnTo>
                  <a:lnTo>
                    <a:pt x="136" y="83"/>
                  </a:lnTo>
                  <a:lnTo>
                    <a:pt x="136" y="78"/>
                  </a:lnTo>
                  <a:lnTo>
                    <a:pt x="130" y="78"/>
                  </a:lnTo>
                  <a:lnTo>
                    <a:pt x="134" y="80"/>
                  </a:lnTo>
                  <a:lnTo>
                    <a:pt x="134" y="78"/>
                  </a:lnTo>
                  <a:lnTo>
                    <a:pt x="127" y="72"/>
                  </a:lnTo>
                  <a:lnTo>
                    <a:pt x="125" y="72"/>
                  </a:lnTo>
                  <a:lnTo>
                    <a:pt x="127" y="75"/>
                  </a:lnTo>
                  <a:lnTo>
                    <a:pt x="127" y="70"/>
                  </a:lnTo>
                  <a:lnTo>
                    <a:pt x="122" y="70"/>
                  </a:lnTo>
                  <a:lnTo>
                    <a:pt x="125" y="70"/>
                  </a:lnTo>
                  <a:lnTo>
                    <a:pt x="122" y="66"/>
                  </a:lnTo>
                  <a:lnTo>
                    <a:pt x="122" y="70"/>
                  </a:lnTo>
                  <a:lnTo>
                    <a:pt x="122" y="63"/>
                  </a:lnTo>
                  <a:lnTo>
                    <a:pt x="116" y="63"/>
                  </a:lnTo>
                  <a:lnTo>
                    <a:pt x="118" y="63"/>
                  </a:lnTo>
                  <a:lnTo>
                    <a:pt x="110" y="58"/>
                  </a:lnTo>
                  <a:lnTo>
                    <a:pt x="106" y="58"/>
                  </a:lnTo>
                  <a:lnTo>
                    <a:pt x="110" y="61"/>
                  </a:lnTo>
                  <a:lnTo>
                    <a:pt x="110" y="55"/>
                  </a:lnTo>
                  <a:lnTo>
                    <a:pt x="104" y="55"/>
                  </a:lnTo>
                  <a:lnTo>
                    <a:pt x="106" y="58"/>
                  </a:lnTo>
                  <a:lnTo>
                    <a:pt x="106" y="52"/>
                  </a:lnTo>
                  <a:lnTo>
                    <a:pt x="101" y="52"/>
                  </a:lnTo>
                  <a:lnTo>
                    <a:pt x="104" y="52"/>
                  </a:lnTo>
                  <a:lnTo>
                    <a:pt x="101" y="50"/>
                  </a:lnTo>
                  <a:lnTo>
                    <a:pt x="101" y="52"/>
                  </a:lnTo>
                  <a:lnTo>
                    <a:pt x="101" y="47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92" y="44"/>
                  </a:lnTo>
                  <a:lnTo>
                    <a:pt x="89" y="44"/>
                  </a:lnTo>
                  <a:lnTo>
                    <a:pt x="92" y="44"/>
                  </a:lnTo>
                  <a:lnTo>
                    <a:pt x="84" y="39"/>
                  </a:lnTo>
                  <a:lnTo>
                    <a:pt x="81" y="39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77" y="36"/>
                  </a:lnTo>
                  <a:lnTo>
                    <a:pt x="81" y="39"/>
                  </a:lnTo>
                  <a:lnTo>
                    <a:pt x="81" y="34"/>
                  </a:lnTo>
                  <a:lnTo>
                    <a:pt x="75" y="34"/>
                  </a:lnTo>
                  <a:lnTo>
                    <a:pt x="77" y="34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72" y="34"/>
                  </a:lnTo>
                  <a:lnTo>
                    <a:pt x="72" y="27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63" y="24"/>
                  </a:lnTo>
                  <a:lnTo>
                    <a:pt x="60" y="24"/>
                  </a:lnTo>
                  <a:lnTo>
                    <a:pt x="63" y="24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8" y="24"/>
                  </a:lnTo>
                  <a:lnTo>
                    <a:pt x="58" y="19"/>
                  </a:lnTo>
                  <a:lnTo>
                    <a:pt x="51" y="19"/>
                  </a:lnTo>
                  <a:lnTo>
                    <a:pt x="55" y="19"/>
                  </a:lnTo>
                  <a:lnTo>
                    <a:pt x="49" y="16"/>
                  </a:lnTo>
                  <a:lnTo>
                    <a:pt x="46" y="16"/>
                  </a:lnTo>
                  <a:lnTo>
                    <a:pt x="49" y="16"/>
                  </a:lnTo>
                  <a:lnTo>
                    <a:pt x="43" y="14"/>
                  </a:lnTo>
                  <a:lnTo>
                    <a:pt x="39" y="14"/>
                  </a:lnTo>
                  <a:lnTo>
                    <a:pt x="43" y="16"/>
                  </a:lnTo>
                  <a:lnTo>
                    <a:pt x="43" y="11"/>
                  </a:lnTo>
                  <a:lnTo>
                    <a:pt x="34" y="11"/>
                  </a:lnTo>
                  <a:lnTo>
                    <a:pt x="37" y="11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17" y="3"/>
                  </a:lnTo>
                  <a:lnTo>
                    <a:pt x="8" y="3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47" name="Freeform 39"/>
            <p:cNvSpPr>
              <a:spLocks noChangeAspect="1"/>
            </p:cNvSpPr>
            <p:nvPr/>
          </p:nvSpPr>
          <p:spPr bwMode="auto">
            <a:xfrm>
              <a:off x="1065" y="2609"/>
              <a:ext cx="304" cy="477"/>
            </a:xfrm>
            <a:custGeom>
              <a:avLst/>
              <a:gdLst/>
              <a:ahLst/>
              <a:cxnLst>
                <a:cxn ang="0">
                  <a:pos x="37" y="577"/>
                </a:cxn>
                <a:cxn ang="0">
                  <a:pos x="84" y="677"/>
                </a:cxn>
                <a:cxn ang="0">
                  <a:pos x="154" y="775"/>
                </a:cxn>
                <a:cxn ang="0">
                  <a:pos x="192" y="783"/>
                </a:cxn>
                <a:cxn ang="0">
                  <a:pos x="214" y="791"/>
                </a:cxn>
                <a:cxn ang="0">
                  <a:pos x="235" y="799"/>
                </a:cxn>
                <a:cxn ang="0">
                  <a:pos x="247" y="808"/>
                </a:cxn>
                <a:cxn ang="0">
                  <a:pos x="259" y="816"/>
                </a:cxn>
                <a:cxn ang="0">
                  <a:pos x="273" y="830"/>
                </a:cxn>
                <a:cxn ang="0">
                  <a:pos x="285" y="791"/>
                </a:cxn>
                <a:cxn ang="0">
                  <a:pos x="293" y="752"/>
                </a:cxn>
                <a:cxn ang="0">
                  <a:pos x="302" y="711"/>
                </a:cxn>
                <a:cxn ang="0">
                  <a:pos x="311" y="680"/>
                </a:cxn>
                <a:cxn ang="0">
                  <a:pos x="322" y="639"/>
                </a:cxn>
                <a:cxn ang="0">
                  <a:pos x="334" y="603"/>
                </a:cxn>
                <a:cxn ang="0">
                  <a:pos x="346" y="572"/>
                </a:cxn>
                <a:cxn ang="0">
                  <a:pos x="352" y="544"/>
                </a:cxn>
                <a:cxn ang="0">
                  <a:pos x="372" y="500"/>
                </a:cxn>
                <a:cxn ang="0">
                  <a:pos x="386" y="466"/>
                </a:cxn>
                <a:cxn ang="0">
                  <a:pos x="405" y="419"/>
                </a:cxn>
                <a:cxn ang="0">
                  <a:pos x="422" y="380"/>
                </a:cxn>
                <a:cxn ang="0">
                  <a:pos x="434" y="353"/>
                </a:cxn>
                <a:cxn ang="0">
                  <a:pos x="442" y="338"/>
                </a:cxn>
                <a:cxn ang="0">
                  <a:pos x="448" y="319"/>
                </a:cxn>
                <a:cxn ang="0">
                  <a:pos x="460" y="299"/>
                </a:cxn>
                <a:cxn ang="0">
                  <a:pos x="465" y="281"/>
                </a:cxn>
                <a:cxn ang="0">
                  <a:pos x="480" y="194"/>
                </a:cxn>
                <a:cxn ang="0">
                  <a:pos x="494" y="63"/>
                </a:cxn>
                <a:cxn ang="0">
                  <a:pos x="486" y="96"/>
                </a:cxn>
                <a:cxn ang="0">
                  <a:pos x="472" y="225"/>
                </a:cxn>
                <a:cxn ang="0">
                  <a:pos x="462" y="283"/>
                </a:cxn>
                <a:cxn ang="0">
                  <a:pos x="453" y="302"/>
                </a:cxn>
                <a:cxn ang="0">
                  <a:pos x="445" y="319"/>
                </a:cxn>
                <a:cxn ang="0">
                  <a:pos x="436" y="338"/>
                </a:cxn>
                <a:cxn ang="0">
                  <a:pos x="427" y="353"/>
                </a:cxn>
                <a:cxn ang="0">
                  <a:pos x="415" y="382"/>
                </a:cxn>
                <a:cxn ang="0">
                  <a:pos x="393" y="433"/>
                </a:cxn>
                <a:cxn ang="0">
                  <a:pos x="378" y="469"/>
                </a:cxn>
                <a:cxn ang="0">
                  <a:pos x="364" y="508"/>
                </a:cxn>
                <a:cxn ang="0">
                  <a:pos x="348" y="547"/>
                </a:cxn>
                <a:cxn ang="0">
                  <a:pos x="337" y="580"/>
                </a:cxn>
                <a:cxn ang="0">
                  <a:pos x="326" y="613"/>
                </a:cxn>
                <a:cxn ang="0">
                  <a:pos x="314" y="652"/>
                </a:cxn>
                <a:cxn ang="0">
                  <a:pos x="305" y="683"/>
                </a:cxn>
                <a:cxn ang="0">
                  <a:pos x="297" y="716"/>
                </a:cxn>
                <a:cxn ang="0">
                  <a:pos x="288" y="758"/>
                </a:cxn>
                <a:cxn ang="0">
                  <a:pos x="279" y="805"/>
                </a:cxn>
                <a:cxn ang="0">
                  <a:pos x="276" y="830"/>
                </a:cxn>
                <a:cxn ang="0">
                  <a:pos x="252" y="808"/>
                </a:cxn>
                <a:cxn ang="0">
                  <a:pos x="240" y="799"/>
                </a:cxn>
                <a:cxn ang="0">
                  <a:pos x="223" y="791"/>
                </a:cxn>
                <a:cxn ang="0">
                  <a:pos x="203" y="783"/>
                </a:cxn>
                <a:cxn ang="0">
                  <a:pos x="171" y="775"/>
                </a:cxn>
                <a:cxn ang="0">
                  <a:pos x="133" y="772"/>
                </a:cxn>
                <a:cxn ang="0">
                  <a:pos x="75" y="641"/>
                </a:cxn>
                <a:cxn ang="0">
                  <a:pos x="34" y="552"/>
                </a:cxn>
                <a:cxn ang="0">
                  <a:pos x="0" y="494"/>
                </a:cxn>
              </a:cxnLst>
              <a:rect l="0" t="0" r="r" b="b"/>
              <a:pathLst>
                <a:path w="499" h="837">
                  <a:moveTo>
                    <a:pt x="0" y="494"/>
                  </a:moveTo>
                  <a:lnTo>
                    <a:pt x="5" y="505"/>
                  </a:lnTo>
                  <a:lnTo>
                    <a:pt x="8" y="513"/>
                  </a:lnTo>
                  <a:lnTo>
                    <a:pt x="19" y="536"/>
                  </a:lnTo>
                  <a:lnTo>
                    <a:pt x="22" y="547"/>
                  </a:lnTo>
                  <a:lnTo>
                    <a:pt x="29" y="558"/>
                  </a:lnTo>
                  <a:lnTo>
                    <a:pt x="29" y="555"/>
                  </a:lnTo>
                  <a:lnTo>
                    <a:pt x="34" y="566"/>
                  </a:lnTo>
                  <a:lnTo>
                    <a:pt x="37" y="577"/>
                  </a:lnTo>
                  <a:lnTo>
                    <a:pt x="55" y="611"/>
                  </a:lnTo>
                  <a:lnTo>
                    <a:pt x="58" y="621"/>
                  </a:lnTo>
                  <a:lnTo>
                    <a:pt x="63" y="633"/>
                  </a:lnTo>
                  <a:lnTo>
                    <a:pt x="63" y="636"/>
                  </a:lnTo>
                  <a:lnTo>
                    <a:pt x="69" y="644"/>
                  </a:lnTo>
                  <a:lnTo>
                    <a:pt x="69" y="641"/>
                  </a:lnTo>
                  <a:lnTo>
                    <a:pt x="75" y="652"/>
                  </a:lnTo>
                  <a:lnTo>
                    <a:pt x="77" y="664"/>
                  </a:lnTo>
                  <a:lnTo>
                    <a:pt x="84" y="677"/>
                  </a:lnTo>
                  <a:lnTo>
                    <a:pt x="106" y="722"/>
                  </a:lnTo>
                  <a:lnTo>
                    <a:pt x="110" y="733"/>
                  </a:lnTo>
                  <a:lnTo>
                    <a:pt x="122" y="755"/>
                  </a:lnTo>
                  <a:lnTo>
                    <a:pt x="127" y="769"/>
                  </a:lnTo>
                  <a:lnTo>
                    <a:pt x="130" y="778"/>
                  </a:lnTo>
                  <a:lnTo>
                    <a:pt x="144" y="777"/>
                  </a:lnTo>
                  <a:lnTo>
                    <a:pt x="144" y="772"/>
                  </a:lnTo>
                  <a:lnTo>
                    <a:pt x="142" y="775"/>
                  </a:lnTo>
                  <a:lnTo>
                    <a:pt x="154" y="775"/>
                  </a:lnTo>
                  <a:lnTo>
                    <a:pt x="151" y="772"/>
                  </a:lnTo>
                  <a:lnTo>
                    <a:pt x="151" y="777"/>
                  </a:lnTo>
                  <a:lnTo>
                    <a:pt x="171" y="777"/>
                  </a:lnTo>
                  <a:lnTo>
                    <a:pt x="168" y="775"/>
                  </a:lnTo>
                  <a:lnTo>
                    <a:pt x="168" y="780"/>
                  </a:lnTo>
                  <a:lnTo>
                    <a:pt x="185" y="780"/>
                  </a:lnTo>
                  <a:lnTo>
                    <a:pt x="183" y="777"/>
                  </a:lnTo>
                  <a:lnTo>
                    <a:pt x="183" y="783"/>
                  </a:lnTo>
                  <a:lnTo>
                    <a:pt x="192" y="783"/>
                  </a:lnTo>
                  <a:lnTo>
                    <a:pt x="189" y="783"/>
                  </a:lnTo>
                  <a:lnTo>
                    <a:pt x="194" y="786"/>
                  </a:lnTo>
                  <a:lnTo>
                    <a:pt x="200" y="786"/>
                  </a:lnTo>
                  <a:lnTo>
                    <a:pt x="197" y="786"/>
                  </a:lnTo>
                  <a:lnTo>
                    <a:pt x="203" y="788"/>
                  </a:lnTo>
                  <a:lnTo>
                    <a:pt x="209" y="788"/>
                  </a:lnTo>
                  <a:lnTo>
                    <a:pt x="206" y="788"/>
                  </a:lnTo>
                  <a:lnTo>
                    <a:pt x="211" y="791"/>
                  </a:lnTo>
                  <a:lnTo>
                    <a:pt x="214" y="791"/>
                  </a:lnTo>
                  <a:lnTo>
                    <a:pt x="211" y="791"/>
                  </a:lnTo>
                  <a:lnTo>
                    <a:pt x="218" y="794"/>
                  </a:lnTo>
                  <a:lnTo>
                    <a:pt x="223" y="794"/>
                  </a:lnTo>
                  <a:lnTo>
                    <a:pt x="221" y="791"/>
                  </a:lnTo>
                  <a:lnTo>
                    <a:pt x="221" y="796"/>
                  </a:lnTo>
                  <a:lnTo>
                    <a:pt x="226" y="796"/>
                  </a:lnTo>
                  <a:lnTo>
                    <a:pt x="223" y="796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32" y="796"/>
                  </a:lnTo>
                  <a:lnTo>
                    <a:pt x="232" y="803"/>
                  </a:lnTo>
                  <a:lnTo>
                    <a:pt x="238" y="803"/>
                  </a:lnTo>
                  <a:lnTo>
                    <a:pt x="235" y="803"/>
                  </a:lnTo>
                  <a:lnTo>
                    <a:pt x="240" y="805"/>
                  </a:lnTo>
                  <a:lnTo>
                    <a:pt x="244" y="805"/>
                  </a:lnTo>
                  <a:lnTo>
                    <a:pt x="240" y="803"/>
                  </a:lnTo>
                  <a:lnTo>
                    <a:pt x="240" y="808"/>
                  </a:lnTo>
                  <a:lnTo>
                    <a:pt x="247" y="808"/>
                  </a:lnTo>
                  <a:lnTo>
                    <a:pt x="244" y="808"/>
                  </a:lnTo>
                  <a:lnTo>
                    <a:pt x="250" y="811"/>
                  </a:lnTo>
                  <a:lnTo>
                    <a:pt x="252" y="811"/>
                  </a:lnTo>
                  <a:lnTo>
                    <a:pt x="250" y="808"/>
                  </a:lnTo>
                  <a:lnTo>
                    <a:pt x="250" y="814"/>
                  </a:lnTo>
                  <a:lnTo>
                    <a:pt x="256" y="814"/>
                  </a:lnTo>
                  <a:lnTo>
                    <a:pt x="252" y="811"/>
                  </a:lnTo>
                  <a:lnTo>
                    <a:pt x="252" y="816"/>
                  </a:lnTo>
                  <a:lnTo>
                    <a:pt x="259" y="816"/>
                  </a:lnTo>
                  <a:lnTo>
                    <a:pt x="256" y="814"/>
                  </a:lnTo>
                  <a:lnTo>
                    <a:pt x="256" y="819"/>
                  </a:lnTo>
                  <a:lnTo>
                    <a:pt x="261" y="819"/>
                  </a:lnTo>
                  <a:lnTo>
                    <a:pt x="259" y="819"/>
                  </a:lnTo>
                  <a:lnTo>
                    <a:pt x="270" y="830"/>
                  </a:lnTo>
                  <a:lnTo>
                    <a:pt x="270" y="827"/>
                  </a:lnTo>
                  <a:lnTo>
                    <a:pt x="270" y="832"/>
                  </a:lnTo>
                  <a:lnTo>
                    <a:pt x="276" y="832"/>
                  </a:lnTo>
                  <a:lnTo>
                    <a:pt x="273" y="830"/>
                  </a:lnTo>
                  <a:lnTo>
                    <a:pt x="273" y="836"/>
                  </a:lnTo>
                  <a:lnTo>
                    <a:pt x="279" y="836"/>
                  </a:lnTo>
                  <a:lnTo>
                    <a:pt x="276" y="832"/>
                  </a:lnTo>
                  <a:lnTo>
                    <a:pt x="276" y="836"/>
                  </a:lnTo>
                  <a:lnTo>
                    <a:pt x="281" y="836"/>
                  </a:lnTo>
                  <a:lnTo>
                    <a:pt x="281" y="811"/>
                  </a:lnTo>
                  <a:lnTo>
                    <a:pt x="281" y="814"/>
                  </a:lnTo>
                  <a:lnTo>
                    <a:pt x="285" y="808"/>
                  </a:lnTo>
                  <a:lnTo>
                    <a:pt x="285" y="791"/>
                  </a:lnTo>
                  <a:lnTo>
                    <a:pt x="285" y="794"/>
                  </a:lnTo>
                  <a:lnTo>
                    <a:pt x="288" y="788"/>
                  </a:lnTo>
                  <a:lnTo>
                    <a:pt x="288" y="777"/>
                  </a:lnTo>
                  <a:lnTo>
                    <a:pt x="288" y="780"/>
                  </a:lnTo>
                  <a:lnTo>
                    <a:pt x="290" y="775"/>
                  </a:lnTo>
                  <a:lnTo>
                    <a:pt x="290" y="763"/>
                  </a:lnTo>
                  <a:lnTo>
                    <a:pt x="290" y="767"/>
                  </a:lnTo>
                  <a:lnTo>
                    <a:pt x="293" y="760"/>
                  </a:lnTo>
                  <a:lnTo>
                    <a:pt x="293" y="752"/>
                  </a:lnTo>
                  <a:lnTo>
                    <a:pt x="293" y="755"/>
                  </a:lnTo>
                  <a:lnTo>
                    <a:pt x="297" y="750"/>
                  </a:lnTo>
                  <a:lnTo>
                    <a:pt x="297" y="741"/>
                  </a:lnTo>
                  <a:lnTo>
                    <a:pt x="297" y="744"/>
                  </a:lnTo>
                  <a:lnTo>
                    <a:pt x="299" y="739"/>
                  </a:lnTo>
                  <a:lnTo>
                    <a:pt x="299" y="722"/>
                  </a:lnTo>
                  <a:lnTo>
                    <a:pt x="299" y="724"/>
                  </a:lnTo>
                  <a:lnTo>
                    <a:pt x="302" y="719"/>
                  </a:lnTo>
                  <a:lnTo>
                    <a:pt x="302" y="711"/>
                  </a:lnTo>
                  <a:lnTo>
                    <a:pt x="302" y="713"/>
                  </a:lnTo>
                  <a:lnTo>
                    <a:pt x="305" y="708"/>
                  </a:lnTo>
                  <a:lnTo>
                    <a:pt x="305" y="700"/>
                  </a:lnTo>
                  <a:lnTo>
                    <a:pt x="305" y="703"/>
                  </a:lnTo>
                  <a:lnTo>
                    <a:pt x="308" y="697"/>
                  </a:lnTo>
                  <a:lnTo>
                    <a:pt x="308" y="688"/>
                  </a:lnTo>
                  <a:lnTo>
                    <a:pt x="308" y="691"/>
                  </a:lnTo>
                  <a:lnTo>
                    <a:pt x="311" y="685"/>
                  </a:lnTo>
                  <a:lnTo>
                    <a:pt x="311" y="680"/>
                  </a:lnTo>
                  <a:lnTo>
                    <a:pt x="311" y="683"/>
                  </a:lnTo>
                  <a:lnTo>
                    <a:pt x="314" y="677"/>
                  </a:lnTo>
                  <a:lnTo>
                    <a:pt x="314" y="669"/>
                  </a:lnTo>
                  <a:lnTo>
                    <a:pt x="317" y="664"/>
                  </a:lnTo>
                  <a:lnTo>
                    <a:pt x="317" y="660"/>
                  </a:lnTo>
                  <a:lnTo>
                    <a:pt x="319" y="655"/>
                  </a:lnTo>
                  <a:lnTo>
                    <a:pt x="319" y="652"/>
                  </a:lnTo>
                  <a:lnTo>
                    <a:pt x="322" y="647"/>
                  </a:lnTo>
                  <a:lnTo>
                    <a:pt x="322" y="639"/>
                  </a:lnTo>
                  <a:lnTo>
                    <a:pt x="322" y="641"/>
                  </a:lnTo>
                  <a:lnTo>
                    <a:pt x="326" y="636"/>
                  </a:lnTo>
                  <a:lnTo>
                    <a:pt x="326" y="630"/>
                  </a:lnTo>
                  <a:lnTo>
                    <a:pt x="328" y="624"/>
                  </a:lnTo>
                  <a:lnTo>
                    <a:pt x="328" y="621"/>
                  </a:lnTo>
                  <a:lnTo>
                    <a:pt x="331" y="616"/>
                  </a:lnTo>
                  <a:lnTo>
                    <a:pt x="331" y="613"/>
                  </a:lnTo>
                  <a:lnTo>
                    <a:pt x="334" y="608"/>
                  </a:lnTo>
                  <a:lnTo>
                    <a:pt x="334" y="603"/>
                  </a:lnTo>
                  <a:lnTo>
                    <a:pt x="334" y="605"/>
                  </a:lnTo>
                  <a:lnTo>
                    <a:pt x="337" y="600"/>
                  </a:lnTo>
                  <a:lnTo>
                    <a:pt x="337" y="594"/>
                  </a:lnTo>
                  <a:lnTo>
                    <a:pt x="337" y="597"/>
                  </a:lnTo>
                  <a:lnTo>
                    <a:pt x="340" y="591"/>
                  </a:lnTo>
                  <a:lnTo>
                    <a:pt x="340" y="585"/>
                  </a:lnTo>
                  <a:lnTo>
                    <a:pt x="343" y="580"/>
                  </a:lnTo>
                  <a:lnTo>
                    <a:pt x="343" y="577"/>
                  </a:lnTo>
                  <a:lnTo>
                    <a:pt x="346" y="572"/>
                  </a:lnTo>
                  <a:lnTo>
                    <a:pt x="346" y="569"/>
                  </a:lnTo>
                  <a:lnTo>
                    <a:pt x="348" y="564"/>
                  </a:lnTo>
                  <a:lnTo>
                    <a:pt x="348" y="561"/>
                  </a:lnTo>
                  <a:lnTo>
                    <a:pt x="352" y="555"/>
                  </a:lnTo>
                  <a:lnTo>
                    <a:pt x="352" y="549"/>
                  </a:lnTo>
                  <a:lnTo>
                    <a:pt x="352" y="552"/>
                  </a:lnTo>
                  <a:lnTo>
                    <a:pt x="355" y="547"/>
                  </a:lnTo>
                  <a:lnTo>
                    <a:pt x="355" y="541"/>
                  </a:lnTo>
                  <a:lnTo>
                    <a:pt x="352" y="544"/>
                  </a:lnTo>
                  <a:lnTo>
                    <a:pt x="357" y="544"/>
                  </a:lnTo>
                  <a:lnTo>
                    <a:pt x="357" y="536"/>
                  </a:lnTo>
                  <a:lnTo>
                    <a:pt x="360" y="530"/>
                  </a:lnTo>
                  <a:lnTo>
                    <a:pt x="360" y="528"/>
                  </a:lnTo>
                  <a:lnTo>
                    <a:pt x="364" y="521"/>
                  </a:lnTo>
                  <a:lnTo>
                    <a:pt x="364" y="519"/>
                  </a:lnTo>
                  <a:lnTo>
                    <a:pt x="369" y="508"/>
                  </a:lnTo>
                  <a:lnTo>
                    <a:pt x="369" y="505"/>
                  </a:lnTo>
                  <a:lnTo>
                    <a:pt x="372" y="500"/>
                  </a:lnTo>
                  <a:lnTo>
                    <a:pt x="372" y="494"/>
                  </a:lnTo>
                  <a:lnTo>
                    <a:pt x="375" y="489"/>
                  </a:lnTo>
                  <a:lnTo>
                    <a:pt x="375" y="492"/>
                  </a:lnTo>
                  <a:lnTo>
                    <a:pt x="378" y="485"/>
                  </a:lnTo>
                  <a:lnTo>
                    <a:pt x="378" y="480"/>
                  </a:lnTo>
                  <a:lnTo>
                    <a:pt x="381" y="474"/>
                  </a:lnTo>
                  <a:lnTo>
                    <a:pt x="381" y="477"/>
                  </a:lnTo>
                  <a:lnTo>
                    <a:pt x="384" y="474"/>
                  </a:lnTo>
                  <a:lnTo>
                    <a:pt x="386" y="466"/>
                  </a:lnTo>
                  <a:lnTo>
                    <a:pt x="386" y="461"/>
                  </a:lnTo>
                  <a:lnTo>
                    <a:pt x="389" y="455"/>
                  </a:lnTo>
                  <a:lnTo>
                    <a:pt x="389" y="458"/>
                  </a:lnTo>
                  <a:lnTo>
                    <a:pt x="393" y="453"/>
                  </a:lnTo>
                  <a:lnTo>
                    <a:pt x="393" y="446"/>
                  </a:lnTo>
                  <a:lnTo>
                    <a:pt x="398" y="436"/>
                  </a:lnTo>
                  <a:lnTo>
                    <a:pt x="398" y="433"/>
                  </a:lnTo>
                  <a:lnTo>
                    <a:pt x="405" y="422"/>
                  </a:lnTo>
                  <a:lnTo>
                    <a:pt x="405" y="419"/>
                  </a:lnTo>
                  <a:lnTo>
                    <a:pt x="410" y="408"/>
                  </a:lnTo>
                  <a:lnTo>
                    <a:pt x="410" y="405"/>
                  </a:lnTo>
                  <a:lnTo>
                    <a:pt x="415" y="394"/>
                  </a:lnTo>
                  <a:lnTo>
                    <a:pt x="415" y="391"/>
                  </a:lnTo>
                  <a:lnTo>
                    <a:pt x="419" y="386"/>
                  </a:lnTo>
                  <a:lnTo>
                    <a:pt x="419" y="389"/>
                  </a:lnTo>
                  <a:lnTo>
                    <a:pt x="422" y="382"/>
                  </a:lnTo>
                  <a:lnTo>
                    <a:pt x="422" y="377"/>
                  </a:lnTo>
                  <a:lnTo>
                    <a:pt x="422" y="380"/>
                  </a:lnTo>
                  <a:lnTo>
                    <a:pt x="424" y="377"/>
                  </a:lnTo>
                  <a:lnTo>
                    <a:pt x="427" y="369"/>
                  </a:lnTo>
                  <a:lnTo>
                    <a:pt x="427" y="366"/>
                  </a:lnTo>
                  <a:lnTo>
                    <a:pt x="427" y="369"/>
                  </a:lnTo>
                  <a:lnTo>
                    <a:pt x="431" y="363"/>
                  </a:lnTo>
                  <a:lnTo>
                    <a:pt x="431" y="358"/>
                  </a:lnTo>
                  <a:lnTo>
                    <a:pt x="431" y="361"/>
                  </a:lnTo>
                  <a:lnTo>
                    <a:pt x="434" y="355"/>
                  </a:lnTo>
                  <a:lnTo>
                    <a:pt x="434" y="353"/>
                  </a:lnTo>
                  <a:lnTo>
                    <a:pt x="436" y="346"/>
                  </a:lnTo>
                  <a:lnTo>
                    <a:pt x="436" y="344"/>
                  </a:lnTo>
                  <a:lnTo>
                    <a:pt x="436" y="346"/>
                  </a:lnTo>
                  <a:lnTo>
                    <a:pt x="439" y="341"/>
                  </a:lnTo>
                  <a:lnTo>
                    <a:pt x="439" y="338"/>
                  </a:lnTo>
                  <a:lnTo>
                    <a:pt x="436" y="341"/>
                  </a:lnTo>
                  <a:lnTo>
                    <a:pt x="442" y="341"/>
                  </a:lnTo>
                  <a:lnTo>
                    <a:pt x="442" y="335"/>
                  </a:lnTo>
                  <a:lnTo>
                    <a:pt x="442" y="338"/>
                  </a:lnTo>
                  <a:lnTo>
                    <a:pt x="445" y="333"/>
                  </a:lnTo>
                  <a:lnTo>
                    <a:pt x="445" y="330"/>
                  </a:lnTo>
                  <a:lnTo>
                    <a:pt x="445" y="333"/>
                  </a:lnTo>
                  <a:lnTo>
                    <a:pt x="448" y="327"/>
                  </a:lnTo>
                  <a:lnTo>
                    <a:pt x="448" y="322"/>
                  </a:lnTo>
                  <a:lnTo>
                    <a:pt x="448" y="325"/>
                  </a:lnTo>
                  <a:lnTo>
                    <a:pt x="451" y="319"/>
                  </a:lnTo>
                  <a:lnTo>
                    <a:pt x="451" y="317"/>
                  </a:lnTo>
                  <a:lnTo>
                    <a:pt x="448" y="319"/>
                  </a:lnTo>
                  <a:lnTo>
                    <a:pt x="453" y="319"/>
                  </a:lnTo>
                  <a:lnTo>
                    <a:pt x="453" y="310"/>
                  </a:lnTo>
                  <a:lnTo>
                    <a:pt x="453" y="314"/>
                  </a:lnTo>
                  <a:lnTo>
                    <a:pt x="456" y="307"/>
                  </a:lnTo>
                  <a:lnTo>
                    <a:pt x="456" y="305"/>
                  </a:lnTo>
                  <a:lnTo>
                    <a:pt x="456" y="307"/>
                  </a:lnTo>
                  <a:lnTo>
                    <a:pt x="460" y="302"/>
                  </a:lnTo>
                  <a:lnTo>
                    <a:pt x="460" y="297"/>
                  </a:lnTo>
                  <a:lnTo>
                    <a:pt x="460" y="299"/>
                  </a:lnTo>
                  <a:lnTo>
                    <a:pt x="462" y="294"/>
                  </a:lnTo>
                  <a:lnTo>
                    <a:pt x="462" y="291"/>
                  </a:lnTo>
                  <a:lnTo>
                    <a:pt x="462" y="294"/>
                  </a:lnTo>
                  <a:lnTo>
                    <a:pt x="465" y="289"/>
                  </a:lnTo>
                  <a:lnTo>
                    <a:pt x="465" y="286"/>
                  </a:lnTo>
                  <a:lnTo>
                    <a:pt x="465" y="289"/>
                  </a:lnTo>
                  <a:lnTo>
                    <a:pt x="468" y="283"/>
                  </a:lnTo>
                  <a:lnTo>
                    <a:pt x="468" y="277"/>
                  </a:lnTo>
                  <a:lnTo>
                    <a:pt x="465" y="281"/>
                  </a:lnTo>
                  <a:lnTo>
                    <a:pt x="472" y="281"/>
                  </a:lnTo>
                  <a:lnTo>
                    <a:pt x="472" y="274"/>
                  </a:lnTo>
                  <a:lnTo>
                    <a:pt x="472" y="277"/>
                  </a:lnTo>
                  <a:lnTo>
                    <a:pt x="474" y="271"/>
                  </a:lnTo>
                  <a:lnTo>
                    <a:pt x="474" y="258"/>
                  </a:lnTo>
                  <a:lnTo>
                    <a:pt x="477" y="253"/>
                  </a:lnTo>
                  <a:lnTo>
                    <a:pt x="477" y="225"/>
                  </a:lnTo>
                  <a:lnTo>
                    <a:pt x="480" y="219"/>
                  </a:lnTo>
                  <a:lnTo>
                    <a:pt x="480" y="194"/>
                  </a:lnTo>
                  <a:lnTo>
                    <a:pt x="482" y="188"/>
                  </a:lnTo>
                  <a:lnTo>
                    <a:pt x="482" y="163"/>
                  </a:lnTo>
                  <a:lnTo>
                    <a:pt x="486" y="158"/>
                  </a:lnTo>
                  <a:lnTo>
                    <a:pt x="486" y="130"/>
                  </a:lnTo>
                  <a:lnTo>
                    <a:pt x="489" y="124"/>
                  </a:lnTo>
                  <a:lnTo>
                    <a:pt x="489" y="102"/>
                  </a:lnTo>
                  <a:lnTo>
                    <a:pt x="491" y="96"/>
                  </a:lnTo>
                  <a:lnTo>
                    <a:pt x="491" y="68"/>
                  </a:lnTo>
                  <a:lnTo>
                    <a:pt x="494" y="63"/>
                  </a:lnTo>
                  <a:lnTo>
                    <a:pt x="494" y="39"/>
                  </a:lnTo>
                  <a:lnTo>
                    <a:pt x="498" y="32"/>
                  </a:lnTo>
                  <a:lnTo>
                    <a:pt x="498" y="0"/>
                  </a:lnTo>
                  <a:lnTo>
                    <a:pt x="491" y="0"/>
                  </a:lnTo>
                  <a:lnTo>
                    <a:pt x="491" y="32"/>
                  </a:lnTo>
                  <a:lnTo>
                    <a:pt x="489" y="39"/>
                  </a:lnTo>
                  <a:lnTo>
                    <a:pt x="489" y="63"/>
                  </a:lnTo>
                  <a:lnTo>
                    <a:pt x="486" y="68"/>
                  </a:lnTo>
                  <a:lnTo>
                    <a:pt x="486" y="96"/>
                  </a:lnTo>
                  <a:lnTo>
                    <a:pt x="482" y="102"/>
                  </a:lnTo>
                  <a:lnTo>
                    <a:pt x="482" y="124"/>
                  </a:lnTo>
                  <a:lnTo>
                    <a:pt x="480" y="130"/>
                  </a:lnTo>
                  <a:lnTo>
                    <a:pt x="480" y="158"/>
                  </a:lnTo>
                  <a:lnTo>
                    <a:pt x="477" y="163"/>
                  </a:lnTo>
                  <a:lnTo>
                    <a:pt x="477" y="188"/>
                  </a:lnTo>
                  <a:lnTo>
                    <a:pt x="474" y="194"/>
                  </a:lnTo>
                  <a:lnTo>
                    <a:pt x="474" y="219"/>
                  </a:lnTo>
                  <a:lnTo>
                    <a:pt x="472" y="225"/>
                  </a:lnTo>
                  <a:lnTo>
                    <a:pt x="472" y="253"/>
                  </a:lnTo>
                  <a:lnTo>
                    <a:pt x="468" y="258"/>
                  </a:lnTo>
                  <a:lnTo>
                    <a:pt x="468" y="271"/>
                  </a:lnTo>
                  <a:lnTo>
                    <a:pt x="468" y="269"/>
                  </a:lnTo>
                  <a:lnTo>
                    <a:pt x="465" y="274"/>
                  </a:lnTo>
                  <a:lnTo>
                    <a:pt x="465" y="277"/>
                  </a:lnTo>
                  <a:lnTo>
                    <a:pt x="468" y="274"/>
                  </a:lnTo>
                  <a:lnTo>
                    <a:pt x="462" y="274"/>
                  </a:lnTo>
                  <a:lnTo>
                    <a:pt x="462" y="283"/>
                  </a:lnTo>
                  <a:lnTo>
                    <a:pt x="462" y="281"/>
                  </a:lnTo>
                  <a:lnTo>
                    <a:pt x="460" y="286"/>
                  </a:lnTo>
                  <a:lnTo>
                    <a:pt x="460" y="289"/>
                  </a:lnTo>
                  <a:lnTo>
                    <a:pt x="460" y="286"/>
                  </a:lnTo>
                  <a:lnTo>
                    <a:pt x="456" y="291"/>
                  </a:lnTo>
                  <a:lnTo>
                    <a:pt x="456" y="294"/>
                  </a:lnTo>
                  <a:lnTo>
                    <a:pt x="456" y="291"/>
                  </a:lnTo>
                  <a:lnTo>
                    <a:pt x="453" y="297"/>
                  </a:lnTo>
                  <a:lnTo>
                    <a:pt x="453" y="302"/>
                  </a:lnTo>
                  <a:lnTo>
                    <a:pt x="453" y="299"/>
                  </a:lnTo>
                  <a:lnTo>
                    <a:pt x="451" y="305"/>
                  </a:lnTo>
                  <a:lnTo>
                    <a:pt x="451" y="307"/>
                  </a:lnTo>
                  <a:lnTo>
                    <a:pt x="451" y="305"/>
                  </a:lnTo>
                  <a:lnTo>
                    <a:pt x="448" y="310"/>
                  </a:lnTo>
                  <a:lnTo>
                    <a:pt x="448" y="317"/>
                  </a:lnTo>
                  <a:lnTo>
                    <a:pt x="451" y="314"/>
                  </a:lnTo>
                  <a:lnTo>
                    <a:pt x="445" y="314"/>
                  </a:lnTo>
                  <a:lnTo>
                    <a:pt x="445" y="319"/>
                  </a:lnTo>
                  <a:lnTo>
                    <a:pt x="445" y="317"/>
                  </a:lnTo>
                  <a:lnTo>
                    <a:pt x="442" y="322"/>
                  </a:lnTo>
                  <a:lnTo>
                    <a:pt x="442" y="327"/>
                  </a:lnTo>
                  <a:lnTo>
                    <a:pt x="442" y="325"/>
                  </a:lnTo>
                  <a:lnTo>
                    <a:pt x="439" y="330"/>
                  </a:lnTo>
                  <a:lnTo>
                    <a:pt x="439" y="333"/>
                  </a:lnTo>
                  <a:lnTo>
                    <a:pt x="439" y="330"/>
                  </a:lnTo>
                  <a:lnTo>
                    <a:pt x="436" y="335"/>
                  </a:lnTo>
                  <a:lnTo>
                    <a:pt x="436" y="338"/>
                  </a:lnTo>
                  <a:lnTo>
                    <a:pt x="439" y="335"/>
                  </a:lnTo>
                  <a:lnTo>
                    <a:pt x="434" y="335"/>
                  </a:lnTo>
                  <a:lnTo>
                    <a:pt x="434" y="341"/>
                  </a:lnTo>
                  <a:lnTo>
                    <a:pt x="434" y="338"/>
                  </a:lnTo>
                  <a:lnTo>
                    <a:pt x="431" y="344"/>
                  </a:lnTo>
                  <a:lnTo>
                    <a:pt x="431" y="346"/>
                  </a:lnTo>
                  <a:lnTo>
                    <a:pt x="427" y="353"/>
                  </a:lnTo>
                  <a:lnTo>
                    <a:pt x="427" y="355"/>
                  </a:lnTo>
                  <a:lnTo>
                    <a:pt x="427" y="353"/>
                  </a:lnTo>
                  <a:lnTo>
                    <a:pt x="424" y="358"/>
                  </a:lnTo>
                  <a:lnTo>
                    <a:pt x="424" y="363"/>
                  </a:lnTo>
                  <a:lnTo>
                    <a:pt x="424" y="361"/>
                  </a:lnTo>
                  <a:lnTo>
                    <a:pt x="422" y="366"/>
                  </a:lnTo>
                  <a:lnTo>
                    <a:pt x="422" y="369"/>
                  </a:lnTo>
                  <a:lnTo>
                    <a:pt x="419" y="374"/>
                  </a:lnTo>
                  <a:lnTo>
                    <a:pt x="419" y="372"/>
                  </a:lnTo>
                  <a:lnTo>
                    <a:pt x="415" y="377"/>
                  </a:lnTo>
                  <a:lnTo>
                    <a:pt x="415" y="382"/>
                  </a:lnTo>
                  <a:lnTo>
                    <a:pt x="415" y="380"/>
                  </a:lnTo>
                  <a:lnTo>
                    <a:pt x="413" y="382"/>
                  </a:lnTo>
                  <a:lnTo>
                    <a:pt x="410" y="391"/>
                  </a:lnTo>
                  <a:lnTo>
                    <a:pt x="410" y="394"/>
                  </a:lnTo>
                  <a:lnTo>
                    <a:pt x="405" y="405"/>
                  </a:lnTo>
                  <a:lnTo>
                    <a:pt x="405" y="408"/>
                  </a:lnTo>
                  <a:lnTo>
                    <a:pt x="398" y="419"/>
                  </a:lnTo>
                  <a:lnTo>
                    <a:pt x="398" y="422"/>
                  </a:lnTo>
                  <a:lnTo>
                    <a:pt x="393" y="433"/>
                  </a:lnTo>
                  <a:lnTo>
                    <a:pt x="393" y="436"/>
                  </a:lnTo>
                  <a:lnTo>
                    <a:pt x="386" y="446"/>
                  </a:lnTo>
                  <a:lnTo>
                    <a:pt x="386" y="453"/>
                  </a:lnTo>
                  <a:lnTo>
                    <a:pt x="386" y="449"/>
                  </a:lnTo>
                  <a:lnTo>
                    <a:pt x="384" y="453"/>
                  </a:lnTo>
                  <a:lnTo>
                    <a:pt x="381" y="461"/>
                  </a:lnTo>
                  <a:lnTo>
                    <a:pt x="381" y="466"/>
                  </a:lnTo>
                  <a:lnTo>
                    <a:pt x="378" y="472"/>
                  </a:lnTo>
                  <a:lnTo>
                    <a:pt x="378" y="469"/>
                  </a:lnTo>
                  <a:lnTo>
                    <a:pt x="375" y="472"/>
                  </a:lnTo>
                  <a:lnTo>
                    <a:pt x="372" y="480"/>
                  </a:lnTo>
                  <a:lnTo>
                    <a:pt x="372" y="485"/>
                  </a:lnTo>
                  <a:lnTo>
                    <a:pt x="372" y="482"/>
                  </a:lnTo>
                  <a:lnTo>
                    <a:pt x="369" y="485"/>
                  </a:lnTo>
                  <a:lnTo>
                    <a:pt x="366" y="494"/>
                  </a:lnTo>
                  <a:lnTo>
                    <a:pt x="366" y="500"/>
                  </a:lnTo>
                  <a:lnTo>
                    <a:pt x="364" y="505"/>
                  </a:lnTo>
                  <a:lnTo>
                    <a:pt x="364" y="508"/>
                  </a:lnTo>
                  <a:lnTo>
                    <a:pt x="357" y="519"/>
                  </a:lnTo>
                  <a:lnTo>
                    <a:pt x="357" y="521"/>
                  </a:lnTo>
                  <a:lnTo>
                    <a:pt x="355" y="528"/>
                  </a:lnTo>
                  <a:lnTo>
                    <a:pt x="355" y="530"/>
                  </a:lnTo>
                  <a:lnTo>
                    <a:pt x="352" y="536"/>
                  </a:lnTo>
                  <a:lnTo>
                    <a:pt x="352" y="541"/>
                  </a:lnTo>
                  <a:lnTo>
                    <a:pt x="355" y="538"/>
                  </a:lnTo>
                  <a:lnTo>
                    <a:pt x="348" y="538"/>
                  </a:lnTo>
                  <a:lnTo>
                    <a:pt x="348" y="547"/>
                  </a:lnTo>
                  <a:lnTo>
                    <a:pt x="348" y="544"/>
                  </a:lnTo>
                  <a:lnTo>
                    <a:pt x="346" y="549"/>
                  </a:lnTo>
                  <a:lnTo>
                    <a:pt x="346" y="555"/>
                  </a:lnTo>
                  <a:lnTo>
                    <a:pt x="343" y="561"/>
                  </a:lnTo>
                  <a:lnTo>
                    <a:pt x="343" y="564"/>
                  </a:lnTo>
                  <a:lnTo>
                    <a:pt x="340" y="569"/>
                  </a:lnTo>
                  <a:lnTo>
                    <a:pt x="340" y="572"/>
                  </a:lnTo>
                  <a:lnTo>
                    <a:pt x="337" y="577"/>
                  </a:lnTo>
                  <a:lnTo>
                    <a:pt x="337" y="580"/>
                  </a:lnTo>
                  <a:lnTo>
                    <a:pt x="334" y="585"/>
                  </a:lnTo>
                  <a:lnTo>
                    <a:pt x="334" y="591"/>
                  </a:lnTo>
                  <a:lnTo>
                    <a:pt x="334" y="588"/>
                  </a:lnTo>
                  <a:lnTo>
                    <a:pt x="331" y="594"/>
                  </a:lnTo>
                  <a:lnTo>
                    <a:pt x="331" y="600"/>
                  </a:lnTo>
                  <a:lnTo>
                    <a:pt x="331" y="597"/>
                  </a:lnTo>
                  <a:lnTo>
                    <a:pt x="328" y="603"/>
                  </a:lnTo>
                  <a:lnTo>
                    <a:pt x="328" y="608"/>
                  </a:lnTo>
                  <a:lnTo>
                    <a:pt x="326" y="613"/>
                  </a:lnTo>
                  <a:lnTo>
                    <a:pt x="326" y="616"/>
                  </a:lnTo>
                  <a:lnTo>
                    <a:pt x="322" y="621"/>
                  </a:lnTo>
                  <a:lnTo>
                    <a:pt x="322" y="624"/>
                  </a:lnTo>
                  <a:lnTo>
                    <a:pt x="319" y="630"/>
                  </a:lnTo>
                  <a:lnTo>
                    <a:pt x="319" y="636"/>
                  </a:lnTo>
                  <a:lnTo>
                    <a:pt x="319" y="633"/>
                  </a:lnTo>
                  <a:lnTo>
                    <a:pt x="317" y="639"/>
                  </a:lnTo>
                  <a:lnTo>
                    <a:pt x="317" y="647"/>
                  </a:lnTo>
                  <a:lnTo>
                    <a:pt x="314" y="652"/>
                  </a:lnTo>
                  <a:lnTo>
                    <a:pt x="314" y="655"/>
                  </a:lnTo>
                  <a:lnTo>
                    <a:pt x="311" y="660"/>
                  </a:lnTo>
                  <a:lnTo>
                    <a:pt x="311" y="664"/>
                  </a:lnTo>
                  <a:lnTo>
                    <a:pt x="308" y="669"/>
                  </a:lnTo>
                  <a:lnTo>
                    <a:pt x="308" y="677"/>
                  </a:lnTo>
                  <a:lnTo>
                    <a:pt x="308" y="675"/>
                  </a:lnTo>
                  <a:lnTo>
                    <a:pt x="305" y="680"/>
                  </a:lnTo>
                  <a:lnTo>
                    <a:pt x="305" y="685"/>
                  </a:lnTo>
                  <a:lnTo>
                    <a:pt x="305" y="683"/>
                  </a:lnTo>
                  <a:lnTo>
                    <a:pt x="302" y="688"/>
                  </a:lnTo>
                  <a:lnTo>
                    <a:pt x="302" y="697"/>
                  </a:lnTo>
                  <a:lnTo>
                    <a:pt x="302" y="694"/>
                  </a:lnTo>
                  <a:lnTo>
                    <a:pt x="299" y="700"/>
                  </a:lnTo>
                  <a:lnTo>
                    <a:pt x="299" y="708"/>
                  </a:lnTo>
                  <a:lnTo>
                    <a:pt x="299" y="705"/>
                  </a:lnTo>
                  <a:lnTo>
                    <a:pt x="297" y="711"/>
                  </a:lnTo>
                  <a:lnTo>
                    <a:pt x="297" y="719"/>
                  </a:lnTo>
                  <a:lnTo>
                    <a:pt x="297" y="716"/>
                  </a:lnTo>
                  <a:lnTo>
                    <a:pt x="293" y="722"/>
                  </a:lnTo>
                  <a:lnTo>
                    <a:pt x="293" y="739"/>
                  </a:lnTo>
                  <a:lnTo>
                    <a:pt x="293" y="736"/>
                  </a:lnTo>
                  <a:lnTo>
                    <a:pt x="290" y="741"/>
                  </a:lnTo>
                  <a:lnTo>
                    <a:pt x="290" y="750"/>
                  </a:lnTo>
                  <a:lnTo>
                    <a:pt x="290" y="747"/>
                  </a:lnTo>
                  <a:lnTo>
                    <a:pt x="288" y="752"/>
                  </a:lnTo>
                  <a:lnTo>
                    <a:pt x="288" y="760"/>
                  </a:lnTo>
                  <a:lnTo>
                    <a:pt x="288" y="758"/>
                  </a:lnTo>
                  <a:lnTo>
                    <a:pt x="285" y="763"/>
                  </a:lnTo>
                  <a:lnTo>
                    <a:pt x="285" y="775"/>
                  </a:lnTo>
                  <a:lnTo>
                    <a:pt x="285" y="772"/>
                  </a:lnTo>
                  <a:lnTo>
                    <a:pt x="281" y="777"/>
                  </a:lnTo>
                  <a:lnTo>
                    <a:pt x="281" y="788"/>
                  </a:lnTo>
                  <a:lnTo>
                    <a:pt x="281" y="786"/>
                  </a:lnTo>
                  <a:lnTo>
                    <a:pt x="279" y="791"/>
                  </a:lnTo>
                  <a:lnTo>
                    <a:pt x="279" y="808"/>
                  </a:lnTo>
                  <a:lnTo>
                    <a:pt x="279" y="805"/>
                  </a:lnTo>
                  <a:lnTo>
                    <a:pt x="276" y="811"/>
                  </a:lnTo>
                  <a:lnTo>
                    <a:pt x="276" y="836"/>
                  </a:lnTo>
                  <a:lnTo>
                    <a:pt x="281" y="836"/>
                  </a:lnTo>
                  <a:lnTo>
                    <a:pt x="281" y="830"/>
                  </a:lnTo>
                  <a:lnTo>
                    <a:pt x="276" y="830"/>
                  </a:lnTo>
                  <a:lnTo>
                    <a:pt x="279" y="832"/>
                  </a:lnTo>
                  <a:lnTo>
                    <a:pt x="279" y="827"/>
                  </a:lnTo>
                  <a:lnTo>
                    <a:pt x="273" y="827"/>
                  </a:lnTo>
                  <a:lnTo>
                    <a:pt x="276" y="830"/>
                  </a:lnTo>
                  <a:lnTo>
                    <a:pt x="276" y="827"/>
                  </a:lnTo>
                  <a:lnTo>
                    <a:pt x="261" y="814"/>
                  </a:lnTo>
                  <a:lnTo>
                    <a:pt x="259" y="814"/>
                  </a:lnTo>
                  <a:lnTo>
                    <a:pt x="261" y="816"/>
                  </a:lnTo>
                  <a:lnTo>
                    <a:pt x="261" y="811"/>
                  </a:lnTo>
                  <a:lnTo>
                    <a:pt x="256" y="811"/>
                  </a:lnTo>
                  <a:lnTo>
                    <a:pt x="259" y="814"/>
                  </a:lnTo>
                  <a:lnTo>
                    <a:pt x="259" y="808"/>
                  </a:lnTo>
                  <a:lnTo>
                    <a:pt x="252" y="808"/>
                  </a:lnTo>
                  <a:lnTo>
                    <a:pt x="256" y="811"/>
                  </a:lnTo>
                  <a:lnTo>
                    <a:pt x="256" y="805"/>
                  </a:lnTo>
                  <a:lnTo>
                    <a:pt x="250" y="805"/>
                  </a:lnTo>
                  <a:lnTo>
                    <a:pt x="252" y="805"/>
                  </a:lnTo>
                  <a:lnTo>
                    <a:pt x="247" y="803"/>
                  </a:lnTo>
                  <a:lnTo>
                    <a:pt x="244" y="803"/>
                  </a:lnTo>
                  <a:lnTo>
                    <a:pt x="247" y="805"/>
                  </a:lnTo>
                  <a:lnTo>
                    <a:pt x="247" y="799"/>
                  </a:lnTo>
                  <a:lnTo>
                    <a:pt x="240" y="799"/>
                  </a:lnTo>
                  <a:lnTo>
                    <a:pt x="244" y="799"/>
                  </a:lnTo>
                  <a:lnTo>
                    <a:pt x="238" y="796"/>
                  </a:lnTo>
                  <a:lnTo>
                    <a:pt x="235" y="796"/>
                  </a:lnTo>
                  <a:lnTo>
                    <a:pt x="238" y="799"/>
                  </a:lnTo>
                  <a:lnTo>
                    <a:pt x="238" y="794"/>
                  </a:lnTo>
                  <a:lnTo>
                    <a:pt x="230" y="794"/>
                  </a:lnTo>
                  <a:lnTo>
                    <a:pt x="232" y="794"/>
                  </a:lnTo>
                  <a:lnTo>
                    <a:pt x="226" y="791"/>
                  </a:lnTo>
                  <a:lnTo>
                    <a:pt x="223" y="791"/>
                  </a:lnTo>
                  <a:lnTo>
                    <a:pt x="226" y="794"/>
                  </a:lnTo>
                  <a:lnTo>
                    <a:pt x="226" y="788"/>
                  </a:lnTo>
                  <a:lnTo>
                    <a:pt x="218" y="788"/>
                  </a:lnTo>
                  <a:lnTo>
                    <a:pt x="221" y="788"/>
                  </a:lnTo>
                  <a:lnTo>
                    <a:pt x="214" y="786"/>
                  </a:lnTo>
                  <a:lnTo>
                    <a:pt x="211" y="786"/>
                  </a:lnTo>
                  <a:lnTo>
                    <a:pt x="214" y="786"/>
                  </a:lnTo>
                  <a:lnTo>
                    <a:pt x="209" y="783"/>
                  </a:lnTo>
                  <a:lnTo>
                    <a:pt x="203" y="783"/>
                  </a:lnTo>
                  <a:lnTo>
                    <a:pt x="206" y="783"/>
                  </a:lnTo>
                  <a:lnTo>
                    <a:pt x="200" y="780"/>
                  </a:lnTo>
                  <a:lnTo>
                    <a:pt x="194" y="780"/>
                  </a:lnTo>
                  <a:lnTo>
                    <a:pt x="197" y="780"/>
                  </a:lnTo>
                  <a:lnTo>
                    <a:pt x="192" y="777"/>
                  </a:lnTo>
                  <a:lnTo>
                    <a:pt x="185" y="777"/>
                  </a:lnTo>
                  <a:lnTo>
                    <a:pt x="189" y="780"/>
                  </a:lnTo>
                  <a:lnTo>
                    <a:pt x="189" y="775"/>
                  </a:lnTo>
                  <a:lnTo>
                    <a:pt x="171" y="775"/>
                  </a:lnTo>
                  <a:lnTo>
                    <a:pt x="173" y="777"/>
                  </a:lnTo>
                  <a:lnTo>
                    <a:pt x="173" y="772"/>
                  </a:lnTo>
                  <a:lnTo>
                    <a:pt x="154" y="772"/>
                  </a:lnTo>
                  <a:lnTo>
                    <a:pt x="156" y="775"/>
                  </a:lnTo>
                  <a:lnTo>
                    <a:pt x="156" y="769"/>
                  </a:lnTo>
                  <a:lnTo>
                    <a:pt x="139" y="769"/>
                  </a:lnTo>
                  <a:lnTo>
                    <a:pt x="139" y="775"/>
                  </a:lnTo>
                  <a:lnTo>
                    <a:pt x="142" y="772"/>
                  </a:lnTo>
                  <a:lnTo>
                    <a:pt x="133" y="772"/>
                  </a:lnTo>
                  <a:lnTo>
                    <a:pt x="136" y="775"/>
                  </a:lnTo>
                  <a:lnTo>
                    <a:pt x="133" y="769"/>
                  </a:lnTo>
                  <a:lnTo>
                    <a:pt x="127" y="755"/>
                  </a:lnTo>
                  <a:lnTo>
                    <a:pt x="115" y="733"/>
                  </a:lnTo>
                  <a:lnTo>
                    <a:pt x="113" y="722"/>
                  </a:lnTo>
                  <a:lnTo>
                    <a:pt x="89" y="677"/>
                  </a:lnTo>
                  <a:lnTo>
                    <a:pt x="84" y="664"/>
                  </a:lnTo>
                  <a:lnTo>
                    <a:pt x="81" y="652"/>
                  </a:lnTo>
                  <a:lnTo>
                    <a:pt x="75" y="641"/>
                  </a:lnTo>
                  <a:lnTo>
                    <a:pt x="75" y="639"/>
                  </a:lnTo>
                  <a:lnTo>
                    <a:pt x="69" y="630"/>
                  </a:lnTo>
                  <a:lnTo>
                    <a:pt x="69" y="633"/>
                  </a:lnTo>
                  <a:lnTo>
                    <a:pt x="63" y="621"/>
                  </a:lnTo>
                  <a:lnTo>
                    <a:pt x="60" y="611"/>
                  </a:lnTo>
                  <a:lnTo>
                    <a:pt x="43" y="577"/>
                  </a:lnTo>
                  <a:lnTo>
                    <a:pt x="39" y="566"/>
                  </a:lnTo>
                  <a:lnTo>
                    <a:pt x="34" y="555"/>
                  </a:lnTo>
                  <a:lnTo>
                    <a:pt x="34" y="552"/>
                  </a:lnTo>
                  <a:lnTo>
                    <a:pt x="29" y="544"/>
                  </a:lnTo>
                  <a:lnTo>
                    <a:pt x="29" y="547"/>
                  </a:lnTo>
                  <a:lnTo>
                    <a:pt x="25" y="536"/>
                  </a:lnTo>
                  <a:lnTo>
                    <a:pt x="14" y="513"/>
                  </a:lnTo>
                  <a:lnTo>
                    <a:pt x="10" y="505"/>
                  </a:lnTo>
                  <a:lnTo>
                    <a:pt x="5" y="494"/>
                  </a:lnTo>
                  <a:lnTo>
                    <a:pt x="5" y="492"/>
                  </a:lnTo>
                  <a:lnTo>
                    <a:pt x="0" y="482"/>
                  </a:lnTo>
                  <a:lnTo>
                    <a:pt x="0" y="494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48" name="Freeform 40"/>
            <p:cNvSpPr>
              <a:spLocks noChangeAspect="1"/>
            </p:cNvSpPr>
            <p:nvPr/>
          </p:nvSpPr>
          <p:spPr bwMode="auto">
            <a:xfrm>
              <a:off x="1363" y="2146"/>
              <a:ext cx="303" cy="464"/>
            </a:xfrm>
            <a:custGeom>
              <a:avLst/>
              <a:gdLst/>
              <a:ahLst/>
              <a:cxnLst>
                <a:cxn ang="0">
                  <a:pos x="18" y="681"/>
                </a:cxn>
                <a:cxn ang="0">
                  <a:pos x="32" y="567"/>
                </a:cxn>
                <a:cxn ang="0">
                  <a:pos x="44" y="492"/>
                </a:cxn>
                <a:cxn ang="0">
                  <a:pos x="56" y="420"/>
                </a:cxn>
                <a:cxn ang="0">
                  <a:pos x="66" y="375"/>
                </a:cxn>
                <a:cxn ang="0">
                  <a:pos x="78" y="336"/>
                </a:cxn>
                <a:cxn ang="0">
                  <a:pos x="90" y="306"/>
                </a:cxn>
                <a:cxn ang="0">
                  <a:pos x="99" y="286"/>
                </a:cxn>
                <a:cxn ang="0">
                  <a:pos x="116" y="255"/>
                </a:cxn>
                <a:cxn ang="0">
                  <a:pos x="128" y="235"/>
                </a:cxn>
                <a:cxn ang="0">
                  <a:pos x="143" y="214"/>
                </a:cxn>
                <a:cxn ang="0">
                  <a:pos x="157" y="191"/>
                </a:cxn>
                <a:cxn ang="0">
                  <a:pos x="172" y="172"/>
                </a:cxn>
                <a:cxn ang="0">
                  <a:pos x="190" y="147"/>
                </a:cxn>
                <a:cxn ang="0">
                  <a:pos x="221" y="122"/>
                </a:cxn>
                <a:cxn ang="0">
                  <a:pos x="231" y="114"/>
                </a:cxn>
                <a:cxn ang="0">
                  <a:pos x="245" y="99"/>
                </a:cxn>
                <a:cxn ang="0">
                  <a:pos x="253" y="88"/>
                </a:cxn>
                <a:cxn ang="0">
                  <a:pos x="269" y="83"/>
                </a:cxn>
                <a:cxn ang="0">
                  <a:pos x="283" y="75"/>
                </a:cxn>
                <a:cxn ang="0">
                  <a:pos x="298" y="63"/>
                </a:cxn>
                <a:cxn ang="0">
                  <a:pos x="312" y="58"/>
                </a:cxn>
                <a:cxn ang="0">
                  <a:pos x="327" y="50"/>
                </a:cxn>
                <a:cxn ang="0">
                  <a:pos x="341" y="39"/>
                </a:cxn>
                <a:cxn ang="0">
                  <a:pos x="365" y="32"/>
                </a:cxn>
                <a:cxn ang="0">
                  <a:pos x="387" y="22"/>
                </a:cxn>
                <a:cxn ang="0">
                  <a:pos x="423" y="16"/>
                </a:cxn>
                <a:cxn ang="0">
                  <a:pos x="463" y="8"/>
                </a:cxn>
                <a:cxn ang="0">
                  <a:pos x="472" y="3"/>
                </a:cxn>
                <a:cxn ang="0">
                  <a:pos x="425" y="11"/>
                </a:cxn>
                <a:cxn ang="0">
                  <a:pos x="387" y="19"/>
                </a:cxn>
                <a:cxn ang="0">
                  <a:pos x="362" y="27"/>
                </a:cxn>
                <a:cxn ang="0">
                  <a:pos x="341" y="39"/>
                </a:cxn>
                <a:cxn ang="0">
                  <a:pos x="324" y="44"/>
                </a:cxn>
                <a:cxn ang="0">
                  <a:pos x="309" y="52"/>
                </a:cxn>
                <a:cxn ang="0">
                  <a:pos x="295" y="60"/>
                </a:cxn>
                <a:cxn ang="0">
                  <a:pos x="279" y="72"/>
                </a:cxn>
                <a:cxn ang="0">
                  <a:pos x="265" y="80"/>
                </a:cxn>
                <a:cxn ang="0">
                  <a:pos x="253" y="88"/>
                </a:cxn>
                <a:cxn ang="0">
                  <a:pos x="242" y="97"/>
                </a:cxn>
                <a:cxn ang="0">
                  <a:pos x="224" y="106"/>
                </a:cxn>
                <a:cxn ang="0">
                  <a:pos x="216" y="114"/>
                </a:cxn>
                <a:cxn ang="0">
                  <a:pos x="192" y="142"/>
                </a:cxn>
                <a:cxn ang="0">
                  <a:pos x="172" y="161"/>
                </a:cxn>
                <a:cxn ang="0">
                  <a:pos x="161" y="178"/>
                </a:cxn>
                <a:cxn ang="0">
                  <a:pos x="143" y="203"/>
                </a:cxn>
                <a:cxn ang="0">
                  <a:pos x="125" y="227"/>
                </a:cxn>
                <a:cxn ang="0">
                  <a:pos x="111" y="255"/>
                </a:cxn>
                <a:cxn ang="0">
                  <a:pos x="94" y="286"/>
                </a:cxn>
                <a:cxn ang="0">
                  <a:pos x="85" y="302"/>
                </a:cxn>
                <a:cxn ang="0">
                  <a:pos x="73" y="336"/>
                </a:cxn>
                <a:cxn ang="0">
                  <a:pos x="61" y="375"/>
                </a:cxn>
                <a:cxn ang="0">
                  <a:pos x="49" y="420"/>
                </a:cxn>
                <a:cxn ang="0">
                  <a:pos x="38" y="492"/>
                </a:cxn>
                <a:cxn ang="0">
                  <a:pos x="27" y="567"/>
                </a:cxn>
                <a:cxn ang="0">
                  <a:pos x="11" y="681"/>
                </a:cxn>
                <a:cxn ang="0">
                  <a:pos x="6" y="812"/>
                </a:cxn>
              </a:cxnLst>
              <a:rect l="0" t="0" r="r" b="b"/>
              <a:pathLst>
                <a:path w="497" h="813">
                  <a:moveTo>
                    <a:pt x="6" y="812"/>
                  </a:moveTo>
                  <a:lnTo>
                    <a:pt x="9" y="803"/>
                  </a:lnTo>
                  <a:lnTo>
                    <a:pt x="9" y="779"/>
                  </a:lnTo>
                  <a:lnTo>
                    <a:pt x="11" y="772"/>
                  </a:lnTo>
                  <a:lnTo>
                    <a:pt x="11" y="745"/>
                  </a:lnTo>
                  <a:lnTo>
                    <a:pt x="15" y="736"/>
                  </a:lnTo>
                  <a:lnTo>
                    <a:pt x="15" y="708"/>
                  </a:lnTo>
                  <a:lnTo>
                    <a:pt x="18" y="703"/>
                  </a:lnTo>
                  <a:lnTo>
                    <a:pt x="18" y="681"/>
                  </a:lnTo>
                  <a:lnTo>
                    <a:pt x="20" y="675"/>
                  </a:lnTo>
                  <a:lnTo>
                    <a:pt x="20" y="653"/>
                  </a:lnTo>
                  <a:lnTo>
                    <a:pt x="23" y="648"/>
                  </a:lnTo>
                  <a:lnTo>
                    <a:pt x="23" y="625"/>
                  </a:lnTo>
                  <a:lnTo>
                    <a:pt x="27" y="620"/>
                  </a:lnTo>
                  <a:lnTo>
                    <a:pt x="27" y="600"/>
                  </a:lnTo>
                  <a:lnTo>
                    <a:pt x="29" y="595"/>
                  </a:lnTo>
                  <a:lnTo>
                    <a:pt x="29" y="576"/>
                  </a:lnTo>
                  <a:lnTo>
                    <a:pt x="32" y="567"/>
                  </a:lnTo>
                  <a:lnTo>
                    <a:pt x="32" y="550"/>
                  </a:lnTo>
                  <a:lnTo>
                    <a:pt x="35" y="545"/>
                  </a:lnTo>
                  <a:lnTo>
                    <a:pt x="35" y="533"/>
                  </a:lnTo>
                  <a:lnTo>
                    <a:pt x="35" y="536"/>
                  </a:lnTo>
                  <a:lnTo>
                    <a:pt x="38" y="530"/>
                  </a:lnTo>
                  <a:lnTo>
                    <a:pt x="38" y="514"/>
                  </a:lnTo>
                  <a:lnTo>
                    <a:pt x="41" y="509"/>
                  </a:lnTo>
                  <a:lnTo>
                    <a:pt x="41" y="497"/>
                  </a:lnTo>
                  <a:lnTo>
                    <a:pt x="44" y="492"/>
                  </a:lnTo>
                  <a:lnTo>
                    <a:pt x="44" y="481"/>
                  </a:lnTo>
                  <a:lnTo>
                    <a:pt x="47" y="476"/>
                  </a:lnTo>
                  <a:lnTo>
                    <a:pt x="47" y="466"/>
                  </a:lnTo>
                  <a:lnTo>
                    <a:pt x="49" y="461"/>
                  </a:lnTo>
                  <a:lnTo>
                    <a:pt x="49" y="448"/>
                  </a:lnTo>
                  <a:lnTo>
                    <a:pt x="52" y="442"/>
                  </a:lnTo>
                  <a:lnTo>
                    <a:pt x="52" y="433"/>
                  </a:lnTo>
                  <a:lnTo>
                    <a:pt x="56" y="428"/>
                  </a:lnTo>
                  <a:lnTo>
                    <a:pt x="56" y="420"/>
                  </a:lnTo>
                  <a:lnTo>
                    <a:pt x="58" y="414"/>
                  </a:lnTo>
                  <a:lnTo>
                    <a:pt x="58" y="411"/>
                  </a:lnTo>
                  <a:lnTo>
                    <a:pt x="61" y="406"/>
                  </a:lnTo>
                  <a:lnTo>
                    <a:pt x="61" y="397"/>
                  </a:lnTo>
                  <a:lnTo>
                    <a:pt x="64" y="392"/>
                  </a:lnTo>
                  <a:lnTo>
                    <a:pt x="64" y="383"/>
                  </a:lnTo>
                  <a:lnTo>
                    <a:pt x="64" y="386"/>
                  </a:lnTo>
                  <a:lnTo>
                    <a:pt x="66" y="381"/>
                  </a:lnTo>
                  <a:lnTo>
                    <a:pt x="66" y="375"/>
                  </a:lnTo>
                  <a:lnTo>
                    <a:pt x="66" y="378"/>
                  </a:lnTo>
                  <a:lnTo>
                    <a:pt x="70" y="373"/>
                  </a:lnTo>
                  <a:lnTo>
                    <a:pt x="70" y="364"/>
                  </a:lnTo>
                  <a:lnTo>
                    <a:pt x="73" y="358"/>
                  </a:lnTo>
                  <a:lnTo>
                    <a:pt x="73" y="355"/>
                  </a:lnTo>
                  <a:lnTo>
                    <a:pt x="76" y="350"/>
                  </a:lnTo>
                  <a:lnTo>
                    <a:pt x="76" y="345"/>
                  </a:lnTo>
                  <a:lnTo>
                    <a:pt x="78" y="339"/>
                  </a:lnTo>
                  <a:lnTo>
                    <a:pt x="78" y="336"/>
                  </a:lnTo>
                  <a:lnTo>
                    <a:pt x="82" y="330"/>
                  </a:lnTo>
                  <a:lnTo>
                    <a:pt x="82" y="327"/>
                  </a:lnTo>
                  <a:lnTo>
                    <a:pt x="82" y="330"/>
                  </a:lnTo>
                  <a:lnTo>
                    <a:pt x="85" y="325"/>
                  </a:lnTo>
                  <a:lnTo>
                    <a:pt x="85" y="319"/>
                  </a:lnTo>
                  <a:lnTo>
                    <a:pt x="82" y="322"/>
                  </a:lnTo>
                  <a:lnTo>
                    <a:pt x="87" y="322"/>
                  </a:lnTo>
                  <a:lnTo>
                    <a:pt x="87" y="311"/>
                  </a:lnTo>
                  <a:lnTo>
                    <a:pt x="90" y="306"/>
                  </a:lnTo>
                  <a:lnTo>
                    <a:pt x="90" y="309"/>
                  </a:lnTo>
                  <a:lnTo>
                    <a:pt x="94" y="302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6" y="297"/>
                  </a:lnTo>
                  <a:lnTo>
                    <a:pt x="96" y="291"/>
                  </a:lnTo>
                  <a:lnTo>
                    <a:pt x="96" y="294"/>
                  </a:lnTo>
                  <a:lnTo>
                    <a:pt x="99" y="289"/>
                  </a:lnTo>
                  <a:lnTo>
                    <a:pt x="99" y="286"/>
                  </a:lnTo>
                  <a:lnTo>
                    <a:pt x="102" y="281"/>
                  </a:lnTo>
                  <a:lnTo>
                    <a:pt x="102" y="278"/>
                  </a:lnTo>
                  <a:lnTo>
                    <a:pt x="102" y="281"/>
                  </a:lnTo>
                  <a:lnTo>
                    <a:pt x="108" y="273"/>
                  </a:lnTo>
                  <a:lnTo>
                    <a:pt x="108" y="269"/>
                  </a:lnTo>
                  <a:lnTo>
                    <a:pt x="111" y="263"/>
                  </a:lnTo>
                  <a:lnTo>
                    <a:pt x="111" y="261"/>
                  </a:lnTo>
                  <a:lnTo>
                    <a:pt x="111" y="263"/>
                  </a:lnTo>
                  <a:lnTo>
                    <a:pt x="116" y="255"/>
                  </a:lnTo>
                  <a:lnTo>
                    <a:pt x="116" y="253"/>
                  </a:lnTo>
                  <a:lnTo>
                    <a:pt x="116" y="255"/>
                  </a:lnTo>
                  <a:lnTo>
                    <a:pt x="119" y="253"/>
                  </a:lnTo>
                  <a:lnTo>
                    <a:pt x="123" y="245"/>
                  </a:lnTo>
                  <a:lnTo>
                    <a:pt x="123" y="242"/>
                  </a:lnTo>
                  <a:lnTo>
                    <a:pt x="123" y="245"/>
                  </a:lnTo>
                  <a:lnTo>
                    <a:pt x="128" y="235"/>
                  </a:lnTo>
                  <a:lnTo>
                    <a:pt x="128" y="233"/>
                  </a:lnTo>
                  <a:lnTo>
                    <a:pt x="128" y="235"/>
                  </a:lnTo>
                  <a:lnTo>
                    <a:pt x="131" y="230"/>
                  </a:lnTo>
                  <a:lnTo>
                    <a:pt x="131" y="227"/>
                  </a:lnTo>
                  <a:lnTo>
                    <a:pt x="131" y="230"/>
                  </a:lnTo>
                  <a:lnTo>
                    <a:pt x="137" y="222"/>
                  </a:lnTo>
                  <a:lnTo>
                    <a:pt x="137" y="219"/>
                  </a:lnTo>
                  <a:lnTo>
                    <a:pt x="137" y="222"/>
                  </a:lnTo>
                  <a:lnTo>
                    <a:pt x="143" y="214"/>
                  </a:lnTo>
                  <a:lnTo>
                    <a:pt x="143" y="211"/>
                  </a:lnTo>
                  <a:lnTo>
                    <a:pt x="143" y="214"/>
                  </a:lnTo>
                  <a:lnTo>
                    <a:pt x="149" y="206"/>
                  </a:lnTo>
                  <a:lnTo>
                    <a:pt x="149" y="203"/>
                  </a:lnTo>
                  <a:lnTo>
                    <a:pt x="149" y="206"/>
                  </a:lnTo>
                  <a:lnTo>
                    <a:pt x="152" y="199"/>
                  </a:lnTo>
                  <a:lnTo>
                    <a:pt x="152" y="197"/>
                  </a:lnTo>
                  <a:lnTo>
                    <a:pt x="152" y="199"/>
                  </a:lnTo>
                  <a:lnTo>
                    <a:pt x="157" y="191"/>
                  </a:lnTo>
                  <a:lnTo>
                    <a:pt x="157" y="189"/>
                  </a:lnTo>
                  <a:lnTo>
                    <a:pt x="157" y="191"/>
                  </a:lnTo>
                  <a:lnTo>
                    <a:pt x="166" y="180"/>
                  </a:lnTo>
                  <a:lnTo>
                    <a:pt x="166" y="178"/>
                  </a:lnTo>
                  <a:lnTo>
                    <a:pt x="164" y="180"/>
                  </a:lnTo>
                  <a:lnTo>
                    <a:pt x="169" y="180"/>
                  </a:lnTo>
                  <a:lnTo>
                    <a:pt x="169" y="175"/>
                  </a:lnTo>
                  <a:lnTo>
                    <a:pt x="169" y="178"/>
                  </a:lnTo>
                  <a:lnTo>
                    <a:pt x="172" y="172"/>
                  </a:lnTo>
                  <a:lnTo>
                    <a:pt x="172" y="170"/>
                  </a:lnTo>
                  <a:lnTo>
                    <a:pt x="172" y="172"/>
                  </a:lnTo>
                  <a:lnTo>
                    <a:pt x="178" y="163"/>
                  </a:lnTo>
                  <a:lnTo>
                    <a:pt x="178" y="161"/>
                  </a:lnTo>
                  <a:lnTo>
                    <a:pt x="178" y="163"/>
                  </a:lnTo>
                  <a:lnTo>
                    <a:pt x="190" y="150"/>
                  </a:lnTo>
                  <a:lnTo>
                    <a:pt x="190" y="147"/>
                  </a:lnTo>
                  <a:lnTo>
                    <a:pt x="186" y="150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90" y="147"/>
                  </a:lnTo>
                  <a:lnTo>
                    <a:pt x="195" y="147"/>
                  </a:lnTo>
                  <a:lnTo>
                    <a:pt x="195" y="142"/>
                  </a:lnTo>
                  <a:lnTo>
                    <a:pt x="192" y="144"/>
                  </a:lnTo>
                  <a:lnTo>
                    <a:pt x="198" y="144"/>
                  </a:lnTo>
                  <a:lnTo>
                    <a:pt x="198" y="139"/>
                  </a:lnTo>
                  <a:lnTo>
                    <a:pt x="198" y="142"/>
                  </a:lnTo>
                  <a:lnTo>
                    <a:pt x="219" y="122"/>
                  </a:lnTo>
                  <a:lnTo>
                    <a:pt x="216" y="122"/>
                  </a:lnTo>
                  <a:lnTo>
                    <a:pt x="221" y="122"/>
                  </a:lnTo>
                  <a:lnTo>
                    <a:pt x="221" y="116"/>
                  </a:lnTo>
                  <a:lnTo>
                    <a:pt x="219" y="119"/>
                  </a:lnTo>
                  <a:lnTo>
                    <a:pt x="224" y="119"/>
                  </a:lnTo>
                  <a:lnTo>
                    <a:pt x="224" y="114"/>
                  </a:lnTo>
                  <a:lnTo>
                    <a:pt x="221" y="116"/>
                  </a:lnTo>
                  <a:lnTo>
                    <a:pt x="228" y="116"/>
                  </a:lnTo>
                  <a:lnTo>
                    <a:pt x="228" y="111"/>
                  </a:lnTo>
                  <a:lnTo>
                    <a:pt x="224" y="114"/>
                  </a:lnTo>
                  <a:lnTo>
                    <a:pt x="231" y="114"/>
                  </a:lnTo>
                  <a:lnTo>
                    <a:pt x="231" y="108"/>
                  </a:lnTo>
                  <a:lnTo>
                    <a:pt x="228" y="111"/>
                  </a:lnTo>
                  <a:lnTo>
                    <a:pt x="231" y="111"/>
                  </a:lnTo>
                  <a:lnTo>
                    <a:pt x="236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39" y="103"/>
                  </a:lnTo>
                  <a:lnTo>
                    <a:pt x="239" y="106"/>
                  </a:lnTo>
                  <a:lnTo>
                    <a:pt x="245" y="99"/>
                  </a:lnTo>
                  <a:lnTo>
                    <a:pt x="242" y="99"/>
                  </a:lnTo>
                  <a:lnTo>
                    <a:pt x="248" y="99"/>
                  </a:lnTo>
                  <a:lnTo>
                    <a:pt x="248" y="94"/>
                  </a:lnTo>
                  <a:lnTo>
                    <a:pt x="245" y="97"/>
                  </a:lnTo>
                  <a:lnTo>
                    <a:pt x="250" y="97"/>
                  </a:lnTo>
                  <a:lnTo>
                    <a:pt x="250" y="91"/>
                  </a:lnTo>
                  <a:lnTo>
                    <a:pt x="248" y="94"/>
                  </a:lnTo>
                  <a:lnTo>
                    <a:pt x="253" y="94"/>
                  </a:lnTo>
                  <a:lnTo>
                    <a:pt x="253" y="88"/>
                  </a:lnTo>
                  <a:lnTo>
                    <a:pt x="250" y="91"/>
                  </a:lnTo>
                  <a:lnTo>
                    <a:pt x="260" y="91"/>
                  </a:lnTo>
                  <a:lnTo>
                    <a:pt x="260" y="86"/>
                  </a:lnTo>
                  <a:lnTo>
                    <a:pt x="257" y="88"/>
                  </a:lnTo>
                  <a:lnTo>
                    <a:pt x="262" y="88"/>
                  </a:lnTo>
                  <a:lnTo>
                    <a:pt x="262" y="83"/>
                  </a:lnTo>
                  <a:lnTo>
                    <a:pt x="260" y="86"/>
                  </a:lnTo>
                  <a:lnTo>
                    <a:pt x="262" y="86"/>
                  </a:lnTo>
                  <a:lnTo>
                    <a:pt x="269" y="83"/>
                  </a:lnTo>
                  <a:lnTo>
                    <a:pt x="265" y="83"/>
                  </a:lnTo>
                  <a:lnTo>
                    <a:pt x="271" y="83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7" y="80"/>
                  </a:lnTo>
                  <a:lnTo>
                    <a:pt x="277" y="75"/>
                  </a:lnTo>
                  <a:lnTo>
                    <a:pt x="274" y="78"/>
                  </a:lnTo>
                  <a:lnTo>
                    <a:pt x="277" y="78"/>
                  </a:lnTo>
                  <a:lnTo>
                    <a:pt x="283" y="75"/>
                  </a:lnTo>
                  <a:lnTo>
                    <a:pt x="279" y="75"/>
                  </a:lnTo>
                  <a:lnTo>
                    <a:pt x="286" y="75"/>
                  </a:lnTo>
                  <a:lnTo>
                    <a:pt x="286" y="70"/>
                  </a:lnTo>
                  <a:lnTo>
                    <a:pt x="283" y="72"/>
                  </a:lnTo>
                  <a:lnTo>
                    <a:pt x="291" y="72"/>
                  </a:lnTo>
                  <a:lnTo>
                    <a:pt x="291" y="66"/>
                  </a:lnTo>
                  <a:lnTo>
                    <a:pt x="289" y="70"/>
                  </a:lnTo>
                  <a:lnTo>
                    <a:pt x="298" y="70"/>
                  </a:lnTo>
                  <a:lnTo>
                    <a:pt x="298" y="63"/>
                  </a:lnTo>
                  <a:lnTo>
                    <a:pt x="295" y="66"/>
                  </a:lnTo>
                  <a:lnTo>
                    <a:pt x="298" y="66"/>
                  </a:lnTo>
                  <a:lnTo>
                    <a:pt x="303" y="63"/>
                  </a:lnTo>
                  <a:lnTo>
                    <a:pt x="300" y="63"/>
                  </a:lnTo>
                  <a:lnTo>
                    <a:pt x="306" y="63"/>
                  </a:lnTo>
                  <a:lnTo>
                    <a:pt x="306" y="58"/>
                  </a:lnTo>
                  <a:lnTo>
                    <a:pt x="303" y="60"/>
                  </a:lnTo>
                  <a:lnTo>
                    <a:pt x="306" y="60"/>
                  </a:lnTo>
                  <a:lnTo>
                    <a:pt x="312" y="58"/>
                  </a:lnTo>
                  <a:lnTo>
                    <a:pt x="309" y="58"/>
                  </a:lnTo>
                  <a:lnTo>
                    <a:pt x="312" y="58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20" y="55"/>
                  </a:lnTo>
                  <a:lnTo>
                    <a:pt x="320" y="50"/>
                  </a:lnTo>
                  <a:lnTo>
                    <a:pt x="317" y="52"/>
                  </a:lnTo>
                  <a:lnTo>
                    <a:pt x="320" y="52"/>
                  </a:lnTo>
                  <a:lnTo>
                    <a:pt x="327" y="50"/>
                  </a:lnTo>
                  <a:lnTo>
                    <a:pt x="324" y="50"/>
                  </a:lnTo>
                  <a:lnTo>
                    <a:pt x="327" y="50"/>
                  </a:lnTo>
                  <a:lnTo>
                    <a:pt x="332" y="47"/>
                  </a:lnTo>
                  <a:lnTo>
                    <a:pt x="329" y="47"/>
                  </a:lnTo>
                  <a:lnTo>
                    <a:pt x="336" y="47"/>
                  </a:lnTo>
                  <a:lnTo>
                    <a:pt x="336" y="42"/>
                  </a:lnTo>
                  <a:lnTo>
                    <a:pt x="332" y="44"/>
                  </a:lnTo>
                  <a:lnTo>
                    <a:pt x="341" y="44"/>
                  </a:lnTo>
                  <a:lnTo>
                    <a:pt x="341" y="39"/>
                  </a:lnTo>
                  <a:lnTo>
                    <a:pt x="338" y="42"/>
                  </a:lnTo>
                  <a:lnTo>
                    <a:pt x="346" y="42"/>
                  </a:lnTo>
                  <a:lnTo>
                    <a:pt x="346" y="36"/>
                  </a:lnTo>
                  <a:lnTo>
                    <a:pt x="344" y="39"/>
                  </a:lnTo>
                  <a:lnTo>
                    <a:pt x="350" y="39"/>
                  </a:lnTo>
                  <a:lnTo>
                    <a:pt x="356" y="36"/>
                  </a:lnTo>
                  <a:lnTo>
                    <a:pt x="353" y="36"/>
                  </a:lnTo>
                  <a:lnTo>
                    <a:pt x="358" y="36"/>
                  </a:lnTo>
                  <a:lnTo>
                    <a:pt x="365" y="32"/>
                  </a:lnTo>
                  <a:lnTo>
                    <a:pt x="362" y="32"/>
                  </a:lnTo>
                  <a:lnTo>
                    <a:pt x="365" y="32"/>
                  </a:lnTo>
                  <a:lnTo>
                    <a:pt x="370" y="30"/>
                  </a:lnTo>
                  <a:lnTo>
                    <a:pt x="367" y="30"/>
                  </a:lnTo>
                  <a:lnTo>
                    <a:pt x="376" y="30"/>
                  </a:lnTo>
                  <a:lnTo>
                    <a:pt x="376" y="24"/>
                  </a:lnTo>
                  <a:lnTo>
                    <a:pt x="373" y="27"/>
                  </a:lnTo>
                  <a:lnTo>
                    <a:pt x="387" y="27"/>
                  </a:lnTo>
                  <a:lnTo>
                    <a:pt x="387" y="22"/>
                  </a:lnTo>
                  <a:lnTo>
                    <a:pt x="385" y="24"/>
                  </a:lnTo>
                  <a:lnTo>
                    <a:pt x="391" y="24"/>
                  </a:lnTo>
                  <a:lnTo>
                    <a:pt x="396" y="22"/>
                  </a:lnTo>
                  <a:lnTo>
                    <a:pt x="394" y="22"/>
                  </a:lnTo>
                  <a:lnTo>
                    <a:pt x="403" y="22"/>
                  </a:lnTo>
                  <a:lnTo>
                    <a:pt x="408" y="19"/>
                  </a:lnTo>
                  <a:lnTo>
                    <a:pt x="405" y="19"/>
                  </a:lnTo>
                  <a:lnTo>
                    <a:pt x="417" y="19"/>
                  </a:lnTo>
                  <a:lnTo>
                    <a:pt x="423" y="16"/>
                  </a:lnTo>
                  <a:lnTo>
                    <a:pt x="420" y="16"/>
                  </a:lnTo>
                  <a:lnTo>
                    <a:pt x="429" y="16"/>
                  </a:lnTo>
                  <a:lnTo>
                    <a:pt x="434" y="14"/>
                  </a:lnTo>
                  <a:lnTo>
                    <a:pt x="432" y="14"/>
                  </a:lnTo>
                  <a:lnTo>
                    <a:pt x="443" y="14"/>
                  </a:lnTo>
                  <a:lnTo>
                    <a:pt x="449" y="11"/>
                  </a:lnTo>
                  <a:lnTo>
                    <a:pt x="446" y="11"/>
                  </a:lnTo>
                  <a:lnTo>
                    <a:pt x="458" y="11"/>
                  </a:lnTo>
                  <a:lnTo>
                    <a:pt x="463" y="8"/>
                  </a:lnTo>
                  <a:lnTo>
                    <a:pt x="461" y="8"/>
                  </a:lnTo>
                  <a:lnTo>
                    <a:pt x="475" y="8"/>
                  </a:lnTo>
                  <a:lnTo>
                    <a:pt x="481" y="6"/>
                  </a:lnTo>
                  <a:lnTo>
                    <a:pt x="478" y="6"/>
                  </a:lnTo>
                  <a:lnTo>
                    <a:pt x="496" y="6"/>
                  </a:lnTo>
                  <a:lnTo>
                    <a:pt x="492" y="0"/>
                  </a:lnTo>
                  <a:lnTo>
                    <a:pt x="496" y="0"/>
                  </a:lnTo>
                  <a:lnTo>
                    <a:pt x="478" y="0"/>
                  </a:lnTo>
                  <a:lnTo>
                    <a:pt x="472" y="3"/>
                  </a:lnTo>
                  <a:lnTo>
                    <a:pt x="475" y="3"/>
                  </a:lnTo>
                  <a:lnTo>
                    <a:pt x="461" y="3"/>
                  </a:lnTo>
                  <a:lnTo>
                    <a:pt x="454" y="6"/>
                  </a:lnTo>
                  <a:lnTo>
                    <a:pt x="458" y="6"/>
                  </a:lnTo>
                  <a:lnTo>
                    <a:pt x="446" y="6"/>
                  </a:lnTo>
                  <a:lnTo>
                    <a:pt x="440" y="8"/>
                  </a:lnTo>
                  <a:lnTo>
                    <a:pt x="443" y="8"/>
                  </a:lnTo>
                  <a:lnTo>
                    <a:pt x="432" y="8"/>
                  </a:lnTo>
                  <a:lnTo>
                    <a:pt x="425" y="11"/>
                  </a:lnTo>
                  <a:lnTo>
                    <a:pt x="429" y="11"/>
                  </a:lnTo>
                  <a:lnTo>
                    <a:pt x="420" y="11"/>
                  </a:lnTo>
                  <a:lnTo>
                    <a:pt x="414" y="14"/>
                  </a:lnTo>
                  <a:lnTo>
                    <a:pt x="417" y="14"/>
                  </a:lnTo>
                  <a:lnTo>
                    <a:pt x="405" y="14"/>
                  </a:lnTo>
                  <a:lnTo>
                    <a:pt x="399" y="16"/>
                  </a:lnTo>
                  <a:lnTo>
                    <a:pt x="403" y="16"/>
                  </a:lnTo>
                  <a:lnTo>
                    <a:pt x="394" y="16"/>
                  </a:lnTo>
                  <a:lnTo>
                    <a:pt x="387" y="19"/>
                  </a:lnTo>
                  <a:lnTo>
                    <a:pt x="391" y="19"/>
                  </a:lnTo>
                  <a:lnTo>
                    <a:pt x="382" y="19"/>
                  </a:lnTo>
                  <a:lnTo>
                    <a:pt x="382" y="24"/>
                  </a:lnTo>
                  <a:lnTo>
                    <a:pt x="385" y="22"/>
                  </a:lnTo>
                  <a:lnTo>
                    <a:pt x="370" y="22"/>
                  </a:lnTo>
                  <a:lnTo>
                    <a:pt x="370" y="27"/>
                  </a:lnTo>
                  <a:lnTo>
                    <a:pt x="373" y="24"/>
                  </a:lnTo>
                  <a:lnTo>
                    <a:pt x="367" y="24"/>
                  </a:lnTo>
                  <a:lnTo>
                    <a:pt x="362" y="27"/>
                  </a:lnTo>
                  <a:lnTo>
                    <a:pt x="365" y="27"/>
                  </a:lnTo>
                  <a:lnTo>
                    <a:pt x="362" y="27"/>
                  </a:lnTo>
                  <a:lnTo>
                    <a:pt x="356" y="30"/>
                  </a:lnTo>
                  <a:lnTo>
                    <a:pt x="358" y="30"/>
                  </a:lnTo>
                  <a:lnTo>
                    <a:pt x="353" y="30"/>
                  </a:lnTo>
                  <a:lnTo>
                    <a:pt x="346" y="32"/>
                  </a:lnTo>
                  <a:lnTo>
                    <a:pt x="350" y="32"/>
                  </a:lnTo>
                  <a:lnTo>
                    <a:pt x="341" y="32"/>
                  </a:lnTo>
                  <a:lnTo>
                    <a:pt x="341" y="39"/>
                  </a:lnTo>
                  <a:lnTo>
                    <a:pt x="344" y="36"/>
                  </a:lnTo>
                  <a:lnTo>
                    <a:pt x="336" y="36"/>
                  </a:lnTo>
                  <a:lnTo>
                    <a:pt x="336" y="42"/>
                  </a:lnTo>
                  <a:lnTo>
                    <a:pt x="338" y="39"/>
                  </a:lnTo>
                  <a:lnTo>
                    <a:pt x="329" y="39"/>
                  </a:lnTo>
                  <a:lnTo>
                    <a:pt x="329" y="44"/>
                  </a:lnTo>
                  <a:lnTo>
                    <a:pt x="332" y="42"/>
                  </a:lnTo>
                  <a:lnTo>
                    <a:pt x="329" y="42"/>
                  </a:lnTo>
                  <a:lnTo>
                    <a:pt x="324" y="44"/>
                  </a:lnTo>
                  <a:lnTo>
                    <a:pt x="327" y="44"/>
                  </a:lnTo>
                  <a:lnTo>
                    <a:pt x="324" y="44"/>
                  </a:lnTo>
                  <a:lnTo>
                    <a:pt x="317" y="47"/>
                  </a:lnTo>
                  <a:lnTo>
                    <a:pt x="320" y="47"/>
                  </a:lnTo>
                  <a:lnTo>
                    <a:pt x="315" y="47"/>
                  </a:lnTo>
                  <a:lnTo>
                    <a:pt x="315" y="52"/>
                  </a:lnTo>
                  <a:lnTo>
                    <a:pt x="317" y="50"/>
                  </a:lnTo>
                  <a:lnTo>
                    <a:pt x="315" y="50"/>
                  </a:lnTo>
                  <a:lnTo>
                    <a:pt x="309" y="52"/>
                  </a:lnTo>
                  <a:lnTo>
                    <a:pt x="312" y="52"/>
                  </a:lnTo>
                  <a:lnTo>
                    <a:pt x="309" y="52"/>
                  </a:lnTo>
                  <a:lnTo>
                    <a:pt x="303" y="55"/>
                  </a:lnTo>
                  <a:lnTo>
                    <a:pt x="306" y="55"/>
                  </a:lnTo>
                  <a:lnTo>
                    <a:pt x="300" y="55"/>
                  </a:lnTo>
                  <a:lnTo>
                    <a:pt x="300" y="60"/>
                  </a:lnTo>
                  <a:lnTo>
                    <a:pt x="303" y="58"/>
                  </a:lnTo>
                  <a:lnTo>
                    <a:pt x="300" y="58"/>
                  </a:lnTo>
                  <a:lnTo>
                    <a:pt x="295" y="60"/>
                  </a:lnTo>
                  <a:lnTo>
                    <a:pt x="298" y="60"/>
                  </a:lnTo>
                  <a:lnTo>
                    <a:pt x="291" y="60"/>
                  </a:lnTo>
                  <a:lnTo>
                    <a:pt x="291" y="66"/>
                  </a:lnTo>
                  <a:lnTo>
                    <a:pt x="295" y="63"/>
                  </a:lnTo>
                  <a:lnTo>
                    <a:pt x="286" y="63"/>
                  </a:lnTo>
                  <a:lnTo>
                    <a:pt x="286" y="70"/>
                  </a:lnTo>
                  <a:lnTo>
                    <a:pt x="289" y="66"/>
                  </a:lnTo>
                  <a:lnTo>
                    <a:pt x="279" y="66"/>
                  </a:lnTo>
                  <a:lnTo>
                    <a:pt x="279" y="72"/>
                  </a:lnTo>
                  <a:lnTo>
                    <a:pt x="283" y="70"/>
                  </a:lnTo>
                  <a:lnTo>
                    <a:pt x="279" y="70"/>
                  </a:lnTo>
                  <a:lnTo>
                    <a:pt x="274" y="72"/>
                  </a:lnTo>
                  <a:lnTo>
                    <a:pt x="277" y="72"/>
                  </a:lnTo>
                  <a:lnTo>
                    <a:pt x="271" y="72"/>
                  </a:lnTo>
                  <a:lnTo>
                    <a:pt x="271" y="78"/>
                  </a:lnTo>
                  <a:lnTo>
                    <a:pt x="274" y="75"/>
                  </a:lnTo>
                  <a:lnTo>
                    <a:pt x="265" y="75"/>
                  </a:lnTo>
                  <a:lnTo>
                    <a:pt x="265" y="80"/>
                  </a:lnTo>
                  <a:lnTo>
                    <a:pt x="269" y="78"/>
                  </a:lnTo>
                  <a:lnTo>
                    <a:pt x="265" y="78"/>
                  </a:lnTo>
                  <a:lnTo>
                    <a:pt x="260" y="80"/>
                  </a:lnTo>
                  <a:lnTo>
                    <a:pt x="262" y="80"/>
                  </a:lnTo>
                  <a:lnTo>
                    <a:pt x="257" y="80"/>
                  </a:lnTo>
                  <a:lnTo>
                    <a:pt x="257" y="86"/>
                  </a:lnTo>
                  <a:lnTo>
                    <a:pt x="260" y="83"/>
                  </a:lnTo>
                  <a:lnTo>
                    <a:pt x="253" y="83"/>
                  </a:lnTo>
                  <a:lnTo>
                    <a:pt x="253" y="88"/>
                  </a:lnTo>
                  <a:lnTo>
                    <a:pt x="257" y="86"/>
                  </a:lnTo>
                  <a:lnTo>
                    <a:pt x="248" y="86"/>
                  </a:lnTo>
                  <a:lnTo>
                    <a:pt x="248" y="91"/>
                  </a:lnTo>
                  <a:lnTo>
                    <a:pt x="250" y="88"/>
                  </a:lnTo>
                  <a:lnTo>
                    <a:pt x="245" y="88"/>
                  </a:lnTo>
                  <a:lnTo>
                    <a:pt x="245" y="94"/>
                  </a:lnTo>
                  <a:lnTo>
                    <a:pt x="248" y="91"/>
                  </a:lnTo>
                  <a:lnTo>
                    <a:pt x="242" y="91"/>
                  </a:lnTo>
                  <a:lnTo>
                    <a:pt x="242" y="97"/>
                  </a:lnTo>
                  <a:lnTo>
                    <a:pt x="245" y="94"/>
                  </a:lnTo>
                  <a:lnTo>
                    <a:pt x="242" y="94"/>
                  </a:lnTo>
                  <a:lnTo>
                    <a:pt x="233" y="103"/>
                  </a:lnTo>
                  <a:lnTo>
                    <a:pt x="233" y="106"/>
                  </a:lnTo>
                  <a:lnTo>
                    <a:pt x="236" y="103"/>
                  </a:lnTo>
                  <a:lnTo>
                    <a:pt x="233" y="103"/>
                  </a:lnTo>
                  <a:lnTo>
                    <a:pt x="228" y="106"/>
                  </a:lnTo>
                  <a:lnTo>
                    <a:pt x="231" y="106"/>
                  </a:lnTo>
                  <a:lnTo>
                    <a:pt x="224" y="106"/>
                  </a:lnTo>
                  <a:lnTo>
                    <a:pt x="224" y="111"/>
                  </a:lnTo>
                  <a:lnTo>
                    <a:pt x="228" y="108"/>
                  </a:lnTo>
                  <a:lnTo>
                    <a:pt x="221" y="108"/>
                  </a:lnTo>
                  <a:lnTo>
                    <a:pt x="221" y="114"/>
                  </a:lnTo>
                  <a:lnTo>
                    <a:pt x="224" y="111"/>
                  </a:lnTo>
                  <a:lnTo>
                    <a:pt x="219" y="111"/>
                  </a:lnTo>
                  <a:lnTo>
                    <a:pt x="219" y="116"/>
                  </a:lnTo>
                  <a:lnTo>
                    <a:pt x="221" y="114"/>
                  </a:lnTo>
                  <a:lnTo>
                    <a:pt x="216" y="114"/>
                  </a:lnTo>
                  <a:lnTo>
                    <a:pt x="216" y="119"/>
                  </a:lnTo>
                  <a:lnTo>
                    <a:pt x="219" y="116"/>
                  </a:lnTo>
                  <a:lnTo>
                    <a:pt x="216" y="116"/>
                  </a:lnTo>
                  <a:lnTo>
                    <a:pt x="192" y="139"/>
                  </a:lnTo>
                  <a:lnTo>
                    <a:pt x="192" y="142"/>
                  </a:lnTo>
                  <a:lnTo>
                    <a:pt x="195" y="139"/>
                  </a:lnTo>
                  <a:lnTo>
                    <a:pt x="190" y="139"/>
                  </a:lnTo>
                  <a:lnTo>
                    <a:pt x="190" y="144"/>
                  </a:lnTo>
                  <a:lnTo>
                    <a:pt x="192" y="142"/>
                  </a:lnTo>
                  <a:lnTo>
                    <a:pt x="186" y="142"/>
                  </a:lnTo>
                  <a:lnTo>
                    <a:pt x="186" y="147"/>
                  </a:lnTo>
                  <a:lnTo>
                    <a:pt x="190" y="144"/>
                  </a:lnTo>
                  <a:lnTo>
                    <a:pt x="183" y="144"/>
                  </a:lnTo>
                  <a:lnTo>
                    <a:pt x="183" y="150"/>
                  </a:lnTo>
                  <a:lnTo>
                    <a:pt x="183" y="147"/>
                  </a:lnTo>
                  <a:lnTo>
                    <a:pt x="172" y="161"/>
                  </a:lnTo>
                  <a:lnTo>
                    <a:pt x="172" y="163"/>
                  </a:lnTo>
                  <a:lnTo>
                    <a:pt x="172" y="161"/>
                  </a:lnTo>
                  <a:lnTo>
                    <a:pt x="166" y="170"/>
                  </a:lnTo>
                  <a:lnTo>
                    <a:pt x="166" y="172"/>
                  </a:lnTo>
                  <a:lnTo>
                    <a:pt x="166" y="170"/>
                  </a:lnTo>
                  <a:lnTo>
                    <a:pt x="164" y="175"/>
                  </a:lnTo>
                  <a:lnTo>
                    <a:pt x="164" y="178"/>
                  </a:lnTo>
                  <a:lnTo>
                    <a:pt x="166" y="175"/>
                  </a:lnTo>
                  <a:lnTo>
                    <a:pt x="161" y="175"/>
                  </a:lnTo>
                  <a:lnTo>
                    <a:pt x="161" y="180"/>
                  </a:lnTo>
                  <a:lnTo>
                    <a:pt x="161" y="178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45" y="197"/>
                  </a:lnTo>
                  <a:lnTo>
                    <a:pt x="145" y="199"/>
                  </a:lnTo>
                  <a:lnTo>
                    <a:pt x="145" y="197"/>
                  </a:lnTo>
                  <a:lnTo>
                    <a:pt x="143" y="203"/>
                  </a:lnTo>
                  <a:lnTo>
                    <a:pt x="143" y="206"/>
                  </a:lnTo>
                  <a:lnTo>
                    <a:pt x="143" y="203"/>
                  </a:lnTo>
                  <a:lnTo>
                    <a:pt x="137" y="211"/>
                  </a:lnTo>
                  <a:lnTo>
                    <a:pt x="137" y="214"/>
                  </a:lnTo>
                  <a:lnTo>
                    <a:pt x="137" y="211"/>
                  </a:lnTo>
                  <a:lnTo>
                    <a:pt x="131" y="219"/>
                  </a:lnTo>
                  <a:lnTo>
                    <a:pt x="131" y="222"/>
                  </a:lnTo>
                  <a:lnTo>
                    <a:pt x="131" y="219"/>
                  </a:lnTo>
                  <a:lnTo>
                    <a:pt x="125" y="227"/>
                  </a:lnTo>
                  <a:lnTo>
                    <a:pt x="125" y="230"/>
                  </a:lnTo>
                  <a:lnTo>
                    <a:pt x="125" y="227"/>
                  </a:lnTo>
                  <a:lnTo>
                    <a:pt x="123" y="233"/>
                  </a:lnTo>
                  <a:lnTo>
                    <a:pt x="123" y="235"/>
                  </a:lnTo>
                  <a:lnTo>
                    <a:pt x="123" y="233"/>
                  </a:lnTo>
                  <a:lnTo>
                    <a:pt x="116" y="242"/>
                  </a:lnTo>
                  <a:lnTo>
                    <a:pt x="116" y="245"/>
                  </a:lnTo>
                  <a:lnTo>
                    <a:pt x="114" y="250"/>
                  </a:lnTo>
                  <a:lnTo>
                    <a:pt x="114" y="247"/>
                  </a:lnTo>
                  <a:lnTo>
                    <a:pt x="111" y="253"/>
                  </a:lnTo>
                  <a:lnTo>
                    <a:pt x="111" y="255"/>
                  </a:lnTo>
                  <a:lnTo>
                    <a:pt x="111" y="253"/>
                  </a:lnTo>
                  <a:lnTo>
                    <a:pt x="105" y="261"/>
                  </a:lnTo>
                  <a:lnTo>
                    <a:pt x="105" y="263"/>
                  </a:lnTo>
                  <a:lnTo>
                    <a:pt x="102" y="269"/>
                  </a:lnTo>
                  <a:lnTo>
                    <a:pt x="102" y="273"/>
                  </a:lnTo>
                  <a:lnTo>
                    <a:pt x="102" y="269"/>
                  </a:lnTo>
                  <a:lnTo>
                    <a:pt x="96" y="278"/>
                  </a:lnTo>
                  <a:lnTo>
                    <a:pt x="96" y="281"/>
                  </a:lnTo>
                  <a:lnTo>
                    <a:pt x="94" y="286"/>
                  </a:lnTo>
                  <a:lnTo>
                    <a:pt x="94" y="289"/>
                  </a:lnTo>
                  <a:lnTo>
                    <a:pt x="94" y="286"/>
                  </a:lnTo>
                  <a:lnTo>
                    <a:pt x="90" y="291"/>
                  </a:lnTo>
                  <a:lnTo>
                    <a:pt x="90" y="297"/>
                  </a:lnTo>
                  <a:lnTo>
                    <a:pt x="90" y="294"/>
                  </a:lnTo>
                  <a:lnTo>
                    <a:pt x="87" y="300"/>
                  </a:lnTo>
                  <a:lnTo>
                    <a:pt x="87" y="302"/>
                  </a:lnTo>
                  <a:lnTo>
                    <a:pt x="87" y="300"/>
                  </a:lnTo>
                  <a:lnTo>
                    <a:pt x="85" y="302"/>
                  </a:lnTo>
                  <a:lnTo>
                    <a:pt x="82" y="311"/>
                  </a:lnTo>
                  <a:lnTo>
                    <a:pt x="82" y="319"/>
                  </a:lnTo>
                  <a:lnTo>
                    <a:pt x="85" y="317"/>
                  </a:lnTo>
                  <a:lnTo>
                    <a:pt x="78" y="317"/>
                  </a:lnTo>
                  <a:lnTo>
                    <a:pt x="78" y="325"/>
                  </a:lnTo>
                  <a:lnTo>
                    <a:pt x="78" y="322"/>
                  </a:lnTo>
                  <a:lnTo>
                    <a:pt x="76" y="327"/>
                  </a:lnTo>
                  <a:lnTo>
                    <a:pt x="76" y="330"/>
                  </a:lnTo>
                  <a:lnTo>
                    <a:pt x="73" y="336"/>
                  </a:lnTo>
                  <a:lnTo>
                    <a:pt x="73" y="339"/>
                  </a:lnTo>
                  <a:lnTo>
                    <a:pt x="70" y="345"/>
                  </a:lnTo>
                  <a:lnTo>
                    <a:pt x="70" y="350"/>
                  </a:lnTo>
                  <a:lnTo>
                    <a:pt x="66" y="355"/>
                  </a:lnTo>
                  <a:lnTo>
                    <a:pt x="66" y="358"/>
                  </a:lnTo>
                  <a:lnTo>
                    <a:pt x="64" y="364"/>
                  </a:lnTo>
                  <a:lnTo>
                    <a:pt x="64" y="373"/>
                  </a:lnTo>
                  <a:lnTo>
                    <a:pt x="64" y="369"/>
                  </a:lnTo>
                  <a:lnTo>
                    <a:pt x="61" y="375"/>
                  </a:lnTo>
                  <a:lnTo>
                    <a:pt x="61" y="381"/>
                  </a:lnTo>
                  <a:lnTo>
                    <a:pt x="61" y="378"/>
                  </a:lnTo>
                  <a:lnTo>
                    <a:pt x="58" y="383"/>
                  </a:lnTo>
                  <a:lnTo>
                    <a:pt x="58" y="392"/>
                  </a:lnTo>
                  <a:lnTo>
                    <a:pt x="56" y="397"/>
                  </a:lnTo>
                  <a:lnTo>
                    <a:pt x="56" y="406"/>
                  </a:lnTo>
                  <a:lnTo>
                    <a:pt x="52" y="411"/>
                  </a:lnTo>
                  <a:lnTo>
                    <a:pt x="52" y="414"/>
                  </a:lnTo>
                  <a:lnTo>
                    <a:pt x="49" y="420"/>
                  </a:lnTo>
                  <a:lnTo>
                    <a:pt x="49" y="428"/>
                  </a:lnTo>
                  <a:lnTo>
                    <a:pt x="47" y="433"/>
                  </a:lnTo>
                  <a:lnTo>
                    <a:pt x="47" y="442"/>
                  </a:lnTo>
                  <a:lnTo>
                    <a:pt x="44" y="448"/>
                  </a:lnTo>
                  <a:lnTo>
                    <a:pt x="44" y="461"/>
                  </a:lnTo>
                  <a:lnTo>
                    <a:pt x="41" y="466"/>
                  </a:lnTo>
                  <a:lnTo>
                    <a:pt x="41" y="476"/>
                  </a:lnTo>
                  <a:lnTo>
                    <a:pt x="38" y="481"/>
                  </a:lnTo>
                  <a:lnTo>
                    <a:pt x="38" y="492"/>
                  </a:lnTo>
                  <a:lnTo>
                    <a:pt x="35" y="497"/>
                  </a:lnTo>
                  <a:lnTo>
                    <a:pt x="35" y="509"/>
                  </a:lnTo>
                  <a:lnTo>
                    <a:pt x="32" y="514"/>
                  </a:lnTo>
                  <a:lnTo>
                    <a:pt x="32" y="530"/>
                  </a:lnTo>
                  <a:lnTo>
                    <a:pt x="32" y="528"/>
                  </a:lnTo>
                  <a:lnTo>
                    <a:pt x="29" y="533"/>
                  </a:lnTo>
                  <a:lnTo>
                    <a:pt x="29" y="545"/>
                  </a:lnTo>
                  <a:lnTo>
                    <a:pt x="27" y="550"/>
                  </a:lnTo>
                  <a:lnTo>
                    <a:pt x="27" y="567"/>
                  </a:lnTo>
                  <a:lnTo>
                    <a:pt x="23" y="576"/>
                  </a:lnTo>
                  <a:lnTo>
                    <a:pt x="23" y="595"/>
                  </a:lnTo>
                  <a:lnTo>
                    <a:pt x="20" y="600"/>
                  </a:lnTo>
                  <a:lnTo>
                    <a:pt x="20" y="620"/>
                  </a:lnTo>
                  <a:lnTo>
                    <a:pt x="18" y="625"/>
                  </a:lnTo>
                  <a:lnTo>
                    <a:pt x="18" y="648"/>
                  </a:lnTo>
                  <a:lnTo>
                    <a:pt x="15" y="653"/>
                  </a:lnTo>
                  <a:lnTo>
                    <a:pt x="15" y="675"/>
                  </a:lnTo>
                  <a:lnTo>
                    <a:pt x="11" y="681"/>
                  </a:lnTo>
                  <a:lnTo>
                    <a:pt x="11" y="703"/>
                  </a:lnTo>
                  <a:lnTo>
                    <a:pt x="9" y="708"/>
                  </a:lnTo>
                  <a:lnTo>
                    <a:pt x="9" y="736"/>
                  </a:lnTo>
                  <a:lnTo>
                    <a:pt x="6" y="745"/>
                  </a:lnTo>
                  <a:lnTo>
                    <a:pt x="6" y="772"/>
                  </a:lnTo>
                  <a:lnTo>
                    <a:pt x="3" y="779"/>
                  </a:lnTo>
                  <a:lnTo>
                    <a:pt x="3" y="803"/>
                  </a:lnTo>
                  <a:lnTo>
                    <a:pt x="0" y="812"/>
                  </a:lnTo>
                  <a:lnTo>
                    <a:pt x="6" y="812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49" name="Freeform 41"/>
            <p:cNvSpPr>
              <a:spLocks noChangeAspect="1"/>
            </p:cNvSpPr>
            <p:nvPr/>
          </p:nvSpPr>
          <p:spPr bwMode="auto">
            <a:xfrm>
              <a:off x="1663" y="2143"/>
              <a:ext cx="368" cy="414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140" y="16"/>
                </a:cxn>
                <a:cxn ang="0">
                  <a:pos x="178" y="24"/>
                </a:cxn>
                <a:cxn ang="0">
                  <a:pos x="210" y="32"/>
                </a:cxn>
                <a:cxn ang="0">
                  <a:pos x="236" y="41"/>
                </a:cxn>
                <a:cxn ang="0">
                  <a:pos x="259" y="49"/>
                </a:cxn>
                <a:cxn ang="0">
                  <a:pos x="277" y="57"/>
                </a:cxn>
                <a:cxn ang="0">
                  <a:pos x="297" y="68"/>
                </a:cxn>
                <a:cxn ang="0">
                  <a:pos x="317" y="80"/>
                </a:cxn>
                <a:cxn ang="0">
                  <a:pos x="336" y="91"/>
                </a:cxn>
                <a:cxn ang="0">
                  <a:pos x="353" y="102"/>
                </a:cxn>
                <a:cxn ang="0">
                  <a:pos x="376" y="121"/>
                </a:cxn>
                <a:cxn ang="0">
                  <a:pos x="405" y="147"/>
                </a:cxn>
                <a:cxn ang="0">
                  <a:pos x="428" y="171"/>
                </a:cxn>
                <a:cxn ang="0">
                  <a:pos x="443" y="194"/>
                </a:cxn>
                <a:cxn ang="0">
                  <a:pos x="454" y="213"/>
                </a:cxn>
                <a:cxn ang="0">
                  <a:pos x="470" y="238"/>
                </a:cxn>
                <a:cxn ang="0">
                  <a:pos x="478" y="258"/>
                </a:cxn>
                <a:cxn ang="0">
                  <a:pos x="487" y="278"/>
                </a:cxn>
                <a:cxn ang="0">
                  <a:pos x="495" y="294"/>
                </a:cxn>
                <a:cxn ang="0">
                  <a:pos x="504" y="319"/>
                </a:cxn>
                <a:cxn ang="0">
                  <a:pos x="516" y="347"/>
                </a:cxn>
                <a:cxn ang="0">
                  <a:pos x="528" y="377"/>
                </a:cxn>
                <a:cxn ang="0">
                  <a:pos x="539" y="419"/>
                </a:cxn>
                <a:cxn ang="0">
                  <a:pos x="551" y="461"/>
                </a:cxn>
                <a:cxn ang="0">
                  <a:pos x="566" y="522"/>
                </a:cxn>
                <a:cxn ang="0">
                  <a:pos x="576" y="589"/>
                </a:cxn>
                <a:cxn ang="0">
                  <a:pos x="592" y="669"/>
                </a:cxn>
                <a:cxn ang="0">
                  <a:pos x="600" y="700"/>
                </a:cxn>
                <a:cxn ang="0">
                  <a:pos x="588" y="622"/>
                </a:cxn>
                <a:cxn ang="0">
                  <a:pos x="574" y="544"/>
                </a:cxn>
                <a:cxn ang="0">
                  <a:pos x="562" y="482"/>
                </a:cxn>
                <a:cxn ang="0">
                  <a:pos x="547" y="427"/>
                </a:cxn>
                <a:cxn ang="0">
                  <a:pos x="537" y="388"/>
                </a:cxn>
                <a:cxn ang="0">
                  <a:pos x="525" y="352"/>
                </a:cxn>
                <a:cxn ang="0">
                  <a:pos x="513" y="324"/>
                </a:cxn>
                <a:cxn ang="0">
                  <a:pos x="504" y="305"/>
                </a:cxn>
                <a:cxn ang="0">
                  <a:pos x="492" y="274"/>
                </a:cxn>
                <a:cxn ang="0">
                  <a:pos x="484" y="258"/>
                </a:cxn>
                <a:cxn ang="0">
                  <a:pos x="475" y="238"/>
                </a:cxn>
                <a:cxn ang="0">
                  <a:pos x="461" y="211"/>
                </a:cxn>
                <a:cxn ang="0">
                  <a:pos x="449" y="191"/>
                </a:cxn>
                <a:cxn ang="0">
                  <a:pos x="432" y="168"/>
                </a:cxn>
                <a:cxn ang="0">
                  <a:pos x="411" y="149"/>
                </a:cxn>
                <a:cxn ang="0">
                  <a:pos x="396" y="132"/>
                </a:cxn>
                <a:cxn ang="0">
                  <a:pos x="358" y="105"/>
                </a:cxn>
                <a:cxn ang="0">
                  <a:pos x="341" y="91"/>
                </a:cxn>
                <a:cxn ang="0">
                  <a:pos x="320" y="75"/>
                </a:cxn>
                <a:cxn ang="0">
                  <a:pos x="300" y="63"/>
                </a:cxn>
                <a:cxn ang="0">
                  <a:pos x="279" y="52"/>
                </a:cxn>
                <a:cxn ang="0">
                  <a:pos x="262" y="44"/>
                </a:cxn>
                <a:cxn ang="0">
                  <a:pos x="248" y="36"/>
                </a:cxn>
                <a:cxn ang="0">
                  <a:pos x="216" y="27"/>
                </a:cxn>
                <a:cxn ang="0">
                  <a:pos x="186" y="19"/>
                </a:cxn>
                <a:cxn ang="0">
                  <a:pos x="149" y="11"/>
                </a:cxn>
                <a:cxn ang="0">
                  <a:pos x="99" y="2"/>
                </a:cxn>
                <a:cxn ang="0">
                  <a:pos x="3" y="11"/>
                </a:cxn>
              </a:cxnLst>
              <a:rect l="0" t="0" r="r" b="b"/>
              <a:pathLst>
                <a:path w="605" h="726">
                  <a:moveTo>
                    <a:pt x="3" y="11"/>
                  </a:moveTo>
                  <a:lnTo>
                    <a:pt x="8" y="8"/>
                  </a:lnTo>
                  <a:lnTo>
                    <a:pt x="6" y="8"/>
                  </a:lnTo>
                  <a:lnTo>
                    <a:pt x="47" y="8"/>
                  </a:lnTo>
                  <a:lnTo>
                    <a:pt x="52" y="5"/>
                  </a:lnTo>
                  <a:lnTo>
                    <a:pt x="49" y="5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61" y="8"/>
                  </a:lnTo>
                  <a:lnTo>
                    <a:pt x="99" y="8"/>
                  </a:lnTo>
                  <a:lnTo>
                    <a:pt x="96" y="8"/>
                  </a:lnTo>
                  <a:lnTo>
                    <a:pt x="102" y="11"/>
                  </a:lnTo>
                  <a:lnTo>
                    <a:pt x="119" y="11"/>
                  </a:lnTo>
                  <a:lnTo>
                    <a:pt x="116" y="11"/>
                  </a:lnTo>
                  <a:lnTo>
                    <a:pt x="123" y="13"/>
                  </a:lnTo>
                  <a:lnTo>
                    <a:pt x="137" y="13"/>
                  </a:lnTo>
                  <a:lnTo>
                    <a:pt x="133" y="13"/>
                  </a:lnTo>
                  <a:lnTo>
                    <a:pt x="140" y="16"/>
                  </a:lnTo>
                  <a:lnTo>
                    <a:pt x="149" y="16"/>
                  </a:lnTo>
                  <a:lnTo>
                    <a:pt x="145" y="16"/>
                  </a:lnTo>
                  <a:lnTo>
                    <a:pt x="152" y="19"/>
                  </a:lnTo>
                  <a:lnTo>
                    <a:pt x="163" y="19"/>
                  </a:lnTo>
                  <a:lnTo>
                    <a:pt x="160" y="19"/>
                  </a:lnTo>
                  <a:lnTo>
                    <a:pt x="166" y="21"/>
                  </a:lnTo>
                  <a:lnTo>
                    <a:pt x="175" y="21"/>
                  </a:lnTo>
                  <a:lnTo>
                    <a:pt x="171" y="21"/>
                  </a:lnTo>
                  <a:lnTo>
                    <a:pt x="178" y="24"/>
                  </a:lnTo>
                  <a:lnTo>
                    <a:pt x="186" y="24"/>
                  </a:lnTo>
                  <a:lnTo>
                    <a:pt x="183" y="24"/>
                  </a:lnTo>
                  <a:lnTo>
                    <a:pt x="190" y="27"/>
                  </a:lnTo>
                  <a:lnTo>
                    <a:pt x="198" y="27"/>
                  </a:lnTo>
                  <a:lnTo>
                    <a:pt x="195" y="27"/>
                  </a:lnTo>
                  <a:lnTo>
                    <a:pt x="200" y="29"/>
                  </a:lnTo>
                  <a:lnTo>
                    <a:pt x="207" y="29"/>
                  </a:lnTo>
                  <a:lnTo>
                    <a:pt x="204" y="29"/>
                  </a:lnTo>
                  <a:lnTo>
                    <a:pt x="210" y="32"/>
                  </a:lnTo>
                  <a:lnTo>
                    <a:pt x="216" y="32"/>
                  </a:lnTo>
                  <a:lnTo>
                    <a:pt x="212" y="32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4" y="36"/>
                  </a:lnTo>
                  <a:lnTo>
                    <a:pt x="230" y="38"/>
                  </a:lnTo>
                  <a:lnTo>
                    <a:pt x="233" y="38"/>
                  </a:lnTo>
                  <a:lnTo>
                    <a:pt x="230" y="38"/>
                  </a:lnTo>
                  <a:lnTo>
                    <a:pt x="236" y="41"/>
                  </a:lnTo>
                  <a:lnTo>
                    <a:pt x="245" y="41"/>
                  </a:lnTo>
                  <a:lnTo>
                    <a:pt x="242" y="38"/>
                  </a:lnTo>
                  <a:lnTo>
                    <a:pt x="242" y="44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53" y="47"/>
                  </a:lnTo>
                  <a:lnTo>
                    <a:pt x="257" y="47"/>
                  </a:lnTo>
                  <a:lnTo>
                    <a:pt x="253" y="47"/>
                  </a:lnTo>
                  <a:lnTo>
                    <a:pt x="259" y="49"/>
                  </a:lnTo>
                  <a:lnTo>
                    <a:pt x="262" y="49"/>
                  </a:lnTo>
                  <a:lnTo>
                    <a:pt x="259" y="49"/>
                  </a:lnTo>
                  <a:lnTo>
                    <a:pt x="265" y="52"/>
                  </a:lnTo>
                  <a:lnTo>
                    <a:pt x="269" y="52"/>
                  </a:lnTo>
                  <a:lnTo>
                    <a:pt x="265" y="52"/>
                  </a:lnTo>
                  <a:lnTo>
                    <a:pt x="271" y="55"/>
                  </a:lnTo>
                  <a:lnTo>
                    <a:pt x="274" y="55"/>
                  </a:lnTo>
                  <a:lnTo>
                    <a:pt x="271" y="55"/>
                  </a:lnTo>
                  <a:lnTo>
                    <a:pt x="277" y="57"/>
                  </a:lnTo>
                  <a:lnTo>
                    <a:pt x="279" y="57"/>
                  </a:lnTo>
                  <a:lnTo>
                    <a:pt x="277" y="57"/>
                  </a:lnTo>
                  <a:lnTo>
                    <a:pt x="283" y="60"/>
                  </a:lnTo>
                  <a:lnTo>
                    <a:pt x="286" y="60"/>
                  </a:lnTo>
                  <a:lnTo>
                    <a:pt x="283" y="60"/>
                  </a:lnTo>
                  <a:lnTo>
                    <a:pt x="288" y="63"/>
                  </a:lnTo>
                  <a:lnTo>
                    <a:pt x="291" y="63"/>
                  </a:lnTo>
                  <a:lnTo>
                    <a:pt x="288" y="63"/>
                  </a:lnTo>
                  <a:lnTo>
                    <a:pt x="297" y="68"/>
                  </a:lnTo>
                  <a:lnTo>
                    <a:pt x="300" y="68"/>
                  </a:lnTo>
                  <a:lnTo>
                    <a:pt x="297" y="68"/>
                  </a:lnTo>
                  <a:lnTo>
                    <a:pt x="306" y="75"/>
                  </a:lnTo>
                  <a:lnTo>
                    <a:pt x="309" y="75"/>
                  </a:lnTo>
                  <a:lnTo>
                    <a:pt x="306" y="75"/>
                  </a:lnTo>
                  <a:lnTo>
                    <a:pt x="312" y="77"/>
                  </a:lnTo>
                  <a:lnTo>
                    <a:pt x="315" y="77"/>
                  </a:lnTo>
                  <a:lnTo>
                    <a:pt x="312" y="77"/>
                  </a:lnTo>
                  <a:lnTo>
                    <a:pt x="317" y="80"/>
                  </a:lnTo>
                  <a:lnTo>
                    <a:pt x="320" y="80"/>
                  </a:lnTo>
                  <a:lnTo>
                    <a:pt x="317" y="80"/>
                  </a:lnTo>
                  <a:lnTo>
                    <a:pt x="320" y="83"/>
                  </a:lnTo>
                  <a:lnTo>
                    <a:pt x="320" y="80"/>
                  </a:lnTo>
                  <a:lnTo>
                    <a:pt x="320" y="85"/>
                  </a:lnTo>
                  <a:lnTo>
                    <a:pt x="326" y="85"/>
                  </a:lnTo>
                  <a:lnTo>
                    <a:pt x="324" y="85"/>
                  </a:lnTo>
                  <a:lnTo>
                    <a:pt x="332" y="91"/>
                  </a:lnTo>
                  <a:lnTo>
                    <a:pt x="336" y="91"/>
                  </a:lnTo>
                  <a:lnTo>
                    <a:pt x="332" y="91"/>
                  </a:lnTo>
                  <a:lnTo>
                    <a:pt x="341" y="96"/>
                  </a:lnTo>
                  <a:lnTo>
                    <a:pt x="344" y="96"/>
                  </a:lnTo>
                  <a:lnTo>
                    <a:pt x="341" y="96"/>
                  </a:lnTo>
                  <a:lnTo>
                    <a:pt x="350" y="102"/>
                  </a:lnTo>
                  <a:lnTo>
                    <a:pt x="353" y="102"/>
                  </a:lnTo>
                  <a:lnTo>
                    <a:pt x="350" y="102"/>
                  </a:lnTo>
                  <a:lnTo>
                    <a:pt x="353" y="105"/>
                  </a:lnTo>
                  <a:lnTo>
                    <a:pt x="353" y="102"/>
                  </a:lnTo>
                  <a:lnTo>
                    <a:pt x="353" y="105"/>
                  </a:lnTo>
                  <a:lnTo>
                    <a:pt x="358" y="111"/>
                  </a:lnTo>
                  <a:lnTo>
                    <a:pt x="361" y="111"/>
                  </a:lnTo>
                  <a:lnTo>
                    <a:pt x="358" y="111"/>
                  </a:lnTo>
                  <a:lnTo>
                    <a:pt x="370" y="119"/>
                  </a:lnTo>
                  <a:lnTo>
                    <a:pt x="373" y="119"/>
                  </a:lnTo>
                  <a:lnTo>
                    <a:pt x="370" y="119"/>
                  </a:lnTo>
                  <a:lnTo>
                    <a:pt x="376" y="124"/>
                  </a:lnTo>
                  <a:lnTo>
                    <a:pt x="376" y="121"/>
                  </a:lnTo>
                  <a:lnTo>
                    <a:pt x="376" y="127"/>
                  </a:lnTo>
                  <a:lnTo>
                    <a:pt x="382" y="127"/>
                  </a:lnTo>
                  <a:lnTo>
                    <a:pt x="379" y="127"/>
                  </a:lnTo>
                  <a:lnTo>
                    <a:pt x="394" y="139"/>
                  </a:lnTo>
                  <a:lnTo>
                    <a:pt x="396" y="139"/>
                  </a:lnTo>
                  <a:lnTo>
                    <a:pt x="394" y="135"/>
                  </a:lnTo>
                  <a:lnTo>
                    <a:pt x="394" y="139"/>
                  </a:lnTo>
                  <a:lnTo>
                    <a:pt x="403" y="147"/>
                  </a:lnTo>
                  <a:lnTo>
                    <a:pt x="405" y="147"/>
                  </a:lnTo>
                  <a:lnTo>
                    <a:pt x="403" y="147"/>
                  </a:lnTo>
                  <a:lnTo>
                    <a:pt x="405" y="149"/>
                  </a:lnTo>
                  <a:lnTo>
                    <a:pt x="405" y="147"/>
                  </a:lnTo>
                  <a:lnTo>
                    <a:pt x="405" y="149"/>
                  </a:lnTo>
                  <a:lnTo>
                    <a:pt x="420" y="166"/>
                  </a:lnTo>
                  <a:lnTo>
                    <a:pt x="420" y="163"/>
                  </a:lnTo>
                  <a:lnTo>
                    <a:pt x="420" y="166"/>
                  </a:lnTo>
                  <a:lnTo>
                    <a:pt x="425" y="171"/>
                  </a:lnTo>
                  <a:lnTo>
                    <a:pt x="428" y="171"/>
                  </a:lnTo>
                  <a:lnTo>
                    <a:pt x="425" y="168"/>
                  </a:lnTo>
                  <a:lnTo>
                    <a:pt x="425" y="171"/>
                  </a:lnTo>
                  <a:lnTo>
                    <a:pt x="434" y="183"/>
                  </a:lnTo>
                  <a:lnTo>
                    <a:pt x="434" y="180"/>
                  </a:lnTo>
                  <a:lnTo>
                    <a:pt x="434" y="185"/>
                  </a:lnTo>
                  <a:lnTo>
                    <a:pt x="440" y="185"/>
                  </a:lnTo>
                  <a:lnTo>
                    <a:pt x="437" y="183"/>
                  </a:lnTo>
                  <a:lnTo>
                    <a:pt x="437" y="185"/>
                  </a:lnTo>
                  <a:lnTo>
                    <a:pt x="443" y="194"/>
                  </a:lnTo>
                  <a:lnTo>
                    <a:pt x="443" y="191"/>
                  </a:lnTo>
                  <a:lnTo>
                    <a:pt x="443" y="194"/>
                  </a:lnTo>
                  <a:lnTo>
                    <a:pt x="449" y="202"/>
                  </a:lnTo>
                  <a:lnTo>
                    <a:pt x="449" y="199"/>
                  </a:lnTo>
                  <a:lnTo>
                    <a:pt x="449" y="208"/>
                  </a:lnTo>
                  <a:lnTo>
                    <a:pt x="454" y="208"/>
                  </a:lnTo>
                  <a:lnTo>
                    <a:pt x="451" y="204"/>
                  </a:lnTo>
                  <a:lnTo>
                    <a:pt x="451" y="208"/>
                  </a:lnTo>
                  <a:lnTo>
                    <a:pt x="454" y="213"/>
                  </a:lnTo>
                  <a:lnTo>
                    <a:pt x="454" y="211"/>
                  </a:lnTo>
                  <a:lnTo>
                    <a:pt x="454" y="213"/>
                  </a:lnTo>
                  <a:lnTo>
                    <a:pt x="461" y="222"/>
                  </a:lnTo>
                  <a:lnTo>
                    <a:pt x="461" y="219"/>
                  </a:lnTo>
                  <a:lnTo>
                    <a:pt x="461" y="224"/>
                  </a:lnTo>
                  <a:lnTo>
                    <a:pt x="463" y="230"/>
                  </a:lnTo>
                  <a:lnTo>
                    <a:pt x="463" y="227"/>
                  </a:lnTo>
                  <a:lnTo>
                    <a:pt x="463" y="230"/>
                  </a:lnTo>
                  <a:lnTo>
                    <a:pt x="470" y="238"/>
                  </a:lnTo>
                  <a:lnTo>
                    <a:pt x="470" y="235"/>
                  </a:lnTo>
                  <a:lnTo>
                    <a:pt x="470" y="240"/>
                  </a:lnTo>
                  <a:lnTo>
                    <a:pt x="472" y="247"/>
                  </a:lnTo>
                  <a:lnTo>
                    <a:pt x="472" y="244"/>
                  </a:lnTo>
                  <a:lnTo>
                    <a:pt x="472" y="247"/>
                  </a:lnTo>
                  <a:lnTo>
                    <a:pt x="475" y="252"/>
                  </a:lnTo>
                  <a:lnTo>
                    <a:pt x="475" y="250"/>
                  </a:lnTo>
                  <a:lnTo>
                    <a:pt x="475" y="252"/>
                  </a:lnTo>
                  <a:lnTo>
                    <a:pt x="478" y="258"/>
                  </a:lnTo>
                  <a:lnTo>
                    <a:pt x="478" y="255"/>
                  </a:lnTo>
                  <a:lnTo>
                    <a:pt x="478" y="260"/>
                  </a:lnTo>
                  <a:lnTo>
                    <a:pt x="480" y="266"/>
                  </a:lnTo>
                  <a:lnTo>
                    <a:pt x="480" y="263"/>
                  </a:lnTo>
                  <a:lnTo>
                    <a:pt x="480" y="266"/>
                  </a:lnTo>
                  <a:lnTo>
                    <a:pt x="484" y="271"/>
                  </a:lnTo>
                  <a:lnTo>
                    <a:pt x="484" y="268"/>
                  </a:lnTo>
                  <a:lnTo>
                    <a:pt x="484" y="271"/>
                  </a:lnTo>
                  <a:lnTo>
                    <a:pt x="487" y="278"/>
                  </a:lnTo>
                  <a:lnTo>
                    <a:pt x="487" y="274"/>
                  </a:lnTo>
                  <a:lnTo>
                    <a:pt x="487" y="278"/>
                  </a:lnTo>
                  <a:lnTo>
                    <a:pt x="490" y="283"/>
                  </a:lnTo>
                  <a:lnTo>
                    <a:pt x="490" y="280"/>
                  </a:lnTo>
                  <a:lnTo>
                    <a:pt x="490" y="283"/>
                  </a:lnTo>
                  <a:lnTo>
                    <a:pt x="492" y="288"/>
                  </a:lnTo>
                  <a:lnTo>
                    <a:pt x="492" y="291"/>
                  </a:lnTo>
                  <a:lnTo>
                    <a:pt x="495" y="296"/>
                  </a:lnTo>
                  <a:lnTo>
                    <a:pt x="495" y="294"/>
                  </a:lnTo>
                  <a:lnTo>
                    <a:pt x="495" y="296"/>
                  </a:lnTo>
                  <a:lnTo>
                    <a:pt x="499" y="302"/>
                  </a:lnTo>
                  <a:lnTo>
                    <a:pt x="499" y="305"/>
                  </a:lnTo>
                  <a:lnTo>
                    <a:pt x="501" y="311"/>
                  </a:lnTo>
                  <a:lnTo>
                    <a:pt x="501" y="307"/>
                  </a:lnTo>
                  <a:lnTo>
                    <a:pt x="501" y="314"/>
                  </a:lnTo>
                  <a:lnTo>
                    <a:pt x="504" y="319"/>
                  </a:lnTo>
                  <a:lnTo>
                    <a:pt x="504" y="316"/>
                  </a:lnTo>
                  <a:lnTo>
                    <a:pt x="504" y="319"/>
                  </a:lnTo>
                  <a:lnTo>
                    <a:pt x="507" y="324"/>
                  </a:lnTo>
                  <a:lnTo>
                    <a:pt x="507" y="327"/>
                  </a:lnTo>
                  <a:lnTo>
                    <a:pt x="509" y="332"/>
                  </a:lnTo>
                  <a:lnTo>
                    <a:pt x="509" y="330"/>
                  </a:lnTo>
                  <a:lnTo>
                    <a:pt x="509" y="335"/>
                  </a:lnTo>
                  <a:lnTo>
                    <a:pt x="513" y="341"/>
                  </a:lnTo>
                  <a:lnTo>
                    <a:pt x="513" y="338"/>
                  </a:lnTo>
                  <a:lnTo>
                    <a:pt x="513" y="341"/>
                  </a:lnTo>
                  <a:lnTo>
                    <a:pt x="516" y="347"/>
                  </a:lnTo>
                  <a:lnTo>
                    <a:pt x="516" y="350"/>
                  </a:lnTo>
                  <a:lnTo>
                    <a:pt x="519" y="358"/>
                  </a:lnTo>
                  <a:lnTo>
                    <a:pt x="521" y="360"/>
                  </a:lnTo>
                  <a:lnTo>
                    <a:pt x="521" y="358"/>
                  </a:lnTo>
                  <a:lnTo>
                    <a:pt x="521" y="363"/>
                  </a:lnTo>
                  <a:lnTo>
                    <a:pt x="525" y="369"/>
                  </a:lnTo>
                  <a:lnTo>
                    <a:pt x="525" y="366"/>
                  </a:lnTo>
                  <a:lnTo>
                    <a:pt x="525" y="371"/>
                  </a:lnTo>
                  <a:lnTo>
                    <a:pt x="528" y="377"/>
                  </a:lnTo>
                  <a:lnTo>
                    <a:pt x="528" y="380"/>
                  </a:lnTo>
                  <a:lnTo>
                    <a:pt x="530" y="386"/>
                  </a:lnTo>
                  <a:lnTo>
                    <a:pt x="530" y="388"/>
                  </a:lnTo>
                  <a:lnTo>
                    <a:pt x="533" y="394"/>
                  </a:lnTo>
                  <a:lnTo>
                    <a:pt x="533" y="399"/>
                  </a:lnTo>
                  <a:lnTo>
                    <a:pt x="537" y="405"/>
                  </a:lnTo>
                  <a:lnTo>
                    <a:pt x="537" y="407"/>
                  </a:lnTo>
                  <a:lnTo>
                    <a:pt x="539" y="413"/>
                  </a:lnTo>
                  <a:lnTo>
                    <a:pt x="539" y="419"/>
                  </a:lnTo>
                  <a:lnTo>
                    <a:pt x="542" y="425"/>
                  </a:lnTo>
                  <a:lnTo>
                    <a:pt x="542" y="430"/>
                  </a:lnTo>
                  <a:lnTo>
                    <a:pt x="545" y="435"/>
                  </a:lnTo>
                  <a:lnTo>
                    <a:pt x="545" y="433"/>
                  </a:lnTo>
                  <a:lnTo>
                    <a:pt x="545" y="438"/>
                  </a:lnTo>
                  <a:lnTo>
                    <a:pt x="547" y="443"/>
                  </a:lnTo>
                  <a:lnTo>
                    <a:pt x="547" y="450"/>
                  </a:lnTo>
                  <a:lnTo>
                    <a:pt x="551" y="455"/>
                  </a:lnTo>
                  <a:lnTo>
                    <a:pt x="551" y="461"/>
                  </a:lnTo>
                  <a:lnTo>
                    <a:pt x="554" y="466"/>
                  </a:lnTo>
                  <a:lnTo>
                    <a:pt x="554" y="477"/>
                  </a:lnTo>
                  <a:lnTo>
                    <a:pt x="557" y="482"/>
                  </a:lnTo>
                  <a:lnTo>
                    <a:pt x="557" y="489"/>
                  </a:lnTo>
                  <a:lnTo>
                    <a:pt x="559" y="497"/>
                  </a:lnTo>
                  <a:lnTo>
                    <a:pt x="559" y="502"/>
                  </a:lnTo>
                  <a:lnTo>
                    <a:pt x="562" y="507"/>
                  </a:lnTo>
                  <a:lnTo>
                    <a:pt x="562" y="516"/>
                  </a:lnTo>
                  <a:lnTo>
                    <a:pt x="566" y="522"/>
                  </a:lnTo>
                  <a:lnTo>
                    <a:pt x="566" y="530"/>
                  </a:lnTo>
                  <a:lnTo>
                    <a:pt x="568" y="538"/>
                  </a:lnTo>
                  <a:lnTo>
                    <a:pt x="568" y="544"/>
                  </a:lnTo>
                  <a:lnTo>
                    <a:pt x="571" y="553"/>
                  </a:lnTo>
                  <a:lnTo>
                    <a:pt x="571" y="558"/>
                  </a:lnTo>
                  <a:lnTo>
                    <a:pt x="574" y="566"/>
                  </a:lnTo>
                  <a:lnTo>
                    <a:pt x="574" y="574"/>
                  </a:lnTo>
                  <a:lnTo>
                    <a:pt x="576" y="582"/>
                  </a:lnTo>
                  <a:lnTo>
                    <a:pt x="576" y="589"/>
                  </a:lnTo>
                  <a:lnTo>
                    <a:pt x="580" y="597"/>
                  </a:lnTo>
                  <a:lnTo>
                    <a:pt x="580" y="613"/>
                  </a:lnTo>
                  <a:lnTo>
                    <a:pt x="583" y="622"/>
                  </a:lnTo>
                  <a:lnTo>
                    <a:pt x="583" y="630"/>
                  </a:lnTo>
                  <a:lnTo>
                    <a:pt x="586" y="636"/>
                  </a:lnTo>
                  <a:lnTo>
                    <a:pt x="586" y="644"/>
                  </a:lnTo>
                  <a:lnTo>
                    <a:pt x="588" y="652"/>
                  </a:lnTo>
                  <a:lnTo>
                    <a:pt x="588" y="661"/>
                  </a:lnTo>
                  <a:lnTo>
                    <a:pt x="592" y="669"/>
                  </a:lnTo>
                  <a:lnTo>
                    <a:pt x="592" y="677"/>
                  </a:lnTo>
                  <a:lnTo>
                    <a:pt x="595" y="685"/>
                  </a:lnTo>
                  <a:lnTo>
                    <a:pt x="595" y="700"/>
                  </a:lnTo>
                  <a:lnTo>
                    <a:pt x="597" y="708"/>
                  </a:lnTo>
                  <a:lnTo>
                    <a:pt x="597" y="716"/>
                  </a:lnTo>
                  <a:lnTo>
                    <a:pt x="600" y="725"/>
                  </a:lnTo>
                  <a:lnTo>
                    <a:pt x="604" y="716"/>
                  </a:lnTo>
                  <a:lnTo>
                    <a:pt x="604" y="708"/>
                  </a:lnTo>
                  <a:lnTo>
                    <a:pt x="600" y="700"/>
                  </a:lnTo>
                  <a:lnTo>
                    <a:pt x="600" y="685"/>
                  </a:lnTo>
                  <a:lnTo>
                    <a:pt x="597" y="677"/>
                  </a:lnTo>
                  <a:lnTo>
                    <a:pt x="597" y="669"/>
                  </a:lnTo>
                  <a:lnTo>
                    <a:pt x="595" y="661"/>
                  </a:lnTo>
                  <a:lnTo>
                    <a:pt x="595" y="652"/>
                  </a:lnTo>
                  <a:lnTo>
                    <a:pt x="592" y="644"/>
                  </a:lnTo>
                  <a:lnTo>
                    <a:pt x="592" y="636"/>
                  </a:lnTo>
                  <a:lnTo>
                    <a:pt x="588" y="630"/>
                  </a:lnTo>
                  <a:lnTo>
                    <a:pt x="588" y="622"/>
                  </a:lnTo>
                  <a:lnTo>
                    <a:pt x="586" y="613"/>
                  </a:lnTo>
                  <a:lnTo>
                    <a:pt x="586" y="597"/>
                  </a:lnTo>
                  <a:lnTo>
                    <a:pt x="583" y="589"/>
                  </a:lnTo>
                  <a:lnTo>
                    <a:pt x="583" y="582"/>
                  </a:lnTo>
                  <a:lnTo>
                    <a:pt x="580" y="574"/>
                  </a:lnTo>
                  <a:lnTo>
                    <a:pt x="580" y="566"/>
                  </a:lnTo>
                  <a:lnTo>
                    <a:pt x="576" y="558"/>
                  </a:lnTo>
                  <a:lnTo>
                    <a:pt x="576" y="553"/>
                  </a:lnTo>
                  <a:lnTo>
                    <a:pt x="574" y="544"/>
                  </a:lnTo>
                  <a:lnTo>
                    <a:pt x="574" y="538"/>
                  </a:lnTo>
                  <a:lnTo>
                    <a:pt x="571" y="530"/>
                  </a:lnTo>
                  <a:lnTo>
                    <a:pt x="571" y="522"/>
                  </a:lnTo>
                  <a:lnTo>
                    <a:pt x="568" y="516"/>
                  </a:lnTo>
                  <a:lnTo>
                    <a:pt x="568" y="507"/>
                  </a:lnTo>
                  <a:lnTo>
                    <a:pt x="566" y="502"/>
                  </a:lnTo>
                  <a:lnTo>
                    <a:pt x="566" y="497"/>
                  </a:lnTo>
                  <a:lnTo>
                    <a:pt x="562" y="489"/>
                  </a:lnTo>
                  <a:lnTo>
                    <a:pt x="562" y="482"/>
                  </a:lnTo>
                  <a:lnTo>
                    <a:pt x="559" y="477"/>
                  </a:lnTo>
                  <a:lnTo>
                    <a:pt x="559" y="466"/>
                  </a:lnTo>
                  <a:lnTo>
                    <a:pt x="557" y="461"/>
                  </a:lnTo>
                  <a:lnTo>
                    <a:pt x="557" y="455"/>
                  </a:lnTo>
                  <a:lnTo>
                    <a:pt x="554" y="450"/>
                  </a:lnTo>
                  <a:lnTo>
                    <a:pt x="554" y="443"/>
                  </a:lnTo>
                  <a:lnTo>
                    <a:pt x="551" y="438"/>
                  </a:lnTo>
                  <a:lnTo>
                    <a:pt x="551" y="433"/>
                  </a:lnTo>
                  <a:lnTo>
                    <a:pt x="547" y="427"/>
                  </a:lnTo>
                  <a:lnTo>
                    <a:pt x="547" y="430"/>
                  </a:lnTo>
                  <a:lnTo>
                    <a:pt x="547" y="425"/>
                  </a:lnTo>
                  <a:lnTo>
                    <a:pt x="545" y="419"/>
                  </a:lnTo>
                  <a:lnTo>
                    <a:pt x="545" y="413"/>
                  </a:lnTo>
                  <a:lnTo>
                    <a:pt x="542" y="407"/>
                  </a:lnTo>
                  <a:lnTo>
                    <a:pt x="542" y="405"/>
                  </a:lnTo>
                  <a:lnTo>
                    <a:pt x="539" y="399"/>
                  </a:lnTo>
                  <a:lnTo>
                    <a:pt x="539" y="394"/>
                  </a:lnTo>
                  <a:lnTo>
                    <a:pt x="537" y="388"/>
                  </a:lnTo>
                  <a:lnTo>
                    <a:pt x="537" y="386"/>
                  </a:lnTo>
                  <a:lnTo>
                    <a:pt x="533" y="380"/>
                  </a:lnTo>
                  <a:lnTo>
                    <a:pt x="533" y="377"/>
                  </a:lnTo>
                  <a:lnTo>
                    <a:pt x="530" y="371"/>
                  </a:lnTo>
                  <a:lnTo>
                    <a:pt x="530" y="366"/>
                  </a:lnTo>
                  <a:lnTo>
                    <a:pt x="528" y="360"/>
                  </a:lnTo>
                  <a:lnTo>
                    <a:pt x="528" y="363"/>
                  </a:lnTo>
                  <a:lnTo>
                    <a:pt x="528" y="358"/>
                  </a:lnTo>
                  <a:lnTo>
                    <a:pt x="525" y="352"/>
                  </a:lnTo>
                  <a:lnTo>
                    <a:pt x="525" y="355"/>
                  </a:lnTo>
                  <a:lnTo>
                    <a:pt x="521" y="350"/>
                  </a:lnTo>
                  <a:lnTo>
                    <a:pt x="521" y="347"/>
                  </a:lnTo>
                  <a:lnTo>
                    <a:pt x="519" y="341"/>
                  </a:lnTo>
                  <a:lnTo>
                    <a:pt x="519" y="338"/>
                  </a:lnTo>
                  <a:lnTo>
                    <a:pt x="516" y="332"/>
                  </a:lnTo>
                  <a:lnTo>
                    <a:pt x="516" y="335"/>
                  </a:lnTo>
                  <a:lnTo>
                    <a:pt x="516" y="330"/>
                  </a:lnTo>
                  <a:lnTo>
                    <a:pt x="513" y="324"/>
                  </a:lnTo>
                  <a:lnTo>
                    <a:pt x="513" y="327"/>
                  </a:lnTo>
                  <a:lnTo>
                    <a:pt x="513" y="324"/>
                  </a:lnTo>
                  <a:lnTo>
                    <a:pt x="509" y="319"/>
                  </a:lnTo>
                  <a:lnTo>
                    <a:pt x="509" y="316"/>
                  </a:lnTo>
                  <a:lnTo>
                    <a:pt x="507" y="311"/>
                  </a:lnTo>
                  <a:lnTo>
                    <a:pt x="507" y="314"/>
                  </a:lnTo>
                  <a:lnTo>
                    <a:pt x="507" y="307"/>
                  </a:lnTo>
                  <a:lnTo>
                    <a:pt x="504" y="302"/>
                  </a:lnTo>
                  <a:lnTo>
                    <a:pt x="504" y="305"/>
                  </a:lnTo>
                  <a:lnTo>
                    <a:pt x="504" y="302"/>
                  </a:lnTo>
                  <a:lnTo>
                    <a:pt x="501" y="296"/>
                  </a:lnTo>
                  <a:lnTo>
                    <a:pt x="501" y="294"/>
                  </a:lnTo>
                  <a:lnTo>
                    <a:pt x="499" y="288"/>
                  </a:lnTo>
                  <a:lnTo>
                    <a:pt x="499" y="291"/>
                  </a:lnTo>
                  <a:lnTo>
                    <a:pt x="499" y="288"/>
                  </a:lnTo>
                  <a:lnTo>
                    <a:pt x="495" y="283"/>
                  </a:lnTo>
                  <a:lnTo>
                    <a:pt x="495" y="280"/>
                  </a:lnTo>
                  <a:lnTo>
                    <a:pt x="492" y="274"/>
                  </a:lnTo>
                  <a:lnTo>
                    <a:pt x="492" y="278"/>
                  </a:lnTo>
                  <a:lnTo>
                    <a:pt x="492" y="274"/>
                  </a:lnTo>
                  <a:lnTo>
                    <a:pt x="490" y="268"/>
                  </a:lnTo>
                  <a:lnTo>
                    <a:pt x="490" y="271"/>
                  </a:lnTo>
                  <a:lnTo>
                    <a:pt x="490" y="268"/>
                  </a:lnTo>
                  <a:lnTo>
                    <a:pt x="487" y="263"/>
                  </a:lnTo>
                  <a:lnTo>
                    <a:pt x="487" y="266"/>
                  </a:lnTo>
                  <a:lnTo>
                    <a:pt x="487" y="263"/>
                  </a:lnTo>
                  <a:lnTo>
                    <a:pt x="484" y="258"/>
                  </a:lnTo>
                  <a:lnTo>
                    <a:pt x="484" y="260"/>
                  </a:lnTo>
                  <a:lnTo>
                    <a:pt x="484" y="255"/>
                  </a:lnTo>
                  <a:lnTo>
                    <a:pt x="480" y="250"/>
                  </a:lnTo>
                  <a:lnTo>
                    <a:pt x="480" y="252"/>
                  </a:lnTo>
                  <a:lnTo>
                    <a:pt x="480" y="250"/>
                  </a:lnTo>
                  <a:lnTo>
                    <a:pt x="478" y="244"/>
                  </a:lnTo>
                  <a:lnTo>
                    <a:pt x="478" y="247"/>
                  </a:lnTo>
                  <a:lnTo>
                    <a:pt x="478" y="244"/>
                  </a:lnTo>
                  <a:lnTo>
                    <a:pt x="475" y="238"/>
                  </a:lnTo>
                  <a:lnTo>
                    <a:pt x="475" y="240"/>
                  </a:lnTo>
                  <a:lnTo>
                    <a:pt x="475" y="235"/>
                  </a:lnTo>
                  <a:lnTo>
                    <a:pt x="470" y="227"/>
                  </a:lnTo>
                  <a:lnTo>
                    <a:pt x="470" y="230"/>
                  </a:lnTo>
                  <a:lnTo>
                    <a:pt x="470" y="227"/>
                  </a:lnTo>
                  <a:lnTo>
                    <a:pt x="466" y="222"/>
                  </a:lnTo>
                  <a:lnTo>
                    <a:pt x="466" y="224"/>
                  </a:lnTo>
                  <a:lnTo>
                    <a:pt x="466" y="219"/>
                  </a:lnTo>
                  <a:lnTo>
                    <a:pt x="461" y="211"/>
                  </a:lnTo>
                  <a:lnTo>
                    <a:pt x="461" y="213"/>
                  </a:lnTo>
                  <a:lnTo>
                    <a:pt x="461" y="211"/>
                  </a:lnTo>
                  <a:lnTo>
                    <a:pt x="458" y="204"/>
                  </a:lnTo>
                  <a:lnTo>
                    <a:pt x="458" y="208"/>
                  </a:lnTo>
                  <a:lnTo>
                    <a:pt x="458" y="202"/>
                  </a:lnTo>
                  <a:lnTo>
                    <a:pt x="451" y="202"/>
                  </a:lnTo>
                  <a:lnTo>
                    <a:pt x="454" y="204"/>
                  </a:lnTo>
                  <a:lnTo>
                    <a:pt x="454" y="199"/>
                  </a:lnTo>
                  <a:lnTo>
                    <a:pt x="449" y="191"/>
                  </a:lnTo>
                  <a:lnTo>
                    <a:pt x="449" y="194"/>
                  </a:lnTo>
                  <a:lnTo>
                    <a:pt x="449" y="191"/>
                  </a:lnTo>
                  <a:lnTo>
                    <a:pt x="443" y="183"/>
                  </a:lnTo>
                  <a:lnTo>
                    <a:pt x="443" y="185"/>
                  </a:lnTo>
                  <a:lnTo>
                    <a:pt x="443" y="180"/>
                  </a:lnTo>
                  <a:lnTo>
                    <a:pt x="437" y="180"/>
                  </a:lnTo>
                  <a:lnTo>
                    <a:pt x="440" y="183"/>
                  </a:lnTo>
                  <a:lnTo>
                    <a:pt x="440" y="180"/>
                  </a:lnTo>
                  <a:lnTo>
                    <a:pt x="432" y="168"/>
                  </a:lnTo>
                  <a:lnTo>
                    <a:pt x="432" y="171"/>
                  </a:lnTo>
                  <a:lnTo>
                    <a:pt x="432" y="166"/>
                  </a:lnTo>
                  <a:lnTo>
                    <a:pt x="425" y="166"/>
                  </a:lnTo>
                  <a:lnTo>
                    <a:pt x="428" y="166"/>
                  </a:lnTo>
                  <a:lnTo>
                    <a:pt x="425" y="163"/>
                  </a:lnTo>
                  <a:lnTo>
                    <a:pt x="425" y="166"/>
                  </a:lnTo>
                  <a:lnTo>
                    <a:pt x="425" y="163"/>
                  </a:lnTo>
                  <a:lnTo>
                    <a:pt x="411" y="147"/>
                  </a:lnTo>
                  <a:lnTo>
                    <a:pt x="411" y="149"/>
                  </a:lnTo>
                  <a:lnTo>
                    <a:pt x="411" y="147"/>
                  </a:lnTo>
                  <a:lnTo>
                    <a:pt x="405" y="141"/>
                  </a:lnTo>
                  <a:lnTo>
                    <a:pt x="403" y="141"/>
                  </a:lnTo>
                  <a:lnTo>
                    <a:pt x="405" y="141"/>
                  </a:lnTo>
                  <a:lnTo>
                    <a:pt x="399" y="135"/>
                  </a:lnTo>
                  <a:lnTo>
                    <a:pt x="399" y="139"/>
                  </a:lnTo>
                  <a:lnTo>
                    <a:pt x="399" y="132"/>
                  </a:lnTo>
                  <a:lnTo>
                    <a:pt x="394" y="132"/>
                  </a:lnTo>
                  <a:lnTo>
                    <a:pt x="396" y="132"/>
                  </a:lnTo>
                  <a:lnTo>
                    <a:pt x="382" y="121"/>
                  </a:lnTo>
                  <a:lnTo>
                    <a:pt x="379" y="121"/>
                  </a:lnTo>
                  <a:lnTo>
                    <a:pt x="382" y="124"/>
                  </a:lnTo>
                  <a:lnTo>
                    <a:pt x="382" y="121"/>
                  </a:lnTo>
                  <a:lnTo>
                    <a:pt x="373" y="113"/>
                  </a:lnTo>
                  <a:lnTo>
                    <a:pt x="370" y="113"/>
                  </a:lnTo>
                  <a:lnTo>
                    <a:pt x="373" y="113"/>
                  </a:lnTo>
                  <a:lnTo>
                    <a:pt x="361" y="105"/>
                  </a:lnTo>
                  <a:lnTo>
                    <a:pt x="358" y="105"/>
                  </a:lnTo>
                  <a:lnTo>
                    <a:pt x="361" y="105"/>
                  </a:lnTo>
                  <a:lnTo>
                    <a:pt x="358" y="102"/>
                  </a:lnTo>
                  <a:lnTo>
                    <a:pt x="358" y="105"/>
                  </a:lnTo>
                  <a:lnTo>
                    <a:pt x="358" y="102"/>
                  </a:lnTo>
                  <a:lnTo>
                    <a:pt x="353" y="96"/>
                  </a:lnTo>
                  <a:lnTo>
                    <a:pt x="350" y="96"/>
                  </a:lnTo>
                  <a:lnTo>
                    <a:pt x="353" y="96"/>
                  </a:lnTo>
                  <a:lnTo>
                    <a:pt x="344" y="91"/>
                  </a:lnTo>
                  <a:lnTo>
                    <a:pt x="341" y="91"/>
                  </a:lnTo>
                  <a:lnTo>
                    <a:pt x="344" y="91"/>
                  </a:lnTo>
                  <a:lnTo>
                    <a:pt x="336" y="85"/>
                  </a:lnTo>
                  <a:lnTo>
                    <a:pt x="332" y="85"/>
                  </a:lnTo>
                  <a:lnTo>
                    <a:pt x="336" y="85"/>
                  </a:lnTo>
                  <a:lnTo>
                    <a:pt x="326" y="80"/>
                  </a:lnTo>
                  <a:lnTo>
                    <a:pt x="324" y="80"/>
                  </a:lnTo>
                  <a:lnTo>
                    <a:pt x="326" y="83"/>
                  </a:lnTo>
                  <a:lnTo>
                    <a:pt x="326" y="80"/>
                  </a:lnTo>
                  <a:lnTo>
                    <a:pt x="320" y="75"/>
                  </a:lnTo>
                  <a:lnTo>
                    <a:pt x="317" y="75"/>
                  </a:lnTo>
                  <a:lnTo>
                    <a:pt x="320" y="75"/>
                  </a:lnTo>
                  <a:lnTo>
                    <a:pt x="315" y="72"/>
                  </a:lnTo>
                  <a:lnTo>
                    <a:pt x="312" y="72"/>
                  </a:lnTo>
                  <a:lnTo>
                    <a:pt x="315" y="72"/>
                  </a:lnTo>
                  <a:lnTo>
                    <a:pt x="309" y="68"/>
                  </a:lnTo>
                  <a:lnTo>
                    <a:pt x="306" y="68"/>
                  </a:lnTo>
                  <a:lnTo>
                    <a:pt x="309" y="68"/>
                  </a:lnTo>
                  <a:lnTo>
                    <a:pt x="300" y="63"/>
                  </a:lnTo>
                  <a:lnTo>
                    <a:pt x="297" y="63"/>
                  </a:lnTo>
                  <a:lnTo>
                    <a:pt x="300" y="63"/>
                  </a:lnTo>
                  <a:lnTo>
                    <a:pt x="291" y="57"/>
                  </a:lnTo>
                  <a:lnTo>
                    <a:pt x="288" y="57"/>
                  </a:lnTo>
                  <a:lnTo>
                    <a:pt x="291" y="57"/>
                  </a:lnTo>
                  <a:lnTo>
                    <a:pt x="286" y="55"/>
                  </a:lnTo>
                  <a:lnTo>
                    <a:pt x="283" y="55"/>
                  </a:lnTo>
                  <a:lnTo>
                    <a:pt x="286" y="55"/>
                  </a:lnTo>
                  <a:lnTo>
                    <a:pt x="279" y="52"/>
                  </a:lnTo>
                  <a:lnTo>
                    <a:pt x="277" y="52"/>
                  </a:lnTo>
                  <a:lnTo>
                    <a:pt x="279" y="52"/>
                  </a:lnTo>
                  <a:lnTo>
                    <a:pt x="274" y="49"/>
                  </a:lnTo>
                  <a:lnTo>
                    <a:pt x="271" y="49"/>
                  </a:lnTo>
                  <a:lnTo>
                    <a:pt x="274" y="49"/>
                  </a:lnTo>
                  <a:lnTo>
                    <a:pt x="269" y="47"/>
                  </a:lnTo>
                  <a:lnTo>
                    <a:pt x="265" y="47"/>
                  </a:lnTo>
                  <a:lnTo>
                    <a:pt x="269" y="47"/>
                  </a:lnTo>
                  <a:lnTo>
                    <a:pt x="262" y="44"/>
                  </a:lnTo>
                  <a:lnTo>
                    <a:pt x="259" y="44"/>
                  </a:lnTo>
                  <a:lnTo>
                    <a:pt x="262" y="44"/>
                  </a:lnTo>
                  <a:lnTo>
                    <a:pt x="257" y="41"/>
                  </a:lnTo>
                  <a:lnTo>
                    <a:pt x="253" y="41"/>
                  </a:lnTo>
                  <a:lnTo>
                    <a:pt x="257" y="41"/>
                  </a:lnTo>
                  <a:lnTo>
                    <a:pt x="250" y="38"/>
                  </a:lnTo>
                  <a:lnTo>
                    <a:pt x="245" y="38"/>
                  </a:lnTo>
                  <a:lnTo>
                    <a:pt x="248" y="41"/>
                  </a:lnTo>
                  <a:lnTo>
                    <a:pt x="248" y="36"/>
                  </a:lnTo>
                  <a:lnTo>
                    <a:pt x="236" y="36"/>
                  </a:lnTo>
                  <a:lnTo>
                    <a:pt x="239" y="36"/>
                  </a:lnTo>
                  <a:lnTo>
                    <a:pt x="233" y="32"/>
                  </a:lnTo>
                  <a:lnTo>
                    <a:pt x="230" y="32"/>
                  </a:lnTo>
                  <a:lnTo>
                    <a:pt x="233" y="32"/>
                  </a:lnTo>
                  <a:lnTo>
                    <a:pt x="227" y="29"/>
                  </a:lnTo>
                  <a:lnTo>
                    <a:pt x="219" y="29"/>
                  </a:lnTo>
                  <a:lnTo>
                    <a:pt x="221" y="29"/>
                  </a:lnTo>
                  <a:lnTo>
                    <a:pt x="216" y="27"/>
                  </a:lnTo>
                  <a:lnTo>
                    <a:pt x="210" y="27"/>
                  </a:lnTo>
                  <a:lnTo>
                    <a:pt x="212" y="27"/>
                  </a:lnTo>
                  <a:lnTo>
                    <a:pt x="207" y="24"/>
                  </a:lnTo>
                  <a:lnTo>
                    <a:pt x="200" y="24"/>
                  </a:lnTo>
                  <a:lnTo>
                    <a:pt x="204" y="24"/>
                  </a:lnTo>
                  <a:lnTo>
                    <a:pt x="198" y="21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8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75" y="16"/>
                  </a:lnTo>
                  <a:lnTo>
                    <a:pt x="166" y="16"/>
                  </a:lnTo>
                  <a:lnTo>
                    <a:pt x="169" y="16"/>
                  </a:lnTo>
                  <a:lnTo>
                    <a:pt x="163" y="13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49" y="11"/>
                  </a:lnTo>
                  <a:lnTo>
                    <a:pt x="140" y="11"/>
                  </a:lnTo>
                  <a:lnTo>
                    <a:pt x="143" y="11"/>
                  </a:lnTo>
                  <a:lnTo>
                    <a:pt x="137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19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99" y="2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6" y="2"/>
                  </a:lnTo>
                  <a:lnTo>
                    <a:pt x="0" y="5"/>
                  </a:lnTo>
                  <a:lnTo>
                    <a:pt x="3" y="11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50" name="Freeform 42"/>
            <p:cNvSpPr>
              <a:spLocks noChangeAspect="1"/>
            </p:cNvSpPr>
            <p:nvPr/>
          </p:nvSpPr>
          <p:spPr bwMode="auto">
            <a:xfrm>
              <a:off x="2028" y="2552"/>
              <a:ext cx="61" cy="216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36"/>
                </a:cxn>
                <a:cxn ang="0">
                  <a:pos x="5" y="52"/>
                </a:cxn>
                <a:cxn ang="0">
                  <a:pos x="8" y="72"/>
                </a:cxn>
                <a:cxn ang="0">
                  <a:pos x="11" y="85"/>
                </a:cxn>
                <a:cxn ang="0">
                  <a:pos x="15" y="96"/>
                </a:cxn>
                <a:cxn ang="0">
                  <a:pos x="17" y="111"/>
                </a:cxn>
                <a:cxn ang="0">
                  <a:pos x="20" y="130"/>
                </a:cxn>
                <a:cxn ang="0">
                  <a:pos x="23" y="150"/>
                </a:cxn>
                <a:cxn ang="0">
                  <a:pos x="26" y="160"/>
                </a:cxn>
                <a:cxn ang="0">
                  <a:pos x="29" y="180"/>
                </a:cxn>
                <a:cxn ang="0">
                  <a:pos x="32" y="196"/>
                </a:cxn>
                <a:cxn ang="0">
                  <a:pos x="34" y="216"/>
                </a:cxn>
                <a:cxn ang="0">
                  <a:pos x="38" y="227"/>
                </a:cxn>
                <a:cxn ang="0">
                  <a:pos x="41" y="244"/>
                </a:cxn>
                <a:cxn ang="0">
                  <a:pos x="43" y="260"/>
                </a:cxn>
                <a:cxn ang="0">
                  <a:pos x="46" y="278"/>
                </a:cxn>
                <a:cxn ang="0">
                  <a:pos x="50" y="299"/>
                </a:cxn>
                <a:cxn ang="0">
                  <a:pos x="53" y="316"/>
                </a:cxn>
                <a:cxn ang="0">
                  <a:pos x="55" y="333"/>
                </a:cxn>
                <a:cxn ang="0">
                  <a:pos x="58" y="347"/>
                </a:cxn>
                <a:cxn ang="0">
                  <a:pos x="61" y="378"/>
                </a:cxn>
                <a:cxn ang="0">
                  <a:pos x="100" y="280"/>
                </a:cxn>
                <a:cxn ang="0">
                  <a:pos x="76" y="319"/>
                </a:cxn>
                <a:cxn ang="0">
                  <a:pos x="67" y="361"/>
                </a:cxn>
                <a:cxn ang="0">
                  <a:pos x="64" y="347"/>
                </a:cxn>
                <a:cxn ang="0">
                  <a:pos x="61" y="333"/>
                </a:cxn>
                <a:cxn ang="0">
                  <a:pos x="58" y="316"/>
                </a:cxn>
                <a:cxn ang="0">
                  <a:pos x="55" y="299"/>
                </a:cxn>
                <a:cxn ang="0">
                  <a:pos x="53" y="278"/>
                </a:cxn>
                <a:cxn ang="0">
                  <a:pos x="50" y="260"/>
                </a:cxn>
                <a:cxn ang="0">
                  <a:pos x="46" y="244"/>
                </a:cxn>
                <a:cxn ang="0">
                  <a:pos x="43" y="227"/>
                </a:cxn>
                <a:cxn ang="0">
                  <a:pos x="41" y="216"/>
                </a:cxn>
                <a:cxn ang="0">
                  <a:pos x="38" y="196"/>
                </a:cxn>
                <a:cxn ang="0">
                  <a:pos x="34" y="180"/>
                </a:cxn>
                <a:cxn ang="0">
                  <a:pos x="32" y="160"/>
                </a:cxn>
                <a:cxn ang="0">
                  <a:pos x="29" y="150"/>
                </a:cxn>
                <a:cxn ang="0">
                  <a:pos x="26" y="130"/>
                </a:cxn>
                <a:cxn ang="0">
                  <a:pos x="23" y="111"/>
                </a:cxn>
                <a:cxn ang="0">
                  <a:pos x="20" y="96"/>
                </a:cxn>
                <a:cxn ang="0">
                  <a:pos x="17" y="85"/>
                </a:cxn>
                <a:cxn ang="0">
                  <a:pos x="15" y="72"/>
                </a:cxn>
                <a:cxn ang="0">
                  <a:pos x="11" y="52"/>
                </a:cxn>
                <a:cxn ang="0">
                  <a:pos x="8" y="36"/>
                </a:cxn>
                <a:cxn ang="0">
                  <a:pos x="5" y="13"/>
                </a:cxn>
                <a:cxn ang="0">
                  <a:pos x="3" y="0"/>
                </a:cxn>
              </a:cxnLst>
              <a:rect l="0" t="0" r="r" b="b"/>
              <a:pathLst>
                <a:path w="101" h="379">
                  <a:moveTo>
                    <a:pt x="0" y="8"/>
                  </a:moveTo>
                  <a:lnTo>
                    <a:pt x="0" y="13"/>
                  </a:lnTo>
                  <a:lnTo>
                    <a:pt x="3" y="21"/>
                  </a:lnTo>
                  <a:lnTo>
                    <a:pt x="3" y="36"/>
                  </a:lnTo>
                  <a:lnTo>
                    <a:pt x="5" y="44"/>
                  </a:lnTo>
                  <a:lnTo>
                    <a:pt x="5" y="52"/>
                  </a:lnTo>
                  <a:lnTo>
                    <a:pt x="8" y="58"/>
                  </a:lnTo>
                  <a:lnTo>
                    <a:pt x="8" y="72"/>
                  </a:lnTo>
                  <a:lnTo>
                    <a:pt x="11" y="80"/>
                  </a:lnTo>
                  <a:lnTo>
                    <a:pt x="11" y="85"/>
                  </a:lnTo>
                  <a:lnTo>
                    <a:pt x="15" y="91"/>
                  </a:lnTo>
                  <a:lnTo>
                    <a:pt x="15" y="96"/>
                  </a:lnTo>
                  <a:lnTo>
                    <a:pt x="17" y="105"/>
                  </a:lnTo>
                  <a:lnTo>
                    <a:pt x="17" y="111"/>
                  </a:lnTo>
                  <a:lnTo>
                    <a:pt x="20" y="116"/>
                  </a:lnTo>
                  <a:lnTo>
                    <a:pt x="20" y="130"/>
                  </a:lnTo>
                  <a:lnTo>
                    <a:pt x="23" y="135"/>
                  </a:lnTo>
                  <a:lnTo>
                    <a:pt x="23" y="150"/>
                  </a:lnTo>
                  <a:lnTo>
                    <a:pt x="26" y="155"/>
                  </a:lnTo>
                  <a:lnTo>
                    <a:pt x="26" y="160"/>
                  </a:lnTo>
                  <a:lnTo>
                    <a:pt x="29" y="166"/>
                  </a:lnTo>
                  <a:lnTo>
                    <a:pt x="29" y="180"/>
                  </a:lnTo>
                  <a:lnTo>
                    <a:pt x="32" y="186"/>
                  </a:lnTo>
                  <a:lnTo>
                    <a:pt x="32" y="196"/>
                  </a:lnTo>
                  <a:lnTo>
                    <a:pt x="34" y="205"/>
                  </a:lnTo>
                  <a:lnTo>
                    <a:pt x="34" y="216"/>
                  </a:lnTo>
                  <a:lnTo>
                    <a:pt x="38" y="222"/>
                  </a:lnTo>
                  <a:lnTo>
                    <a:pt x="38" y="227"/>
                  </a:lnTo>
                  <a:lnTo>
                    <a:pt x="41" y="233"/>
                  </a:lnTo>
                  <a:lnTo>
                    <a:pt x="41" y="244"/>
                  </a:lnTo>
                  <a:lnTo>
                    <a:pt x="43" y="250"/>
                  </a:lnTo>
                  <a:lnTo>
                    <a:pt x="43" y="260"/>
                  </a:lnTo>
                  <a:lnTo>
                    <a:pt x="46" y="266"/>
                  </a:lnTo>
                  <a:lnTo>
                    <a:pt x="46" y="278"/>
                  </a:lnTo>
                  <a:lnTo>
                    <a:pt x="50" y="283"/>
                  </a:lnTo>
                  <a:lnTo>
                    <a:pt x="50" y="299"/>
                  </a:lnTo>
                  <a:lnTo>
                    <a:pt x="53" y="305"/>
                  </a:lnTo>
                  <a:lnTo>
                    <a:pt x="53" y="316"/>
                  </a:lnTo>
                  <a:lnTo>
                    <a:pt x="55" y="322"/>
                  </a:lnTo>
                  <a:lnTo>
                    <a:pt x="55" y="333"/>
                  </a:lnTo>
                  <a:lnTo>
                    <a:pt x="58" y="338"/>
                  </a:lnTo>
                  <a:lnTo>
                    <a:pt x="58" y="347"/>
                  </a:lnTo>
                  <a:lnTo>
                    <a:pt x="61" y="353"/>
                  </a:lnTo>
                  <a:lnTo>
                    <a:pt x="61" y="378"/>
                  </a:lnTo>
                  <a:lnTo>
                    <a:pt x="82" y="319"/>
                  </a:lnTo>
                  <a:lnTo>
                    <a:pt x="100" y="280"/>
                  </a:lnTo>
                  <a:lnTo>
                    <a:pt x="93" y="280"/>
                  </a:lnTo>
                  <a:lnTo>
                    <a:pt x="76" y="319"/>
                  </a:lnTo>
                  <a:lnTo>
                    <a:pt x="61" y="361"/>
                  </a:lnTo>
                  <a:lnTo>
                    <a:pt x="67" y="361"/>
                  </a:lnTo>
                  <a:lnTo>
                    <a:pt x="67" y="353"/>
                  </a:lnTo>
                  <a:lnTo>
                    <a:pt x="64" y="347"/>
                  </a:lnTo>
                  <a:lnTo>
                    <a:pt x="64" y="338"/>
                  </a:lnTo>
                  <a:lnTo>
                    <a:pt x="61" y="333"/>
                  </a:lnTo>
                  <a:lnTo>
                    <a:pt x="61" y="322"/>
                  </a:lnTo>
                  <a:lnTo>
                    <a:pt x="58" y="316"/>
                  </a:lnTo>
                  <a:lnTo>
                    <a:pt x="58" y="305"/>
                  </a:lnTo>
                  <a:lnTo>
                    <a:pt x="55" y="299"/>
                  </a:lnTo>
                  <a:lnTo>
                    <a:pt x="55" y="283"/>
                  </a:lnTo>
                  <a:lnTo>
                    <a:pt x="53" y="278"/>
                  </a:lnTo>
                  <a:lnTo>
                    <a:pt x="53" y="266"/>
                  </a:lnTo>
                  <a:lnTo>
                    <a:pt x="50" y="260"/>
                  </a:lnTo>
                  <a:lnTo>
                    <a:pt x="50" y="250"/>
                  </a:lnTo>
                  <a:lnTo>
                    <a:pt x="46" y="244"/>
                  </a:lnTo>
                  <a:lnTo>
                    <a:pt x="46" y="233"/>
                  </a:lnTo>
                  <a:lnTo>
                    <a:pt x="43" y="227"/>
                  </a:lnTo>
                  <a:lnTo>
                    <a:pt x="43" y="222"/>
                  </a:lnTo>
                  <a:lnTo>
                    <a:pt x="41" y="216"/>
                  </a:lnTo>
                  <a:lnTo>
                    <a:pt x="41" y="205"/>
                  </a:lnTo>
                  <a:lnTo>
                    <a:pt x="38" y="196"/>
                  </a:lnTo>
                  <a:lnTo>
                    <a:pt x="38" y="186"/>
                  </a:lnTo>
                  <a:lnTo>
                    <a:pt x="34" y="180"/>
                  </a:lnTo>
                  <a:lnTo>
                    <a:pt x="34" y="166"/>
                  </a:lnTo>
                  <a:lnTo>
                    <a:pt x="32" y="160"/>
                  </a:lnTo>
                  <a:lnTo>
                    <a:pt x="32" y="155"/>
                  </a:lnTo>
                  <a:lnTo>
                    <a:pt x="29" y="150"/>
                  </a:lnTo>
                  <a:lnTo>
                    <a:pt x="29" y="135"/>
                  </a:lnTo>
                  <a:lnTo>
                    <a:pt x="26" y="130"/>
                  </a:lnTo>
                  <a:lnTo>
                    <a:pt x="26" y="116"/>
                  </a:lnTo>
                  <a:lnTo>
                    <a:pt x="23" y="111"/>
                  </a:lnTo>
                  <a:lnTo>
                    <a:pt x="23" y="105"/>
                  </a:lnTo>
                  <a:lnTo>
                    <a:pt x="20" y="96"/>
                  </a:lnTo>
                  <a:lnTo>
                    <a:pt x="20" y="91"/>
                  </a:lnTo>
                  <a:lnTo>
                    <a:pt x="17" y="85"/>
                  </a:lnTo>
                  <a:lnTo>
                    <a:pt x="17" y="80"/>
                  </a:lnTo>
                  <a:lnTo>
                    <a:pt x="15" y="72"/>
                  </a:lnTo>
                  <a:lnTo>
                    <a:pt x="15" y="58"/>
                  </a:lnTo>
                  <a:lnTo>
                    <a:pt x="11" y="52"/>
                  </a:lnTo>
                  <a:lnTo>
                    <a:pt x="11" y="44"/>
                  </a:lnTo>
                  <a:lnTo>
                    <a:pt x="8" y="36"/>
                  </a:lnTo>
                  <a:lnTo>
                    <a:pt x="8" y="21"/>
                  </a:lnTo>
                  <a:lnTo>
                    <a:pt x="5" y="13"/>
                  </a:lnTo>
                  <a:lnTo>
                    <a:pt x="5" y="8"/>
                  </a:lnTo>
                  <a:lnTo>
                    <a:pt x="3" y="0"/>
                  </a:lnTo>
                  <a:lnTo>
                    <a:pt x="0" y="8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51" name="Freeform 43"/>
            <p:cNvSpPr>
              <a:spLocks noChangeAspect="1"/>
            </p:cNvSpPr>
            <p:nvPr/>
          </p:nvSpPr>
          <p:spPr bwMode="auto">
            <a:xfrm>
              <a:off x="707" y="3047"/>
              <a:ext cx="440" cy="10"/>
            </a:xfrm>
            <a:custGeom>
              <a:avLst/>
              <a:gdLst/>
              <a:ahLst/>
              <a:cxnLst>
                <a:cxn ang="0">
                  <a:pos x="72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23" y="17"/>
                </a:cxn>
                <a:cxn ang="0">
                  <a:pos x="723" y="0"/>
                </a:cxn>
              </a:cxnLst>
              <a:rect l="0" t="0" r="r" b="b"/>
              <a:pathLst>
                <a:path w="724" h="18">
                  <a:moveTo>
                    <a:pt x="723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23" y="17"/>
                  </a:lnTo>
                  <a:lnTo>
                    <a:pt x="72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52" name="Freeform 44"/>
            <p:cNvSpPr>
              <a:spLocks noChangeAspect="1"/>
            </p:cNvSpPr>
            <p:nvPr/>
          </p:nvSpPr>
          <p:spPr bwMode="auto">
            <a:xfrm>
              <a:off x="1119" y="3087"/>
              <a:ext cx="970" cy="1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595" y="17"/>
                </a:cxn>
                <a:cxn ang="0">
                  <a:pos x="1595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1596" h="18">
                  <a:moveTo>
                    <a:pt x="0" y="17"/>
                  </a:moveTo>
                  <a:lnTo>
                    <a:pt x="1595" y="17"/>
                  </a:lnTo>
                  <a:lnTo>
                    <a:pt x="1595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53" name="Rectangle 45"/>
            <p:cNvSpPr>
              <a:spLocks noChangeAspect="1" noChangeArrowheads="1"/>
            </p:cNvSpPr>
            <p:nvPr/>
          </p:nvSpPr>
          <p:spPr bwMode="auto">
            <a:xfrm>
              <a:off x="989" y="3451"/>
              <a:ext cx="279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</a:t>
              </a:r>
              <a:r>
                <a:rPr lang="en-US" sz="800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 sz="8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</a:t>
              </a:r>
              <a:r>
                <a:rPr lang="en-US" sz="800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 sz="8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US" sz="800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</a:t>
              </a:r>
            </a:p>
          </p:txBody>
        </p:sp>
        <p:sp>
          <p:nvSpPr>
            <p:cNvPr id="580654" name="Rectangle 46"/>
            <p:cNvSpPr>
              <a:spLocks noChangeAspect="1" noChangeArrowheads="1"/>
            </p:cNvSpPr>
            <p:nvPr/>
          </p:nvSpPr>
          <p:spPr bwMode="auto">
            <a:xfrm>
              <a:off x="991" y="3541"/>
              <a:ext cx="274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Enstatite</a:t>
              </a:r>
            </a:p>
          </p:txBody>
        </p:sp>
        <p:sp>
          <p:nvSpPr>
            <p:cNvPr id="580655" name="Rectangle 47"/>
            <p:cNvSpPr>
              <a:spLocks noChangeAspect="1" noChangeArrowheads="1"/>
            </p:cNvSpPr>
            <p:nvPr/>
          </p:nvSpPr>
          <p:spPr bwMode="auto">
            <a:xfrm>
              <a:off x="571" y="3545"/>
              <a:ext cx="29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Forsterite</a:t>
              </a:r>
            </a:p>
          </p:txBody>
        </p:sp>
        <p:sp>
          <p:nvSpPr>
            <p:cNvPr id="27743" name="Rectangle 48"/>
            <p:cNvSpPr>
              <a:spLocks noChangeAspect="1" noChangeArrowheads="1"/>
            </p:cNvSpPr>
            <p:nvPr/>
          </p:nvSpPr>
          <p:spPr bwMode="auto">
            <a:xfrm>
              <a:off x="719" y="3157"/>
              <a:ext cx="29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Forsterite</a:t>
              </a:r>
            </a:p>
          </p:txBody>
        </p:sp>
        <p:sp>
          <p:nvSpPr>
            <p:cNvPr id="27744" name="Rectangle 49"/>
            <p:cNvSpPr>
              <a:spLocks noChangeAspect="1" noChangeArrowheads="1"/>
            </p:cNvSpPr>
            <p:nvPr/>
          </p:nvSpPr>
          <p:spPr bwMode="auto">
            <a:xfrm>
              <a:off x="692" y="3230"/>
              <a:ext cx="311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+ Enstatite</a:t>
              </a:r>
            </a:p>
          </p:txBody>
        </p:sp>
        <p:sp>
          <p:nvSpPr>
            <p:cNvPr id="27745" name="Rectangle 50"/>
            <p:cNvSpPr>
              <a:spLocks noChangeAspect="1" noChangeArrowheads="1"/>
            </p:cNvSpPr>
            <p:nvPr/>
          </p:nvSpPr>
          <p:spPr bwMode="auto">
            <a:xfrm>
              <a:off x="695" y="2754"/>
              <a:ext cx="254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Liquid +</a:t>
              </a:r>
            </a:p>
          </p:txBody>
        </p:sp>
        <p:sp>
          <p:nvSpPr>
            <p:cNvPr id="27746" name="Rectangle 51"/>
            <p:cNvSpPr>
              <a:spLocks noChangeAspect="1" noChangeArrowheads="1"/>
            </p:cNvSpPr>
            <p:nvPr/>
          </p:nvSpPr>
          <p:spPr bwMode="auto">
            <a:xfrm>
              <a:off x="695" y="2815"/>
              <a:ext cx="30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 Forsterite</a:t>
              </a:r>
            </a:p>
          </p:txBody>
        </p:sp>
        <p:sp>
          <p:nvSpPr>
            <p:cNvPr id="27747" name="Rectangle 52"/>
            <p:cNvSpPr>
              <a:spLocks noChangeAspect="1" noChangeArrowheads="1"/>
            </p:cNvSpPr>
            <p:nvPr/>
          </p:nvSpPr>
          <p:spPr bwMode="auto">
            <a:xfrm>
              <a:off x="1343" y="3251"/>
              <a:ext cx="519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Tridymite</a:t>
              </a:r>
            </a:p>
          </p:txBody>
        </p:sp>
        <p:sp>
          <p:nvSpPr>
            <p:cNvPr id="27748" name="Rectangle 53"/>
            <p:cNvSpPr>
              <a:spLocks noChangeAspect="1" noChangeArrowheads="1"/>
            </p:cNvSpPr>
            <p:nvPr/>
          </p:nvSpPr>
          <p:spPr bwMode="auto">
            <a:xfrm>
              <a:off x="1271" y="3102"/>
              <a:ext cx="558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Cristobalite</a:t>
              </a:r>
            </a:p>
          </p:txBody>
        </p:sp>
        <p:sp>
          <p:nvSpPr>
            <p:cNvPr id="27749" name="Rectangle 54"/>
            <p:cNvSpPr>
              <a:spLocks noChangeAspect="1" noChangeArrowheads="1"/>
            </p:cNvSpPr>
            <p:nvPr/>
          </p:nvSpPr>
          <p:spPr bwMode="auto">
            <a:xfrm>
              <a:off x="1325" y="2909"/>
              <a:ext cx="501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Cristobalite + Liquid</a:t>
              </a:r>
            </a:p>
          </p:txBody>
        </p:sp>
        <p:sp>
          <p:nvSpPr>
            <p:cNvPr id="27750" name="Rectangle 55"/>
            <p:cNvSpPr>
              <a:spLocks noChangeAspect="1" noChangeArrowheads="1"/>
            </p:cNvSpPr>
            <p:nvPr/>
          </p:nvSpPr>
          <p:spPr bwMode="auto">
            <a:xfrm>
              <a:off x="1503" y="2485"/>
              <a:ext cx="336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Two Liquids</a:t>
              </a:r>
            </a:p>
          </p:txBody>
        </p:sp>
        <p:sp>
          <p:nvSpPr>
            <p:cNvPr id="27751" name="Rectangle 56"/>
            <p:cNvSpPr>
              <a:spLocks noChangeAspect="1" noChangeArrowheads="1"/>
            </p:cNvSpPr>
            <p:nvPr/>
          </p:nvSpPr>
          <p:spPr bwMode="auto">
            <a:xfrm>
              <a:off x="1062" y="2059"/>
              <a:ext cx="217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Liquid</a:t>
              </a:r>
            </a:p>
          </p:txBody>
        </p:sp>
        <p:sp>
          <p:nvSpPr>
            <p:cNvPr id="580665" name="Freeform 57"/>
            <p:cNvSpPr>
              <a:spLocks noChangeAspect="1"/>
            </p:cNvSpPr>
            <p:nvPr/>
          </p:nvSpPr>
          <p:spPr bwMode="auto">
            <a:xfrm>
              <a:off x="1355" y="2758"/>
              <a:ext cx="737" cy="9"/>
            </a:xfrm>
            <a:custGeom>
              <a:avLst/>
              <a:gdLst/>
              <a:ahLst/>
              <a:cxnLst>
                <a:cxn ang="0">
                  <a:pos x="121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212" y="17"/>
                </a:cxn>
                <a:cxn ang="0">
                  <a:pos x="1212" y="0"/>
                </a:cxn>
              </a:cxnLst>
              <a:rect l="0" t="0" r="r" b="b"/>
              <a:pathLst>
                <a:path w="1213" h="18">
                  <a:moveTo>
                    <a:pt x="1212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212" y="17"/>
                  </a:lnTo>
                  <a:lnTo>
                    <a:pt x="1212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66" name="Rectangle 58"/>
            <p:cNvSpPr>
              <a:spLocks noChangeAspect="1" noChangeArrowheads="1"/>
            </p:cNvSpPr>
            <p:nvPr/>
          </p:nvSpPr>
          <p:spPr bwMode="auto">
            <a:xfrm>
              <a:off x="1327" y="3483"/>
              <a:ext cx="92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800" b="1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80667" name="Rectangle 59"/>
            <p:cNvSpPr>
              <a:spLocks noChangeAspect="1" noChangeArrowheads="1"/>
            </p:cNvSpPr>
            <p:nvPr/>
          </p:nvSpPr>
          <p:spPr bwMode="auto">
            <a:xfrm>
              <a:off x="2038" y="2788"/>
              <a:ext cx="91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2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80668" name="Rectangle 60"/>
            <p:cNvSpPr>
              <a:spLocks noChangeAspect="1" noChangeArrowheads="1"/>
            </p:cNvSpPr>
            <p:nvPr/>
          </p:nvSpPr>
          <p:spPr bwMode="auto">
            <a:xfrm>
              <a:off x="2039" y="3009"/>
              <a:ext cx="91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2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80669" name="Oval 61"/>
            <p:cNvSpPr>
              <a:spLocks noChangeAspect="1" noChangeArrowheads="1"/>
            </p:cNvSpPr>
            <p:nvPr/>
          </p:nvSpPr>
          <p:spPr bwMode="auto">
            <a:xfrm>
              <a:off x="704" y="3048"/>
              <a:ext cx="7" cy="7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70" name="Oval 62"/>
            <p:cNvSpPr>
              <a:spLocks noChangeAspect="1" noChangeArrowheads="1"/>
            </p:cNvSpPr>
            <p:nvPr/>
          </p:nvSpPr>
          <p:spPr bwMode="auto">
            <a:xfrm>
              <a:off x="1116" y="3086"/>
              <a:ext cx="8" cy="7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71" name="Oval 63"/>
            <p:cNvSpPr>
              <a:spLocks noChangeAspect="1" noChangeArrowheads="1"/>
            </p:cNvSpPr>
            <p:nvPr/>
          </p:nvSpPr>
          <p:spPr bwMode="auto">
            <a:xfrm>
              <a:off x="1141" y="3048"/>
              <a:ext cx="8" cy="6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72" name="Oval 64"/>
            <p:cNvSpPr>
              <a:spLocks noChangeAspect="1" noChangeArrowheads="1"/>
            </p:cNvSpPr>
            <p:nvPr/>
          </p:nvSpPr>
          <p:spPr bwMode="auto">
            <a:xfrm>
              <a:off x="1231" y="3086"/>
              <a:ext cx="5" cy="7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73" name="Oval 65"/>
            <p:cNvSpPr>
              <a:spLocks noChangeAspect="1" noChangeArrowheads="1"/>
            </p:cNvSpPr>
            <p:nvPr/>
          </p:nvSpPr>
          <p:spPr bwMode="auto">
            <a:xfrm>
              <a:off x="2087" y="3086"/>
              <a:ext cx="7" cy="6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74" name="Oval 66"/>
            <p:cNvSpPr>
              <a:spLocks noChangeAspect="1" noChangeArrowheads="1"/>
            </p:cNvSpPr>
            <p:nvPr/>
          </p:nvSpPr>
          <p:spPr bwMode="auto">
            <a:xfrm>
              <a:off x="704" y="2546"/>
              <a:ext cx="7" cy="7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75" name="Oval 67"/>
            <p:cNvSpPr>
              <a:spLocks noChangeAspect="1" noChangeArrowheads="1"/>
            </p:cNvSpPr>
            <p:nvPr/>
          </p:nvSpPr>
          <p:spPr bwMode="auto">
            <a:xfrm>
              <a:off x="1299" y="2866"/>
              <a:ext cx="5" cy="6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76" name="Oval 68"/>
            <p:cNvSpPr>
              <a:spLocks noChangeAspect="1" noChangeArrowheads="1"/>
            </p:cNvSpPr>
            <p:nvPr/>
          </p:nvSpPr>
          <p:spPr bwMode="auto">
            <a:xfrm>
              <a:off x="2085" y="2866"/>
              <a:ext cx="8" cy="6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77" name="Line 69"/>
            <p:cNvSpPr>
              <a:spLocks noChangeAspect="1" noChangeShapeType="1"/>
            </p:cNvSpPr>
            <p:nvPr/>
          </p:nvSpPr>
          <p:spPr bwMode="auto">
            <a:xfrm flipH="1" flipV="1">
              <a:off x="1119" y="3053"/>
              <a:ext cx="2" cy="336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0678" name="Line 70"/>
            <p:cNvSpPr>
              <a:spLocks noChangeAspect="1" noChangeShapeType="1"/>
            </p:cNvSpPr>
            <p:nvPr/>
          </p:nvSpPr>
          <p:spPr bwMode="auto">
            <a:xfrm>
              <a:off x="1115" y="3248"/>
              <a:ext cx="972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80725" name="Rectangle 117"/>
          <p:cNvSpPr>
            <a:spLocks noChangeArrowheads="1"/>
          </p:cNvSpPr>
          <p:nvPr/>
        </p:nvSpPr>
        <p:spPr bwMode="auto">
          <a:xfrm>
            <a:off x="122238" y="1490663"/>
            <a:ext cx="8767762" cy="1087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When the total solid composition reaches the same composition of the starting liquid (</a:t>
            </a: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</a:t>
            </a:r>
            <a:r>
              <a:rPr lang="en-US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</a:p>
        </p:txBody>
      </p:sp>
      <p:sp>
        <p:nvSpPr>
          <p:cNvPr id="580726" name="Line 118"/>
          <p:cNvSpPr>
            <a:spLocks noChangeShapeType="1"/>
          </p:cNvSpPr>
          <p:nvPr/>
        </p:nvSpPr>
        <p:spPr bwMode="auto">
          <a:xfrm flipH="1">
            <a:off x="4278313" y="4730750"/>
            <a:ext cx="2619375" cy="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29" name="Rectangle 121"/>
          <p:cNvSpPr>
            <a:spLocks noChangeArrowheads="1"/>
          </p:cNvSpPr>
          <p:nvPr/>
        </p:nvSpPr>
        <p:spPr bwMode="auto">
          <a:xfrm>
            <a:off x="4278313" y="2913063"/>
            <a:ext cx="4673600" cy="3408362"/>
          </a:xfrm>
          <a:prstGeom prst="rect">
            <a:avLst/>
          </a:prstGeom>
          <a:noFill/>
          <a:ln w="28575" algn="ctr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 useBgFill="1">
        <p:nvSpPr>
          <p:cNvPr id="27657" name="Rectangle 122"/>
          <p:cNvSpPr>
            <a:spLocks noChangeArrowheads="1"/>
          </p:cNvSpPr>
          <p:nvPr/>
        </p:nvSpPr>
        <p:spPr bwMode="auto">
          <a:xfrm>
            <a:off x="7491413" y="5022850"/>
            <a:ext cx="371897" cy="631584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3500" i="1">
                <a:solidFill>
                  <a:schemeClr val="bg1"/>
                </a:solidFill>
                <a:effectLst/>
                <a:latin typeface="Calibri" pitchFamily="34" charset="0"/>
              </a:rPr>
              <a:t>c</a:t>
            </a:r>
          </a:p>
        </p:txBody>
      </p:sp>
      <p:sp useBgFill="1">
        <p:nvSpPr>
          <p:cNvPr id="27658" name="Rectangle 123"/>
          <p:cNvSpPr>
            <a:spLocks noChangeArrowheads="1"/>
          </p:cNvSpPr>
          <p:nvPr/>
        </p:nvSpPr>
        <p:spPr bwMode="auto">
          <a:xfrm>
            <a:off x="6151563" y="4787900"/>
            <a:ext cx="416781" cy="631584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3500" i="1">
                <a:solidFill>
                  <a:schemeClr val="bg1"/>
                </a:solidFill>
                <a:effectLst/>
                <a:latin typeface="Calibri" pitchFamily="34" charset="0"/>
              </a:rPr>
              <a:t>d</a:t>
            </a:r>
          </a:p>
        </p:txBody>
      </p:sp>
      <p:sp useBgFill="1">
        <p:nvSpPr>
          <p:cNvPr id="27659" name="Rectangle 124"/>
          <p:cNvSpPr>
            <a:spLocks noChangeArrowheads="1"/>
          </p:cNvSpPr>
          <p:nvPr/>
        </p:nvSpPr>
        <p:spPr bwMode="auto">
          <a:xfrm>
            <a:off x="6750050" y="3749675"/>
            <a:ext cx="420688" cy="63182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3500">
                <a:solidFill>
                  <a:schemeClr val="bg1"/>
                </a:solidFill>
                <a:effectLst/>
                <a:latin typeface="Calibri" pitchFamily="34" charset="0"/>
              </a:rPr>
              <a:t>P</a:t>
            </a:r>
          </a:p>
        </p:txBody>
      </p:sp>
      <p:sp useBgFill="1">
        <p:nvSpPr>
          <p:cNvPr id="27660" name="Rectangle 125"/>
          <p:cNvSpPr>
            <a:spLocks noChangeArrowheads="1"/>
          </p:cNvSpPr>
          <p:nvPr/>
        </p:nvSpPr>
        <p:spPr bwMode="auto">
          <a:xfrm>
            <a:off x="6073775" y="3984625"/>
            <a:ext cx="389530" cy="631584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3500" i="1">
                <a:solidFill>
                  <a:schemeClr val="bg1"/>
                </a:solidFill>
                <a:effectLst/>
                <a:latin typeface="Calibri" pitchFamily="34" charset="0"/>
              </a:rPr>
              <a:t>k</a:t>
            </a:r>
          </a:p>
        </p:txBody>
      </p:sp>
      <p:sp>
        <p:nvSpPr>
          <p:cNvPr id="580734" name="Line 126"/>
          <p:cNvSpPr>
            <a:spLocks noChangeShapeType="1"/>
          </p:cNvSpPr>
          <p:nvPr/>
        </p:nvSpPr>
        <p:spPr bwMode="auto">
          <a:xfrm>
            <a:off x="6473825" y="4445000"/>
            <a:ext cx="142875" cy="255588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35" name="Line 127"/>
          <p:cNvSpPr>
            <a:spLocks noChangeShapeType="1"/>
          </p:cNvSpPr>
          <p:nvPr/>
        </p:nvSpPr>
        <p:spPr bwMode="auto">
          <a:xfrm flipV="1">
            <a:off x="6913563" y="4321175"/>
            <a:ext cx="7937" cy="395288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38" name="Freeform 130"/>
          <p:cNvSpPr>
            <a:spLocks/>
          </p:cNvSpPr>
          <p:nvPr/>
        </p:nvSpPr>
        <p:spPr bwMode="auto">
          <a:xfrm>
            <a:off x="6215063" y="3227388"/>
            <a:ext cx="1879600" cy="1931987"/>
          </a:xfrm>
          <a:custGeom>
            <a:avLst/>
            <a:gdLst/>
            <a:ahLst/>
            <a:cxnLst>
              <a:cxn ang="0">
                <a:pos x="428" y="789"/>
              </a:cxn>
              <a:cxn ang="0">
                <a:pos x="476" y="805"/>
              </a:cxn>
              <a:cxn ang="0">
                <a:pos x="520" y="813"/>
              </a:cxn>
              <a:cxn ang="0">
                <a:pos x="543" y="817"/>
              </a:cxn>
              <a:cxn ang="0">
                <a:pos x="571" y="833"/>
              </a:cxn>
              <a:cxn ang="0">
                <a:pos x="595" y="845"/>
              </a:cxn>
              <a:cxn ang="0">
                <a:pos x="619" y="857"/>
              </a:cxn>
              <a:cxn ang="0">
                <a:pos x="646" y="873"/>
              </a:cxn>
              <a:cxn ang="0">
                <a:pos x="678" y="892"/>
              </a:cxn>
              <a:cxn ang="0">
                <a:pos x="714" y="912"/>
              </a:cxn>
              <a:cxn ang="0">
                <a:pos x="758" y="956"/>
              </a:cxn>
              <a:cxn ang="0">
                <a:pos x="769" y="968"/>
              </a:cxn>
              <a:cxn ang="0">
                <a:pos x="773" y="980"/>
              </a:cxn>
              <a:cxn ang="0">
                <a:pos x="785" y="976"/>
              </a:cxn>
              <a:cxn ang="0">
                <a:pos x="797" y="884"/>
              </a:cxn>
              <a:cxn ang="0">
                <a:pos x="805" y="821"/>
              </a:cxn>
              <a:cxn ang="0">
                <a:pos x="813" y="781"/>
              </a:cxn>
              <a:cxn ang="0">
                <a:pos x="825" y="718"/>
              </a:cxn>
              <a:cxn ang="0">
                <a:pos x="837" y="670"/>
              </a:cxn>
              <a:cxn ang="0">
                <a:pos x="853" y="603"/>
              </a:cxn>
              <a:cxn ang="0">
                <a:pos x="873" y="539"/>
              </a:cxn>
              <a:cxn ang="0">
                <a:pos x="884" y="496"/>
              </a:cxn>
              <a:cxn ang="0">
                <a:pos x="904" y="428"/>
              </a:cxn>
              <a:cxn ang="0">
                <a:pos x="920" y="377"/>
              </a:cxn>
              <a:cxn ang="0">
                <a:pos x="936" y="317"/>
              </a:cxn>
              <a:cxn ang="0">
                <a:pos x="952" y="258"/>
              </a:cxn>
              <a:cxn ang="0">
                <a:pos x="964" y="214"/>
              </a:cxn>
              <a:cxn ang="0">
                <a:pos x="976" y="179"/>
              </a:cxn>
              <a:cxn ang="0">
                <a:pos x="956" y="198"/>
              </a:cxn>
              <a:cxn ang="0">
                <a:pos x="940" y="250"/>
              </a:cxn>
              <a:cxn ang="0">
                <a:pos x="928" y="290"/>
              </a:cxn>
              <a:cxn ang="0">
                <a:pos x="908" y="353"/>
              </a:cxn>
              <a:cxn ang="0">
                <a:pos x="896" y="397"/>
              </a:cxn>
              <a:cxn ang="0">
                <a:pos x="877" y="472"/>
              </a:cxn>
              <a:cxn ang="0">
                <a:pos x="861" y="516"/>
              </a:cxn>
              <a:cxn ang="0">
                <a:pos x="845" y="579"/>
              </a:cxn>
              <a:cxn ang="0">
                <a:pos x="825" y="643"/>
              </a:cxn>
              <a:cxn ang="0">
                <a:pos x="813" y="694"/>
              </a:cxn>
              <a:cxn ang="0">
                <a:pos x="801" y="742"/>
              </a:cxn>
              <a:cxn ang="0">
                <a:pos x="793" y="813"/>
              </a:cxn>
              <a:cxn ang="0">
                <a:pos x="785" y="849"/>
              </a:cxn>
              <a:cxn ang="0">
                <a:pos x="773" y="916"/>
              </a:cxn>
              <a:cxn ang="0">
                <a:pos x="777" y="1007"/>
              </a:cxn>
              <a:cxn ang="0">
                <a:pos x="781" y="968"/>
              </a:cxn>
              <a:cxn ang="0">
                <a:pos x="769" y="948"/>
              </a:cxn>
              <a:cxn ang="0">
                <a:pos x="718" y="896"/>
              </a:cxn>
              <a:cxn ang="0">
                <a:pos x="686" y="877"/>
              </a:cxn>
              <a:cxn ang="0">
                <a:pos x="662" y="861"/>
              </a:cxn>
              <a:cxn ang="0">
                <a:pos x="639" y="853"/>
              </a:cxn>
              <a:cxn ang="0">
                <a:pos x="611" y="833"/>
              </a:cxn>
              <a:cxn ang="0">
                <a:pos x="595" y="825"/>
              </a:cxn>
              <a:cxn ang="0">
                <a:pos x="563" y="813"/>
              </a:cxn>
              <a:cxn ang="0">
                <a:pos x="543" y="809"/>
              </a:cxn>
              <a:cxn ang="0">
                <a:pos x="512" y="793"/>
              </a:cxn>
              <a:cxn ang="0">
                <a:pos x="460" y="785"/>
              </a:cxn>
              <a:cxn ang="0">
                <a:pos x="420" y="785"/>
              </a:cxn>
            </a:cxnLst>
            <a:rect l="0" t="0" r="r" b="b"/>
            <a:pathLst>
              <a:path w="981" h="1008">
                <a:moveTo>
                  <a:pt x="0" y="8"/>
                </a:moveTo>
                <a:lnTo>
                  <a:pt x="353" y="789"/>
                </a:lnTo>
                <a:lnTo>
                  <a:pt x="412" y="789"/>
                </a:lnTo>
                <a:lnTo>
                  <a:pt x="405" y="781"/>
                </a:lnTo>
                <a:lnTo>
                  <a:pt x="408" y="789"/>
                </a:lnTo>
                <a:lnTo>
                  <a:pt x="432" y="793"/>
                </a:lnTo>
                <a:lnTo>
                  <a:pt x="428" y="789"/>
                </a:lnTo>
                <a:lnTo>
                  <a:pt x="432" y="797"/>
                </a:lnTo>
                <a:lnTo>
                  <a:pt x="456" y="797"/>
                </a:lnTo>
                <a:lnTo>
                  <a:pt x="452" y="793"/>
                </a:lnTo>
                <a:lnTo>
                  <a:pt x="456" y="801"/>
                </a:lnTo>
                <a:lnTo>
                  <a:pt x="476" y="801"/>
                </a:lnTo>
                <a:lnTo>
                  <a:pt x="472" y="797"/>
                </a:lnTo>
                <a:lnTo>
                  <a:pt x="476" y="805"/>
                </a:lnTo>
                <a:lnTo>
                  <a:pt x="492" y="805"/>
                </a:lnTo>
                <a:lnTo>
                  <a:pt x="488" y="801"/>
                </a:lnTo>
                <a:lnTo>
                  <a:pt x="492" y="809"/>
                </a:lnTo>
                <a:lnTo>
                  <a:pt x="508" y="809"/>
                </a:lnTo>
                <a:lnTo>
                  <a:pt x="504" y="805"/>
                </a:lnTo>
                <a:lnTo>
                  <a:pt x="508" y="813"/>
                </a:lnTo>
                <a:lnTo>
                  <a:pt x="520" y="813"/>
                </a:lnTo>
                <a:lnTo>
                  <a:pt x="516" y="813"/>
                </a:lnTo>
                <a:lnTo>
                  <a:pt x="527" y="817"/>
                </a:lnTo>
                <a:lnTo>
                  <a:pt x="535" y="817"/>
                </a:lnTo>
                <a:lnTo>
                  <a:pt x="531" y="813"/>
                </a:lnTo>
                <a:lnTo>
                  <a:pt x="535" y="821"/>
                </a:lnTo>
                <a:lnTo>
                  <a:pt x="547" y="821"/>
                </a:lnTo>
                <a:lnTo>
                  <a:pt x="543" y="817"/>
                </a:lnTo>
                <a:lnTo>
                  <a:pt x="547" y="825"/>
                </a:lnTo>
                <a:lnTo>
                  <a:pt x="559" y="825"/>
                </a:lnTo>
                <a:lnTo>
                  <a:pt x="555" y="821"/>
                </a:lnTo>
                <a:lnTo>
                  <a:pt x="559" y="829"/>
                </a:lnTo>
                <a:lnTo>
                  <a:pt x="571" y="829"/>
                </a:lnTo>
                <a:lnTo>
                  <a:pt x="567" y="825"/>
                </a:lnTo>
                <a:lnTo>
                  <a:pt x="571" y="833"/>
                </a:lnTo>
                <a:lnTo>
                  <a:pt x="579" y="833"/>
                </a:lnTo>
                <a:lnTo>
                  <a:pt x="575" y="829"/>
                </a:lnTo>
                <a:lnTo>
                  <a:pt x="579" y="837"/>
                </a:lnTo>
                <a:lnTo>
                  <a:pt x="591" y="841"/>
                </a:lnTo>
                <a:lnTo>
                  <a:pt x="595" y="841"/>
                </a:lnTo>
                <a:lnTo>
                  <a:pt x="591" y="837"/>
                </a:lnTo>
                <a:lnTo>
                  <a:pt x="595" y="845"/>
                </a:lnTo>
                <a:lnTo>
                  <a:pt x="603" y="845"/>
                </a:lnTo>
                <a:lnTo>
                  <a:pt x="599" y="841"/>
                </a:lnTo>
                <a:lnTo>
                  <a:pt x="603" y="849"/>
                </a:lnTo>
                <a:lnTo>
                  <a:pt x="615" y="853"/>
                </a:lnTo>
                <a:lnTo>
                  <a:pt x="619" y="853"/>
                </a:lnTo>
                <a:lnTo>
                  <a:pt x="615" y="849"/>
                </a:lnTo>
                <a:lnTo>
                  <a:pt x="619" y="857"/>
                </a:lnTo>
                <a:lnTo>
                  <a:pt x="627" y="861"/>
                </a:lnTo>
                <a:lnTo>
                  <a:pt x="627" y="857"/>
                </a:lnTo>
                <a:lnTo>
                  <a:pt x="631" y="865"/>
                </a:lnTo>
                <a:lnTo>
                  <a:pt x="643" y="869"/>
                </a:lnTo>
                <a:lnTo>
                  <a:pt x="646" y="869"/>
                </a:lnTo>
                <a:lnTo>
                  <a:pt x="643" y="865"/>
                </a:lnTo>
                <a:lnTo>
                  <a:pt x="646" y="873"/>
                </a:lnTo>
                <a:lnTo>
                  <a:pt x="654" y="877"/>
                </a:lnTo>
                <a:lnTo>
                  <a:pt x="654" y="873"/>
                </a:lnTo>
                <a:lnTo>
                  <a:pt x="662" y="884"/>
                </a:lnTo>
                <a:lnTo>
                  <a:pt x="674" y="888"/>
                </a:lnTo>
                <a:lnTo>
                  <a:pt x="678" y="888"/>
                </a:lnTo>
                <a:lnTo>
                  <a:pt x="674" y="884"/>
                </a:lnTo>
                <a:lnTo>
                  <a:pt x="678" y="892"/>
                </a:lnTo>
                <a:lnTo>
                  <a:pt x="686" y="896"/>
                </a:lnTo>
                <a:lnTo>
                  <a:pt x="686" y="892"/>
                </a:lnTo>
                <a:lnTo>
                  <a:pt x="694" y="904"/>
                </a:lnTo>
                <a:lnTo>
                  <a:pt x="702" y="908"/>
                </a:lnTo>
                <a:lnTo>
                  <a:pt x="702" y="904"/>
                </a:lnTo>
                <a:lnTo>
                  <a:pt x="706" y="912"/>
                </a:lnTo>
                <a:lnTo>
                  <a:pt x="714" y="912"/>
                </a:lnTo>
                <a:lnTo>
                  <a:pt x="710" y="908"/>
                </a:lnTo>
                <a:lnTo>
                  <a:pt x="726" y="928"/>
                </a:lnTo>
                <a:lnTo>
                  <a:pt x="734" y="928"/>
                </a:lnTo>
                <a:lnTo>
                  <a:pt x="730" y="924"/>
                </a:lnTo>
                <a:lnTo>
                  <a:pt x="758" y="952"/>
                </a:lnTo>
                <a:lnTo>
                  <a:pt x="754" y="948"/>
                </a:lnTo>
                <a:lnTo>
                  <a:pt x="758" y="956"/>
                </a:lnTo>
                <a:lnTo>
                  <a:pt x="765" y="960"/>
                </a:lnTo>
                <a:lnTo>
                  <a:pt x="758" y="952"/>
                </a:lnTo>
                <a:lnTo>
                  <a:pt x="762" y="960"/>
                </a:lnTo>
                <a:lnTo>
                  <a:pt x="769" y="964"/>
                </a:lnTo>
                <a:lnTo>
                  <a:pt x="762" y="956"/>
                </a:lnTo>
                <a:lnTo>
                  <a:pt x="762" y="964"/>
                </a:lnTo>
                <a:lnTo>
                  <a:pt x="769" y="968"/>
                </a:lnTo>
                <a:lnTo>
                  <a:pt x="765" y="964"/>
                </a:lnTo>
                <a:lnTo>
                  <a:pt x="769" y="972"/>
                </a:lnTo>
                <a:lnTo>
                  <a:pt x="777" y="976"/>
                </a:lnTo>
                <a:lnTo>
                  <a:pt x="769" y="968"/>
                </a:lnTo>
                <a:lnTo>
                  <a:pt x="773" y="984"/>
                </a:lnTo>
                <a:lnTo>
                  <a:pt x="781" y="988"/>
                </a:lnTo>
                <a:lnTo>
                  <a:pt x="773" y="980"/>
                </a:lnTo>
                <a:lnTo>
                  <a:pt x="773" y="999"/>
                </a:lnTo>
                <a:lnTo>
                  <a:pt x="781" y="992"/>
                </a:lnTo>
                <a:lnTo>
                  <a:pt x="773" y="995"/>
                </a:lnTo>
                <a:lnTo>
                  <a:pt x="769" y="1003"/>
                </a:lnTo>
                <a:lnTo>
                  <a:pt x="785" y="1003"/>
                </a:lnTo>
                <a:lnTo>
                  <a:pt x="785" y="972"/>
                </a:lnTo>
                <a:lnTo>
                  <a:pt x="785" y="976"/>
                </a:lnTo>
                <a:lnTo>
                  <a:pt x="789" y="964"/>
                </a:lnTo>
                <a:lnTo>
                  <a:pt x="789" y="920"/>
                </a:lnTo>
                <a:lnTo>
                  <a:pt x="785" y="924"/>
                </a:lnTo>
                <a:lnTo>
                  <a:pt x="793" y="920"/>
                </a:lnTo>
                <a:lnTo>
                  <a:pt x="793" y="892"/>
                </a:lnTo>
                <a:lnTo>
                  <a:pt x="793" y="896"/>
                </a:lnTo>
                <a:lnTo>
                  <a:pt x="797" y="884"/>
                </a:lnTo>
                <a:lnTo>
                  <a:pt x="797" y="861"/>
                </a:lnTo>
                <a:lnTo>
                  <a:pt x="797" y="865"/>
                </a:lnTo>
                <a:lnTo>
                  <a:pt x="801" y="853"/>
                </a:lnTo>
                <a:lnTo>
                  <a:pt x="801" y="837"/>
                </a:lnTo>
                <a:lnTo>
                  <a:pt x="801" y="841"/>
                </a:lnTo>
                <a:lnTo>
                  <a:pt x="805" y="829"/>
                </a:lnTo>
                <a:lnTo>
                  <a:pt x="805" y="821"/>
                </a:lnTo>
                <a:lnTo>
                  <a:pt x="805" y="825"/>
                </a:lnTo>
                <a:lnTo>
                  <a:pt x="809" y="813"/>
                </a:lnTo>
                <a:lnTo>
                  <a:pt x="809" y="797"/>
                </a:lnTo>
                <a:lnTo>
                  <a:pt x="809" y="801"/>
                </a:lnTo>
                <a:lnTo>
                  <a:pt x="813" y="789"/>
                </a:lnTo>
                <a:lnTo>
                  <a:pt x="813" y="777"/>
                </a:lnTo>
                <a:lnTo>
                  <a:pt x="813" y="781"/>
                </a:lnTo>
                <a:lnTo>
                  <a:pt x="817" y="769"/>
                </a:lnTo>
                <a:lnTo>
                  <a:pt x="817" y="742"/>
                </a:lnTo>
                <a:lnTo>
                  <a:pt x="817" y="746"/>
                </a:lnTo>
                <a:lnTo>
                  <a:pt x="821" y="738"/>
                </a:lnTo>
                <a:lnTo>
                  <a:pt x="825" y="722"/>
                </a:lnTo>
                <a:lnTo>
                  <a:pt x="825" y="714"/>
                </a:lnTo>
                <a:lnTo>
                  <a:pt x="825" y="718"/>
                </a:lnTo>
                <a:lnTo>
                  <a:pt x="829" y="706"/>
                </a:lnTo>
                <a:lnTo>
                  <a:pt x="829" y="694"/>
                </a:lnTo>
                <a:lnTo>
                  <a:pt x="829" y="698"/>
                </a:lnTo>
                <a:lnTo>
                  <a:pt x="833" y="686"/>
                </a:lnTo>
                <a:lnTo>
                  <a:pt x="833" y="674"/>
                </a:lnTo>
                <a:lnTo>
                  <a:pt x="833" y="678"/>
                </a:lnTo>
                <a:lnTo>
                  <a:pt x="837" y="670"/>
                </a:lnTo>
                <a:lnTo>
                  <a:pt x="841" y="654"/>
                </a:lnTo>
                <a:lnTo>
                  <a:pt x="841" y="643"/>
                </a:lnTo>
                <a:lnTo>
                  <a:pt x="841" y="647"/>
                </a:lnTo>
                <a:lnTo>
                  <a:pt x="845" y="639"/>
                </a:lnTo>
                <a:lnTo>
                  <a:pt x="849" y="627"/>
                </a:lnTo>
                <a:lnTo>
                  <a:pt x="853" y="615"/>
                </a:lnTo>
                <a:lnTo>
                  <a:pt x="853" y="603"/>
                </a:lnTo>
                <a:lnTo>
                  <a:pt x="853" y="607"/>
                </a:lnTo>
                <a:lnTo>
                  <a:pt x="857" y="595"/>
                </a:lnTo>
                <a:lnTo>
                  <a:pt x="861" y="583"/>
                </a:lnTo>
                <a:lnTo>
                  <a:pt x="861" y="571"/>
                </a:lnTo>
                <a:lnTo>
                  <a:pt x="861" y="575"/>
                </a:lnTo>
                <a:lnTo>
                  <a:pt x="865" y="567"/>
                </a:lnTo>
                <a:lnTo>
                  <a:pt x="873" y="539"/>
                </a:lnTo>
                <a:lnTo>
                  <a:pt x="873" y="532"/>
                </a:lnTo>
                <a:lnTo>
                  <a:pt x="873" y="535"/>
                </a:lnTo>
                <a:lnTo>
                  <a:pt x="877" y="524"/>
                </a:lnTo>
                <a:lnTo>
                  <a:pt x="881" y="512"/>
                </a:lnTo>
                <a:lnTo>
                  <a:pt x="881" y="500"/>
                </a:lnTo>
                <a:lnTo>
                  <a:pt x="881" y="504"/>
                </a:lnTo>
                <a:lnTo>
                  <a:pt x="884" y="496"/>
                </a:lnTo>
                <a:lnTo>
                  <a:pt x="888" y="484"/>
                </a:lnTo>
                <a:lnTo>
                  <a:pt x="892" y="472"/>
                </a:lnTo>
                <a:lnTo>
                  <a:pt x="892" y="460"/>
                </a:lnTo>
                <a:lnTo>
                  <a:pt x="892" y="464"/>
                </a:lnTo>
                <a:lnTo>
                  <a:pt x="904" y="436"/>
                </a:lnTo>
                <a:lnTo>
                  <a:pt x="904" y="424"/>
                </a:lnTo>
                <a:lnTo>
                  <a:pt x="904" y="428"/>
                </a:lnTo>
                <a:lnTo>
                  <a:pt x="912" y="409"/>
                </a:lnTo>
                <a:lnTo>
                  <a:pt x="912" y="397"/>
                </a:lnTo>
                <a:lnTo>
                  <a:pt x="912" y="401"/>
                </a:lnTo>
                <a:lnTo>
                  <a:pt x="916" y="389"/>
                </a:lnTo>
                <a:lnTo>
                  <a:pt x="916" y="381"/>
                </a:lnTo>
                <a:lnTo>
                  <a:pt x="916" y="385"/>
                </a:lnTo>
                <a:lnTo>
                  <a:pt x="920" y="377"/>
                </a:lnTo>
                <a:lnTo>
                  <a:pt x="924" y="361"/>
                </a:lnTo>
                <a:lnTo>
                  <a:pt x="924" y="353"/>
                </a:lnTo>
                <a:lnTo>
                  <a:pt x="924" y="357"/>
                </a:lnTo>
                <a:lnTo>
                  <a:pt x="932" y="337"/>
                </a:lnTo>
                <a:lnTo>
                  <a:pt x="932" y="325"/>
                </a:lnTo>
                <a:lnTo>
                  <a:pt x="932" y="329"/>
                </a:lnTo>
                <a:lnTo>
                  <a:pt x="936" y="317"/>
                </a:lnTo>
                <a:lnTo>
                  <a:pt x="936" y="309"/>
                </a:lnTo>
                <a:lnTo>
                  <a:pt x="936" y="313"/>
                </a:lnTo>
                <a:lnTo>
                  <a:pt x="944" y="294"/>
                </a:lnTo>
                <a:lnTo>
                  <a:pt x="944" y="282"/>
                </a:lnTo>
                <a:lnTo>
                  <a:pt x="944" y="286"/>
                </a:lnTo>
                <a:lnTo>
                  <a:pt x="952" y="266"/>
                </a:lnTo>
                <a:lnTo>
                  <a:pt x="952" y="258"/>
                </a:lnTo>
                <a:lnTo>
                  <a:pt x="952" y="262"/>
                </a:lnTo>
                <a:lnTo>
                  <a:pt x="956" y="250"/>
                </a:lnTo>
                <a:lnTo>
                  <a:pt x="956" y="242"/>
                </a:lnTo>
                <a:lnTo>
                  <a:pt x="956" y="246"/>
                </a:lnTo>
                <a:lnTo>
                  <a:pt x="960" y="238"/>
                </a:lnTo>
                <a:lnTo>
                  <a:pt x="964" y="222"/>
                </a:lnTo>
                <a:lnTo>
                  <a:pt x="964" y="214"/>
                </a:lnTo>
                <a:lnTo>
                  <a:pt x="964" y="218"/>
                </a:lnTo>
                <a:lnTo>
                  <a:pt x="972" y="198"/>
                </a:lnTo>
                <a:lnTo>
                  <a:pt x="972" y="190"/>
                </a:lnTo>
                <a:lnTo>
                  <a:pt x="972" y="194"/>
                </a:lnTo>
                <a:lnTo>
                  <a:pt x="976" y="183"/>
                </a:lnTo>
                <a:lnTo>
                  <a:pt x="976" y="175"/>
                </a:lnTo>
                <a:lnTo>
                  <a:pt x="976" y="179"/>
                </a:lnTo>
                <a:lnTo>
                  <a:pt x="980" y="171"/>
                </a:lnTo>
                <a:lnTo>
                  <a:pt x="964" y="163"/>
                </a:lnTo>
                <a:lnTo>
                  <a:pt x="960" y="175"/>
                </a:lnTo>
                <a:lnTo>
                  <a:pt x="960" y="183"/>
                </a:lnTo>
                <a:lnTo>
                  <a:pt x="960" y="179"/>
                </a:lnTo>
                <a:lnTo>
                  <a:pt x="956" y="190"/>
                </a:lnTo>
                <a:lnTo>
                  <a:pt x="956" y="198"/>
                </a:lnTo>
                <a:lnTo>
                  <a:pt x="956" y="194"/>
                </a:lnTo>
                <a:lnTo>
                  <a:pt x="948" y="214"/>
                </a:lnTo>
                <a:lnTo>
                  <a:pt x="948" y="222"/>
                </a:lnTo>
                <a:lnTo>
                  <a:pt x="948" y="218"/>
                </a:lnTo>
                <a:lnTo>
                  <a:pt x="944" y="230"/>
                </a:lnTo>
                <a:lnTo>
                  <a:pt x="940" y="242"/>
                </a:lnTo>
                <a:lnTo>
                  <a:pt x="940" y="250"/>
                </a:lnTo>
                <a:lnTo>
                  <a:pt x="940" y="246"/>
                </a:lnTo>
                <a:lnTo>
                  <a:pt x="936" y="258"/>
                </a:lnTo>
                <a:lnTo>
                  <a:pt x="936" y="266"/>
                </a:lnTo>
                <a:lnTo>
                  <a:pt x="936" y="262"/>
                </a:lnTo>
                <a:lnTo>
                  <a:pt x="928" y="282"/>
                </a:lnTo>
                <a:lnTo>
                  <a:pt x="928" y="294"/>
                </a:lnTo>
                <a:lnTo>
                  <a:pt x="928" y="290"/>
                </a:lnTo>
                <a:lnTo>
                  <a:pt x="920" y="309"/>
                </a:lnTo>
                <a:lnTo>
                  <a:pt x="920" y="317"/>
                </a:lnTo>
                <a:lnTo>
                  <a:pt x="920" y="313"/>
                </a:lnTo>
                <a:lnTo>
                  <a:pt x="916" y="325"/>
                </a:lnTo>
                <a:lnTo>
                  <a:pt x="916" y="337"/>
                </a:lnTo>
                <a:lnTo>
                  <a:pt x="916" y="333"/>
                </a:lnTo>
                <a:lnTo>
                  <a:pt x="908" y="353"/>
                </a:lnTo>
                <a:lnTo>
                  <a:pt x="908" y="361"/>
                </a:lnTo>
                <a:lnTo>
                  <a:pt x="908" y="357"/>
                </a:lnTo>
                <a:lnTo>
                  <a:pt x="904" y="369"/>
                </a:lnTo>
                <a:lnTo>
                  <a:pt x="900" y="381"/>
                </a:lnTo>
                <a:lnTo>
                  <a:pt x="900" y="389"/>
                </a:lnTo>
                <a:lnTo>
                  <a:pt x="900" y="385"/>
                </a:lnTo>
                <a:lnTo>
                  <a:pt x="896" y="397"/>
                </a:lnTo>
                <a:lnTo>
                  <a:pt x="896" y="409"/>
                </a:lnTo>
                <a:lnTo>
                  <a:pt x="896" y="405"/>
                </a:lnTo>
                <a:lnTo>
                  <a:pt x="888" y="424"/>
                </a:lnTo>
                <a:lnTo>
                  <a:pt x="888" y="436"/>
                </a:lnTo>
                <a:lnTo>
                  <a:pt x="888" y="432"/>
                </a:lnTo>
                <a:lnTo>
                  <a:pt x="877" y="460"/>
                </a:lnTo>
                <a:lnTo>
                  <a:pt x="877" y="472"/>
                </a:lnTo>
                <a:lnTo>
                  <a:pt x="877" y="468"/>
                </a:lnTo>
                <a:lnTo>
                  <a:pt x="873" y="476"/>
                </a:lnTo>
                <a:lnTo>
                  <a:pt x="869" y="488"/>
                </a:lnTo>
                <a:lnTo>
                  <a:pt x="865" y="500"/>
                </a:lnTo>
                <a:lnTo>
                  <a:pt x="865" y="512"/>
                </a:lnTo>
                <a:lnTo>
                  <a:pt x="865" y="508"/>
                </a:lnTo>
                <a:lnTo>
                  <a:pt x="861" y="516"/>
                </a:lnTo>
                <a:lnTo>
                  <a:pt x="857" y="532"/>
                </a:lnTo>
                <a:lnTo>
                  <a:pt x="857" y="539"/>
                </a:lnTo>
                <a:lnTo>
                  <a:pt x="857" y="535"/>
                </a:lnTo>
                <a:lnTo>
                  <a:pt x="849" y="559"/>
                </a:lnTo>
                <a:lnTo>
                  <a:pt x="845" y="571"/>
                </a:lnTo>
                <a:lnTo>
                  <a:pt x="845" y="583"/>
                </a:lnTo>
                <a:lnTo>
                  <a:pt x="845" y="579"/>
                </a:lnTo>
                <a:lnTo>
                  <a:pt x="841" y="587"/>
                </a:lnTo>
                <a:lnTo>
                  <a:pt x="837" y="603"/>
                </a:lnTo>
                <a:lnTo>
                  <a:pt x="837" y="615"/>
                </a:lnTo>
                <a:lnTo>
                  <a:pt x="837" y="611"/>
                </a:lnTo>
                <a:lnTo>
                  <a:pt x="833" y="619"/>
                </a:lnTo>
                <a:lnTo>
                  <a:pt x="829" y="631"/>
                </a:lnTo>
                <a:lnTo>
                  <a:pt x="825" y="643"/>
                </a:lnTo>
                <a:lnTo>
                  <a:pt x="825" y="654"/>
                </a:lnTo>
                <a:lnTo>
                  <a:pt x="825" y="650"/>
                </a:lnTo>
                <a:lnTo>
                  <a:pt x="821" y="662"/>
                </a:lnTo>
                <a:lnTo>
                  <a:pt x="817" y="674"/>
                </a:lnTo>
                <a:lnTo>
                  <a:pt x="817" y="686"/>
                </a:lnTo>
                <a:lnTo>
                  <a:pt x="817" y="682"/>
                </a:lnTo>
                <a:lnTo>
                  <a:pt x="813" y="694"/>
                </a:lnTo>
                <a:lnTo>
                  <a:pt x="813" y="706"/>
                </a:lnTo>
                <a:lnTo>
                  <a:pt x="813" y="702"/>
                </a:lnTo>
                <a:lnTo>
                  <a:pt x="809" y="714"/>
                </a:lnTo>
                <a:lnTo>
                  <a:pt x="809" y="722"/>
                </a:lnTo>
                <a:lnTo>
                  <a:pt x="809" y="718"/>
                </a:lnTo>
                <a:lnTo>
                  <a:pt x="805" y="730"/>
                </a:lnTo>
                <a:lnTo>
                  <a:pt x="801" y="742"/>
                </a:lnTo>
                <a:lnTo>
                  <a:pt x="801" y="769"/>
                </a:lnTo>
                <a:lnTo>
                  <a:pt x="801" y="765"/>
                </a:lnTo>
                <a:lnTo>
                  <a:pt x="797" y="777"/>
                </a:lnTo>
                <a:lnTo>
                  <a:pt x="797" y="789"/>
                </a:lnTo>
                <a:lnTo>
                  <a:pt x="797" y="785"/>
                </a:lnTo>
                <a:lnTo>
                  <a:pt x="793" y="797"/>
                </a:lnTo>
                <a:lnTo>
                  <a:pt x="793" y="813"/>
                </a:lnTo>
                <a:lnTo>
                  <a:pt x="793" y="809"/>
                </a:lnTo>
                <a:lnTo>
                  <a:pt x="789" y="821"/>
                </a:lnTo>
                <a:lnTo>
                  <a:pt x="789" y="829"/>
                </a:lnTo>
                <a:lnTo>
                  <a:pt x="789" y="825"/>
                </a:lnTo>
                <a:lnTo>
                  <a:pt x="785" y="837"/>
                </a:lnTo>
                <a:lnTo>
                  <a:pt x="785" y="853"/>
                </a:lnTo>
                <a:lnTo>
                  <a:pt x="785" y="849"/>
                </a:lnTo>
                <a:lnTo>
                  <a:pt x="781" y="861"/>
                </a:lnTo>
                <a:lnTo>
                  <a:pt x="781" y="884"/>
                </a:lnTo>
                <a:lnTo>
                  <a:pt x="781" y="880"/>
                </a:lnTo>
                <a:lnTo>
                  <a:pt x="777" y="892"/>
                </a:lnTo>
                <a:lnTo>
                  <a:pt x="777" y="916"/>
                </a:lnTo>
                <a:lnTo>
                  <a:pt x="781" y="912"/>
                </a:lnTo>
                <a:lnTo>
                  <a:pt x="773" y="916"/>
                </a:lnTo>
                <a:lnTo>
                  <a:pt x="773" y="964"/>
                </a:lnTo>
                <a:lnTo>
                  <a:pt x="773" y="960"/>
                </a:lnTo>
                <a:lnTo>
                  <a:pt x="769" y="972"/>
                </a:lnTo>
                <a:lnTo>
                  <a:pt x="769" y="1003"/>
                </a:lnTo>
                <a:lnTo>
                  <a:pt x="785" y="1003"/>
                </a:lnTo>
                <a:lnTo>
                  <a:pt x="785" y="999"/>
                </a:lnTo>
                <a:lnTo>
                  <a:pt x="777" y="1007"/>
                </a:lnTo>
                <a:lnTo>
                  <a:pt x="785" y="1003"/>
                </a:lnTo>
                <a:lnTo>
                  <a:pt x="785" y="976"/>
                </a:lnTo>
                <a:lnTo>
                  <a:pt x="777" y="972"/>
                </a:lnTo>
                <a:lnTo>
                  <a:pt x="785" y="980"/>
                </a:lnTo>
                <a:lnTo>
                  <a:pt x="781" y="964"/>
                </a:lnTo>
                <a:lnTo>
                  <a:pt x="773" y="960"/>
                </a:lnTo>
                <a:lnTo>
                  <a:pt x="781" y="968"/>
                </a:lnTo>
                <a:lnTo>
                  <a:pt x="781" y="960"/>
                </a:lnTo>
                <a:lnTo>
                  <a:pt x="773" y="956"/>
                </a:lnTo>
                <a:lnTo>
                  <a:pt x="777" y="960"/>
                </a:lnTo>
                <a:lnTo>
                  <a:pt x="773" y="952"/>
                </a:lnTo>
                <a:lnTo>
                  <a:pt x="765" y="948"/>
                </a:lnTo>
                <a:lnTo>
                  <a:pt x="773" y="956"/>
                </a:lnTo>
                <a:lnTo>
                  <a:pt x="769" y="948"/>
                </a:lnTo>
                <a:lnTo>
                  <a:pt x="762" y="944"/>
                </a:lnTo>
                <a:lnTo>
                  <a:pt x="769" y="952"/>
                </a:lnTo>
                <a:lnTo>
                  <a:pt x="769" y="944"/>
                </a:lnTo>
                <a:lnTo>
                  <a:pt x="738" y="912"/>
                </a:lnTo>
                <a:lnTo>
                  <a:pt x="730" y="912"/>
                </a:lnTo>
                <a:lnTo>
                  <a:pt x="734" y="916"/>
                </a:lnTo>
                <a:lnTo>
                  <a:pt x="718" y="896"/>
                </a:lnTo>
                <a:lnTo>
                  <a:pt x="710" y="896"/>
                </a:lnTo>
                <a:lnTo>
                  <a:pt x="714" y="900"/>
                </a:lnTo>
                <a:lnTo>
                  <a:pt x="710" y="892"/>
                </a:lnTo>
                <a:lnTo>
                  <a:pt x="702" y="888"/>
                </a:lnTo>
                <a:lnTo>
                  <a:pt x="702" y="892"/>
                </a:lnTo>
                <a:lnTo>
                  <a:pt x="694" y="880"/>
                </a:lnTo>
                <a:lnTo>
                  <a:pt x="686" y="877"/>
                </a:lnTo>
                <a:lnTo>
                  <a:pt x="686" y="880"/>
                </a:lnTo>
                <a:lnTo>
                  <a:pt x="682" y="873"/>
                </a:lnTo>
                <a:lnTo>
                  <a:pt x="674" y="873"/>
                </a:lnTo>
                <a:lnTo>
                  <a:pt x="678" y="873"/>
                </a:lnTo>
                <a:lnTo>
                  <a:pt x="670" y="869"/>
                </a:lnTo>
                <a:lnTo>
                  <a:pt x="670" y="873"/>
                </a:lnTo>
                <a:lnTo>
                  <a:pt x="662" y="861"/>
                </a:lnTo>
                <a:lnTo>
                  <a:pt x="654" y="857"/>
                </a:lnTo>
                <a:lnTo>
                  <a:pt x="654" y="861"/>
                </a:lnTo>
                <a:lnTo>
                  <a:pt x="650" y="853"/>
                </a:lnTo>
                <a:lnTo>
                  <a:pt x="643" y="853"/>
                </a:lnTo>
                <a:lnTo>
                  <a:pt x="646" y="853"/>
                </a:lnTo>
                <a:lnTo>
                  <a:pt x="639" y="849"/>
                </a:lnTo>
                <a:lnTo>
                  <a:pt x="639" y="853"/>
                </a:lnTo>
                <a:lnTo>
                  <a:pt x="635" y="845"/>
                </a:lnTo>
                <a:lnTo>
                  <a:pt x="627" y="841"/>
                </a:lnTo>
                <a:lnTo>
                  <a:pt x="627" y="845"/>
                </a:lnTo>
                <a:lnTo>
                  <a:pt x="623" y="837"/>
                </a:lnTo>
                <a:lnTo>
                  <a:pt x="615" y="837"/>
                </a:lnTo>
                <a:lnTo>
                  <a:pt x="619" y="837"/>
                </a:lnTo>
                <a:lnTo>
                  <a:pt x="611" y="833"/>
                </a:lnTo>
                <a:lnTo>
                  <a:pt x="611" y="837"/>
                </a:lnTo>
                <a:lnTo>
                  <a:pt x="607" y="829"/>
                </a:lnTo>
                <a:lnTo>
                  <a:pt x="599" y="829"/>
                </a:lnTo>
                <a:lnTo>
                  <a:pt x="603" y="833"/>
                </a:lnTo>
                <a:lnTo>
                  <a:pt x="599" y="825"/>
                </a:lnTo>
                <a:lnTo>
                  <a:pt x="591" y="825"/>
                </a:lnTo>
                <a:lnTo>
                  <a:pt x="595" y="825"/>
                </a:lnTo>
                <a:lnTo>
                  <a:pt x="587" y="821"/>
                </a:lnTo>
                <a:lnTo>
                  <a:pt x="587" y="825"/>
                </a:lnTo>
                <a:lnTo>
                  <a:pt x="583" y="817"/>
                </a:lnTo>
                <a:lnTo>
                  <a:pt x="575" y="817"/>
                </a:lnTo>
                <a:lnTo>
                  <a:pt x="579" y="821"/>
                </a:lnTo>
                <a:lnTo>
                  <a:pt x="575" y="813"/>
                </a:lnTo>
                <a:lnTo>
                  <a:pt x="563" y="813"/>
                </a:lnTo>
                <a:lnTo>
                  <a:pt x="567" y="817"/>
                </a:lnTo>
                <a:lnTo>
                  <a:pt x="563" y="809"/>
                </a:lnTo>
                <a:lnTo>
                  <a:pt x="551" y="809"/>
                </a:lnTo>
                <a:lnTo>
                  <a:pt x="555" y="813"/>
                </a:lnTo>
                <a:lnTo>
                  <a:pt x="551" y="805"/>
                </a:lnTo>
                <a:lnTo>
                  <a:pt x="539" y="805"/>
                </a:lnTo>
                <a:lnTo>
                  <a:pt x="543" y="809"/>
                </a:lnTo>
                <a:lnTo>
                  <a:pt x="539" y="801"/>
                </a:lnTo>
                <a:lnTo>
                  <a:pt x="527" y="801"/>
                </a:lnTo>
                <a:lnTo>
                  <a:pt x="531" y="801"/>
                </a:lnTo>
                <a:lnTo>
                  <a:pt x="520" y="797"/>
                </a:lnTo>
                <a:lnTo>
                  <a:pt x="512" y="797"/>
                </a:lnTo>
                <a:lnTo>
                  <a:pt x="516" y="801"/>
                </a:lnTo>
                <a:lnTo>
                  <a:pt x="512" y="793"/>
                </a:lnTo>
                <a:lnTo>
                  <a:pt x="496" y="793"/>
                </a:lnTo>
                <a:lnTo>
                  <a:pt x="500" y="797"/>
                </a:lnTo>
                <a:lnTo>
                  <a:pt x="496" y="789"/>
                </a:lnTo>
                <a:lnTo>
                  <a:pt x="480" y="789"/>
                </a:lnTo>
                <a:lnTo>
                  <a:pt x="484" y="793"/>
                </a:lnTo>
                <a:lnTo>
                  <a:pt x="480" y="785"/>
                </a:lnTo>
                <a:lnTo>
                  <a:pt x="460" y="785"/>
                </a:lnTo>
                <a:lnTo>
                  <a:pt x="464" y="789"/>
                </a:lnTo>
                <a:lnTo>
                  <a:pt x="460" y="781"/>
                </a:lnTo>
                <a:lnTo>
                  <a:pt x="436" y="781"/>
                </a:lnTo>
                <a:lnTo>
                  <a:pt x="440" y="785"/>
                </a:lnTo>
                <a:lnTo>
                  <a:pt x="436" y="777"/>
                </a:lnTo>
                <a:lnTo>
                  <a:pt x="412" y="777"/>
                </a:lnTo>
                <a:lnTo>
                  <a:pt x="420" y="785"/>
                </a:lnTo>
                <a:lnTo>
                  <a:pt x="416" y="777"/>
                </a:lnTo>
                <a:lnTo>
                  <a:pt x="357" y="773"/>
                </a:lnTo>
                <a:lnTo>
                  <a:pt x="365" y="777"/>
                </a:lnTo>
                <a:lnTo>
                  <a:pt x="16" y="0"/>
                </a:lnTo>
                <a:lnTo>
                  <a:pt x="0" y="8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39" name="Freeform 131"/>
          <p:cNvSpPr>
            <a:spLocks/>
          </p:cNvSpPr>
          <p:nvPr/>
        </p:nvSpPr>
        <p:spPr bwMode="auto">
          <a:xfrm>
            <a:off x="6648450" y="4724400"/>
            <a:ext cx="31750" cy="13239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690"/>
              </a:cxn>
              <a:cxn ang="0">
                <a:pos x="16" y="690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691">
                <a:moveTo>
                  <a:pt x="0" y="0"/>
                </a:moveTo>
                <a:lnTo>
                  <a:pt x="0" y="690"/>
                </a:lnTo>
                <a:lnTo>
                  <a:pt x="16" y="690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40" name="Freeform 132"/>
          <p:cNvSpPr>
            <a:spLocks/>
          </p:cNvSpPr>
          <p:nvPr/>
        </p:nvSpPr>
        <p:spPr bwMode="auto">
          <a:xfrm>
            <a:off x="6662738" y="5113338"/>
            <a:ext cx="1879600" cy="3175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980" y="16"/>
              </a:cxn>
              <a:cxn ang="0">
                <a:pos x="980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981" h="17">
                <a:moveTo>
                  <a:pt x="0" y="16"/>
                </a:moveTo>
                <a:lnTo>
                  <a:pt x="980" y="16"/>
                </a:lnTo>
                <a:lnTo>
                  <a:pt x="980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41" name="Freeform 133"/>
          <p:cNvSpPr>
            <a:spLocks/>
          </p:cNvSpPr>
          <p:nvPr/>
        </p:nvSpPr>
        <p:spPr bwMode="auto">
          <a:xfrm>
            <a:off x="8510588" y="5113338"/>
            <a:ext cx="63500" cy="3175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32" y="16"/>
              </a:cxn>
              <a:cxn ang="0">
                <a:pos x="32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33" h="17">
                <a:moveTo>
                  <a:pt x="0" y="16"/>
                </a:moveTo>
                <a:lnTo>
                  <a:pt x="32" y="16"/>
                </a:lnTo>
                <a:lnTo>
                  <a:pt x="32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42" name="Freeform 134"/>
          <p:cNvSpPr>
            <a:spLocks/>
          </p:cNvSpPr>
          <p:nvPr/>
        </p:nvSpPr>
        <p:spPr bwMode="auto">
          <a:xfrm>
            <a:off x="8631238" y="5113338"/>
            <a:ext cx="63500" cy="3175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32" y="16"/>
              </a:cxn>
              <a:cxn ang="0">
                <a:pos x="32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33" h="17">
                <a:moveTo>
                  <a:pt x="0" y="16"/>
                </a:moveTo>
                <a:lnTo>
                  <a:pt x="32" y="16"/>
                </a:lnTo>
                <a:lnTo>
                  <a:pt x="32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43" name="Freeform 135"/>
          <p:cNvSpPr>
            <a:spLocks/>
          </p:cNvSpPr>
          <p:nvPr/>
        </p:nvSpPr>
        <p:spPr bwMode="auto">
          <a:xfrm>
            <a:off x="8753475" y="5113338"/>
            <a:ext cx="63500" cy="3175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32" y="16"/>
              </a:cxn>
              <a:cxn ang="0">
                <a:pos x="32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33" h="17">
                <a:moveTo>
                  <a:pt x="0" y="16"/>
                </a:moveTo>
                <a:lnTo>
                  <a:pt x="32" y="16"/>
                </a:lnTo>
                <a:lnTo>
                  <a:pt x="32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44" name="Freeform 136"/>
          <p:cNvSpPr>
            <a:spLocks/>
          </p:cNvSpPr>
          <p:nvPr/>
        </p:nvSpPr>
        <p:spPr bwMode="auto">
          <a:xfrm>
            <a:off x="8874125" y="5113338"/>
            <a:ext cx="63500" cy="3175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32" y="16"/>
              </a:cxn>
              <a:cxn ang="0">
                <a:pos x="32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33" h="17">
                <a:moveTo>
                  <a:pt x="0" y="16"/>
                </a:moveTo>
                <a:lnTo>
                  <a:pt x="32" y="16"/>
                </a:lnTo>
                <a:lnTo>
                  <a:pt x="32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45" name="Freeform 137"/>
          <p:cNvSpPr>
            <a:spLocks/>
          </p:cNvSpPr>
          <p:nvPr/>
        </p:nvSpPr>
        <p:spPr bwMode="auto">
          <a:xfrm>
            <a:off x="6648450" y="6015038"/>
            <a:ext cx="31750" cy="635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2"/>
              </a:cxn>
              <a:cxn ang="0">
                <a:pos x="16" y="32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3">
                <a:moveTo>
                  <a:pt x="0" y="0"/>
                </a:moveTo>
                <a:lnTo>
                  <a:pt x="0" y="32"/>
                </a:lnTo>
                <a:lnTo>
                  <a:pt x="16" y="32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46" name="Freeform 138"/>
          <p:cNvSpPr>
            <a:spLocks/>
          </p:cNvSpPr>
          <p:nvPr/>
        </p:nvSpPr>
        <p:spPr bwMode="auto">
          <a:xfrm>
            <a:off x="6648450" y="6137275"/>
            <a:ext cx="31750" cy="635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2"/>
              </a:cxn>
              <a:cxn ang="0">
                <a:pos x="16" y="32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3">
                <a:moveTo>
                  <a:pt x="0" y="0"/>
                </a:moveTo>
                <a:lnTo>
                  <a:pt x="0" y="32"/>
                </a:lnTo>
                <a:lnTo>
                  <a:pt x="16" y="32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47" name="Freeform 139"/>
          <p:cNvSpPr>
            <a:spLocks/>
          </p:cNvSpPr>
          <p:nvPr/>
        </p:nvSpPr>
        <p:spPr bwMode="auto">
          <a:xfrm>
            <a:off x="6648450" y="6257925"/>
            <a:ext cx="31750" cy="635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2"/>
              </a:cxn>
              <a:cxn ang="0">
                <a:pos x="16" y="32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3">
                <a:moveTo>
                  <a:pt x="0" y="0"/>
                </a:moveTo>
                <a:lnTo>
                  <a:pt x="0" y="32"/>
                </a:lnTo>
                <a:lnTo>
                  <a:pt x="16" y="32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48" name="Freeform 140"/>
          <p:cNvSpPr>
            <a:spLocks/>
          </p:cNvSpPr>
          <p:nvPr/>
        </p:nvSpPr>
        <p:spPr bwMode="auto">
          <a:xfrm>
            <a:off x="6229350" y="3267075"/>
            <a:ext cx="57150" cy="69850"/>
          </a:xfrm>
          <a:custGeom>
            <a:avLst/>
            <a:gdLst/>
            <a:ahLst/>
            <a:cxnLst>
              <a:cxn ang="0">
                <a:pos x="28" y="28"/>
              </a:cxn>
              <a:cxn ang="0">
                <a:pos x="16" y="0"/>
              </a:cxn>
              <a:cxn ang="0">
                <a:pos x="0" y="8"/>
              </a:cxn>
              <a:cxn ang="0">
                <a:pos x="12" y="36"/>
              </a:cxn>
              <a:cxn ang="0">
                <a:pos x="28" y="28"/>
              </a:cxn>
            </a:cxnLst>
            <a:rect l="0" t="0" r="r" b="b"/>
            <a:pathLst>
              <a:path w="29" h="37">
                <a:moveTo>
                  <a:pt x="28" y="28"/>
                </a:moveTo>
                <a:lnTo>
                  <a:pt x="16" y="0"/>
                </a:lnTo>
                <a:lnTo>
                  <a:pt x="0" y="8"/>
                </a:lnTo>
                <a:lnTo>
                  <a:pt x="12" y="36"/>
                </a:lnTo>
                <a:lnTo>
                  <a:pt x="28" y="28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49" name="Freeform 141"/>
          <p:cNvSpPr>
            <a:spLocks/>
          </p:cNvSpPr>
          <p:nvPr/>
        </p:nvSpPr>
        <p:spPr bwMode="auto">
          <a:xfrm>
            <a:off x="6176963" y="3151188"/>
            <a:ext cx="55562" cy="71437"/>
          </a:xfrm>
          <a:custGeom>
            <a:avLst/>
            <a:gdLst/>
            <a:ahLst/>
            <a:cxnLst>
              <a:cxn ang="0">
                <a:pos x="28" y="28"/>
              </a:cxn>
              <a:cxn ang="0">
                <a:pos x="16" y="0"/>
              </a:cxn>
              <a:cxn ang="0">
                <a:pos x="0" y="8"/>
              </a:cxn>
              <a:cxn ang="0">
                <a:pos x="12" y="36"/>
              </a:cxn>
              <a:cxn ang="0">
                <a:pos x="28" y="28"/>
              </a:cxn>
            </a:cxnLst>
            <a:rect l="0" t="0" r="r" b="b"/>
            <a:pathLst>
              <a:path w="29" h="37">
                <a:moveTo>
                  <a:pt x="28" y="28"/>
                </a:moveTo>
                <a:lnTo>
                  <a:pt x="16" y="0"/>
                </a:lnTo>
                <a:lnTo>
                  <a:pt x="0" y="8"/>
                </a:lnTo>
                <a:lnTo>
                  <a:pt x="12" y="36"/>
                </a:lnTo>
                <a:lnTo>
                  <a:pt x="28" y="28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50" name="Freeform 142"/>
          <p:cNvSpPr>
            <a:spLocks/>
          </p:cNvSpPr>
          <p:nvPr/>
        </p:nvSpPr>
        <p:spPr bwMode="auto">
          <a:xfrm>
            <a:off x="6130925" y="3038475"/>
            <a:ext cx="55563" cy="77788"/>
          </a:xfrm>
          <a:custGeom>
            <a:avLst/>
            <a:gdLst/>
            <a:ahLst/>
            <a:cxnLst>
              <a:cxn ang="0">
                <a:pos x="28" y="32"/>
              </a:cxn>
              <a:cxn ang="0">
                <a:pos x="16" y="0"/>
              </a:cxn>
              <a:cxn ang="0">
                <a:pos x="0" y="8"/>
              </a:cxn>
              <a:cxn ang="0">
                <a:pos x="12" y="40"/>
              </a:cxn>
              <a:cxn ang="0">
                <a:pos x="28" y="32"/>
              </a:cxn>
            </a:cxnLst>
            <a:rect l="0" t="0" r="r" b="b"/>
            <a:pathLst>
              <a:path w="29" h="41">
                <a:moveTo>
                  <a:pt x="28" y="32"/>
                </a:moveTo>
                <a:lnTo>
                  <a:pt x="16" y="0"/>
                </a:lnTo>
                <a:lnTo>
                  <a:pt x="0" y="8"/>
                </a:lnTo>
                <a:lnTo>
                  <a:pt x="12" y="40"/>
                </a:lnTo>
                <a:lnTo>
                  <a:pt x="28" y="32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51" name="Freeform 143"/>
          <p:cNvSpPr>
            <a:spLocks/>
          </p:cNvSpPr>
          <p:nvPr/>
        </p:nvSpPr>
        <p:spPr bwMode="auto">
          <a:xfrm>
            <a:off x="6078538" y="2930525"/>
            <a:ext cx="53975" cy="71438"/>
          </a:xfrm>
          <a:custGeom>
            <a:avLst/>
            <a:gdLst/>
            <a:ahLst/>
            <a:cxnLst>
              <a:cxn ang="0">
                <a:pos x="27" y="28"/>
              </a:cxn>
              <a:cxn ang="0">
                <a:pos x="15" y="0"/>
              </a:cxn>
              <a:cxn ang="0">
                <a:pos x="0" y="8"/>
              </a:cxn>
              <a:cxn ang="0">
                <a:pos x="11" y="36"/>
              </a:cxn>
              <a:cxn ang="0">
                <a:pos x="27" y="28"/>
              </a:cxn>
            </a:cxnLst>
            <a:rect l="0" t="0" r="r" b="b"/>
            <a:pathLst>
              <a:path w="28" h="37">
                <a:moveTo>
                  <a:pt x="27" y="28"/>
                </a:moveTo>
                <a:lnTo>
                  <a:pt x="15" y="0"/>
                </a:lnTo>
                <a:lnTo>
                  <a:pt x="0" y="8"/>
                </a:lnTo>
                <a:lnTo>
                  <a:pt x="11" y="36"/>
                </a:lnTo>
                <a:lnTo>
                  <a:pt x="27" y="28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52" name="Freeform 144"/>
          <p:cNvSpPr>
            <a:spLocks/>
          </p:cNvSpPr>
          <p:nvPr/>
        </p:nvSpPr>
        <p:spPr bwMode="auto">
          <a:xfrm>
            <a:off x="8023225" y="3638550"/>
            <a:ext cx="47625" cy="61913"/>
          </a:xfrm>
          <a:custGeom>
            <a:avLst/>
            <a:gdLst/>
            <a:ahLst/>
            <a:cxnLst>
              <a:cxn ang="0">
                <a:pos x="16" y="32"/>
              </a:cxn>
              <a:cxn ang="0">
                <a:pos x="24" y="0"/>
              </a:cxn>
              <a:cxn ang="0">
                <a:pos x="8" y="0"/>
              </a:cxn>
              <a:cxn ang="0">
                <a:pos x="0" y="32"/>
              </a:cxn>
              <a:cxn ang="0">
                <a:pos x="16" y="32"/>
              </a:cxn>
            </a:cxnLst>
            <a:rect l="0" t="0" r="r" b="b"/>
            <a:pathLst>
              <a:path w="25" h="33">
                <a:moveTo>
                  <a:pt x="16" y="32"/>
                </a:moveTo>
                <a:lnTo>
                  <a:pt x="24" y="0"/>
                </a:lnTo>
                <a:lnTo>
                  <a:pt x="8" y="0"/>
                </a:lnTo>
                <a:lnTo>
                  <a:pt x="0" y="32"/>
                </a:lnTo>
                <a:lnTo>
                  <a:pt x="16" y="32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53" name="Freeform 145"/>
          <p:cNvSpPr>
            <a:spLocks/>
          </p:cNvSpPr>
          <p:nvPr/>
        </p:nvSpPr>
        <p:spPr bwMode="auto">
          <a:xfrm>
            <a:off x="8054975" y="3524250"/>
            <a:ext cx="47625" cy="63500"/>
          </a:xfrm>
          <a:custGeom>
            <a:avLst/>
            <a:gdLst/>
            <a:ahLst/>
            <a:cxnLst>
              <a:cxn ang="0">
                <a:pos x="16" y="32"/>
              </a:cxn>
              <a:cxn ang="0">
                <a:pos x="24" y="0"/>
              </a:cxn>
              <a:cxn ang="0">
                <a:pos x="8" y="0"/>
              </a:cxn>
              <a:cxn ang="0">
                <a:pos x="0" y="32"/>
              </a:cxn>
              <a:cxn ang="0">
                <a:pos x="16" y="32"/>
              </a:cxn>
            </a:cxnLst>
            <a:rect l="0" t="0" r="r" b="b"/>
            <a:pathLst>
              <a:path w="25" h="33">
                <a:moveTo>
                  <a:pt x="16" y="32"/>
                </a:moveTo>
                <a:lnTo>
                  <a:pt x="24" y="0"/>
                </a:lnTo>
                <a:lnTo>
                  <a:pt x="8" y="0"/>
                </a:lnTo>
                <a:lnTo>
                  <a:pt x="0" y="32"/>
                </a:lnTo>
                <a:lnTo>
                  <a:pt x="16" y="32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54" name="Freeform 146"/>
          <p:cNvSpPr>
            <a:spLocks/>
          </p:cNvSpPr>
          <p:nvPr/>
        </p:nvSpPr>
        <p:spPr bwMode="auto">
          <a:xfrm>
            <a:off x="8085138" y="3402013"/>
            <a:ext cx="47625" cy="63500"/>
          </a:xfrm>
          <a:custGeom>
            <a:avLst/>
            <a:gdLst/>
            <a:ahLst/>
            <a:cxnLst>
              <a:cxn ang="0">
                <a:pos x="16" y="32"/>
              </a:cxn>
              <a:cxn ang="0">
                <a:pos x="24" y="0"/>
              </a:cxn>
              <a:cxn ang="0">
                <a:pos x="8" y="0"/>
              </a:cxn>
              <a:cxn ang="0">
                <a:pos x="0" y="32"/>
              </a:cxn>
              <a:cxn ang="0">
                <a:pos x="16" y="32"/>
              </a:cxn>
            </a:cxnLst>
            <a:rect l="0" t="0" r="r" b="b"/>
            <a:pathLst>
              <a:path w="25" h="33">
                <a:moveTo>
                  <a:pt x="16" y="32"/>
                </a:moveTo>
                <a:lnTo>
                  <a:pt x="24" y="0"/>
                </a:lnTo>
                <a:lnTo>
                  <a:pt x="8" y="0"/>
                </a:lnTo>
                <a:lnTo>
                  <a:pt x="0" y="32"/>
                </a:lnTo>
                <a:lnTo>
                  <a:pt x="16" y="32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55" name="Freeform 147"/>
          <p:cNvSpPr>
            <a:spLocks/>
          </p:cNvSpPr>
          <p:nvPr/>
        </p:nvSpPr>
        <p:spPr bwMode="auto">
          <a:xfrm>
            <a:off x="8115300" y="3289300"/>
            <a:ext cx="46038" cy="63500"/>
          </a:xfrm>
          <a:custGeom>
            <a:avLst/>
            <a:gdLst/>
            <a:ahLst/>
            <a:cxnLst>
              <a:cxn ang="0">
                <a:pos x="15" y="32"/>
              </a:cxn>
              <a:cxn ang="0">
                <a:pos x="23" y="0"/>
              </a:cxn>
              <a:cxn ang="0">
                <a:pos x="8" y="0"/>
              </a:cxn>
              <a:cxn ang="0">
                <a:pos x="0" y="32"/>
              </a:cxn>
              <a:cxn ang="0">
                <a:pos x="15" y="32"/>
              </a:cxn>
            </a:cxnLst>
            <a:rect l="0" t="0" r="r" b="b"/>
            <a:pathLst>
              <a:path w="24" h="33">
                <a:moveTo>
                  <a:pt x="15" y="32"/>
                </a:moveTo>
                <a:lnTo>
                  <a:pt x="23" y="0"/>
                </a:lnTo>
                <a:lnTo>
                  <a:pt x="8" y="0"/>
                </a:lnTo>
                <a:lnTo>
                  <a:pt x="0" y="32"/>
                </a:lnTo>
                <a:lnTo>
                  <a:pt x="15" y="32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56" name="Freeform 148"/>
          <p:cNvSpPr>
            <a:spLocks/>
          </p:cNvSpPr>
          <p:nvPr/>
        </p:nvSpPr>
        <p:spPr bwMode="auto">
          <a:xfrm>
            <a:off x="8143875" y="3175000"/>
            <a:ext cx="47625" cy="61913"/>
          </a:xfrm>
          <a:custGeom>
            <a:avLst/>
            <a:gdLst/>
            <a:ahLst/>
            <a:cxnLst>
              <a:cxn ang="0">
                <a:pos x="16" y="32"/>
              </a:cxn>
              <a:cxn ang="0">
                <a:pos x="24" y="8"/>
              </a:cxn>
              <a:cxn ang="0">
                <a:pos x="8" y="0"/>
              </a:cxn>
              <a:cxn ang="0">
                <a:pos x="0" y="24"/>
              </a:cxn>
              <a:cxn ang="0">
                <a:pos x="16" y="32"/>
              </a:cxn>
            </a:cxnLst>
            <a:rect l="0" t="0" r="r" b="b"/>
            <a:pathLst>
              <a:path w="25" h="33">
                <a:moveTo>
                  <a:pt x="16" y="32"/>
                </a:moveTo>
                <a:lnTo>
                  <a:pt x="24" y="8"/>
                </a:lnTo>
                <a:lnTo>
                  <a:pt x="8" y="0"/>
                </a:lnTo>
                <a:lnTo>
                  <a:pt x="0" y="24"/>
                </a:lnTo>
                <a:lnTo>
                  <a:pt x="16" y="32"/>
                </a:lnTo>
              </a:path>
            </a:pathLst>
          </a:custGeom>
          <a:solidFill>
            <a:srgbClr val="FFFF00"/>
          </a:solidFill>
          <a:ln w="12700" cap="rnd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 useBgFill="1">
        <p:nvSpPr>
          <p:cNvPr id="27682" name="Rectangle 149"/>
          <p:cNvSpPr>
            <a:spLocks noChangeArrowheads="1"/>
          </p:cNvSpPr>
          <p:nvPr/>
        </p:nvSpPr>
        <p:spPr bwMode="auto">
          <a:xfrm>
            <a:off x="4084638" y="6356350"/>
            <a:ext cx="484684" cy="462307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2400">
                <a:solidFill>
                  <a:schemeClr val="bg1"/>
                </a:solidFill>
                <a:effectLst/>
                <a:latin typeface="Calibri" pitchFamily="34" charset="0"/>
              </a:rPr>
              <a:t>Fo</a:t>
            </a:r>
          </a:p>
        </p:txBody>
      </p:sp>
      <p:sp>
        <p:nvSpPr>
          <p:cNvPr id="580759" name="Rectangle 151"/>
          <p:cNvSpPr>
            <a:spLocks noChangeArrowheads="1"/>
          </p:cNvSpPr>
          <p:nvPr/>
        </p:nvSpPr>
        <p:spPr bwMode="auto">
          <a:xfrm>
            <a:off x="4527550" y="4375150"/>
            <a:ext cx="908903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1557 °C</a:t>
            </a:r>
          </a:p>
        </p:txBody>
      </p:sp>
      <p:sp>
        <p:nvSpPr>
          <p:cNvPr id="580760" name="Oval 152"/>
          <p:cNvSpPr>
            <a:spLocks noChangeArrowheads="1"/>
          </p:cNvSpPr>
          <p:nvPr/>
        </p:nvSpPr>
        <p:spPr bwMode="auto">
          <a:xfrm>
            <a:off x="6853238" y="4706938"/>
            <a:ext cx="84137" cy="82550"/>
          </a:xfrm>
          <a:prstGeom prst="ellipse">
            <a:avLst/>
          </a:prstGeom>
          <a:solidFill>
            <a:schemeClr val="tx2"/>
          </a:solidFill>
          <a:ln w="12700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61" name="Oval 153"/>
          <p:cNvSpPr>
            <a:spLocks noChangeArrowheads="1"/>
          </p:cNvSpPr>
          <p:nvPr/>
        </p:nvSpPr>
        <p:spPr bwMode="auto">
          <a:xfrm>
            <a:off x="6611938" y="4716463"/>
            <a:ext cx="84137" cy="82550"/>
          </a:xfrm>
          <a:prstGeom prst="ellipse">
            <a:avLst/>
          </a:prstGeom>
          <a:solidFill>
            <a:schemeClr val="tx2"/>
          </a:solidFill>
          <a:ln w="12700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62" name="Oval 154"/>
          <p:cNvSpPr>
            <a:spLocks noChangeArrowheads="1"/>
          </p:cNvSpPr>
          <p:nvPr/>
        </p:nvSpPr>
        <p:spPr bwMode="auto">
          <a:xfrm>
            <a:off x="4246563" y="4716463"/>
            <a:ext cx="84137" cy="82550"/>
          </a:xfrm>
          <a:prstGeom prst="ellipse">
            <a:avLst/>
          </a:prstGeom>
          <a:solidFill>
            <a:schemeClr val="tx2"/>
          </a:solidFill>
          <a:ln w="12700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63" name="Line 155"/>
          <p:cNvSpPr>
            <a:spLocks noChangeShapeType="1"/>
          </p:cNvSpPr>
          <p:nvPr/>
        </p:nvSpPr>
        <p:spPr bwMode="auto">
          <a:xfrm>
            <a:off x="6265863" y="3302000"/>
            <a:ext cx="392112" cy="87947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 type="none" w="sm" len="sm"/>
            <a:tailEnd type="stealth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65" name="Oval 157"/>
          <p:cNvSpPr>
            <a:spLocks noChangeArrowheads="1"/>
          </p:cNvSpPr>
          <p:nvPr/>
        </p:nvSpPr>
        <p:spPr bwMode="auto">
          <a:xfrm>
            <a:off x="6624638" y="5089525"/>
            <a:ext cx="84137" cy="82550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66" name="Oval 158"/>
          <p:cNvSpPr>
            <a:spLocks noChangeArrowheads="1"/>
          </p:cNvSpPr>
          <p:nvPr/>
        </p:nvSpPr>
        <p:spPr bwMode="auto">
          <a:xfrm>
            <a:off x="7667625" y="5089525"/>
            <a:ext cx="82550" cy="82550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67" name="Line 159"/>
          <p:cNvSpPr>
            <a:spLocks noChangeShapeType="1"/>
          </p:cNvSpPr>
          <p:nvPr/>
        </p:nvSpPr>
        <p:spPr bwMode="auto">
          <a:xfrm flipH="1">
            <a:off x="3841750" y="6615113"/>
            <a:ext cx="293688" cy="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68" name="Oval 160"/>
          <p:cNvSpPr>
            <a:spLocks noChangeArrowheads="1"/>
          </p:cNvSpPr>
          <p:nvPr/>
        </p:nvSpPr>
        <p:spPr bwMode="auto">
          <a:xfrm>
            <a:off x="1139825" y="4165600"/>
            <a:ext cx="90488" cy="88900"/>
          </a:xfrm>
          <a:prstGeom prst="ellipse">
            <a:avLst/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69" name="Text Box 161"/>
          <p:cNvSpPr txBox="1">
            <a:spLocks noChangeArrowheads="1"/>
          </p:cNvSpPr>
          <p:nvPr/>
        </p:nvSpPr>
        <p:spPr bwMode="auto">
          <a:xfrm>
            <a:off x="1036638" y="3798888"/>
            <a:ext cx="296876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</a:t>
            </a:r>
          </a:p>
        </p:txBody>
      </p:sp>
      <p:sp>
        <p:nvSpPr>
          <p:cNvPr id="580770" name="Oval 162"/>
          <p:cNvSpPr>
            <a:spLocks noChangeArrowheads="1"/>
          </p:cNvSpPr>
          <p:nvPr/>
        </p:nvSpPr>
        <p:spPr bwMode="auto">
          <a:xfrm>
            <a:off x="4899025" y="6248400"/>
            <a:ext cx="168275" cy="157163"/>
          </a:xfrm>
          <a:prstGeom prst="ellipse">
            <a:avLst/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71" name="AutoShape 163"/>
          <p:cNvSpPr>
            <a:spLocks noChangeArrowheads="1"/>
          </p:cNvSpPr>
          <p:nvPr/>
        </p:nvSpPr>
        <p:spPr bwMode="auto">
          <a:xfrm>
            <a:off x="4278313" y="6186488"/>
            <a:ext cx="688975" cy="258762"/>
          </a:xfrm>
          <a:prstGeom prst="rightArrow">
            <a:avLst>
              <a:gd name="adj1" fmla="val 50000"/>
              <a:gd name="adj2" fmla="val 66565"/>
            </a:avLst>
          </a:prstGeom>
          <a:gradFill rotWithShape="1">
            <a:gsLst>
              <a:gs pos="0">
                <a:srgbClr val="FFFF00"/>
              </a:gs>
              <a:gs pos="100000">
                <a:srgbClr val="FF0000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72" name="Line 164"/>
          <p:cNvSpPr>
            <a:spLocks noChangeShapeType="1"/>
          </p:cNvSpPr>
          <p:nvPr/>
        </p:nvSpPr>
        <p:spPr bwMode="auto">
          <a:xfrm flipV="1">
            <a:off x="1106488" y="2913063"/>
            <a:ext cx="3138487" cy="2109787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73" name="Line 165"/>
          <p:cNvSpPr>
            <a:spLocks noChangeShapeType="1"/>
          </p:cNvSpPr>
          <p:nvPr/>
        </p:nvSpPr>
        <p:spPr bwMode="auto">
          <a:xfrm>
            <a:off x="1062038" y="5699125"/>
            <a:ext cx="3205162" cy="611188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74" name="Rectangle 166"/>
          <p:cNvSpPr>
            <a:spLocks noChangeArrowheads="1"/>
          </p:cNvSpPr>
          <p:nvPr/>
        </p:nvSpPr>
        <p:spPr bwMode="auto">
          <a:xfrm>
            <a:off x="1095375" y="5035550"/>
            <a:ext cx="812800" cy="676275"/>
          </a:xfrm>
          <a:prstGeom prst="rect">
            <a:avLst/>
          </a:prstGeom>
          <a:noFill/>
          <a:ln w="38100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0775" name="Text Box 167"/>
          <p:cNvSpPr txBox="1">
            <a:spLocks noChangeArrowheads="1"/>
          </p:cNvSpPr>
          <p:nvPr/>
        </p:nvSpPr>
        <p:spPr bwMode="auto">
          <a:xfrm>
            <a:off x="4773613" y="6383338"/>
            <a:ext cx="359394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</a:t>
            </a:r>
          </a:p>
        </p:txBody>
      </p:sp>
      <p:sp>
        <p:nvSpPr>
          <p:cNvPr id="27699" name="Rectangle 168"/>
          <p:cNvSpPr>
            <a:spLocks noChangeArrowheads="1"/>
          </p:cNvSpPr>
          <p:nvPr/>
        </p:nvSpPr>
        <p:spPr bwMode="auto">
          <a:xfrm>
            <a:off x="6215063" y="6327775"/>
            <a:ext cx="498534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2400">
                <a:solidFill>
                  <a:schemeClr val="bg1"/>
                </a:solidFill>
                <a:effectLst/>
                <a:latin typeface="Calibri" pitchFamily="34" charset="0"/>
              </a:rPr>
              <a:t>En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0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80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580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0611" grpId="0"/>
      <p:bldP spid="580725" grpId="0"/>
      <p:bldP spid="580771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783" name="Rectangle 127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2658" name="Rectangle 2"/>
          <p:cNvSpPr>
            <a:spLocks noChangeArrowheads="1"/>
          </p:cNvSpPr>
          <p:nvPr/>
        </p:nvSpPr>
        <p:spPr bwMode="auto">
          <a:xfrm>
            <a:off x="0" y="58738"/>
            <a:ext cx="9144000" cy="59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algn="ctr" eaLnBrk="0" hangingPunct="0">
              <a:spcBef>
                <a:spcPct val="20000"/>
              </a:spcBef>
              <a:defRPr/>
            </a:pPr>
            <a:r>
              <a:rPr lang="en-US" sz="4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</a:t>
            </a:r>
            <a:r>
              <a:rPr lang="en-US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“peritectic” point</a:t>
            </a:r>
          </a:p>
        </p:txBody>
      </p:sp>
      <p:sp>
        <p:nvSpPr>
          <p:cNvPr id="582659" name="Rectangle 3"/>
          <p:cNvSpPr>
            <a:spLocks noChangeArrowheads="1"/>
          </p:cNvSpPr>
          <p:nvPr/>
        </p:nvSpPr>
        <p:spPr bwMode="auto">
          <a:xfrm>
            <a:off x="122238" y="723900"/>
            <a:ext cx="9021762" cy="596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happens when the starting liquid is “</a:t>
            </a: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Z</a:t>
            </a:r>
            <a:r>
              <a:rPr lang="en-US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”?</a:t>
            </a:r>
          </a:p>
        </p:txBody>
      </p:sp>
      <p:grpSp>
        <p:nvGrpSpPr>
          <p:cNvPr id="28677" name="Group 4"/>
          <p:cNvGrpSpPr>
            <a:grpSpLocks/>
          </p:cNvGrpSpPr>
          <p:nvPr/>
        </p:nvGrpSpPr>
        <p:grpSpPr bwMode="auto">
          <a:xfrm>
            <a:off x="214313" y="3325813"/>
            <a:ext cx="3496999" cy="3378630"/>
            <a:chOff x="455" y="1978"/>
            <a:chExt cx="1724" cy="1674"/>
          </a:xfrm>
        </p:grpSpPr>
        <p:sp>
          <p:nvSpPr>
            <p:cNvPr id="582661" name="Rectangle 5"/>
            <p:cNvSpPr>
              <a:spLocks noChangeAspect="1" noChangeArrowheads="1"/>
            </p:cNvSpPr>
            <p:nvPr/>
          </p:nvSpPr>
          <p:spPr bwMode="auto">
            <a:xfrm>
              <a:off x="711" y="1982"/>
              <a:ext cx="1374" cy="1399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62" name="Freeform 6"/>
            <p:cNvSpPr>
              <a:spLocks noChangeAspect="1"/>
            </p:cNvSpPr>
            <p:nvPr/>
          </p:nvSpPr>
          <p:spPr bwMode="auto">
            <a:xfrm>
              <a:off x="705" y="1978"/>
              <a:ext cx="1385" cy="1411"/>
            </a:xfrm>
            <a:custGeom>
              <a:avLst/>
              <a:gdLst/>
              <a:ahLst/>
              <a:cxnLst>
                <a:cxn ang="0">
                  <a:pos x="2272" y="0"/>
                </a:cxn>
                <a:cxn ang="0">
                  <a:pos x="2272" y="2471"/>
                </a:cxn>
                <a:cxn ang="0">
                  <a:pos x="2275" y="2468"/>
                </a:cxn>
                <a:cxn ang="0">
                  <a:pos x="3" y="2468"/>
                </a:cxn>
                <a:cxn ang="0">
                  <a:pos x="5" y="2471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2475"/>
                </a:cxn>
                <a:cxn ang="0">
                  <a:pos x="2278" y="2475"/>
                </a:cxn>
                <a:cxn ang="0">
                  <a:pos x="2278" y="0"/>
                </a:cxn>
                <a:cxn ang="0">
                  <a:pos x="2272" y="0"/>
                </a:cxn>
              </a:cxnLst>
              <a:rect l="0" t="0" r="r" b="b"/>
              <a:pathLst>
                <a:path w="2279" h="2476">
                  <a:moveTo>
                    <a:pt x="2272" y="0"/>
                  </a:moveTo>
                  <a:lnTo>
                    <a:pt x="2272" y="2471"/>
                  </a:lnTo>
                  <a:lnTo>
                    <a:pt x="2275" y="2468"/>
                  </a:lnTo>
                  <a:lnTo>
                    <a:pt x="3" y="2468"/>
                  </a:lnTo>
                  <a:lnTo>
                    <a:pt x="5" y="247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475"/>
                  </a:lnTo>
                  <a:lnTo>
                    <a:pt x="2278" y="2475"/>
                  </a:lnTo>
                  <a:lnTo>
                    <a:pt x="2278" y="0"/>
                  </a:lnTo>
                  <a:lnTo>
                    <a:pt x="2272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63" name="Freeform 7"/>
            <p:cNvSpPr>
              <a:spLocks noChangeAspect="1"/>
            </p:cNvSpPr>
            <p:nvPr/>
          </p:nvSpPr>
          <p:spPr bwMode="auto">
            <a:xfrm>
              <a:off x="1947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64" name="Freeform 8"/>
            <p:cNvSpPr>
              <a:spLocks noChangeAspect="1"/>
            </p:cNvSpPr>
            <p:nvPr/>
          </p:nvSpPr>
          <p:spPr bwMode="auto">
            <a:xfrm>
              <a:off x="1810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65" name="Freeform 9"/>
            <p:cNvSpPr>
              <a:spLocks noChangeAspect="1"/>
            </p:cNvSpPr>
            <p:nvPr/>
          </p:nvSpPr>
          <p:spPr bwMode="auto">
            <a:xfrm>
              <a:off x="1533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66" name="Freeform 10"/>
            <p:cNvSpPr>
              <a:spLocks noChangeAspect="1"/>
            </p:cNvSpPr>
            <p:nvPr/>
          </p:nvSpPr>
          <p:spPr bwMode="auto">
            <a:xfrm>
              <a:off x="1672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67" name="Freeform 11"/>
            <p:cNvSpPr>
              <a:spLocks noChangeAspect="1"/>
            </p:cNvSpPr>
            <p:nvPr/>
          </p:nvSpPr>
          <p:spPr bwMode="auto">
            <a:xfrm>
              <a:off x="1395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68" name="Freeform 12"/>
            <p:cNvSpPr>
              <a:spLocks noChangeAspect="1"/>
            </p:cNvSpPr>
            <p:nvPr/>
          </p:nvSpPr>
          <p:spPr bwMode="auto">
            <a:xfrm>
              <a:off x="1257" y="3346"/>
              <a:ext cx="12" cy="41"/>
            </a:xfrm>
            <a:custGeom>
              <a:avLst/>
              <a:gdLst/>
              <a:ahLst/>
              <a:cxnLst>
                <a:cxn ang="0">
                  <a:pos x="18" y="7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8" y="72"/>
                </a:cxn>
              </a:cxnLst>
              <a:rect l="0" t="0" r="r" b="b"/>
              <a:pathLst>
                <a:path w="19" h="73">
                  <a:moveTo>
                    <a:pt x="18" y="72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8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69" name="Freeform 13"/>
            <p:cNvSpPr>
              <a:spLocks noChangeAspect="1"/>
            </p:cNvSpPr>
            <p:nvPr/>
          </p:nvSpPr>
          <p:spPr bwMode="auto">
            <a:xfrm>
              <a:off x="982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70" name="Freeform 14"/>
            <p:cNvSpPr>
              <a:spLocks noChangeAspect="1"/>
            </p:cNvSpPr>
            <p:nvPr/>
          </p:nvSpPr>
          <p:spPr bwMode="auto">
            <a:xfrm>
              <a:off x="843" y="3346"/>
              <a:ext cx="11" cy="41"/>
            </a:xfrm>
            <a:custGeom>
              <a:avLst/>
              <a:gdLst/>
              <a:ahLst/>
              <a:cxnLst>
                <a:cxn ang="0">
                  <a:pos x="17" y="7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</a:cxnLst>
              <a:rect l="0" t="0" r="r" b="b"/>
              <a:pathLst>
                <a:path w="18" h="73">
                  <a:moveTo>
                    <a:pt x="17" y="72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71" name="Freeform 15"/>
            <p:cNvSpPr>
              <a:spLocks noChangeAspect="1"/>
            </p:cNvSpPr>
            <p:nvPr/>
          </p:nvSpPr>
          <p:spPr bwMode="auto">
            <a:xfrm>
              <a:off x="2065" y="3185"/>
              <a:ext cx="25" cy="9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0" y="17"/>
                </a:cxn>
                <a:cxn ang="0">
                  <a:pos x="40" y="0"/>
                </a:cxn>
              </a:cxnLst>
              <a:rect l="0" t="0" r="r" b="b"/>
              <a:pathLst>
                <a:path w="41" h="18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72" name="Freeform 16"/>
            <p:cNvSpPr>
              <a:spLocks noChangeAspect="1"/>
            </p:cNvSpPr>
            <p:nvPr/>
          </p:nvSpPr>
          <p:spPr bwMode="auto">
            <a:xfrm>
              <a:off x="2043" y="2965"/>
              <a:ext cx="47" cy="1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6" y="17"/>
                </a:cxn>
                <a:cxn ang="0">
                  <a:pos x="76" y="0"/>
                </a:cxn>
              </a:cxnLst>
              <a:rect l="0" t="0" r="r" b="b"/>
              <a:pathLst>
                <a:path w="77" h="18">
                  <a:moveTo>
                    <a:pt x="76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6" y="17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73" name="Freeform 17"/>
            <p:cNvSpPr>
              <a:spLocks noChangeAspect="1"/>
            </p:cNvSpPr>
            <p:nvPr/>
          </p:nvSpPr>
          <p:spPr bwMode="auto">
            <a:xfrm>
              <a:off x="2058" y="2758"/>
              <a:ext cx="27" cy="9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17"/>
                </a:cxn>
                <a:cxn ang="0">
                  <a:pos x="43" y="0"/>
                </a:cxn>
              </a:cxnLst>
              <a:rect l="0" t="0" r="r" b="b"/>
              <a:pathLst>
                <a:path w="44" h="18">
                  <a:moveTo>
                    <a:pt x="43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3" y="17"/>
                  </a:lnTo>
                  <a:lnTo>
                    <a:pt x="4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74" name="Freeform 18"/>
            <p:cNvSpPr>
              <a:spLocks noChangeAspect="1"/>
            </p:cNvSpPr>
            <p:nvPr/>
          </p:nvSpPr>
          <p:spPr bwMode="auto">
            <a:xfrm>
              <a:off x="2043" y="2545"/>
              <a:ext cx="47" cy="1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6" y="17"/>
                </a:cxn>
                <a:cxn ang="0">
                  <a:pos x="76" y="0"/>
                </a:cxn>
              </a:cxnLst>
              <a:rect l="0" t="0" r="r" b="b"/>
              <a:pathLst>
                <a:path w="77" h="18">
                  <a:moveTo>
                    <a:pt x="76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6" y="17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75" name="Freeform 19"/>
            <p:cNvSpPr>
              <a:spLocks noChangeAspect="1"/>
            </p:cNvSpPr>
            <p:nvPr/>
          </p:nvSpPr>
          <p:spPr bwMode="auto">
            <a:xfrm>
              <a:off x="2056" y="2338"/>
              <a:ext cx="33" cy="9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3" y="16"/>
                </a:cxn>
                <a:cxn ang="0">
                  <a:pos x="53" y="0"/>
                </a:cxn>
              </a:cxnLst>
              <a:rect l="0" t="0" r="r" b="b"/>
              <a:pathLst>
                <a:path w="54" h="17">
                  <a:moveTo>
                    <a:pt x="53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3" y="16"/>
                  </a:lnTo>
                  <a:lnTo>
                    <a:pt x="5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76" name="Freeform 20"/>
            <p:cNvSpPr>
              <a:spLocks noChangeAspect="1"/>
            </p:cNvSpPr>
            <p:nvPr/>
          </p:nvSpPr>
          <p:spPr bwMode="auto">
            <a:xfrm>
              <a:off x="2043" y="2126"/>
              <a:ext cx="47" cy="1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76" y="16"/>
                </a:cxn>
                <a:cxn ang="0">
                  <a:pos x="76" y="0"/>
                </a:cxn>
              </a:cxnLst>
              <a:rect l="0" t="0" r="r" b="b"/>
              <a:pathLst>
                <a:path w="77" h="17">
                  <a:moveTo>
                    <a:pt x="76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76" y="16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77" name="Freeform 21"/>
            <p:cNvSpPr>
              <a:spLocks noChangeAspect="1"/>
            </p:cNvSpPr>
            <p:nvPr/>
          </p:nvSpPr>
          <p:spPr bwMode="auto">
            <a:xfrm>
              <a:off x="708" y="2347"/>
              <a:ext cx="28" cy="11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4" y="17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45" h="18">
                  <a:moveTo>
                    <a:pt x="0" y="17"/>
                  </a:moveTo>
                  <a:lnTo>
                    <a:pt x="44" y="17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78" name="Freeform 22"/>
            <p:cNvSpPr>
              <a:spLocks noChangeAspect="1"/>
            </p:cNvSpPr>
            <p:nvPr/>
          </p:nvSpPr>
          <p:spPr bwMode="auto">
            <a:xfrm>
              <a:off x="707" y="2134"/>
              <a:ext cx="43" cy="1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69" y="17"/>
                </a:cxn>
                <a:cxn ang="0">
                  <a:pos x="69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70" h="18">
                  <a:moveTo>
                    <a:pt x="0" y="17"/>
                  </a:moveTo>
                  <a:lnTo>
                    <a:pt x="69" y="17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79" name="Freeform 23"/>
            <p:cNvSpPr>
              <a:spLocks noChangeAspect="1"/>
            </p:cNvSpPr>
            <p:nvPr/>
          </p:nvSpPr>
          <p:spPr bwMode="auto">
            <a:xfrm>
              <a:off x="707" y="2552"/>
              <a:ext cx="40" cy="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4" y="16"/>
                </a:cxn>
                <a:cxn ang="0">
                  <a:pos x="64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65" h="17">
                  <a:moveTo>
                    <a:pt x="0" y="16"/>
                  </a:moveTo>
                  <a:lnTo>
                    <a:pt x="64" y="16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80" name="Freeform 24"/>
            <p:cNvSpPr>
              <a:spLocks noChangeAspect="1"/>
            </p:cNvSpPr>
            <p:nvPr/>
          </p:nvSpPr>
          <p:spPr bwMode="auto">
            <a:xfrm>
              <a:off x="707" y="2769"/>
              <a:ext cx="25" cy="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40" y="16"/>
                </a:cxn>
                <a:cxn ang="0">
                  <a:pos x="4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41" h="17">
                  <a:moveTo>
                    <a:pt x="0" y="16"/>
                  </a:moveTo>
                  <a:lnTo>
                    <a:pt x="40" y="1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81" name="Freeform 25"/>
            <p:cNvSpPr>
              <a:spLocks noChangeAspect="1"/>
            </p:cNvSpPr>
            <p:nvPr/>
          </p:nvSpPr>
          <p:spPr bwMode="auto">
            <a:xfrm>
              <a:off x="708" y="2971"/>
              <a:ext cx="42" cy="11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67" y="17"/>
                </a:cxn>
                <a:cxn ang="0">
                  <a:pos x="67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68" h="18">
                  <a:moveTo>
                    <a:pt x="0" y="17"/>
                  </a:moveTo>
                  <a:lnTo>
                    <a:pt x="67" y="17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82" name="Freeform 26"/>
            <p:cNvSpPr>
              <a:spLocks noChangeAspect="1"/>
            </p:cNvSpPr>
            <p:nvPr/>
          </p:nvSpPr>
          <p:spPr bwMode="auto">
            <a:xfrm>
              <a:off x="707" y="3190"/>
              <a:ext cx="25" cy="1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40" y="16"/>
                </a:cxn>
                <a:cxn ang="0">
                  <a:pos x="4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41" h="17">
                  <a:moveTo>
                    <a:pt x="0" y="16"/>
                  </a:moveTo>
                  <a:lnTo>
                    <a:pt x="40" y="1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83" name="Rectangle 27"/>
            <p:cNvSpPr>
              <a:spLocks noChangeAspect="1" noChangeArrowheads="1"/>
            </p:cNvSpPr>
            <p:nvPr/>
          </p:nvSpPr>
          <p:spPr bwMode="auto">
            <a:xfrm>
              <a:off x="575" y="3449"/>
              <a:ext cx="26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</a:t>
              </a:r>
              <a:r>
                <a:rPr lang="en-US" sz="80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US" sz="80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582684" name="Rectangle 28"/>
            <p:cNvSpPr>
              <a:spLocks noChangeAspect="1" noChangeArrowheads="1"/>
            </p:cNvSpPr>
            <p:nvPr/>
          </p:nvSpPr>
          <p:spPr bwMode="auto">
            <a:xfrm>
              <a:off x="915" y="3382"/>
              <a:ext cx="14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20</a:t>
              </a:r>
            </a:p>
          </p:txBody>
        </p:sp>
        <p:sp>
          <p:nvSpPr>
            <p:cNvPr id="582685" name="Rectangle 29"/>
            <p:cNvSpPr>
              <a:spLocks noChangeAspect="1" noChangeArrowheads="1"/>
            </p:cNvSpPr>
            <p:nvPr/>
          </p:nvSpPr>
          <p:spPr bwMode="auto">
            <a:xfrm>
              <a:off x="1192" y="3391"/>
              <a:ext cx="14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40</a:t>
              </a:r>
            </a:p>
          </p:txBody>
        </p:sp>
        <p:sp>
          <p:nvSpPr>
            <p:cNvPr id="582686" name="Rectangle 30"/>
            <p:cNvSpPr>
              <a:spLocks noChangeAspect="1" noChangeArrowheads="1"/>
            </p:cNvSpPr>
            <p:nvPr/>
          </p:nvSpPr>
          <p:spPr bwMode="auto">
            <a:xfrm>
              <a:off x="1464" y="3387"/>
              <a:ext cx="14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</a:p>
          </p:txBody>
        </p:sp>
        <p:sp>
          <p:nvSpPr>
            <p:cNvPr id="582687" name="Rectangle 31"/>
            <p:cNvSpPr>
              <a:spLocks noChangeAspect="1" noChangeArrowheads="1"/>
            </p:cNvSpPr>
            <p:nvPr/>
          </p:nvSpPr>
          <p:spPr bwMode="auto">
            <a:xfrm>
              <a:off x="1740" y="3390"/>
              <a:ext cx="14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80</a:t>
              </a:r>
            </a:p>
          </p:txBody>
        </p:sp>
        <p:sp>
          <p:nvSpPr>
            <p:cNvPr id="582688" name="Rectangle 32"/>
            <p:cNvSpPr>
              <a:spLocks noChangeAspect="1" noChangeArrowheads="1"/>
            </p:cNvSpPr>
            <p:nvPr/>
          </p:nvSpPr>
          <p:spPr bwMode="auto">
            <a:xfrm>
              <a:off x="2002" y="3387"/>
              <a:ext cx="177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US" sz="80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582689" name="Rectangle 33"/>
            <p:cNvSpPr>
              <a:spLocks noChangeAspect="1" noChangeArrowheads="1"/>
            </p:cNvSpPr>
            <p:nvPr/>
          </p:nvSpPr>
          <p:spPr bwMode="auto">
            <a:xfrm>
              <a:off x="496" y="3316"/>
              <a:ext cx="19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1400</a:t>
              </a:r>
            </a:p>
          </p:txBody>
        </p:sp>
        <p:sp>
          <p:nvSpPr>
            <p:cNvPr id="582690" name="Rectangle 34"/>
            <p:cNvSpPr>
              <a:spLocks noChangeAspect="1" noChangeArrowheads="1"/>
            </p:cNvSpPr>
            <p:nvPr/>
          </p:nvSpPr>
          <p:spPr bwMode="auto">
            <a:xfrm>
              <a:off x="495" y="2922"/>
              <a:ext cx="19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1600</a:t>
              </a:r>
            </a:p>
          </p:txBody>
        </p:sp>
        <p:sp>
          <p:nvSpPr>
            <p:cNvPr id="582691" name="Rectangle 35"/>
            <p:cNvSpPr>
              <a:spLocks noChangeAspect="1" noChangeArrowheads="1"/>
            </p:cNvSpPr>
            <p:nvPr/>
          </p:nvSpPr>
          <p:spPr bwMode="auto">
            <a:xfrm>
              <a:off x="491" y="2501"/>
              <a:ext cx="19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1800</a:t>
              </a:r>
            </a:p>
          </p:txBody>
        </p:sp>
        <p:sp>
          <p:nvSpPr>
            <p:cNvPr id="582692" name="Rectangle 36"/>
            <p:cNvSpPr>
              <a:spLocks noChangeAspect="1" noChangeArrowheads="1"/>
            </p:cNvSpPr>
            <p:nvPr/>
          </p:nvSpPr>
          <p:spPr bwMode="auto">
            <a:xfrm>
              <a:off x="482" y="2089"/>
              <a:ext cx="19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2000</a:t>
              </a:r>
            </a:p>
          </p:txBody>
        </p:sp>
        <p:sp>
          <p:nvSpPr>
            <p:cNvPr id="582693" name="Rectangle 37"/>
            <p:cNvSpPr>
              <a:spLocks noChangeAspect="1" noChangeArrowheads="1"/>
            </p:cNvSpPr>
            <p:nvPr/>
          </p:nvSpPr>
          <p:spPr bwMode="auto">
            <a:xfrm>
              <a:off x="455" y="2677"/>
              <a:ext cx="184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 </a:t>
              </a:r>
              <a:r>
                <a:rPr lang="en-US" sz="800" b="1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US" sz="8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 </a:t>
              </a:r>
            </a:p>
          </p:txBody>
        </p:sp>
        <p:sp>
          <p:nvSpPr>
            <p:cNvPr id="582694" name="Freeform 38"/>
            <p:cNvSpPr>
              <a:spLocks noChangeAspect="1"/>
            </p:cNvSpPr>
            <p:nvPr/>
          </p:nvSpPr>
          <p:spPr bwMode="auto">
            <a:xfrm>
              <a:off x="707" y="2350"/>
              <a:ext cx="358" cy="543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39" y="19"/>
                </a:cxn>
                <a:cxn ang="0">
                  <a:pos x="55" y="27"/>
                </a:cxn>
                <a:cxn ang="0">
                  <a:pos x="69" y="36"/>
                </a:cxn>
                <a:cxn ang="0">
                  <a:pos x="81" y="44"/>
                </a:cxn>
                <a:cxn ang="0">
                  <a:pos x="104" y="58"/>
                </a:cxn>
                <a:cxn ang="0">
                  <a:pos x="118" y="70"/>
                </a:cxn>
                <a:cxn ang="0">
                  <a:pos x="127" y="80"/>
                </a:cxn>
                <a:cxn ang="0">
                  <a:pos x="136" y="91"/>
                </a:cxn>
                <a:cxn ang="0">
                  <a:pos x="151" y="103"/>
                </a:cxn>
                <a:cxn ang="0">
                  <a:pos x="163" y="117"/>
                </a:cxn>
                <a:cxn ang="0">
                  <a:pos x="171" y="130"/>
                </a:cxn>
                <a:cxn ang="0">
                  <a:pos x="180" y="144"/>
                </a:cxn>
                <a:cxn ang="0">
                  <a:pos x="192" y="163"/>
                </a:cxn>
                <a:cxn ang="0">
                  <a:pos x="201" y="181"/>
                </a:cxn>
                <a:cxn ang="0">
                  <a:pos x="215" y="206"/>
                </a:cxn>
                <a:cxn ang="0">
                  <a:pos x="232" y="236"/>
                </a:cxn>
                <a:cxn ang="0">
                  <a:pos x="250" y="266"/>
                </a:cxn>
                <a:cxn ang="0">
                  <a:pos x="264" y="289"/>
                </a:cxn>
                <a:cxn ang="0">
                  <a:pos x="288" y="333"/>
                </a:cxn>
                <a:cxn ang="0">
                  <a:pos x="372" y="494"/>
                </a:cxn>
                <a:cxn ang="0">
                  <a:pos x="402" y="556"/>
                </a:cxn>
                <a:cxn ang="0">
                  <a:pos x="431" y="614"/>
                </a:cxn>
                <a:cxn ang="0">
                  <a:pos x="463" y="687"/>
                </a:cxn>
                <a:cxn ang="0">
                  <a:pos x="494" y="751"/>
                </a:cxn>
                <a:cxn ang="0">
                  <a:pos x="521" y="803"/>
                </a:cxn>
                <a:cxn ang="0">
                  <a:pos x="550" y="870"/>
                </a:cxn>
                <a:cxn ang="0">
                  <a:pos x="582" y="939"/>
                </a:cxn>
                <a:cxn ang="0">
                  <a:pos x="570" y="895"/>
                </a:cxn>
                <a:cxn ang="0">
                  <a:pos x="544" y="842"/>
                </a:cxn>
                <a:cxn ang="0">
                  <a:pos x="512" y="775"/>
                </a:cxn>
                <a:cxn ang="0">
                  <a:pos x="492" y="736"/>
                </a:cxn>
                <a:cxn ang="0">
                  <a:pos x="457" y="661"/>
                </a:cxn>
                <a:cxn ang="0">
                  <a:pos x="427" y="600"/>
                </a:cxn>
                <a:cxn ang="0">
                  <a:pos x="398" y="536"/>
                </a:cxn>
                <a:cxn ang="0">
                  <a:pos x="369" y="476"/>
                </a:cxn>
                <a:cxn ang="0">
                  <a:pos x="285" y="314"/>
                </a:cxn>
                <a:cxn ang="0">
                  <a:pos x="268" y="286"/>
                </a:cxn>
                <a:cxn ang="0">
                  <a:pos x="250" y="253"/>
                </a:cxn>
                <a:cxn ang="0">
                  <a:pos x="235" y="233"/>
                </a:cxn>
                <a:cxn ang="0">
                  <a:pos x="215" y="199"/>
                </a:cxn>
                <a:cxn ang="0">
                  <a:pos x="203" y="178"/>
                </a:cxn>
                <a:cxn ang="0">
                  <a:pos x="192" y="158"/>
                </a:cxn>
                <a:cxn ang="0">
                  <a:pos x="183" y="142"/>
                </a:cxn>
                <a:cxn ang="0">
                  <a:pos x="175" y="127"/>
                </a:cxn>
                <a:cxn ang="0">
                  <a:pos x="163" y="111"/>
                </a:cxn>
                <a:cxn ang="0">
                  <a:pos x="151" y="97"/>
                </a:cxn>
                <a:cxn ang="0">
                  <a:pos x="142" y="83"/>
                </a:cxn>
                <a:cxn ang="0">
                  <a:pos x="127" y="72"/>
                </a:cxn>
                <a:cxn ang="0">
                  <a:pos x="116" y="63"/>
                </a:cxn>
                <a:cxn ang="0">
                  <a:pos x="101" y="52"/>
                </a:cxn>
                <a:cxn ang="0">
                  <a:pos x="92" y="44"/>
                </a:cxn>
                <a:cxn ang="0">
                  <a:pos x="77" y="34"/>
                </a:cxn>
                <a:cxn ang="0">
                  <a:pos x="63" y="24"/>
                </a:cxn>
                <a:cxn ang="0">
                  <a:pos x="49" y="16"/>
                </a:cxn>
                <a:cxn ang="0">
                  <a:pos x="31" y="8"/>
                </a:cxn>
                <a:cxn ang="0">
                  <a:pos x="0" y="6"/>
                </a:cxn>
              </a:cxnLst>
              <a:rect l="0" t="0" r="r" b="b"/>
              <a:pathLst>
                <a:path w="590" h="952">
                  <a:moveTo>
                    <a:pt x="0" y="6"/>
                  </a:moveTo>
                  <a:lnTo>
                    <a:pt x="8" y="6"/>
                  </a:lnTo>
                  <a:lnTo>
                    <a:pt x="5" y="3"/>
                  </a:lnTo>
                  <a:lnTo>
                    <a:pt x="5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20" y="11"/>
                  </a:lnTo>
                  <a:lnTo>
                    <a:pt x="25" y="11"/>
                  </a:lnTo>
                  <a:lnTo>
                    <a:pt x="22" y="11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34" y="16"/>
                  </a:lnTo>
                  <a:lnTo>
                    <a:pt x="39" y="16"/>
                  </a:lnTo>
                  <a:lnTo>
                    <a:pt x="37" y="14"/>
                  </a:lnTo>
                  <a:lnTo>
                    <a:pt x="37" y="19"/>
                  </a:lnTo>
                  <a:lnTo>
                    <a:pt x="43" y="19"/>
                  </a:lnTo>
                  <a:lnTo>
                    <a:pt x="39" y="19"/>
                  </a:lnTo>
                  <a:lnTo>
                    <a:pt x="46" y="22"/>
                  </a:lnTo>
                  <a:lnTo>
                    <a:pt x="49" y="22"/>
                  </a:lnTo>
                  <a:lnTo>
                    <a:pt x="46" y="22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1" y="22"/>
                  </a:lnTo>
                  <a:lnTo>
                    <a:pt x="51" y="27"/>
                  </a:lnTo>
                  <a:lnTo>
                    <a:pt x="58" y="27"/>
                  </a:lnTo>
                  <a:lnTo>
                    <a:pt x="55" y="27"/>
                  </a:lnTo>
                  <a:lnTo>
                    <a:pt x="60" y="30"/>
                  </a:lnTo>
                  <a:lnTo>
                    <a:pt x="63" y="30"/>
                  </a:lnTo>
                  <a:lnTo>
                    <a:pt x="60" y="30"/>
                  </a:lnTo>
                  <a:lnTo>
                    <a:pt x="67" y="34"/>
                  </a:lnTo>
                  <a:lnTo>
                    <a:pt x="69" y="34"/>
                  </a:lnTo>
                  <a:lnTo>
                    <a:pt x="67" y="30"/>
                  </a:lnTo>
                  <a:lnTo>
                    <a:pt x="67" y="36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75" y="39"/>
                  </a:lnTo>
                  <a:lnTo>
                    <a:pt x="77" y="39"/>
                  </a:lnTo>
                  <a:lnTo>
                    <a:pt x="75" y="36"/>
                  </a:lnTo>
                  <a:lnTo>
                    <a:pt x="75" y="42"/>
                  </a:lnTo>
                  <a:lnTo>
                    <a:pt x="81" y="42"/>
                  </a:lnTo>
                  <a:lnTo>
                    <a:pt x="77" y="39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1" y="44"/>
                  </a:lnTo>
                  <a:lnTo>
                    <a:pt x="89" y="50"/>
                  </a:lnTo>
                  <a:lnTo>
                    <a:pt x="92" y="50"/>
                  </a:lnTo>
                  <a:lnTo>
                    <a:pt x="89" y="50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1" y="55"/>
                  </a:lnTo>
                  <a:lnTo>
                    <a:pt x="101" y="61"/>
                  </a:lnTo>
                  <a:lnTo>
                    <a:pt x="106" y="61"/>
                  </a:lnTo>
                  <a:lnTo>
                    <a:pt x="104" y="58"/>
                  </a:lnTo>
                  <a:lnTo>
                    <a:pt x="104" y="63"/>
                  </a:lnTo>
                  <a:lnTo>
                    <a:pt x="110" y="63"/>
                  </a:lnTo>
                  <a:lnTo>
                    <a:pt x="106" y="63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6" y="66"/>
                  </a:lnTo>
                  <a:lnTo>
                    <a:pt x="116" y="70"/>
                  </a:lnTo>
                  <a:lnTo>
                    <a:pt x="122" y="75"/>
                  </a:lnTo>
                  <a:lnTo>
                    <a:pt x="125" y="75"/>
                  </a:lnTo>
                  <a:lnTo>
                    <a:pt x="122" y="72"/>
                  </a:lnTo>
                  <a:lnTo>
                    <a:pt x="122" y="78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7" y="80"/>
                  </a:lnTo>
                  <a:lnTo>
                    <a:pt x="127" y="78"/>
                  </a:lnTo>
                  <a:lnTo>
                    <a:pt x="127" y="83"/>
                  </a:lnTo>
                  <a:lnTo>
                    <a:pt x="134" y="83"/>
                  </a:lnTo>
                  <a:lnTo>
                    <a:pt x="130" y="80"/>
                  </a:lnTo>
                  <a:lnTo>
                    <a:pt x="130" y="83"/>
                  </a:lnTo>
                  <a:lnTo>
                    <a:pt x="136" y="89"/>
                  </a:lnTo>
                  <a:lnTo>
                    <a:pt x="139" y="89"/>
                  </a:lnTo>
                  <a:lnTo>
                    <a:pt x="136" y="86"/>
                  </a:lnTo>
                  <a:lnTo>
                    <a:pt x="136" y="91"/>
                  </a:lnTo>
                  <a:lnTo>
                    <a:pt x="142" y="91"/>
                  </a:lnTo>
                  <a:lnTo>
                    <a:pt x="139" y="89"/>
                  </a:lnTo>
                  <a:lnTo>
                    <a:pt x="139" y="91"/>
                  </a:lnTo>
                  <a:lnTo>
                    <a:pt x="145" y="97"/>
                  </a:lnTo>
                  <a:lnTo>
                    <a:pt x="148" y="97"/>
                  </a:lnTo>
                  <a:lnTo>
                    <a:pt x="145" y="94"/>
                  </a:lnTo>
                  <a:lnTo>
                    <a:pt x="145" y="97"/>
                  </a:lnTo>
                  <a:lnTo>
                    <a:pt x="151" y="106"/>
                  </a:lnTo>
                  <a:lnTo>
                    <a:pt x="151" y="103"/>
                  </a:lnTo>
                  <a:lnTo>
                    <a:pt x="151" y="108"/>
                  </a:lnTo>
                  <a:lnTo>
                    <a:pt x="156" y="108"/>
                  </a:lnTo>
                  <a:lnTo>
                    <a:pt x="154" y="106"/>
                  </a:lnTo>
                  <a:lnTo>
                    <a:pt x="154" y="111"/>
                  </a:lnTo>
                  <a:lnTo>
                    <a:pt x="159" y="111"/>
                  </a:lnTo>
                  <a:lnTo>
                    <a:pt x="156" y="108"/>
                  </a:lnTo>
                  <a:lnTo>
                    <a:pt x="156" y="111"/>
                  </a:lnTo>
                  <a:lnTo>
                    <a:pt x="163" y="119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5" y="125"/>
                  </a:lnTo>
                  <a:lnTo>
                    <a:pt x="165" y="122"/>
                  </a:lnTo>
                  <a:lnTo>
                    <a:pt x="165" y="127"/>
                  </a:lnTo>
                  <a:lnTo>
                    <a:pt x="171" y="127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71" y="133"/>
                  </a:lnTo>
                  <a:lnTo>
                    <a:pt x="171" y="130"/>
                  </a:lnTo>
                  <a:lnTo>
                    <a:pt x="171" y="133"/>
                  </a:lnTo>
                  <a:lnTo>
                    <a:pt x="175" y="139"/>
                  </a:lnTo>
                  <a:lnTo>
                    <a:pt x="175" y="136"/>
                  </a:lnTo>
                  <a:lnTo>
                    <a:pt x="175" y="142"/>
                  </a:lnTo>
                  <a:lnTo>
                    <a:pt x="180" y="142"/>
                  </a:lnTo>
                  <a:lnTo>
                    <a:pt x="177" y="139"/>
                  </a:lnTo>
                  <a:lnTo>
                    <a:pt x="177" y="142"/>
                  </a:lnTo>
                  <a:lnTo>
                    <a:pt x="180" y="147"/>
                  </a:lnTo>
                  <a:lnTo>
                    <a:pt x="180" y="144"/>
                  </a:lnTo>
                  <a:lnTo>
                    <a:pt x="180" y="147"/>
                  </a:lnTo>
                  <a:lnTo>
                    <a:pt x="183" y="153"/>
                  </a:lnTo>
                  <a:lnTo>
                    <a:pt x="183" y="150"/>
                  </a:lnTo>
                  <a:lnTo>
                    <a:pt x="183" y="153"/>
                  </a:lnTo>
                  <a:lnTo>
                    <a:pt x="185" y="158"/>
                  </a:lnTo>
                  <a:lnTo>
                    <a:pt x="185" y="155"/>
                  </a:lnTo>
                  <a:lnTo>
                    <a:pt x="185" y="158"/>
                  </a:lnTo>
                  <a:lnTo>
                    <a:pt x="192" y="166"/>
                  </a:lnTo>
                  <a:lnTo>
                    <a:pt x="192" y="163"/>
                  </a:lnTo>
                  <a:lnTo>
                    <a:pt x="192" y="166"/>
                  </a:lnTo>
                  <a:lnTo>
                    <a:pt x="194" y="172"/>
                  </a:lnTo>
                  <a:lnTo>
                    <a:pt x="194" y="170"/>
                  </a:lnTo>
                  <a:lnTo>
                    <a:pt x="194" y="172"/>
                  </a:lnTo>
                  <a:lnTo>
                    <a:pt x="197" y="178"/>
                  </a:lnTo>
                  <a:lnTo>
                    <a:pt x="197" y="175"/>
                  </a:lnTo>
                  <a:lnTo>
                    <a:pt x="197" y="178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1" y="183"/>
                  </a:lnTo>
                  <a:lnTo>
                    <a:pt x="206" y="191"/>
                  </a:lnTo>
                  <a:lnTo>
                    <a:pt x="206" y="189"/>
                  </a:lnTo>
                  <a:lnTo>
                    <a:pt x="206" y="191"/>
                  </a:lnTo>
                  <a:lnTo>
                    <a:pt x="209" y="197"/>
                  </a:lnTo>
                  <a:lnTo>
                    <a:pt x="209" y="194"/>
                  </a:lnTo>
                  <a:lnTo>
                    <a:pt x="209" y="199"/>
                  </a:lnTo>
                  <a:lnTo>
                    <a:pt x="215" y="209"/>
                  </a:lnTo>
                  <a:lnTo>
                    <a:pt x="215" y="206"/>
                  </a:lnTo>
                  <a:lnTo>
                    <a:pt x="215" y="209"/>
                  </a:lnTo>
                  <a:lnTo>
                    <a:pt x="221" y="217"/>
                  </a:lnTo>
                  <a:lnTo>
                    <a:pt x="221" y="214"/>
                  </a:lnTo>
                  <a:lnTo>
                    <a:pt x="221" y="219"/>
                  </a:lnTo>
                  <a:lnTo>
                    <a:pt x="230" y="230"/>
                  </a:lnTo>
                  <a:lnTo>
                    <a:pt x="230" y="227"/>
                  </a:lnTo>
                  <a:lnTo>
                    <a:pt x="230" y="233"/>
                  </a:lnTo>
                  <a:lnTo>
                    <a:pt x="232" y="239"/>
                  </a:lnTo>
                  <a:lnTo>
                    <a:pt x="232" y="236"/>
                  </a:lnTo>
                  <a:lnTo>
                    <a:pt x="235" y="245"/>
                  </a:lnTo>
                  <a:lnTo>
                    <a:pt x="238" y="247"/>
                  </a:lnTo>
                  <a:lnTo>
                    <a:pt x="238" y="245"/>
                  </a:lnTo>
                  <a:lnTo>
                    <a:pt x="238" y="247"/>
                  </a:lnTo>
                  <a:lnTo>
                    <a:pt x="242" y="255"/>
                  </a:lnTo>
                  <a:lnTo>
                    <a:pt x="244" y="258"/>
                  </a:lnTo>
                  <a:lnTo>
                    <a:pt x="244" y="255"/>
                  </a:lnTo>
                  <a:lnTo>
                    <a:pt x="247" y="264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52" y="269"/>
                  </a:lnTo>
                  <a:lnTo>
                    <a:pt x="252" y="273"/>
                  </a:lnTo>
                  <a:lnTo>
                    <a:pt x="256" y="281"/>
                  </a:lnTo>
                  <a:lnTo>
                    <a:pt x="259" y="283"/>
                  </a:lnTo>
                  <a:lnTo>
                    <a:pt x="259" y="281"/>
                  </a:lnTo>
                  <a:lnTo>
                    <a:pt x="261" y="289"/>
                  </a:lnTo>
                  <a:lnTo>
                    <a:pt x="264" y="291"/>
                  </a:lnTo>
                  <a:lnTo>
                    <a:pt x="264" y="289"/>
                  </a:lnTo>
                  <a:lnTo>
                    <a:pt x="271" y="302"/>
                  </a:lnTo>
                  <a:lnTo>
                    <a:pt x="273" y="306"/>
                  </a:lnTo>
                  <a:lnTo>
                    <a:pt x="273" y="302"/>
                  </a:lnTo>
                  <a:lnTo>
                    <a:pt x="273" y="309"/>
                  </a:lnTo>
                  <a:lnTo>
                    <a:pt x="276" y="317"/>
                  </a:lnTo>
                  <a:lnTo>
                    <a:pt x="279" y="319"/>
                  </a:lnTo>
                  <a:lnTo>
                    <a:pt x="279" y="317"/>
                  </a:lnTo>
                  <a:lnTo>
                    <a:pt x="285" y="330"/>
                  </a:lnTo>
                  <a:lnTo>
                    <a:pt x="288" y="333"/>
                  </a:lnTo>
                  <a:lnTo>
                    <a:pt x="288" y="330"/>
                  </a:lnTo>
                  <a:lnTo>
                    <a:pt x="302" y="361"/>
                  </a:lnTo>
                  <a:lnTo>
                    <a:pt x="305" y="364"/>
                  </a:lnTo>
                  <a:lnTo>
                    <a:pt x="305" y="361"/>
                  </a:lnTo>
                  <a:lnTo>
                    <a:pt x="352" y="450"/>
                  </a:lnTo>
                  <a:lnTo>
                    <a:pt x="355" y="458"/>
                  </a:lnTo>
                  <a:lnTo>
                    <a:pt x="364" y="476"/>
                  </a:lnTo>
                  <a:lnTo>
                    <a:pt x="367" y="484"/>
                  </a:lnTo>
                  <a:lnTo>
                    <a:pt x="372" y="494"/>
                  </a:lnTo>
                  <a:lnTo>
                    <a:pt x="378" y="512"/>
                  </a:lnTo>
                  <a:lnTo>
                    <a:pt x="384" y="517"/>
                  </a:lnTo>
                  <a:lnTo>
                    <a:pt x="384" y="514"/>
                  </a:lnTo>
                  <a:lnTo>
                    <a:pt x="386" y="522"/>
                  </a:lnTo>
                  <a:lnTo>
                    <a:pt x="390" y="528"/>
                  </a:lnTo>
                  <a:lnTo>
                    <a:pt x="393" y="536"/>
                  </a:lnTo>
                  <a:lnTo>
                    <a:pt x="396" y="541"/>
                  </a:lnTo>
                  <a:lnTo>
                    <a:pt x="398" y="550"/>
                  </a:lnTo>
                  <a:lnTo>
                    <a:pt x="402" y="556"/>
                  </a:lnTo>
                  <a:lnTo>
                    <a:pt x="405" y="567"/>
                  </a:lnTo>
                  <a:lnTo>
                    <a:pt x="410" y="572"/>
                  </a:lnTo>
                  <a:lnTo>
                    <a:pt x="410" y="569"/>
                  </a:lnTo>
                  <a:lnTo>
                    <a:pt x="416" y="587"/>
                  </a:lnTo>
                  <a:lnTo>
                    <a:pt x="419" y="592"/>
                  </a:lnTo>
                  <a:lnTo>
                    <a:pt x="422" y="600"/>
                  </a:lnTo>
                  <a:lnTo>
                    <a:pt x="427" y="612"/>
                  </a:lnTo>
                  <a:lnTo>
                    <a:pt x="427" y="608"/>
                  </a:lnTo>
                  <a:lnTo>
                    <a:pt x="431" y="614"/>
                  </a:lnTo>
                  <a:lnTo>
                    <a:pt x="436" y="631"/>
                  </a:lnTo>
                  <a:lnTo>
                    <a:pt x="439" y="636"/>
                  </a:lnTo>
                  <a:lnTo>
                    <a:pt x="439" y="639"/>
                  </a:lnTo>
                  <a:lnTo>
                    <a:pt x="445" y="648"/>
                  </a:lnTo>
                  <a:lnTo>
                    <a:pt x="445" y="644"/>
                  </a:lnTo>
                  <a:lnTo>
                    <a:pt x="451" y="661"/>
                  </a:lnTo>
                  <a:lnTo>
                    <a:pt x="457" y="672"/>
                  </a:lnTo>
                  <a:lnTo>
                    <a:pt x="457" y="669"/>
                  </a:lnTo>
                  <a:lnTo>
                    <a:pt x="463" y="687"/>
                  </a:lnTo>
                  <a:lnTo>
                    <a:pt x="469" y="697"/>
                  </a:lnTo>
                  <a:lnTo>
                    <a:pt x="469" y="695"/>
                  </a:lnTo>
                  <a:lnTo>
                    <a:pt x="474" y="711"/>
                  </a:lnTo>
                  <a:lnTo>
                    <a:pt x="480" y="723"/>
                  </a:lnTo>
                  <a:lnTo>
                    <a:pt x="480" y="720"/>
                  </a:lnTo>
                  <a:lnTo>
                    <a:pt x="486" y="736"/>
                  </a:lnTo>
                  <a:lnTo>
                    <a:pt x="492" y="748"/>
                  </a:lnTo>
                  <a:lnTo>
                    <a:pt x="492" y="744"/>
                  </a:lnTo>
                  <a:lnTo>
                    <a:pt x="494" y="751"/>
                  </a:lnTo>
                  <a:lnTo>
                    <a:pt x="498" y="759"/>
                  </a:lnTo>
                  <a:lnTo>
                    <a:pt x="503" y="770"/>
                  </a:lnTo>
                  <a:lnTo>
                    <a:pt x="503" y="767"/>
                  </a:lnTo>
                  <a:lnTo>
                    <a:pt x="506" y="778"/>
                  </a:lnTo>
                  <a:lnTo>
                    <a:pt x="512" y="789"/>
                  </a:lnTo>
                  <a:lnTo>
                    <a:pt x="512" y="787"/>
                  </a:lnTo>
                  <a:lnTo>
                    <a:pt x="515" y="795"/>
                  </a:lnTo>
                  <a:lnTo>
                    <a:pt x="521" y="806"/>
                  </a:lnTo>
                  <a:lnTo>
                    <a:pt x="521" y="803"/>
                  </a:lnTo>
                  <a:lnTo>
                    <a:pt x="524" y="814"/>
                  </a:lnTo>
                  <a:lnTo>
                    <a:pt x="530" y="826"/>
                  </a:lnTo>
                  <a:lnTo>
                    <a:pt x="530" y="823"/>
                  </a:lnTo>
                  <a:lnTo>
                    <a:pt x="532" y="831"/>
                  </a:lnTo>
                  <a:lnTo>
                    <a:pt x="539" y="842"/>
                  </a:lnTo>
                  <a:lnTo>
                    <a:pt x="541" y="851"/>
                  </a:lnTo>
                  <a:lnTo>
                    <a:pt x="547" y="862"/>
                  </a:lnTo>
                  <a:lnTo>
                    <a:pt x="547" y="859"/>
                  </a:lnTo>
                  <a:lnTo>
                    <a:pt x="550" y="870"/>
                  </a:lnTo>
                  <a:lnTo>
                    <a:pt x="556" y="881"/>
                  </a:lnTo>
                  <a:lnTo>
                    <a:pt x="556" y="878"/>
                  </a:lnTo>
                  <a:lnTo>
                    <a:pt x="559" y="890"/>
                  </a:lnTo>
                  <a:lnTo>
                    <a:pt x="565" y="900"/>
                  </a:lnTo>
                  <a:lnTo>
                    <a:pt x="565" y="898"/>
                  </a:lnTo>
                  <a:lnTo>
                    <a:pt x="570" y="908"/>
                  </a:lnTo>
                  <a:lnTo>
                    <a:pt x="573" y="918"/>
                  </a:lnTo>
                  <a:lnTo>
                    <a:pt x="579" y="928"/>
                  </a:lnTo>
                  <a:lnTo>
                    <a:pt x="582" y="939"/>
                  </a:lnTo>
                  <a:lnTo>
                    <a:pt x="589" y="951"/>
                  </a:lnTo>
                  <a:lnTo>
                    <a:pt x="589" y="947"/>
                  </a:lnTo>
                  <a:lnTo>
                    <a:pt x="589" y="936"/>
                  </a:lnTo>
                  <a:lnTo>
                    <a:pt x="589" y="939"/>
                  </a:lnTo>
                  <a:lnTo>
                    <a:pt x="585" y="928"/>
                  </a:lnTo>
                  <a:lnTo>
                    <a:pt x="579" y="918"/>
                  </a:lnTo>
                  <a:lnTo>
                    <a:pt x="577" y="908"/>
                  </a:lnTo>
                  <a:lnTo>
                    <a:pt x="570" y="898"/>
                  </a:lnTo>
                  <a:lnTo>
                    <a:pt x="570" y="895"/>
                  </a:lnTo>
                  <a:lnTo>
                    <a:pt x="565" y="887"/>
                  </a:lnTo>
                  <a:lnTo>
                    <a:pt x="565" y="890"/>
                  </a:lnTo>
                  <a:lnTo>
                    <a:pt x="561" y="878"/>
                  </a:lnTo>
                  <a:lnTo>
                    <a:pt x="556" y="867"/>
                  </a:lnTo>
                  <a:lnTo>
                    <a:pt x="556" y="870"/>
                  </a:lnTo>
                  <a:lnTo>
                    <a:pt x="553" y="859"/>
                  </a:lnTo>
                  <a:lnTo>
                    <a:pt x="547" y="847"/>
                  </a:lnTo>
                  <a:lnTo>
                    <a:pt x="547" y="851"/>
                  </a:lnTo>
                  <a:lnTo>
                    <a:pt x="544" y="842"/>
                  </a:lnTo>
                  <a:lnTo>
                    <a:pt x="539" y="831"/>
                  </a:lnTo>
                  <a:lnTo>
                    <a:pt x="536" y="823"/>
                  </a:lnTo>
                  <a:lnTo>
                    <a:pt x="530" y="811"/>
                  </a:lnTo>
                  <a:lnTo>
                    <a:pt x="530" y="814"/>
                  </a:lnTo>
                  <a:lnTo>
                    <a:pt x="527" y="803"/>
                  </a:lnTo>
                  <a:lnTo>
                    <a:pt x="521" y="792"/>
                  </a:lnTo>
                  <a:lnTo>
                    <a:pt x="521" y="795"/>
                  </a:lnTo>
                  <a:lnTo>
                    <a:pt x="518" y="787"/>
                  </a:lnTo>
                  <a:lnTo>
                    <a:pt x="512" y="775"/>
                  </a:lnTo>
                  <a:lnTo>
                    <a:pt x="512" y="778"/>
                  </a:lnTo>
                  <a:lnTo>
                    <a:pt x="510" y="767"/>
                  </a:lnTo>
                  <a:lnTo>
                    <a:pt x="503" y="756"/>
                  </a:lnTo>
                  <a:lnTo>
                    <a:pt x="503" y="759"/>
                  </a:lnTo>
                  <a:lnTo>
                    <a:pt x="501" y="751"/>
                  </a:lnTo>
                  <a:lnTo>
                    <a:pt x="498" y="744"/>
                  </a:lnTo>
                  <a:lnTo>
                    <a:pt x="498" y="742"/>
                  </a:lnTo>
                  <a:lnTo>
                    <a:pt x="492" y="734"/>
                  </a:lnTo>
                  <a:lnTo>
                    <a:pt x="492" y="736"/>
                  </a:lnTo>
                  <a:lnTo>
                    <a:pt x="486" y="720"/>
                  </a:lnTo>
                  <a:lnTo>
                    <a:pt x="480" y="708"/>
                  </a:lnTo>
                  <a:lnTo>
                    <a:pt x="480" y="711"/>
                  </a:lnTo>
                  <a:lnTo>
                    <a:pt x="474" y="695"/>
                  </a:lnTo>
                  <a:lnTo>
                    <a:pt x="469" y="684"/>
                  </a:lnTo>
                  <a:lnTo>
                    <a:pt x="469" y="687"/>
                  </a:lnTo>
                  <a:lnTo>
                    <a:pt x="463" y="669"/>
                  </a:lnTo>
                  <a:lnTo>
                    <a:pt x="457" y="659"/>
                  </a:lnTo>
                  <a:lnTo>
                    <a:pt x="457" y="661"/>
                  </a:lnTo>
                  <a:lnTo>
                    <a:pt x="451" y="644"/>
                  </a:lnTo>
                  <a:lnTo>
                    <a:pt x="445" y="633"/>
                  </a:lnTo>
                  <a:lnTo>
                    <a:pt x="445" y="636"/>
                  </a:lnTo>
                  <a:lnTo>
                    <a:pt x="443" y="631"/>
                  </a:lnTo>
                  <a:lnTo>
                    <a:pt x="436" y="614"/>
                  </a:lnTo>
                  <a:lnTo>
                    <a:pt x="434" y="608"/>
                  </a:lnTo>
                  <a:lnTo>
                    <a:pt x="434" y="605"/>
                  </a:lnTo>
                  <a:lnTo>
                    <a:pt x="427" y="597"/>
                  </a:lnTo>
                  <a:lnTo>
                    <a:pt x="427" y="600"/>
                  </a:lnTo>
                  <a:lnTo>
                    <a:pt x="425" y="592"/>
                  </a:lnTo>
                  <a:lnTo>
                    <a:pt x="422" y="587"/>
                  </a:lnTo>
                  <a:lnTo>
                    <a:pt x="416" y="567"/>
                  </a:lnTo>
                  <a:lnTo>
                    <a:pt x="410" y="561"/>
                  </a:lnTo>
                  <a:lnTo>
                    <a:pt x="410" y="564"/>
                  </a:lnTo>
                  <a:lnTo>
                    <a:pt x="407" y="556"/>
                  </a:lnTo>
                  <a:lnTo>
                    <a:pt x="405" y="550"/>
                  </a:lnTo>
                  <a:lnTo>
                    <a:pt x="402" y="541"/>
                  </a:lnTo>
                  <a:lnTo>
                    <a:pt x="398" y="536"/>
                  </a:lnTo>
                  <a:lnTo>
                    <a:pt x="396" y="528"/>
                  </a:lnTo>
                  <a:lnTo>
                    <a:pt x="393" y="522"/>
                  </a:lnTo>
                  <a:lnTo>
                    <a:pt x="390" y="512"/>
                  </a:lnTo>
                  <a:lnTo>
                    <a:pt x="384" y="505"/>
                  </a:lnTo>
                  <a:lnTo>
                    <a:pt x="384" y="508"/>
                  </a:lnTo>
                  <a:lnTo>
                    <a:pt x="381" y="503"/>
                  </a:lnTo>
                  <a:lnTo>
                    <a:pt x="378" y="494"/>
                  </a:lnTo>
                  <a:lnTo>
                    <a:pt x="372" y="484"/>
                  </a:lnTo>
                  <a:lnTo>
                    <a:pt x="369" y="476"/>
                  </a:lnTo>
                  <a:lnTo>
                    <a:pt x="360" y="458"/>
                  </a:lnTo>
                  <a:lnTo>
                    <a:pt x="357" y="450"/>
                  </a:lnTo>
                  <a:lnTo>
                    <a:pt x="311" y="358"/>
                  </a:lnTo>
                  <a:lnTo>
                    <a:pt x="309" y="356"/>
                  </a:lnTo>
                  <a:lnTo>
                    <a:pt x="309" y="358"/>
                  </a:lnTo>
                  <a:lnTo>
                    <a:pt x="293" y="328"/>
                  </a:lnTo>
                  <a:lnTo>
                    <a:pt x="290" y="325"/>
                  </a:lnTo>
                  <a:lnTo>
                    <a:pt x="290" y="328"/>
                  </a:lnTo>
                  <a:lnTo>
                    <a:pt x="285" y="314"/>
                  </a:lnTo>
                  <a:lnTo>
                    <a:pt x="282" y="311"/>
                  </a:lnTo>
                  <a:lnTo>
                    <a:pt x="282" y="314"/>
                  </a:lnTo>
                  <a:lnTo>
                    <a:pt x="279" y="309"/>
                  </a:lnTo>
                  <a:lnTo>
                    <a:pt x="279" y="302"/>
                  </a:lnTo>
                  <a:lnTo>
                    <a:pt x="276" y="297"/>
                  </a:lnTo>
                  <a:lnTo>
                    <a:pt x="276" y="300"/>
                  </a:lnTo>
                  <a:lnTo>
                    <a:pt x="271" y="286"/>
                  </a:lnTo>
                  <a:lnTo>
                    <a:pt x="268" y="283"/>
                  </a:lnTo>
                  <a:lnTo>
                    <a:pt x="268" y="286"/>
                  </a:lnTo>
                  <a:lnTo>
                    <a:pt x="264" y="278"/>
                  </a:lnTo>
                  <a:lnTo>
                    <a:pt x="261" y="275"/>
                  </a:lnTo>
                  <a:lnTo>
                    <a:pt x="261" y="278"/>
                  </a:lnTo>
                  <a:lnTo>
                    <a:pt x="259" y="273"/>
                  </a:lnTo>
                  <a:lnTo>
                    <a:pt x="259" y="269"/>
                  </a:lnTo>
                  <a:lnTo>
                    <a:pt x="256" y="261"/>
                  </a:lnTo>
                  <a:lnTo>
                    <a:pt x="252" y="258"/>
                  </a:lnTo>
                  <a:lnTo>
                    <a:pt x="252" y="261"/>
                  </a:lnTo>
                  <a:lnTo>
                    <a:pt x="250" y="253"/>
                  </a:lnTo>
                  <a:lnTo>
                    <a:pt x="247" y="250"/>
                  </a:lnTo>
                  <a:lnTo>
                    <a:pt x="247" y="253"/>
                  </a:lnTo>
                  <a:lnTo>
                    <a:pt x="244" y="247"/>
                  </a:lnTo>
                  <a:lnTo>
                    <a:pt x="244" y="245"/>
                  </a:lnTo>
                  <a:lnTo>
                    <a:pt x="242" y="239"/>
                  </a:lnTo>
                  <a:lnTo>
                    <a:pt x="242" y="242"/>
                  </a:lnTo>
                  <a:lnTo>
                    <a:pt x="238" y="233"/>
                  </a:lnTo>
                  <a:lnTo>
                    <a:pt x="235" y="230"/>
                  </a:lnTo>
                  <a:lnTo>
                    <a:pt x="235" y="233"/>
                  </a:lnTo>
                  <a:lnTo>
                    <a:pt x="235" y="227"/>
                  </a:lnTo>
                  <a:lnTo>
                    <a:pt x="226" y="217"/>
                  </a:lnTo>
                  <a:lnTo>
                    <a:pt x="226" y="219"/>
                  </a:lnTo>
                  <a:lnTo>
                    <a:pt x="226" y="214"/>
                  </a:lnTo>
                  <a:lnTo>
                    <a:pt x="221" y="206"/>
                  </a:lnTo>
                  <a:lnTo>
                    <a:pt x="221" y="209"/>
                  </a:lnTo>
                  <a:lnTo>
                    <a:pt x="221" y="206"/>
                  </a:lnTo>
                  <a:lnTo>
                    <a:pt x="215" y="197"/>
                  </a:lnTo>
                  <a:lnTo>
                    <a:pt x="215" y="199"/>
                  </a:lnTo>
                  <a:lnTo>
                    <a:pt x="215" y="194"/>
                  </a:lnTo>
                  <a:lnTo>
                    <a:pt x="212" y="189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06" y="181"/>
                  </a:lnTo>
                  <a:lnTo>
                    <a:pt x="206" y="183"/>
                  </a:lnTo>
                  <a:lnTo>
                    <a:pt x="206" y="181"/>
                  </a:lnTo>
                  <a:lnTo>
                    <a:pt x="203" y="175"/>
                  </a:lnTo>
                  <a:lnTo>
                    <a:pt x="203" y="178"/>
                  </a:lnTo>
                  <a:lnTo>
                    <a:pt x="203" y="175"/>
                  </a:lnTo>
                  <a:lnTo>
                    <a:pt x="201" y="170"/>
                  </a:lnTo>
                  <a:lnTo>
                    <a:pt x="201" y="172"/>
                  </a:lnTo>
                  <a:lnTo>
                    <a:pt x="201" y="170"/>
                  </a:lnTo>
                  <a:lnTo>
                    <a:pt x="197" y="163"/>
                  </a:lnTo>
                  <a:lnTo>
                    <a:pt x="197" y="166"/>
                  </a:lnTo>
                  <a:lnTo>
                    <a:pt x="197" y="163"/>
                  </a:lnTo>
                  <a:lnTo>
                    <a:pt x="192" y="155"/>
                  </a:lnTo>
                  <a:lnTo>
                    <a:pt x="192" y="158"/>
                  </a:lnTo>
                  <a:lnTo>
                    <a:pt x="192" y="155"/>
                  </a:lnTo>
                  <a:lnTo>
                    <a:pt x="189" y="150"/>
                  </a:lnTo>
                  <a:lnTo>
                    <a:pt x="189" y="153"/>
                  </a:lnTo>
                  <a:lnTo>
                    <a:pt x="189" y="150"/>
                  </a:lnTo>
                  <a:lnTo>
                    <a:pt x="185" y="144"/>
                  </a:lnTo>
                  <a:lnTo>
                    <a:pt x="185" y="147"/>
                  </a:lnTo>
                  <a:lnTo>
                    <a:pt x="185" y="144"/>
                  </a:lnTo>
                  <a:lnTo>
                    <a:pt x="183" y="139"/>
                  </a:lnTo>
                  <a:lnTo>
                    <a:pt x="183" y="142"/>
                  </a:lnTo>
                  <a:lnTo>
                    <a:pt x="183" y="136"/>
                  </a:lnTo>
                  <a:lnTo>
                    <a:pt x="177" y="136"/>
                  </a:lnTo>
                  <a:lnTo>
                    <a:pt x="180" y="139"/>
                  </a:lnTo>
                  <a:lnTo>
                    <a:pt x="180" y="136"/>
                  </a:lnTo>
                  <a:lnTo>
                    <a:pt x="177" y="130"/>
                  </a:lnTo>
                  <a:lnTo>
                    <a:pt x="177" y="133"/>
                  </a:lnTo>
                  <a:lnTo>
                    <a:pt x="177" y="130"/>
                  </a:lnTo>
                  <a:lnTo>
                    <a:pt x="175" y="125"/>
                  </a:lnTo>
                  <a:lnTo>
                    <a:pt x="175" y="127"/>
                  </a:lnTo>
                  <a:lnTo>
                    <a:pt x="175" y="122"/>
                  </a:lnTo>
                  <a:lnTo>
                    <a:pt x="168" y="122"/>
                  </a:lnTo>
                  <a:lnTo>
                    <a:pt x="171" y="125"/>
                  </a:lnTo>
                  <a:lnTo>
                    <a:pt x="171" y="122"/>
                  </a:lnTo>
                  <a:lnTo>
                    <a:pt x="168" y="117"/>
                  </a:lnTo>
                  <a:lnTo>
                    <a:pt x="168" y="119"/>
                  </a:lnTo>
                  <a:lnTo>
                    <a:pt x="168" y="117"/>
                  </a:lnTo>
                  <a:lnTo>
                    <a:pt x="163" y="108"/>
                  </a:lnTo>
                  <a:lnTo>
                    <a:pt x="163" y="111"/>
                  </a:lnTo>
                  <a:lnTo>
                    <a:pt x="163" y="106"/>
                  </a:lnTo>
                  <a:lnTo>
                    <a:pt x="156" y="106"/>
                  </a:lnTo>
                  <a:lnTo>
                    <a:pt x="159" y="108"/>
                  </a:lnTo>
                  <a:lnTo>
                    <a:pt x="159" y="103"/>
                  </a:lnTo>
                  <a:lnTo>
                    <a:pt x="154" y="103"/>
                  </a:lnTo>
                  <a:lnTo>
                    <a:pt x="156" y="106"/>
                  </a:lnTo>
                  <a:lnTo>
                    <a:pt x="156" y="103"/>
                  </a:lnTo>
                  <a:lnTo>
                    <a:pt x="151" y="94"/>
                  </a:lnTo>
                  <a:lnTo>
                    <a:pt x="151" y="97"/>
                  </a:lnTo>
                  <a:lnTo>
                    <a:pt x="151" y="91"/>
                  </a:lnTo>
                  <a:lnTo>
                    <a:pt x="145" y="91"/>
                  </a:lnTo>
                  <a:lnTo>
                    <a:pt x="148" y="91"/>
                  </a:lnTo>
                  <a:lnTo>
                    <a:pt x="145" y="89"/>
                  </a:lnTo>
                  <a:lnTo>
                    <a:pt x="145" y="91"/>
                  </a:lnTo>
                  <a:lnTo>
                    <a:pt x="145" y="86"/>
                  </a:lnTo>
                  <a:lnTo>
                    <a:pt x="139" y="86"/>
                  </a:lnTo>
                  <a:lnTo>
                    <a:pt x="142" y="89"/>
                  </a:lnTo>
                  <a:lnTo>
                    <a:pt x="142" y="83"/>
                  </a:lnTo>
                  <a:lnTo>
                    <a:pt x="136" y="83"/>
                  </a:lnTo>
                  <a:lnTo>
                    <a:pt x="139" y="83"/>
                  </a:lnTo>
                  <a:lnTo>
                    <a:pt x="136" y="80"/>
                  </a:lnTo>
                  <a:lnTo>
                    <a:pt x="136" y="83"/>
                  </a:lnTo>
                  <a:lnTo>
                    <a:pt x="136" y="78"/>
                  </a:lnTo>
                  <a:lnTo>
                    <a:pt x="130" y="78"/>
                  </a:lnTo>
                  <a:lnTo>
                    <a:pt x="134" y="80"/>
                  </a:lnTo>
                  <a:lnTo>
                    <a:pt x="134" y="78"/>
                  </a:lnTo>
                  <a:lnTo>
                    <a:pt x="127" y="72"/>
                  </a:lnTo>
                  <a:lnTo>
                    <a:pt x="125" y="72"/>
                  </a:lnTo>
                  <a:lnTo>
                    <a:pt x="127" y="75"/>
                  </a:lnTo>
                  <a:lnTo>
                    <a:pt x="127" y="70"/>
                  </a:lnTo>
                  <a:lnTo>
                    <a:pt x="122" y="70"/>
                  </a:lnTo>
                  <a:lnTo>
                    <a:pt x="125" y="70"/>
                  </a:lnTo>
                  <a:lnTo>
                    <a:pt x="122" y="66"/>
                  </a:lnTo>
                  <a:lnTo>
                    <a:pt x="122" y="70"/>
                  </a:lnTo>
                  <a:lnTo>
                    <a:pt x="122" y="63"/>
                  </a:lnTo>
                  <a:lnTo>
                    <a:pt x="116" y="63"/>
                  </a:lnTo>
                  <a:lnTo>
                    <a:pt x="118" y="63"/>
                  </a:lnTo>
                  <a:lnTo>
                    <a:pt x="110" y="58"/>
                  </a:lnTo>
                  <a:lnTo>
                    <a:pt x="106" y="58"/>
                  </a:lnTo>
                  <a:lnTo>
                    <a:pt x="110" y="61"/>
                  </a:lnTo>
                  <a:lnTo>
                    <a:pt x="110" y="55"/>
                  </a:lnTo>
                  <a:lnTo>
                    <a:pt x="104" y="55"/>
                  </a:lnTo>
                  <a:lnTo>
                    <a:pt x="106" y="58"/>
                  </a:lnTo>
                  <a:lnTo>
                    <a:pt x="106" y="52"/>
                  </a:lnTo>
                  <a:lnTo>
                    <a:pt x="101" y="52"/>
                  </a:lnTo>
                  <a:lnTo>
                    <a:pt x="104" y="52"/>
                  </a:lnTo>
                  <a:lnTo>
                    <a:pt x="101" y="50"/>
                  </a:lnTo>
                  <a:lnTo>
                    <a:pt x="101" y="52"/>
                  </a:lnTo>
                  <a:lnTo>
                    <a:pt x="101" y="47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92" y="44"/>
                  </a:lnTo>
                  <a:lnTo>
                    <a:pt x="89" y="44"/>
                  </a:lnTo>
                  <a:lnTo>
                    <a:pt x="92" y="44"/>
                  </a:lnTo>
                  <a:lnTo>
                    <a:pt x="84" y="39"/>
                  </a:lnTo>
                  <a:lnTo>
                    <a:pt x="81" y="39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77" y="36"/>
                  </a:lnTo>
                  <a:lnTo>
                    <a:pt x="81" y="39"/>
                  </a:lnTo>
                  <a:lnTo>
                    <a:pt x="81" y="34"/>
                  </a:lnTo>
                  <a:lnTo>
                    <a:pt x="75" y="34"/>
                  </a:lnTo>
                  <a:lnTo>
                    <a:pt x="77" y="34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72" y="34"/>
                  </a:lnTo>
                  <a:lnTo>
                    <a:pt x="72" y="27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63" y="24"/>
                  </a:lnTo>
                  <a:lnTo>
                    <a:pt x="60" y="24"/>
                  </a:lnTo>
                  <a:lnTo>
                    <a:pt x="63" y="24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8" y="24"/>
                  </a:lnTo>
                  <a:lnTo>
                    <a:pt x="58" y="19"/>
                  </a:lnTo>
                  <a:lnTo>
                    <a:pt x="51" y="19"/>
                  </a:lnTo>
                  <a:lnTo>
                    <a:pt x="55" y="19"/>
                  </a:lnTo>
                  <a:lnTo>
                    <a:pt x="49" y="16"/>
                  </a:lnTo>
                  <a:lnTo>
                    <a:pt x="46" y="16"/>
                  </a:lnTo>
                  <a:lnTo>
                    <a:pt x="49" y="16"/>
                  </a:lnTo>
                  <a:lnTo>
                    <a:pt x="43" y="14"/>
                  </a:lnTo>
                  <a:lnTo>
                    <a:pt x="39" y="14"/>
                  </a:lnTo>
                  <a:lnTo>
                    <a:pt x="43" y="16"/>
                  </a:lnTo>
                  <a:lnTo>
                    <a:pt x="43" y="11"/>
                  </a:lnTo>
                  <a:lnTo>
                    <a:pt x="34" y="11"/>
                  </a:lnTo>
                  <a:lnTo>
                    <a:pt x="37" y="11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17" y="3"/>
                  </a:lnTo>
                  <a:lnTo>
                    <a:pt x="8" y="3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95" name="Freeform 39"/>
            <p:cNvSpPr>
              <a:spLocks noChangeAspect="1"/>
            </p:cNvSpPr>
            <p:nvPr/>
          </p:nvSpPr>
          <p:spPr bwMode="auto">
            <a:xfrm>
              <a:off x="1065" y="2609"/>
              <a:ext cx="304" cy="477"/>
            </a:xfrm>
            <a:custGeom>
              <a:avLst/>
              <a:gdLst/>
              <a:ahLst/>
              <a:cxnLst>
                <a:cxn ang="0">
                  <a:pos x="37" y="577"/>
                </a:cxn>
                <a:cxn ang="0">
                  <a:pos x="84" y="677"/>
                </a:cxn>
                <a:cxn ang="0">
                  <a:pos x="154" y="775"/>
                </a:cxn>
                <a:cxn ang="0">
                  <a:pos x="192" y="783"/>
                </a:cxn>
                <a:cxn ang="0">
                  <a:pos x="214" y="791"/>
                </a:cxn>
                <a:cxn ang="0">
                  <a:pos x="235" y="799"/>
                </a:cxn>
                <a:cxn ang="0">
                  <a:pos x="247" y="808"/>
                </a:cxn>
                <a:cxn ang="0">
                  <a:pos x="259" y="816"/>
                </a:cxn>
                <a:cxn ang="0">
                  <a:pos x="273" y="830"/>
                </a:cxn>
                <a:cxn ang="0">
                  <a:pos x="285" y="791"/>
                </a:cxn>
                <a:cxn ang="0">
                  <a:pos x="293" y="752"/>
                </a:cxn>
                <a:cxn ang="0">
                  <a:pos x="302" y="711"/>
                </a:cxn>
                <a:cxn ang="0">
                  <a:pos x="311" y="680"/>
                </a:cxn>
                <a:cxn ang="0">
                  <a:pos x="322" y="639"/>
                </a:cxn>
                <a:cxn ang="0">
                  <a:pos x="334" y="603"/>
                </a:cxn>
                <a:cxn ang="0">
                  <a:pos x="346" y="572"/>
                </a:cxn>
                <a:cxn ang="0">
                  <a:pos x="352" y="544"/>
                </a:cxn>
                <a:cxn ang="0">
                  <a:pos x="372" y="500"/>
                </a:cxn>
                <a:cxn ang="0">
                  <a:pos x="386" y="466"/>
                </a:cxn>
                <a:cxn ang="0">
                  <a:pos x="405" y="419"/>
                </a:cxn>
                <a:cxn ang="0">
                  <a:pos x="422" y="380"/>
                </a:cxn>
                <a:cxn ang="0">
                  <a:pos x="434" y="353"/>
                </a:cxn>
                <a:cxn ang="0">
                  <a:pos x="442" y="338"/>
                </a:cxn>
                <a:cxn ang="0">
                  <a:pos x="448" y="319"/>
                </a:cxn>
                <a:cxn ang="0">
                  <a:pos x="460" y="299"/>
                </a:cxn>
                <a:cxn ang="0">
                  <a:pos x="465" y="281"/>
                </a:cxn>
                <a:cxn ang="0">
                  <a:pos x="480" y="194"/>
                </a:cxn>
                <a:cxn ang="0">
                  <a:pos x="494" y="63"/>
                </a:cxn>
                <a:cxn ang="0">
                  <a:pos x="486" y="96"/>
                </a:cxn>
                <a:cxn ang="0">
                  <a:pos x="472" y="225"/>
                </a:cxn>
                <a:cxn ang="0">
                  <a:pos x="462" y="283"/>
                </a:cxn>
                <a:cxn ang="0">
                  <a:pos x="453" y="302"/>
                </a:cxn>
                <a:cxn ang="0">
                  <a:pos x="445" y="319"/>
                </a:cxn>
                <a:cxn ang="0">
                  <a:pos x="436" y="338"/>
                </a:cxn>
                <a:cxn ang="0">
                  <a:pos x="427" y="353"/>
                </a:cxn>
                <a:cxn ang="0">
                  <a:pos x="415" y="382"/>
                </a:cxn>
                <a:cxn ang="0">
                  <a:pos x="393" y="433"/>
                </a:cxn>
                <a:cxn ang="0">
                  <a:pos x="378" y="469"/>
                </a:cxn>
                <a:cxn ang="0">
                  <a:pos x="364" y="508"/>
                </a:cxn>
                <a:cxn ang="0">
                  <a:pos x="348" y="547"/>
                </a:cxn>
                <a:cxn ang="0">
                  <a:pos x="337" y="580"/>
                </a:cxn>
                <a:cxn ang="0">
                  <a:pos x="326" y="613"/>
                </a:cxn>
                <a:cxn ang="0">
                  <a:pos x="314" y="652"/>
                </a:cxn>
                <a:cxn ang="0">
                  <a:pos x="305" y="683"/>
                </a:cxn>
                <a:cxn ang="0">
                  <a:pos x="297" y="716"/>
                </a:cxn>
                <a:cxn ang="0">
                  <a:pos x="288" y="758"/>
                </a:cxn>
                <a:cxn ang="0">
                  <a:pos x="279" y="805"/>
                </a:cxn>
                <a:cxn ang="0">
                  <a:pos x="276" y="830"/>
                </a:cxn>
                <a:cxn ang="0">
                  <a:pos x="252" y="808"/>
                </a:cxn>
                <a:cxn ang="0">
                  <a:pos x="240" y="799"/>
                </a:cxn>
                <a:cxn ang="0">
                  <a:pos x="223" y="791"/>
                </a:cxn>
                <a:cxn ang="0">
                  <a:pos x="203" y="783"/>
                </a:cxn>
                <a:cxn ang="0">
                  <a:pos x="171" y="775"/>
                </a:cxn>
                <a:cxn ang="0">
                  <a:pos x="133" y="772"/>
                </a:cxn>
                <a:cxn ang="0">
                  <a:pos x="75" y="641"/>
                </a:cxn>
                <a:cxn ang="0">
                  <a:pos x="34" y="552"/>
                </a:cxn>
                <a:cxn ang="0">
                  <a:pos x="0" y="494"/>
                </a:cxn>
              </a:cxnLst>
              <a:rect l="0" t="0" r="r" b="b"/>
              <a:pathLst>
                <a:path w="499" h="837">
                  <a:moveTo>
                    <a:pt x="0" y="494"/>
                  </a:moveTo>
                  <a:lnTo>
                    <a:pt x="5" y="505"/>
                  </a:lnTo>
                  <a:lnTo>
                    <a:pt x="8" y="513"/>
                  </a:lnTo>
                  <a:lnTo>
                    <a:pt x="19" y="536"/>
                  </a:lnTo>
                  <a:lnTo>
                    <a:pt x="22" y="547"/>
                  </a:lnTo>
                  <a:lnTo>
                    <a:pt x="29" y="558"/>
                  </a:lnTo>
                  <a:lnTo>
                    <a:pt x="29" y="555"/>
                  </a:lnTo>
                  <a:lnTo>
                    <a:pt x="34" y="566"/>
                  </a:lnTo>
                  <a:lnTo>
                    <a:pt x="37" y="577"/>
                  </a:lnTo>
                  <a:lnTo>
                    <a:pt x="55" y="611"/>
                  </a:lnTo>
                  <a:lnTo>
                    <a:pt x="58" y="621"/>
                  </a:lnTo>
                  <a:lnTo>
                    <a:pt x="63" y="633"/>
                  </a:lnTo>
                  <a:lnTo>
                    <a:pt x="63" y="636"/>
                  </a:lnTo>
                  <a:lnTo>
                    <a:pt x="69" y="644"/>
                  </a:lnTo>
                  <a:lnTo>
                    <a:pt x="69" y="641"/>
                  </a:lnTo>
                  <a:lnTo>
                    <a:pt x="75" y="652"/>
                  </a:lnTo>
                  <a:lnTo>
                    <a:pt x="77" y="664"/>
                  </a:lnTo>
                  <a:lnTo>
                    <a:pt x="84" y="677"/>
                  </a:lnTo>
                  <a:lnTo>
                    <a:pt x="106" y="722"/>
                  </a:lnTo>
                  <a:lnTo>
                    <a:pt x="110" y="733"/>
                  </a:lnTo>
                  <a:lnTo>
                    <a:pt x="122" y="755"/>
                  </a:lnTo>
                  <a:lnTo>
                    <a:pt x="127" y="769"/>
                  </a:lnTo>
                  <a:lnTo>
                    <a:pt x="130" y="778"/>
                  </a:lnTo>
                  <a:lnTo>
                    <a:pt x="144" y="777"/>
                  </a:lnTo>
                  <a:lnTo>
                    <a:pt x="144" y="772"/>
                  </a:lnTo>
                  <a:lnTo>
                    <a:pt x="142" y="775"/>
                  </a:lnTo>
                  <a:lnTo>
                    <a:pt x="154" y="775"/>
                  </a:lnTo>
                  <a:lnTo>
                    <a:pt x="151" y="772"/>
                  </a:lnTo>
                  <a:lnTo>
                    <a:pt x="151" y="777"/>
                  </a:lnTo>
                  <a:lnTo>
                    <a:pt x="171" y="777"/>
                  </a:lnTo>
                  <a:lnTo>
                    <a:pt x="168" y="775"/>
                  </a:lnTo>
                  <a:lnTo>
                    <a:pt x="168" y="780"/>
                  </a:lnTo>
                  <a:lnTo>
                    <a:pt x="185" y="780"/>
                  </a:lnTo>
                  <a:lnTo>
                    <a:pt x="183" y="777"/>
                  </a:lnTo>
                  <a:lnTo>
                    <a:pt x="183" y="783"/>
                  </a:lnTo>
                  <a:lnTo>
                    <a:pt x="192" y="783"/>
                  </a:lnTo>
                  <a:lnTo>
                    <a:pt x="189" y="783"/>
                  </a:lnTo>
                  <a:lnTo>
                    <a:pt x="194" y="786"/>
                  </a:lnTo>
                  <a:lnTo>
                    <a:pt x="200" y="786"/>
                  </a:lnTo>
                  <a:lnTo>
                    <a:pt x="197" y="786"/>
                  </a:lnTo>
                  <a:lnTo>
                    <a:pt x="203" y="788"/>
                  </a:lnTo>
                  <a:lnTo>
                    <a:pt x="209" y="788"/>
                  </a:lnTo>
                  <a:lnTo>
                    <a:pt x="206" y="788"/>
                  </a:lnTo>
                  <a:lnTo>
                    <a:pt x="211" y="791"/>
                  </a:lnTo>
                  <a:lnTo>
                    <a:pt x="214" y="791"/>
                  </a:lnTo>
                  <a:lnTo>
                    <a:pt x="211" y="791"/>
                  </a:lnTo>
                  <a:lnTo>
                    <a:pt x="218" y="794"/>
                  </a:lnTo>
                  <a:lnTo>
                    <a:pt x="223" y="794"/>
                  </a:lnTo>
                  <a:lnTo>
                    <a:pt x="221" y="791"/>
                  </a:lnTo>
                  <a:lnTo>
                    <a:pt x="221" y="796"/>
                  </a:lnTo>
                  <a:lnTo>
                    <a:pt x="226" y="796"/>
                  </a:lnTo>
                  <a:lnTo>
                    <a:pt x="223" y="796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32" y="796"/>
                  </a:lnTo>
                  <a:lnTo>
                    <a:pt x="232" y="803"/>
                  </a:lnTo>
                  <a:lnTo>
                    <a:pt x="238" y="803"/>
                  </a:lnTo>
                  <a:lnTo>
                    <a:pt x="235" y="803"/>
                  </a:lnTo>
                  <a:lnTo>
                    <a:pt x="240" y="805"/>
                  </a:lnTo>
                  <a:lnTo>
                    <a:pt x="244" y="805"/>
                  </a:lnTo>
                  <a:lnTo>
                    <a:pt x="240" y="803"/>
                  </a:lnTo>
                  <a:lnTo>
                    <a:pt x="240" y="808"/>
                  </a:lnTo>
                  <a:lnTo>
                    <a:pt x="247" y="808"/>
                  </a:lnTo>
                  <a:lnTo>
                    <a:pt x="244" y="808"/>
                  </a:lnTo>
                  <a:lnTo>
                    <a:pt x="250" y="811"/>
                  </a:lnTo>
                  <a:lnTo>
                    <a:pt x="252" y="811"/>
                  </a:lnTo>
                  <a:lnTo>
                    <a:pt x="250" y="808"/>
                  </a:lnTo>
                  <a:lnTo>
                    <a:pt x="250" y="814"/>
                  </a:lnTo>
                  <a:lnTo>
                    <a:pt x="256" y="814"/>
                  </a:lnTo>
                  <a:lnTo>
                    <a:pt x="252" y="811"/>
                  </a:lnTo>
                  <a:lnTo>
                    <a:pt x="252" y="816"/>
                  </a:lnTo>
                  <a:lnTo>
                    <a:pt x="259" y="816"/>
                  </a:lnTo>
                  <a:lnTo>
                    <a:pt x="256" y="814"/>
                  </a:lnTo>
                  <a:lnTo>
                    <a:pt x="256" y="819"/>
                  </a:lnTo>
                  <a:lnTo>
                    <a:pt x="261" y="819"/>
                  </a:lnTo>
                  <a:lnTo>
                    <a:pt x="259" y="819"/>
                  </a:lnTo>
                  <a:lnTo>
                    <a:pt x="270" y="830"/>
                  </a:lnTo>
                  <a:lnTo>
                    <a:pt x="270" y="827"/>
                  </a:lnTo>
                  <a:lnTo>
                    <a:pt x="270" y="832"/>
                  </a:lnTo>
                  <a:lnTo>
                    <a:pt x="276" y="832"/>
                  </a:lnTo>
                  <a:lnTo>
                    <a:pt x="273" y="830"/>
                  </a:lnTo>
                  <a:lnTo>
                    <a:pt x="273" y="836"/>
                  </a:lnTo>
                  <a:lnTo>
                    <a:pt x="279" y="836"/>
                  </a:lnTo>
                  <a:lnTo>
                    <a:pt x="276" y="832"/>
                  </a:lnTo>
                  <a:lnTo>
                    <a:pt x="276" y="836"/>
                  </a:lnTo>
                  <a:lnTo>
                    <a:pt x="281" y="836"/>
                  </a:lnTo>
                  <a:lnTo>
                    <a:pt x="281" y="811"/>
                  </a:lnTo>
                  <a:lnTo>
                    <a:pt x="281" y="814"/>
                  </a:lnTo>
                  <a:lnTo>
                    <a:pt x="285" y="808"/>
                  </a:lnTo>
                  <a:lnTo>
                    <a:pt x="285" y="791"/>
                  </a:lnTo>
                  <a:lnTo>
                    <a:pt x="285" y="794"/>
                  </a:lnTo>
                  <a:lnTo>
                    <a:pt x="288" y="788"/>
                  </a:lnTo>
                  <a:lnTo>
                    <a:pt x="288" y="777"/>
                  </a:lnTo>
                  <a:lnTo>
                    <a:pt x="288" y="780"/>
                  </a:lnTo>
                  <a:lnTo>
                    <a:pt x="290" y="775"/>
                  </a:lnTo>
                  <a:lnTo>
                    <a:pt x="290" y="763"/>
                  </a:lnTo>
                  <a:lnTo>
                    <a:pt x="290" y="767"/>
                  </a:lnTo>
                  <a:lnTo>
                    <a:pt x="293" y="760"/>
                  </a:lnTo>
                  <a:lnTo>
                    <a:pt x="293" y="752"/>
                  </a:lnTo>
                  <a:lnTo>
                    <a:pt x="293" y="755"/>
                  </a:lnTo>
                  <a:lnTo>
                    <a:pt x="297" y="750"/>
                  </a:lnTo>
                  <a:lnTo>
                    <a:pt x="297" y="741"/>
                  </a:lnTo>
                  <a:lnTo>
                    <a:pt x="297" y="744"/>
                  </a:lnTo>
                  <a:lnTo>
                    <a:pt x="299" y="739"/>
                  </a:lnTo>
                  <a:lnTo>
                    <a:pt x="299" y="722"/>
                  </a:lnTo>
                  <a:lnTo>
                    <a:pt x="299" y="724"/>
                  </a:lnTo>
                  <a:lnTo>
                    <a:pt x="302" y="719"/>
                  </a:lnTo>
                  <a:lnTo>
                    <a:pt x="302" y="711"/>
                  </a:lnTo>
                  <a:lnTo>
                    <a:pt x="302" y="713"/>
                  </a:lnTo>
                  <a:lnTo>
                    <a:pt x="305" y="708"/>
                  </a:lnTo>
                  <a:lnTo>
                    <a:pt x="305" y="700"/>
                  </a:lnTo>
                  <a:lnTo>
                    <a:pt x="305" y="703"/>
                  </a:lnTo>
                  <a:lnTo>
                    <a:pt x="308" y="697"/>
                  </a:lnTo>
                  <a:lnTo>
                    <a:pt x="308" y="688"/>
                  </a:lnTo>
                  <a:lnTo>
                    <a:pt x="308" y="691"/>
                  </a:lnTo>
                  <a:lnTo>
                    <a:pt x="311" y="685"/>
                  </a:lnTo>
                  <a:lnTo>
                    <a:pt x="311" y="680"/>
                  </a:lnTo>
                  <a:lnTo>
                    <a:pt x="311" y="683"/>
                  </a:lnTo>
                  <a:lnTo>
                    <a:pt x="314" y="677"/>
                  </a:lnTo>
                  <a:lnTo>
                    <a:pt x="314" y="669"/>
                  </a:lnTo>
                  <a:lnTo>
                    <a:pt x="317" y="664"/>
                  </a:lnTo>
                  <a:lnTo>
                    <a:pt x="317" y="660"/>
                  </a:lnTo>
                  <a:lnTo>
                    <a:pt x="319" y="655"/>
                  </a:lnTo>
                  <a:lnTo>
                    <a:pt x="319" y="652"/>
                  </a:lnTo>
                  <a:lnTo>
                    <a:pt x="322" y="647"/>
                  </a:lnTo>
                  <a:lnTo>
                    <a:pt x="322" y="639"/>
                  </a:lnTo>
                  <a:lnTo>
                    <a:pt x="322" y="641"/>
                  </a:lnTo>
                  <a:lnTo>
                    <a:pt x="326" y="636"/>
                  </a:lnTo>
                  <a:lnTo>
                    <a:pt x="326" y="630"/>
                  </a:lnTo>
                  <a:lnTo>
                    <a:pt x="328" y="624"/>
                  </a:lnTo>
                  <a:lnTo>
                    <a:pt x="328" y="621"/>
                  </a:lnTo>
                  <a:lnTo>
                    <a:pt x="331" y="616"/>
                  </a:lnTo>
                  <a:lnTo>
                    <a:pt x="331" y="613"/>
                  </a:lnTo>
                  <a:lnTo>
                    <a:pt x="334" y="608"/>
                  </a:lnTo>
                  <a:lnTo>
                    <a:pt x="334" y="603"/>
                  </a:lnTo>
                  <a:lnTo>
                    <a:pt x="334" y="605"/>
                  </a:lnTo>
                  <a:lnTo>
                    <a:pt x="337" y="600"/>
                  </a:lnTo>
                  <a:lnTo>
                    <a:pt x="337" y="594"/>
                  </a:lnTo>
                  <a:lnTo>
                    <a:pt x="337" y="597"/>
                  </a:lnTo>
                  <a:lnTo>
                    <a:pt x="340" y="591"/>
                  </a:lnTo>
                  <a:lnTo>
                    <a:pt x="340" y="585"/>
                  </a:lnTo>
                  <a:lnTo>
                    <a:pt x="343" y="580"/>
                  </a:lnTo>
                  <a:lnTo>
                    <a:pt x="343" y="577"/>
                  </a:lnTo>
                  <a:lnTo>
                    <a:pt x="346" y="572"/>
                  </a:lnTo>
                  <a:lnTo>
                    <a:pt x="346" y="569"/>
                  </a:lnTo>
                  <a:lnTo>
                    <a:pt x="348" y="564"/>
                  </a:lnTo>
                  <a:lnTo>
                    <a:pt x="348" y="561"/>
                  </a:lnTo>
                  <a:lnTo>
                    <a:pt x="352" y="555"/>
                  </a:lnTo>
                  <a:lnTo>
                    <a:pt x="352" y="549"/>
                  </a:lnTo>
                  <a:lnTo>
                    <a:pt x="352" y="552"/>
                  </a:lnTo>
                  <a:lnTo>
                    <a:pt x="355" y="547"/>
                  </a:lnTo>
                  <a:lnTo>
                    <a:pt x="355" y="541"/>
                  </a:lnTo>
                  <a:lnTo>
                    <a:pt x="352" y="544"/>
                  </a:lnTo>
                  <a:lnTo>
                    <a:pt x="357" y="544"/>
                  </a:lnTo>
                  <a:lnTo>
                    <a:pt x="357" y="536"/>
                  </a:lnTo>
                  <a:lnTo>
                    <a:pt x="360" y="530"/>
                  </a:lnTo>
                  <a:lnTo>
                    <a:pt x="360" y="528"/>
                  </a:lnTo>
                  <a:lnTo>
                    <a:pt x="364" y="521"/>
                  </a:lnTo>
                  <a:lnTo>
                    <a:pt x="364" y="519"/>
                  </a:lnTo>
                  <a:lnTo>
                    <a:pt x="369" y="508"/>
                  </a:lnTo>
                  <a:lnTo>
                    <a:pt x="369" y="505"/>
                  </a:lnTo>
                  <a:lnTo>
                    <a:pt x="372" y="500"/>
                  </a:lnTo>
                  <a:lnTo>
                    <a:pt x="372" y="494"/>
                  </a:lnTo>
                  <a:lnTo>
                    <a:pt x="375" y="489"/>
                  </a:lnTo>
                  <a:lnTo>
                    <a:pt x="375" y="492"/>
                  </a:lnTo>
                  <a:lnTo>
                    <a:pt x="378" y="485"/>
                  </a:lnTo>
                  <a:lnTo>
                    <a:pt x="378" y="480"/>
                  </a:lnTo>
                  <a:lnTo>
                    <a:pt x="381" y="474"/>
                  </a:lnTo>
                  <a:lnTo>
                    <a:pt x="381" y="477"/>
                  </a:lnTo>
                  <a:lnTo>
                    <a:pt x="384" y="474"/>
                  </a:lnTo>
                  <a:lnTo>
                    <a:pt x="386" y="466"/>
                  </a:lnTo>
                  <a:lnTo>
                    <a:pt x="386" y="461"/>
                  </a:lnTo>
                  <a:lnTo>
                    <a:pt x="389" y="455"/>
                  </a:lnTo>
                  <a:lnTo>
                    <a:pt x="389" y="458"/>
                  </a:lnTo>
                  <a:lnTo>
                    <a:pt x="393" y="453"/>
                  </a:lnTo>
                  <a:lnTo>
                    <a:pt x="393" y="446"/>
                  </a:lnTo>
                  <a:lnTo>
                    <a:pt x="398" y="436"/>
                  </a:lnTo>
                  <a:lnTo>
                    <a:pt x="398" y="433"/>
                  </a:lnTo>
                  <a:lnTo>
                    <a:pt x="405" y="422"/>
                  </a:lnTo>
                  <a:lnTo>
                    <a:pt x="405" y="419"/>
                  </a:lnTo>
                  <a:lnTo>
                    <a:pt x="410" y="408"/>
                  </a:lnTo>
                  <a:lnTo>
                    <a:pt x="410" y="405"/>
                  </a:lnTo>
                  <a:lnTo>
                    <a:pt x="415" y="394"/>
                  </a:lnTo>
                  <a:lnTo>
                    <a:pt x="415" y="391"/>
                  </a:lnTo>
                  <a:lnTo>
                    <a:pt x="419" y="386"/>
                  </a:lnTo>
                  <a:lnTo>
                    <a:pt x="419" y="389"/>
                  </a:lnTo>
                  <a:lnTo>
                    <a:pt x="422" y="382"/>
                  </a:lnTo>
                  <a:lnTo>
                    <a:pt x="422" y="377"/>
                  </a:lnTo>
                  <a:lnTo>
                    <a:pt x="422" y="380"/>
                  </a:lnTo>
                  <a:lnTo>
                    <a:pt x="424" y="377"/>
                  </a:lnTo>
                  <a:lnTo>
                    <a:pt x="427" y="369"/>
                  </a:lnTo>
                  <a:lnTo>
                    <a:pt x="427" y="366"/>
                  </a:lnTo>
                  <a:lnTo>
                    <a:pt x="427" y="369"/>
                  </a:lnTo>
                  <a:lnTo>
                    <a:pt x="431" y="363"/>
                  </a:lnTo>
                  <a:lnTo>
                    <a:pt x="431" y="358"/>
                  </a:lnTo>
                  <a:lnTo>
                    <a:pt x="431" y="361"/>
                  </a:lnTo>
                  <a:lnTo>
                    <a:pt x="434" y="355"/>
                  </a:lnTo>
                  <a:lnTo>
                    <a:pt x="434" y="353"/>
                  </a:lnTo>
                  <a:lnTo>
                    <a:pt x="436" y="346"/>
                  </a:lnTo>
                  <a:lnTo>
                    <a:pt x="436" y="344"/>
                  </a:lnTo>
                  <a:lnTo>
                    <a:pt x="436" y="346"/>
                  </a:lnTo>
                  <a:lnTo>
                    <a:pt x="439" y="341"/>
                  </a:lnTo>
                  <a:lnTo>
                    <a:pt x="439" y="338"/>
                  </a:lnTo>
                  <a:lnTo>
                    <a:pt x="436" y="341"/>
                  </a:lnTo>
                  <a:lnTo>
                    <a:pt x="442" y="341"/>
                  </a:lnTo>
                  <a:lnTo>
                    <a:pt x="442" y="335"/>
                  </a:lnTo>
                  <a:lnTo>
                    <a:pt x="442" y="338"/>
                  </a:lnTo>
                  <a:lnTo>
                    <a:pt x="445" y="333"/>
                  </a:lnTo>
                  <a:lnTo>
                    <a:pt x="445" y="330"/>
                  </a:lnTo>
                  <a:lnTo>
                    <a:pt x="445" y="333"/>
                  </a:lnTo>
                  <a:lnTo>
                    <a:pt x="448" y="327"/>
                  </a:lnTo>
                  <a:lnTo>
                    <a:pt x="448" y="322"/>
                  </a:lnTo>
                  <a:lnTo>
                    <a:pt x="448" y="325"/>
                  </a:lnTo>
                  <a:lnTo>
                    <a:pt x="451" y="319"/>
                  </a:lnTo>
                  <a:lnTo>
                    <a:pt x="451" y="317"/>
                  </a:lnTo>
                  <a:lnTo>
                    <a:pt x="448" y="319"/>
                  </a:lnTo>
                  <a:lnTo>
                    <a:pt x="453" y="319"/>
                  </a:lnTo>
                  <a:lnTo>
                    <a:pt x="453" y="310"/>
                  </a:lnTo>
                  <a:lnTo>
                    <a:pt x="453" y="314"/>
                  </a:lnTo>
                  <a:lnTo>
                    <a:pt x="456" y="307"/>
                  </a:lnTo>
                  <a:lnTo>
                    <a:pt x="456" y="305"/>
                  </a:lnTo>
                  <a:lnTo>
                    <a:pt x="456" y="307"/>
                  </a:lnTo>
                  <a:lnTo>
                    <a:pt x="460" y="302"/>
                  </a:lnTo>
                  <a:lnTo>
                    <a:pt x="460" y="297"/>
                  </a:lnTo>
                  <a:lnTo>
                    <a:pt x="460" y="299"/>
                  </a:lnTo>
                  <a:lnTo>
                    <a:pt x="462" y="294"/>
                  </a:lnTo>
                  <a:lnTo>
                    <a:pt x="462" y="291"/>
                  </a:lnTo>
                  <a:lnTo>
                    <a:pt x="462" y="294"/>
                  </a:lnTo>
                  <a:lnTo>
                    <a:pt x="465" y="289"/>
                  </a:lnTo>
                  <a:lnTo>
                    <a:pt x="465" y="286"/>
                  </a:lnTo>
                  <a:lnTo>
                    <a:pt x="465" y="289"/>
                  </a:lnTo>
                  <a:lnTo>
                    <a:pt x="468" y="283"/>
                  </a:lnTo>
                  <a:lnTo>
                    <a:pt x="468" y="277"/>
                  </a:lnTo>
                  <a:lnTo>
                    <a:pt x="465" y="281"/>
                  </a:lnTo>
                  <a:lnTo>
                    <a:pt x="472" y="281"/>
                  </a:lnTo>
                  <a:lnTo>
                    <a:pt x="472" y="274"/>
                  </a:lnTo>
                  <a:lnTo>
                    <a:pt x="472" y="277"/>
                  </a:lnTo>
                  <a:lnTo>
                    <a:pt x="474" y="271"/>
                  </a:lnTo>
                  <a:lnTo>
                    <a:pt x="474" y="258"/>
                  </a:lnTo>
                  <a:lnTo>
                    <a:pt x="477" y="253"/>
                  </a:lnTo>
                  <a:lnTo>
                    <a:pt x="477" y="225"/>
                  </a:lnTo>
                  <a:lnTo>
                    <a:pt x="480" y="219"/>
                  </a:lnTo>
                  <a:lnTo>
                    <a:pt x="480" y="194"/>
                  </a:lnTo>
                  <a:lnTo>
                    <a:pt x="482" y="188"/>
                  </a:lnTo>
                  <a:lnTo>
                    <a:pt x="482" y="163"/>
                  </a:lnTo>
                  <a:lnTo>
                    <a:pt x="486" y="158"/>
                  </a:lnTo>
                  <a:lnTo>
                    <a:pt x="486" y="130"/>
                  </a:lnTo>
                  <a:lnTo>
                    <a:pt x="489" y="124"/>
                  </a:lnTo>
                  <a:lnTo>
                    <a:pt x="489" y="102"/>
                  </a:lnTo>
                  <a:lnTo>
                    <a:pt x="491" y="96"/>
                  </a:lnTo>
                  <a:lnTo>
                    <a:pt x="491" y="68"/>
                  </a:lnTo>
                  <a:lnTo>
                    <a:pt x="494" y="63"/>
                  </a:lnTo>
                  <a:lnTo>
                    <a:pt x="494" y="39"/>
                  </a:lnTo>
                  <a:lnTo>
                    <a:pt x="498" y="32"/>
                  </a:lnTo>
                  <a:lnTo>
                    <a:pt x="498" y="0"/>
                  </a:lnTo>
                  <a:lnTo>
                    <a:pt x="491" y="0"/>
                  </a:lnTo>
                  <a:lnTo>
                    <a:pt x="491" y="32"/>
                  </a:lnTo>
                  <a:lnTo>
                    <a:pt x="489" y="39"/>
                  </a:lnTo>
                  <a:lnTo>
                    <a:pt x="489" y="63"/>
                  </a:lnTo>
                  <a:lnTo>
                    <a:pt x="486" y="68"/>
                  </a:lnTo>
                  <a:lnTo>
                    <a:pt x="486" y="96"/>
                  </a:lnTo>
                  <a:lnTo>
                    <a:pt x="482" y="102"/>
                  </a:lnTo>
                  <a:lnTo>
                    <a:pt x="482" y="124"/>
                  </a:lnTo>
                  <a:lnTo>
                    <a:pt x="480" y="130"/>
                  </a:lnTo>
                  <a:lnTo>
                    <a:pt x="480" y="158"/>
                  </a:lnTo>
                  <a:lnTo>
                    <a:pt x="477" y="163"/>
                  </a:lnTo>
                  <a:lnTo>
                    <a:pt x="477" y="188"/>
                  </a:lnTo>
                  <a:lnTo>
                    <a:pt x="474" y="194"/>
                  </a:lnTo>
                  <a:lnTo>
                    <a:pt x="474" y="219"/>
                  </a:lnTo>
                  <a:lnTo>
                    <a:pt x="472" y="225"/>
                  </a:lnTo>
                  <a:lnTo>
                    <a:pt x="472" y="253"/>
                  </a:lnTo>
                  <a:lnTo>
                    <a:pt x="468" y="258"/>
                  </a:lnTo>
                  <a:lnTo>
                    <a:pt x="468" y="271"/>
                  </a:lnTo>
                  <a:lnTo>
                    <a:pt x="468" y="269"/>
                  </a:lnTo>
                  <a:lnTo>
                    <a:pt x="465" y="274"/>
                  </a:lnTo>
                  <a:lnTo>
                    <a:pt x="465" y="277"/>
                  </a:lnTo>
                  <a:lnTo>
                    <a:pt x="468" y="274"/>
                  </a:lnTo>
                  <a:lnTo>
                    <a:pt x="462" y="274"/>
                  </a:lnTo>
                  <a:lnTo>
                    <a:pt x="462" y="283"/>
                  </a:lnTo>
                  <a:lnTo>
                    <a:pt x="462" y="281"/>
                  </a:lnTo>
                  <a:lnTo>
                    <a:pt x="460" y="286"/>
                  </a:lnTo>
                  <a:lnTo>
                    <a:pt x="460" y="289"/>
                  </a:lnTo>
                  <a:lnTo>
                    <a:pt x="460" y="286"/>
                  </a:lnTo>
                  <a:lnTo>
                    <a:pt x="456" y="291"/>
                  </a:lnTo>
                  <a:lnTo>
                    <a:pt x="456" y="294"/>
                  </a:lnTo>
                  <a:lnTo>
                    <a:pt x="456" y="291"/>
                  </a:lnTo>
                  <a:lnTo>
                    <a:pt x="453" y="297"/>
                  </a:lnTo>
                  <a:lnTo>
                    <a:pt x="453" y="302"/>
                  </a:lnTo>
                  <a:lnTo>
                    <a:pt x="453" y="299"/>
                  </a:lnTo>
                  <a:lnTo>
                    <a:pt x="451" y="305"/>
                  </a:lnTo>
                  <a:lnTo>
                    <a:pt x="451" y="307"/>
                  </a:lnTo>
                  <a:lnTo>
                    <a:pt x="451" y="305"/>
                  </a:lnTo>
                  <a:lnTo>
                    <a:pt x="448" y="310"/>
                  </a:lnTo>
                  <a:lnTo>
                    <a:pt x="448" y="317"/>
                  </a:lnTo>
                  <a:lnTo>
                    <a:pt x="451" y="314"/>
                  </a:lnTo>
                  <a:lnTo>
                    <a:pt x="445" y="314"/>
                  </a:lnTo>
                  <a:lnTo>
                    <a:pt x="445" y="319"/>
                  </a:lnTo>
                  <a:lnTo>
                    <a:pt x="445" y="317"/>
                  </a:lnTo>
                  <a:lnTo>
                    <a:pt x="442" y="322"/>
                  </a:lnTo>
                  <a:lnTo>
                    <a:pt x="442" y="327"/>
                  </a:lnTo>
                  <a:lnTo>
                    <a:pt x="442" y="325"/>
                  </a:lnTo>
                  <a:lnTo>
                    <a:pt x="439" y="330"/>
                  </a:lnTo>
                  <a:lnTo>
                    <a:pt x="439" y="333"/>
                  </a:lnTo>
                  <a:lnTo>
                    <a:pt x="439" y="330"/>
                  </a:lnTo>
                  <a:lnTo>
                    <a:pt x="436" y="335"/>
                  </a:lnTo>
                  <a:lnTo>
                    <a:pt x="436" y="338"/>
                  </a:lnTo>
                  <a:lnTo>
                    <a:pt x="439" y="335"/>
                  </a:lnTo>
                  <a:lnTo>
                    <a:pt x="434" y="335"/>
                  </a:lnTo>
                  <a:lnTo>
                    <a:pt x="434" y="341"/>
                  </a:lnTo>
                  <a:lnTo>
                    <a:pt x="434" y="338"/>
                  </a:lnTo>
                  <a:lnTo>
                    <a:pt x="431" y="344"/>
                  </a:lnTo>
                  <a:lnTo>
                    <a:pt x="431" y="346"/>
                  </a:lnTo>
                  <a:lnTo>
                    <a:pt x="427" y="353"/>
                  </a:lnTo>
                  <a:lnTo>
                    <a:pt x="427" y="355"/>
                  </a:lnTo>
                  <a:lnTo>
                    <a:pt x="427" y="353"/>
                  </a:lnTo>
                  <a:lnTo>
                    <a:pt x="424" y="358"/>
                  </a:lnTo>
                  <a:lnTo>
                    <a:pt x="424" y="363"/>
                  </a:lnTo>
                  <a:lnTo>
                    <a:pt x="424" y="361"/>
                  </a:lnTo>
                  <a:lnTo>
                    <a:pt x="422" y="366"/>
                  </a:lnTo>
                  <a:lnTo>
                    <a:pt x="422" y="369"/>
                  </a:lnTo>
                  <a:lnTo>
                    <a:pt x="419" y="374"/>
                  </a:lnTo>
                  <a:lnTo>
                    <a:pt x="419" y="372"/>
                  </a:lnTo>
                  <a:lnTo>
                    <a:pt x="415" y="377"/>
                  </a:lnTo>
                  <a:lnTo>
                    <a:pt x="415" y="382"/>
                  </a:lnTo>
                  <a:lnTo>
                    <a:pt x="415" y="380"/>
                  </a:lnTo>
                  <a:lnTo>
                    <a:pt x="413" y="382"/>
                  </a:lnTo>
                  <a:lnTo>
                    <a:pt x="410" y="391"/>
                  </a:lnTo>
                  <a:lnTo>
                    <a:pt x="410" y="394"/>
                  </a:lnTo>
                  <a:lnTo>
                    <a:pt x="405" y="405"/>
                  </a:lnTo>
                  <a:lnTo>
                    <a:pt x="405" y="408"/>
                  </a:lnTo>
                  <a:lnTo>
                    <a:pt x="398" y="419"/>
                  </a:lnTo>
                  <a:lnTo>
                    <a:pt x="398" y="422"/>
                  </a:lnTo>
                  <a:lnTo>
                    <a:pt x="393" y="433"/>
                  </a:lnTo>
                  <a:lnTo>
                    <a:pt x="393" y="436"/>
                  </a:lnTo>
                  <a:lnTo>
                    <a:pt x="386" y="446"/>
                  </a:lnTo>
                  <a:lnTo>
                    <a:pt x="386" y="453"/>
                  </a:lnTo>
                  <a:lnTo>
                    <a:pt x="386" y="449"/>
                  </a:lnTo>
                  <a:lnTo>
                    <a:pt x="384" y="453"/>
                  </a:lnTo>
                  <a:lnTo>
                    <a:pt x="381" y="461"/>
                  </a:lnTo>
                  <a:lnTo>
                    <a:pt x="381" y="466"/>
                  </a:lnTo>
                  <a:lnTo>
                    <a:pt x="378" y="472"/>
                  </a:lnTo>
                  <a:lnTo>
                    <a:pt x="378" y="469"/>
                  </a:lnTo>
                  <a:lnTo>
                    <a:pt x="375" y="472"/>
                  </a:lnTo>
                  <a:lnTo>
                    <a:pt x="372" y="480"/>
                  </a:lnTo>
                  <a:lnTo>
                    <a:pt x="372" y="485"/>
                  </a:lnTo>
                  <a:lnTo>
                    <a:pt x="372" y="482"/>
                  </a:lnTo>
                  <a:lnTo>
                    <a:pt x="369" y="485"/>
                  </a:lnTo>
                  <a:lnTo>
                    <a:pt x="366" y="494"/>
                  </a:lnTo>
                  <a:lnTo>
                    <a:pt x="366" y="500"/>
                  </a:lnTo>
                  <a:lnTo>
                    <a:pt x="364" y="505"/>
                  </a:lnTo>
                  <a:lnTo>
                    <a:pt x="364" y="508"/>
                  </a:lnTo>
                  <a:lnTo>
                    <a:pt x="357" y="519"/>
                  </a:lnTo>
                  <a:lnTo>
                    <a:pt x="357" y="521"/>
                  </a:lnTo>
                  <a:lnTo>
                    <a:pt x="355" y="528"/>
                  </a:lnTo>
                  <a:lnTo>
                    <a:pt x="355" y="530"/>
                  </a:lnTo>
                  <a:lnTo>
                    <a:pt x="352" y="536"/>
                  </a:lnTo>
                  <a:lnTo>
                    <a:pt x="352" y="541"/>
                  </a:lnTo>
                  <a:lnTo>
                    <a:pt x="355" y="538"/>
                  </a:lnTo>
                  <a:lnTo>
                    <a:pt x="348" y="538"/>
                  </a:lnTo>
                  <a:lnTo>
                    <a:pt x="348" y="547"/>
                  </a:lnTo>
                  <a:lnTo>
                    <a:pt x="348" y="544"/>
                  </a:lnTo>
                  <a:lnTo>
                    <a:pt x="346" y="549"/>
                  </a:lnTo>
                  <a:lnTo>
                    <a:pt x="346" y="555"/>
                  </a:lnTo>
                  <a:lnTo>
                    <a:pt x="343" y="561"/>
                  </a:lnTo>
                  <a:lnTo>
                    <a:pt x="343" y="564"/>
                  </a:lnTo>
                  <a:lnTo>
                    <a:pt x="340" y="569"/>
                  </a:lnTo>
                  <a:lnTo>
                    <a:pt x="340" y="572"/>
                  </a:lnTo>
                  <a:lnTo>
                    <a:pt x="337" y="577"/>
                  </a:lnTo>
                  <a:lnTo>
                    <a:pt x="337" y="580"/>
                  </a:lnTo>
                  <a:lnTo>
                    <a:pt x="334" y="585"/>
                  </a:lnTo>
                  <a:lnTo>
                    <a:pt x="334" y="591"/>
                  </a:lnTo>
                  <a:lnTo>
                    <a:pt x="334" y="588"/>
                  </a:lnTo>
                  <a:lnTo>
                    <a:pt x="331" y="594"/>
                  </a:lnTo>
                  <a:lnTo>
                    <a:pt x="331" y="600"/>
                  </a:lnTo>
                  <a:lnTo>
                    <a:pt x="331" y="597"/>
                  </a:lnTo>
                  <a:lnTo>
                    <a:pt x="328" y="603"/>
                  </a:lnTo>
                  <a:lnTo>
                    <a:pt x="328" y="608"/>
                  </a:lnTo>
                  <a:lnTo>
                    <a:pt x="326" y="613"/>
                  </a:lnTo>
                  <a:lnTo>
                    <a:pt x="326" y="616"/>
                  </a:lnTo>
                  <a:lnTo>
                    <a:pt x="322" y="621"/>
                  </a:lnTo>
                  <a:lnTo>
                    <a:pt x="322" y="624"/>
                  </a:lnTo>
                  <a:lnTo>
                    <a:pt x="319" y="630"/>
                  </a:lnTo>
                  <a:lnTo>
                    <a:pt x="319" y="636"/>
                  </a:lnTo>
                  <a:lnTo>
                    <a:pt x="319" y="633"/>
                  </a:lnTo>
                  <a:lnTo>
                    <a:pt x="317" y="639"/>
                  </a:lnTo>
                  <a:lnTo>
                    <a:pt x="317" y="647"/>
                  </a:lnTo>
                  <a:lnTo>
                    <a:pt x="314" y="652"/>
                  </a:lnTo>
                  <a:lnTo>
                    <a:pt x="314" y="655"/>
                  </a:lnTo>
                  <a:lnTo>
                    <a:pt x="311" y="660"/>
                  </a:lnTo>
                  <a:lnTo>
                    <a:pt x="311" y="664"/>
                  </a:lnTo>
                  <a:lnTo>
                    <a:pt x="308" y="669"/>
                  </a:lnTo>
                  <a:lnTo>
                    <a:pt x="308" y="677"/>
                  </a:lnTo>
                  <a:lnTo>
                    <a:pt x="308" y="675"/>
                  </a:lnTo>
                  <a:lnTo>
                    <a:pt x="305" y="680"/>
                  </a:lnTo>
                  <a:lnTo>
                    <a:pt x="305" y="685"/>
                  </a:lnTo>
                  <a:lnTo>
                    <a:pt x="305" y="683"/>
                  </a:lnTo>
                  <a:lnTo>
                    <a:pt x="302" y="688"/>
                  </a:lnTo>
                  <a:lnTo>
                    <a:pt x="302" y="697"/>
                  </a:lnTo>
                  <a:lnTo>
                    <a:pt x="302" y="694"/>
                  </a:lnTo>
                  <a:lnTo>
                    <a:pt x="299" y="700"/>
                  </a:lnTo>
                  <a:lnTo>
                    <a:pt x="299" y="708"/>
                  </a:lnTo>
                  <a:lnTo>
                    <a:pt x="299" y="705"/>
                  </a:lnTo>
                  <a:lnTo>
                    <a:pt x="297" y="711"/>
                  </a:lnTo>
                  <a:lnTo>
                    <a:pt x="297" y="719"/>
                  </a:lnTo>
                  <a:lnTo>
                    <a:pt x="297" y="716"/>
                  </a:lnTo>
                  <a:lnTo>
                    <a:pt x="293" y="722"/>
                  </a:lnTo>
                  <a:lnTo>
                    <a:pt x="293" y="739"/>
                  </a:lnTo>
                  <a:lnTo>
                    <a:pt x="293" y="736"/>
                  </a:lnTo>
                  <a:lnTo>
                    <a:pt x="290" y="741"/>
                  </a:lnTo>
                  <a:lnTo>
                    <a:pt x="290" y="750"/>
                  </a:lnTo>
                  <a:lnTo>
                    <a:pt x="290" y="747"/>
                  </a:lnTo>
                  <a:lnTo>
                    <a:pt x="288" y="752"/>
                  </a:lnTo>
                  <a:lnTo>
                    <a:pt x="288" y="760"/>
                  </a:lnTo>
                  <a:lnTo>
                    <a:pt x="288" y="758"/>
                  </a:lnTo>
                  <a:lnTo>
                    <a:pt x="285" y="763"/>
                  </a:lnTo>
                  <a:lnTo>
                    <a:pt x="285" y="775"/>
                  </a:lnTo>
                  <a:lnTo>
                    <a:pt x="285" y="772"/>
                  </a:lnTo>
                  <a:lnTo>
                    <a:pt x="281" y="777"/>
                  </a:lnTo>
                  <a:lnTo>
                    <a:pt x="281" y="788"/>
                  </a:lnTo>
                  <a:lnTo>
                    <a:pt x="281" y="786"/>
                  </a:lnTo>
                  <a:lnTo>
                    <a:pt x="279" y="791"/>
                  </a:lnTo>
                  <a:lnTo>
                    <a:pt x="279" y="808"/>
                  </a:lnTo>
                  <a:lnTo>
                    <a:pt x="279" y="805"/>
                  </a:lnTo>
                  <a:lnTo>
                    <a:pt x="276" y="811"/>
                  </a:lnTo>
                  <a:lnTo>
                    <a:pt x="276" y="836"/>
                  </a:lnTo>
                  <a:lnTo>
                    <a:pt x="281" y="836"/>
                  </a:lnTo>
                  <a:lnTo>
                    <a:pt x="281" y="830"/>
                  </a:lnTo>
                  <a:lnTo>
                    <a:pt x="276" y="830"/>
                  </a:lnTo>
                  <a:lnTo>
                    <a:pt x="279" y="832"/>
                  </a:lnTo>
                  <a:lnTo>
                    <a:pt x="279" y="827"/>
                  </a:lnTo>
                  <a:lnTo>
                    <a:pt x="273" y="827"/>
                  </a:lnTo>
                  <a:lnTo>
                    <a:pt x="276" y="830"/>
                  </a:lnTo>
                  <a:lnTo>
                    <a:pt x="276" y="827"/>
                  </a:lnTo>
                  <a:lnTo>
                    <a:pt x="261" y="814"/>
                  </a:lnTo>
                  <a:lnTo>
                    <a:pt x="259" y="814"/>
                  </a:lnTo>
                  <a:lnTo>
                    <a:pt x="261" y="816"/>
                  </a:lnTo>
                  <a:lnTo>
                    <a:pt x="261" y="811"/>
                  </a:lnTo>
                  <a:lnTo>
                    <a:pt x="256" y="811"/>
                  </a:lnTo>
                  <a:lnTo>
                    <a:pt x="259" y="814"/>
                  </a:lnTo>
                  <a:lnTo>
                    <a:pt x="259" y="808"/>
                  </a:lnTo>
                  <a:lnTo>
                    <a:pt x="252" y="808"/>
                  </a:lnTo>
                  <a:lnTo>
                    <a:pt x="256" y="811"/>
                  </a:lnTo>
                  <a:lnTo>
                    <a:pt x="256" y="805"/>
                  </a:lnTo>
                  <a:lnTo>
                    <a:pt x="250" y="805"/>
                  </a:lnTo>
                  <a:lnTo>
                    <a:pt x="252" y="805"/>
                  </a:lnTo>
                  <a:lnTo>
                    <a:pt x="247" y="803"/>
                  </a:lnTo>
                  <a:lnTo>
                    <a:pt x="244" y="803"/>
                  </a:lnTo>
                  <a:lnTo>
                    <a:pt x="247" y="805"/>
                  </a:lnTo>
                  <a:lnTo>
                    <a:pt x="247" y="799"/>
                  </a:lnTo>
                  <a:lnTo>
                    <a:pt x="240" y="799"/>
                  </a:lnTo>
                  <a:lnTo>
                    <a:pt x="244" y="799"/>
                  </a:lnTo>
                  <a:lnTo>
                    <a:pt x="238" y="796"/>
                  </a:lnTo>
                  <a:lnTo>
                    <a:pt x="235" y="796"/>
                  </a:lnTo>
                  <a:lnTo>
                    <a:pt x="238" y="799"/>
                  </a:lnTo>
                  <a:lnTo>
                    <a:pt x="238" y="794"/>
                  </a:lnTo>
                  <a:lnTo>
                    <a:pt x="230" y="794"/>
                  </a:lnTo>
                  <a:lnTo>
                    <a:pt x="232" y="794"/>
                  </a:lnTo>
                  <a:lnTo>
                    <a:pt x="226" y="791"/>
                  </a:lnTo>
                  <a:lnTo>
                    <a:pt x="223" y="791"/>
                  </a:lnTo>
                  <a:lnTo>
                    <a:pt x="226" y="794"/>
                  </a:lnTo>
                  <a:lnTo>
                    <a:pt x="226" y="788"/>
                  </a:lnTo>
                  <a:lnTo>
                    <a:pt x="218" y="788"/>
                  </a:lnTo>
                  <a:lnTo>
                    <a:pt x="221" y="788"/>
                  </a:lnTo>
                  <a:lnTo>
                    <a:pt x="214" y="786"/>
                  </a:lnTo>
                  <a:lnTo>
                    <a:pt x="211" y="786"/>
                  </a:lnTo>
                  <a:lnTo>
                    <a:pt x="214" y="786"/>
                  </a:lnTo>
                  <a:lnTo>
                    <a:pt x="209" y="783"/>
                  </a:lnTo>
                  <a:lnTo>
                    <a:pt x="203" y="783"/>
                  </a:lnTo>
                  <a:lnTo>
                    <a:pt x="206" y="783"/>
                  </a:lnTo>
                  <a:lnTo>
                    <a:pt x="200" y="780"/>
                  </a:lnTo>
                  <a:lnTo>
                    <a:pt x="194" y="780"/>
                  </a:lnTo>
                  <a:lnTo>
                    <a:pt x="197" y="780"/>
                  </a:lnTo>
                  <a:lnTo>
                    <a:pt x="192" y="777"/>
                  </a:lnTo>
                  <a:lnTo>
                    <a:pt x="185" y="777"/>
                  </a:lnTo>
                  <a:lnTo>
                    <a:pt x="189" y="780"/>
                  </a:lnTo>
                  <a:lnTo>
                    <a:pt x="189" y="775"/>
                  </a:lnTo>
                  <a:lnTo>
                    <a:pt x="171" y="775"/>
                  </a:lnTo>
                  <a:lnTo>
                    <a:pt x="173" y="777"/>
                  </a:lnTo>
                  <a:lnTo>
                    <a:pt x="173" y="772"/>
                  </a:lnTo>
                  <a:lnTo>
                    <a:pt x="154" y="772"/>
                  </a:lnTo>
                  <a:lnTo>
                    <a:pt x="156" y="775"/>
                  </a:lnTo>
                  <a:lnTo>
                    <a:pt x="156" y="769"/>
                  </a:lnTo>
                  <a:lnTo>
                    <a:pt x="139" y="769"/>
                  </a:lnTo>
                  <a:lnTo>
                    <a:pt x="139" y="775"/>
                  </a:lnTo>
                  <a:lnTo>
                    <a:pt x="142" y="772"/>
                  </a:lnTo>
                  <a:lnTo>
                    <a:pt x="133" y="772"/>
                  </a:lnTo>
                  <a:lnTo>
                    <a:pt x="136" y="775"/>
                  </a:lnTo>
                  <a:lnTo>
                    <a:pt x="133" y="769"/>
                  </a:lnTo>
                  <a:lnTo>
                    <a:pt x="127" y="755"/>
                  </a:lnTo>
                  <a:lnTo>
                    <a:pt x="115" y="733"/>
                  </a:lnTo>
                  <a:lnTo>
                    <a:pt x="113" y="722"/>
                  </a:lnTo>
                  <a:lnTo>
                    <a:pt x="89" y="677"/>
                  </a:lnTo>
                  <a:lnTo>
                    <a:pt x="84" y="664"/>
                  </a:lnTo>
                  <a:lnTo>
                    <a:pt x="81" y="652"/>
                  </a:lnTo>
                  <a:lnTo>
                    <a:pt x="75" y="641"/>
                  </a:lnTo>
                  <a:lnTo>
                    <a:pt x="75" y="639"/>
                  </a:lnTo>
                  <a:lnTo>
                    <a:pt x="69" y="630"/>
                  </a:lnTo>
                  <a:lnTo>
                    <a:pt x="69" y="633"/>
                  </a:lnTo>
                  <a:lnTo>
                    <a:pt x="63" y="621"/>
                  </a:lnTo>
                  <a:lnTo>
                    <a:pt x="60" y="611"/>
                  </a:lnTo>
                  <a:lnTo>
                    <a:pt x="43" y="577"/>
                  </a:lnTo>
                  <a:lnTo>
                    <a:pt x="39" y="566"/>
                  </a:lnTo>
                  <a:lnTo>
                    <a:pt x="34" y="555"/>
                  </a:lnTo>
                  <a:lnTo>
                    <a:pt x="34" y="552"/>
                  </a:lnTo>
                  <a:lnTo>
                    <a:pt x="29" y="544"/>
                  </a:lnTo>
                  <a:lnTo>
                    <a:pt x="29" y="547"/>
                  </a:lnTo>
                  <a:lnTo>
                    <a:pt x="25" y="536"/>
                  </a:lnTo>
                  <a:lnTo>
                    <a:pt x="14" y="513"/>
                  </a:lnTo>
                  <a:lnTo>
                    <a:pt x="10" y="505"/>
                  </a:lnTo>
                  <a:lnTo>
                    <a:pt x="5" y="494"/>
                  </a:lnTo>
                  <a:lnTo>
                    <a:pt x="5" y="492"/>
                  </a:lnTo>
                  <a:lnTo>
                    <a:pt x="0" y="482"/>
                  </a:lnTo>
                  <a:lnTo>
                    <a:pt x="0" y="494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96" name="Freeform 40"/>
            <p:cNvSpPr>
              <a:spLocks noChangeAspect="1"/>
            </p:cNvSpPr>
            <p:nvPr/>
          </p:nvSpPr>
          <p:spPr bwMode="auto">
            <a:xfrm>
              <a:off x="1363" y="2146"/>
              <a:ext cx="303" cy="464"/>
            </a:xfrm>
            <a:custGeom>
              <a:avLst/>
              <a:gdLst/>
              <a:ahLst/>
              <a:cxnLst>
                <a:cxn ang="0">
                  <a:pos x="18" y="681"/>
                </a:cxn>
                <a:cxn ang="0">
                  <a:pos x="32" y="567"/>
                </a:cxn>
                <a:cxn ang="0">
                  <a:pos x="44" y="492"/>
                </a:cxn>
                <a:cxn ang="0">
                  <a:pos x="56" y="420"/>
                </a:cxn>
                <a:cxn ang="0">
                  <a:pos x="66" y="375"/>
                </a:cxn>
                <a:cxn ang="0">
                  <a:pos x="78" y="336"/>
                </a:cxn>
                <a:cxn ang="0">
                  <a:pos x="90" y="306"/>
                </a:cxn>
                <a:cxn ang="0">
                  <a:pos x="99" y="286"/>
                </a:cxn>
                <a:cxn ang="0">
                  <a:pos x="116" y="255"/>
                </a:cxn>
                <a:cxn ang="0">
                  <a:pos x="128" y="235"/>
                </a:cxn>
                <a:cxn ang="0">
                  <a:pos x="143" y="214"/>
                </a:cxn>
                <a:cxn ang="0">
                  <a:pos x="157" y="191"/>
                </a:cxn>
                <a:cxn ang="0">
                  <a:pos x="172" y="172"/>
                </a:cxn>
                <a:cxn ang="0">
                  <a:pos x="190" y="147"/>
                </a:cxn>
                <a:cxn ang="0">
                  <a:pos x="221" y="122"/>
                </a:cxn>
                <a:cxn ang="0">
                  <a:pos x="231" y="114"/>
                </a:cxn>
                <a:cxn ang="0">
                  <a:pos x="245" y="99"/>
                </a:cxn>
                <a:cxn ang="0">
                  <a:pos x="253" y="88"/>
                </a:cxn>
                <a:cxn ang="0">
                  <a:pos x="269" y="83"/>
                </a:cxn>
                <a:cxn ang="0">
                  <a:pos x="283" y="75"/>
                </a:cxn>
                <a:cxn ang="0">
                  <a:pos x="298" y="63"/>
                </a:cxn>
                <a:cxn ang="0">
                  <a:pos x="312" y="58"/>
                </a:cxn>
                <a:cxn ang="0">
                  <a:pos x="327" y="50"/>
                </a:cxn>
                <a:cxn ang="0">
                  <a:pos x="341" y="39"/>
                </a:cxn>
                <a:cxn ang="0">
                  <a:pos x="365" y="32"/>
                </a:cxn>
                <a:cxn ang="0">
                  <a:pos x="387" y="22"/>
                </a:cxn>
                <a:cxn ang="0">
                  <a:pos x="423" y="16"/>
                </a:cxn>
                <a:cxn ang="0">
                  <a:pos x="463" y="8"/>
                </a:cxn>
                <a:cxn ang="0">
                  <a:pos x="472" y="3"/>
                </a:cxn>
                <a:cxn ang="0">
                  <a:pos x="425" y="11"/>
                </a:cxn>
                <a:cxn ang="0">
                  <a:pos x="387" y="19"/>
                </a:cxn>
                <a:cxn ang="0">
                  <a:pos x="362" y="27"/>
                </a:cxn>
                <a:cxn ang="0">
                  <a:pos x="341" y="39"/>
                </a:cxn>
                <a:cxn ang="0">
                  <a:pos x="324" y="44"/>
                </a:cxn>
                <a:cxn ang="0">
                  <a:pos x="309" y="52"/>
                </a:cxn>
                <a:cxn ang="0">
                  <a:pos x="295" y="60"/>
                </a:cxn>
                <a:cxn ang="0">
                  <a:pos x="279" y="72"/>
                </a:cxn>
                <a:cxn ang="0">
                  <a:pos x="265" y="80"/>
                </a:cxn>
                <a:cxn ang="0">
                  <a:pos x="253" y="88"/>
                </a:cxn>
                <a:cxn ang="0">
                  <a:pos x="242" y="97"/>
                </a:cxn>
                <a:cxn ang="0">
                  <a:pos x="224" y="106"/>
                </a:cxn>
                <a:cxn ang="0">
                  <a:pos x="216" y="114"/>
                </a:cxn>
                <a:cxn ang="0">
                  <a:pos x="192" y="142"/>
                </a:cxn>
                <a:cxn ang="0">
                  <a:pos x="172" y="161"/>
                </a:cxn>
                <a:cxn ang="0">
                  <a:pos x="161" y="178"/>
                </a:cxn>
                <a:cxn ang="0">
                  <a:pos x="143" y="203"/>
                </a:cxn>
                <a:cxn ang="0">
                  <a:pos x="125" y="227"/>
                </a:cxn>
                <a:cxn ang="0">
                  <a:pos x="111" y="255"/>
                </a:cxn>
                <a:cxn ang="0">
                  <a:pos x="94" y="286"/>
                </a:cxn>
                <a:cxn ang="0">
                  <a:pos x="85" y="302"/>
                </a:cxn>
                <a:cxn ang="0">
                  <a:pos x="73" y="336"/>
                </a:cxn>
                <a:cxn ang="0">
                  <a:pos x="61" y="375"/>
                </a:cxn>
                <a:cxn ang="0">
                  <a:pos x="49" y="420"/>
                </a:cxn>
                <a:cxn ang="0">
                  <a:pos x="38" y="492"/>
                </a:cxn>
                <a:cxn ang="0">
                  <a:pos x="27" y="567"/>
                </a:cxn>
                <a:cxn ang="0">
                  <a:pos x="11" y="681"/>
                </a:cxn>
                <a:cxn ang="0">
                  <a:pos x="6" y="812"/>
                </a:cxn>
              </a:cxnLst>
              <a:rect l="0" t="0" r="r" b="b"/>
              <a:pathLst>
                <a:path w="497" h="813">
                  <a:moveTo>
                    <a:pt x="6" y="812"/>
                  </a:moveTo>
                  <a:lnTo>
                    <a:pt x="9" y="803"/>
                  </a:lnTo>
                  <a:lnTo>
                    <a:pt x="9" y="779"/>
                  </a:lnTo>
                  <a:lnTo>
                    <a:pt x="11" y="772"/>
                  </a:lnTo>
                  <a:lnTo>
                    <a:pt x="11" y="745"/>
                  </a:lnTo>
                  <a:lnTo>
                    <a:pt x="15" y="736"/>
                  </a:lnTo>
                  <a:lnTo>
                    <a:pt x="15" y="708"/>
                  </a:lnTo>
                  <a:lnTo>
                    <a:pt x="18" y="703"/>
                  </a:lnTo>
                  <a:lnTo>
                    <a:pt x="18" y="681"/>
                  </a:lnTo>
                  <a:lnTo>
                    <a:pt x="20" y="675"/>
                  </a:lnTo>
                  <a:lnTo>
                    <a:pt x="20" y="653"/>
                  </a:lnTo>
                  <a:lnTo>
                    <a:pt x="23" y="648"/>
                  </a:lnTo>
                  <a:lnTo>
                    <a:pt x="23" y="625"/>
                  </a:lnTo>
                  <a:lnTo>
                    <a:pt x="27" y="620"/>
                  </a:lnTo>
                  <a:lnTo>
                    <a:pt x="27" y="600"/>
                  </a:lnTo>
                  <a:lnTo>
                    <a:pt x="29" y="595"/>
                  </a:lnTo>
                  <a:lnTo>
                    <a:pt x="29" y="576"/>
                  </a:lnTo>
                  <a:lnTo>
                    <a:pt x="32" y="567"/>
                  </a:lnTo>
                  <a:lnTo>
                    <a:pt x="32" y="550"/>
                  </a:lnTo>
                  <a:lnTo>
                    <a:pt x="35" y="545"/>
                  </a:lnTo>
                  <a:lnTo>
                    <a:pt x="35" y="533"/>
                  </a:lnTo>
                  <a:lnTo>
                    <a:pt x="35" y="536"/>
                  </a:lnTo>
                  <a:lnTo>
                    <a:pt x="38" y="530"/>
                  </a:lnTo>
                  <a:lnTo>
                    <a:pt x="38" y="514"/>
                  </a:lnTo>
                  <a:lnTo>
                    <a:pt x="41" y="509"/>
                  </a:lnTo>
                  <a:lnTo>
                    <a:pt x="41" y="497"/>
                  </a:lnTo>
                  <a:lnTo>
                    <a:pt x="44" y="492"/>
                  </a:lnTo>
                  <a:lnTo>
                    <a:pt x="44" y="481"/>
                  </a:lnTo>
                  <a:lnTo>
                    <a:pt x="47" y="476"/>
                  </a:lnTo>
                  <a:lnTo>
                    <a:pt x="47" y="466"/>
                  </a:lnTo>
                  <a:lnTo>
                    <a:pt x="49" y="461"/>
                  </a:lnTo>
                  <a:lnTo>
                    <a:pt x="49" y="448"/>
                  </a:lnTo>
                  <a:lnTo>
                    <a:pt x="52" y="442"/>
                  </a:lnTo>
                  <a:lnTo>
                    <a:pt x="52" y="433"/>
                  </a:lnTo>
                  <a:lnTo>
                    <a:pt x="56" y="428"/>
                  </a:lnTo>
                  <a:lnTo>
                    <a:pt x="56" y="420"/>
                  </a:lnTo>
                  <a:lnTo>
                    <a:pt x="58" y="414"/>
                  </a:lnTo>
                  <a:lnTo>
                    <a:pt x="58" y="411"/>
                  </a:lnTo>
                  <a:lnTo>
                    <a:pt x="61" y="406"/>
                  </a:lnTo>
                  <a:lnTo>
                    <a:pt x="61" y="397"/>
                  </a:lnTo>
                  <a:lnTo>
                    <a:pt x="64" y="392"/>
                  </a:lnTo>
                  <a:lnTo>
                    <a:pt x="64" y="383"/>
                  </a:lnTo>
                  <a:lnTo>
                    <a:pt x="64" y="386"/>
                  </a:lnTo>
                  <a:lnTo>
                    <a:pt x="66" y="381"/>
                  </a:lnTo>
                  <a:lnTo>
                    <a:pt x="66" y="375"/>
                  </a:lnTo>
                  <a:lnTo>
                    <a:pt x="66" y="378"/>
                  </a:lnTo>
                  <a:lnTo>
                    <a:pt x="70" y="373"/>
                  </a:lnTo>
                  <a:lnTo>
                    <a:pt x="70" y="364"/>
                  </a:lnTo>
                  <a:lnTo>
                    <a:pt x="73" y="358"/>
                  </a:lnTo>
                  <a:lnTo>
                    <a:pt x="73" y="355"/>
                  </a:lnTo>
                  <a:lnTo>
                    <a:pt x="76" y="350"/>
                  </a:lnTo>
                  <a:lnTo>
                    <a:pt x="76" y="345"/>
                  </a:lnTo>
                  <a:lnTo>
                    <a:pt x="78" y="339"/>
                  </a:lnTo>
                  <a:lnTo>
                    <a:pt x="78" y="336"/>
                  </a:lnTo>
                  <a:lnTo>
                    <a:pt x="82" y="330"/>
                  </a:lnTo>
                  <a:lnTo>
                    <a:pt x="82" y="327"/>
                  </a:lnTo>
                  <a:lnTo>
                    <a:pt x="82" y="330"/>
                  </a:lnTo>
                  <a:lnTo>
                    <a:pt x="85" y="325"/>
                  </a:lnTo>
                  <a:lnTo>
                    <a:pt x="85" y="319"/>
                  </a:lnTo>
                  <a:lnTo>
                    <a:pt x="82" y="322"/>
                  </a:lnTo>
                  <a:lnTo>
                    <a:pt x="87" y="322"/>
                  </a:lnTo>
                  <a:lnTo>
                    <a:pt x="87" y="311"/>
                  </a:lnTo>
                  <a:lnTo>
                    <a:pt x="90" y="306"/>
                  </a:lnTo>
                  <a:lnTo>
                    <a:pt x="90" y="309"/>
                  </a:lnTo>
                  <a:lnTo>
                    <a:pt x="94" y="302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6" y="297"/>
                  </a:lnTo>
                  <a:lnTo>
                    <a:pt x="96" y="291"/>
                  </a:lnTo>
                  <a:lnTo>
                    <a:pt x="96" y="294"/>
                  </a:lnTo>
                  <a:lnTo>
                    <a:pt x="99" y="289"/>
                  </a:lnTo>
                  <a:lnTo>
                    <a:pt x="99" y="286"/>
                  </a:lnTo>
                  <a:lnTo>
                    <a:pt x="102" y="281"/>
                  </a:lnTo>
                  <a:lnTo>
                    <a:pt x="102" y="278"/>
                  </a:lnTo>
                  <a:lnTo>
                    <a:pt x="102" y="281"/>
                  </a:lnTo>
                  <a:lnTo>
                    <a:pt x="108" y="273"/>
                  </a:lnTo>
                  <a:lnTo>
                    <a:pt x="108" y="269"/>
                  </a:lnTo>
                  <a:lnTo>
                    <a:pt x="111" y="263"/>
                  </a:lnTo>
                  <a:lnTo>
                    <a:pt x="111" y="261"/>
                  </a:lnTo>
                  <a:lnTo>
                    <a:pt x="111" y="263"/>
                  </a:lnTo>
                  <a:lnTo>
                    <a:pt x="116" y="255"/>
                  </a:lnTo>
                  <a:lnTo>
                    <a:pt x="116" y="253"/>
                  </a:lnTo>
                  <a:lnTo>
                    <a:pt x="116" y="255"/>
                  </a:lnTo>
                  <a:lnTo>
                    <a:pt x="119" y="253"/>
                  </a:lnTo>
                  <a:lnTo>
                    <a:pt x="123" y="245"/>
                  </a:lnTo>
                  <a:lnTo>
                    <a:pt x="123" y="242"/>
                  </a:lnTo>
                  <a:lnTo>
                    <a:pt x="123" y="245"/>
                  </a:lnTo>
                  <a:lnTo>
                    <a:pt x="128" y="235"/>
                  </a:lnTo>
                  <a:lnTo>
                    <a:pt x="128" y="233"/>
                  </a:lnTo>
                  <a:lnTo>
                    <a:pt x="128" y="235"/>
                  </a:lnTo>
                  <a:lnTo>
                    <a:pt x="131" y="230"/>
                  </a:lnTo>
                  <a:lnTo>
                    <a:pt x="131" y="227"/>
                  </a:lnTo>
                  <a:lnTo>
                    <a:pt x="131" y="230"/>
                  </a:lnTo>
                  <a:lnTo>
                    <a:pt x="137" y="222"/>
                  </a:lnTo>
                  <a:lnTo>
                    <a:pt x="137" y="219"/>
                  </a:lnTo>
                  <a:lnTo>
                    <a:pt x="137" y="222"/>
                  </a:lnTo>
                  <a:lnTo>
                    <a:pt x="143" y="214"/>
                  </a:lnTo>
                  <a:lnTo>
                    <a:pt x="143" y="211"/>
                  </a:lnTo>
                  <a:lnTo>
                    <a:pt x="143" y="214"/>
                  </a:lnTo>
                  <a:lnTo>
                    <a:pt x="149" y="206"/>
                  </a:lnTo>
                  <a:lnTo>
                    <a:pt x="149" y="203"/>
                  </a:lnTo>
                  <a:lnTo>
                    <a:pt x="149" y="206"/>
                  </a:lnTo>
                  <a:lnTo>
                    <a:pt x="152" y="199"/>
                  </a:lnTo>
                  <a:lnTo>
                    <a:pt x="152" y="197"/>
                  </a:lnTo>
                  <a:lnTo>
                    <a:pt x="152" y="199"/>
                  </a:lnTo>
                  <a:lnTo>
                    <a:pt x="157" y="191"/>
                  </a:lnTo>
                  <a:lnTo>
                    <a:pt x="157" y="189"/>
                  </a:lnTo>
                  <a:lnTo>
                    <a:pt x="157" y="191"/>
                  </a:lnTo>
                  <a:lnTo>
                    <a:pt x="166" y="180"/>
                  </a:lnTo>
                  <a:lnTo>
                    <a:pt x="166" y="178"/>
                  </a:lnTo>
                  <a:lnTo>
                    <a:pt x="164" y="180"/>
                  </a:lnTo>
                  <a:lnTo>
                    <a:pt x="169" y="180"/>
                  </a:lnTo>
                  <a:lnTo>
                    <a:pt x="169" y="175"/>
                  </a:lnTo>
                  <a:lnTo>
                    <a:pt x="169" y="178"/>
                  </a:lnTo>
                  <a:lnTo>
                    <a:pt x="172" y="172"/>
                  </a:lnTo>
                  <a:lnTo>
                    <a:pt x="172" y="170"/>
                  </a:lnTo>
                  <a:lnTo>
                    <a:pt x="172" y="172"/>
                  </a:lnTo>
                  <a:lnTo>
                    <a:pt x="178" y="163"/>
                  </a:lnTo>
                  <a:lnTo>
                    <a:pt x="178" y="161"/>
                  </a:lnTo>
                  <a:lnTo>
                    <a:pt x="178" y="163"/>
                  </a:lnTo>
                  <a:lnTo>
                    <a:pt x="190" y="150"/>
                  </a:lnTo>
                  <a:lnTo>
                    <a:pt x="190" y="147"/>
                  </a:lnTo>
                  <a:lnTo>
                    <a:pt x="186" y="150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90" y="147"/>
                  </a:lnTo>
                  <a:lnTo>
                    <a:pt x="195" y="147"/>
                  </a:lnTo>
                  <a:lnTo>
                    <a:pt x="195" y="142"/>
                  </a:lnTo>
                  <a:lnTo>
                    <a:pt x="192" y="144"/>
                  </a:lnTo>
                  <a:lnTo>
                    <a:pt x="198" y="144"/>
                  </a:lnTo>
                  <a:lnTo>
                    <a:pt x="198" y="139"/>
                  </a:lnTo>
                  <a:lnTo>
                    <a:pt x="198" y="142"/>
                  </a:lnTo>
                  <a:lnTo>
                    <a:pt x="219" y="122"/>
                  </a:lnTo>
                  <a:lnTo>
                    <a:pt x="216" y="122"/>
                  </a:lnTo>
                  <a:lnTo>
                    <a:pt x="221" y="122"/>
                  </a:lnTo>
                  <a:lnTo>
                    <a:pt x="221" y="116"/>
                  </a:lnTo>
                  <a:lnTo>
                    <a:pt x="219" y="119"/>
                  </a:lnTo>
                  <a:lnTo>
                    <a:pt x="224" y="119"/>
                  </a:lnTo>
                  <a:lnTo>
                    <a:pt x="224" y="114"/>
                  </a:lnTo>
                  <a:lnTo>
                    <a:pt x="221" y="116"/>
                  </a:lnTo>
                  <a:lnTo>
                    <a:pt x="228" y="116"/>
                  </a:lnTo>
                  <a:lnTo>
                    <a:pt x="228" y="111"/>
                  </a:lnTo>
                  <a:lnTo>
                    <a:pt x="224" y="114"/>
                  </a:lnTo>
                  <a:lnTo>
                    <a:pt x="231" y="114"/>
                  </a:lnTo>
                  <a:lnTo>
                    <a:pt x="231" y="108"/>
                  </a:lnTo>
                  <a:lnTo>
                    <a:pt x="228" y="111"/>
                  </a:lnTo>
                  <a:lnTo>
                    <a:pt x="231" y="111"/>
                  </a:lnTo>
                  <a:lnTo>
                    <a:pt x="236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39" y="103"/>
                  </a:lnTo>
                  <a:lnTo>
                    <a:pt x="239" y="106"/>
                  </a:lnTo>
                  <a:lnTo>
                    <a:pt x="245" y="99"/>
                  </a:lnTo>
                  <a:lnTo>
                    <a:pt x="242" y="99"/>
                  </a:lnTo>
                  <a:lnTo>
                    <a:pt x="248" y="99"/>
                  </a:lnTo>
                  <a:lnTo>
                    <a:pt x="248" y="94"/>
                  </a:lnTo>
                  <a:lnTo>
                    <a:pt x="245" y="97"/>
                  </a:lnTo>
                  <a:lnTo>
                    <a:pt x="250" y="97"/>
                  </a:lnTo>
                  <a:lnTo>
                    <a:pt x="250" y="91"/>
                  </a:lnTo>
                  <a:lnTo>
                    <a:pt x="248" y="94"/>
                  </a:lnTo>
                  <a:lnTo>
                    <a:pt x="253" y="94"/>
                  </a:lnTo>
                  <a:lnTo>
                    <a:pt x="253" y="88"/>
                  </a:lnTo>
                  <a:lnTo>
                    <a:pt x="250" y="91"/>
                  </a:lnTo>
                  <a:lnTo>
                    <a:pt x="260" y="91"/>
                  </a:lnTo>
                  <a:lnTo>
                    <a:pt x="260" y="86"/>
                  </a:lnTo>
                  <a:lnTo>
                    <a:pt x="257" y="88"/>
                  </a:lnTo>
                  <a:lnTo>
                    <a:pt x="262" y="88"/>
                  </a:lnTo>
                  <a:lnTo>
                    <a:pt x="262" y="83"/>
                  </a:lnTo>
                  <a:lnTo>
                    <a:pt x="260" y="86"/>
                  </a:lnTo>
                  <a:lnTo>
                    <a:pt x="262" y="86"/>
                  </a:lnTo>
                  <a:lnTo>
                    <a:pt x="269" y="83"/>
                  </a:lnTo>
                  <a:lnTo>
                    <a:pt x="265" y="83"/>
                  </a:lnTo>
                  <a:lnTo>
                    <a:pt x="271" y="83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7" y="80"/>
                  </a:lnTo>
                  <a:lnTo>
                    <a:pt x="277" y="75"/>
                  </a:lnTo>
                  <a:lnTo>
                    <a:pt x="274" y="78"/>
                  </a:lnTo>
                  <a:lnTo>
                    <a:pt x="277" y="78"/>
                  </a:lnTo>
                  <a:lnTo>
                    <a:pt x="283" y="75"/>
                  </a:lnTo>
                  <a:lnTo>
                    <a:pt x="279" y="75"/>
                  </a:lnTo>
                  <a:lnTo>
                    <a:pt x="286" y="75"/>
                  </a:lnTo>
                  <a:lnTo>
                    <a:pt x="286" y="70"/>
                  </a:lnTo>
                  <a:lnTo>
                    <a:pt x="283" y="72"/>
                  </a:lnTo>
                  <a:lnTo>
                    <a:pt x="291" y="72"/>
                  </a:lnTo>
                  <a:lnTo>
                    <a:pt x="291" y="66"/>
                  </a:lnTo>
                  <a:lnTo>
                    <a:pt x="289" y="70"/>
                  </a:lnTo>
                  <a:lnTo>
                    <a:pt x="298" y="70"/>
                  </a:lnTo>
                  <a:lnTo>
                    <a:pt x="298" y="63"/>
                  </a:lnTo>
                  <a:lnTo>
                    <a:pt x="295" y="66"/>
                  </a:lnTo>
                  <a:lnTo>
                    <a:pt x="298" y="66"/>
                  </a:lnTo>
                  <a:lnTo>
                    <a:pt x="303" y="63"/>
                  </a:lnTo>
                  <a:lnTo>
                    <a:pt x="300" y="63"/>
                  </a:lnTo>
                  <a:lnTo>
                    <a:pt x="306" y="63"/>
                  </a:lnTo>
                  <a:lnTo>
                    <a:pt x="306" y="58"/>
                  </a:lnTo>
                  <a:lnTo>
                    <a:pt x="303" y="60"/>
                  </a:lnTo>
                  <a:lnTo>
                    <a:pt x="306" y="60"/>
                  </a:lnTo>
                  <a:lnTo>
                    <a:pt x="312" y="58"/>
                  </a:lnTo>
                  <a:lnTo>
                    <a:pt x="309" y="58"/>
                  </a:lnTo>
                  <a:lnTo>
                    <a:pt x="312" y="58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20" y="55"/>
                  </a:lnTo>
                  <a:lnTo>
                    <a:pt x="320" y="50"/>
                  </a:lnTo>
                  <a:lnTo>
                    <a:pt x="317" y="52"/>
                  </a:lnTo>
                  <a:lnTo>
                    <a:pt x="320" y="52"/>
                  </a:lnTo>
                  <a:lnTo>
                    <a:pt x="327" y="50"/>
                  </a:lnTo>
                  <a:lnTo>
                    <a:pt x="324" y="50"/>
                  </a:lnTo>
                  <a:lnTo>
                    <a:pt x="327" y="50"/>
                  </a:lnTo>
                  <a:lnTo>
                    <a:pt x="332" y="47"/>
                  </a:lnTo>
                  <a:lnTo>
                    <a:pt x="329" y="47"/>
                  </a:lnTo>
                  <a:lnTo>
                    <a:pt x="336" y="47"/>
                  </a:lnTo>
                  <a:lnTo>
                    <a:pt x="336" y="42"/>
                  </a:lnTo>
                  <a:lnTo>
                    <a:pt x="332" y="44"/>
                  </a:lnTo>
                  <a:lnTo>
                    <a:pt x="341" y="44"/>
                  </a:lnTo>
                  <a:lnTo>
                    <a:pt x="341" y="39"/>
                  </a:lnTo>
                  <a:lnTo>
                    <a:pt x="338" y="42"/>
                  </a:lnTo>
                  <a:lnTo>
                    <a:pt x="346" y="42"/>
                  </a:lnTo>
                  <a:lnTo>
                    <a:pt x="346" y="36"/>
                  </a:lnTo>
                  <a:lnTo>
                    <a:pt x="344" y="39"/>
                  </a:lnTo>
                  <a:lnTo>
                    <a:pt x="350" y="39"/>
                  </a:lnTo>
                  <a:lnTo>
                    <a:pt x="356" y="36"/>
                  </a:lnTo>
                  <a:lnTo>
                    <a:pt x="353" y="36"/>
                  </a:lnTo>
                  <a:lnTo>
                    <a:pt x="358" y="36"/>
                  </a:lnTo>
                  <a:lnTo>
                    <a:pt x="365" y="32"/>
                  </a:lnTo>
                  <a:lnTo>
                    <a:pt x="362" y="32"/>
                  </a:lnTo>
                  <a:lnTo>
                    <a:pt x="365" y="32"/>
                  </a:lnTo>
                  <a:lnTo>
                    <a:pt x="370" y="30"/>
                  </a:lnTo>
                  <a:lnTo>
                    <a:pt x="367" y="30"/>
                  </a:lnTo>
                  <a:lnTo>
                    <a:pt x="376" y="30"/>
                  </a:lnTo>
                  <a:lnTo>
                    <a:pt x="376" y="24"/>
                  </a:lnTo>
                  <a:lnTo>
                    <a:pt x="373" y="27"/>
                  </a:lnTo>
                  <a:lnTo>
                    <a:pt x="387" y="27"/>
                  </a:lnTo>
                  <a:lnTo>
                    <a:pt x="387" y="22"/>
                  </a:lnTo>
                  <a:lnTo>
                    <a:pt x="385" y="24"/>
                  </a:lnTo>
                  <a:lnTo>
                    <a:pt x="391" y="24"/>
                  </a:lnTo>
                  <a:lnTo>
                    <a:pt x="396" y="22"/>
                  </a:lnTo>
                  <a:lnTo>
                    <a:pt x="394" y="22"/>
                  </a:lnTo>
                  <a:lnTo>
                    <a:pt x="403" y="22"/>
                  </a:lnTo>
                  <a:lnTo>
                    <a:pt x="408" y="19"/>
                  </a:lnTo>
                  <a:lnTo>
                    <a:pt x="405" y="19"/>
                  </a:lnTo>
                  <a:lnTo>
                    <a:pt x="417" y="19"/>
                  </a:lnTo>
                  <a:lnTo>
                    <a:pt x="423" y="16"/>
                  </a:lnTo>
                  <a:lnTo>
                    <a:pt x="420" y="16"/>
                  </a:lnTo>
                  <a:lnTo>
                    <a:pt x="429" y="16"/>
                  </a:lnTo>
                  <a:lnTo>
                    <a:pt x="434" y="14"/>
                  </a:lnTo>
                  <a:lnTo>
                    <a:pt x="432" y="14"/>
                  </a:lnTo>
                  <a:lnTo>
                    <a:pt x="443" y="14"/>
                  </a:lnTo>
                  <a:lnTo>
                    <a:pt x="449" y="11"/>
                  </a:lnTo>
                  <a:lnTo>
                    <a:pt x="446" y="11"/>
                  </a:lnTo>
                  <a:lnTo>
                    <a:pt x="458" y="11"/>
                  </a:lnTo>
                  <a:lnTo>
                    <a:pt x="463" y="8"/>
                  </a:lnTo>
                  <a:lnTo>
                    <a:pt x="461" y="8"/>
                  </a:lnTo>
                  <a:lnTo>
                    <a:pt x="475" y="8"/>
                  </a:lnTo>
                  <a:lnTo>
                    <a:pt x="481" y="6"/>
                  </a:lnTo>
                  <a:lnTo>
                    <a:pt x="478" y="6"/>
                  </a:lnTo>
                  <a:lnTo>
                    <a:pt x="496" y="6"/>
                  </a:lnTo>
                  <a:lnTo>
                    <a:pt x="492" y="0"/>
                  </a:lnTo>
                  <a:lnTo>
                    <a:pt x="496" y="0"/>
                  </a:lnTo>
                  <a:lnTo>
                    <a:pt x="478" y="0"/>
                  </a:lnTo>
                  <a:lnTo>
                    <a:pt x="472" y="3"/>
                  </a:lnTo>
                  <a:lnTo>
                    <a:pt x="475" y="3"/>
                  </a:lnTo>
                  <a:lnTo>
                    <a:pt x="461" y="3"/>
                  </a:lnTo>
                  <a:lnTo>
                    <a:pt x="454" y="6"/>
                  </a:lnTo>
                  <a:lnTo>
                    <a:pt x="458" y="6"/>
                  </a:lnTo>
                  <a:lnTo>
                    <a:pt x="446" y="6"/>
                  </a:lnTo>
                  <a:lnTo>
                    <a:pt x="440" y="8"/>
                  </a:lnTo>
                  <a:lnTo>
                    <a:pt x="443" y="8"/>
                  </a:lnTo>
                  <a:lnTo>
                    <a:pt x="432" y="8"/>
                  </a:lnTo>
                  <a:lnTo>
                    <a:pt x="425" y="11"/>
                  </a:lnTo>
                  <a:lnTo>
                    <a:pt x="429" y="11"/>
                  </a:lnTo>
                  <a:lnTo>
                    <a:pt x="420" y="11"/>
                  </a:lnTo>
                  <a:lnTo>
                    <a:pt x="414" y="14"/>
                  </a:lnTo>
                  <a:lnTo>
                    <a:pt x="417" y="14"/>
                  </a:lnTo>
                  <a:lnTo>
                    <a:pt x="405" y="14"/>
                  </a:lnTo>
                  <a:lnTo>
                    <a:pt x="399" y="16"/>
                  </a:lnTo>
                  <a:lnTo>
                    <a:pt x="403" y="16"/>
                  </a:lnTo>
                  <a:lnTo>
                    <a:pt x="394" y="16"/>
                  </a:lnTo>
                  <a:lnTo>
                    <a:pt x="387" y="19"/>
                  </a:lnTo>
                  <a:lnTo>
                    <a:pt x="391" y="19"/>
                  </a:lnTo>
                  <a:lnTo>
                    <a:pt x="382" y="19"/>
                  </a:lnTo>
                  <a:lnTo>
                    <a:pt x="382" y="24"/>
                  </a:lnTo>
                  <a:lnTo>
                    <a:pt x="385" y="22"/>
                  </a:lnTo>
                  <a:lnTo>
                    <a:pt x="370" y="22"/>
                  </a:lnTo>
                  <a:lnTo>
                    <a:pt x="370" y="27"/>
                  </a:lnTo>
                  <a:lnTo>
                    <a:pt x="373" y="24"/>
                  </a:lnTo>
                  <a:lnTo>
                    <a:pt x="367" y="24"/>
                  </a:lnTo>
                  <a:lnTo>
                    <a:pt x="362" y="27"/>
                  </a:lnTo>
                  <a:lnTo>
                    <a:pt x="365" y="27"/>
                  </a:lnTo>
                  <a:lnTo>
                    <a:pt x="362" y="27"/>
                  </a:lnTo>
                  <a:lnTo>
                    <a:pt x="356" y="30"/>
                  </a:lnTo>
                  <a:lnTo>
                    <a:pt x="358" y="30"/>
                  </a:lnTo>
                  <a:lnTo>
                    <a:pt x="353" y="30"/>
                  </a:lnTo>
                  <a:lnTo>
                    <a:pt x="346" y="32"/>
                  </a:lnTo>
                  <a:lnTo>
                    <a:pt x="350" y="32"/>
                  </a:lnTo>
                  <a:lnTo>
                    <a:pt x="341" y="32"/>
                  </a:lnTo>
                  <a:lnTo>
                    <a:pt x="341" y="39"/>
                  </a:lnTo>
                  <a:lnTo>
                    <a:pt x="344" y="36"/>
                  </a:lnTo>
                  <a:lnTo>
                    <a:pt x="336" y="36"/>
                  </a:lnTo>
                  <a:lnTo>
                    <a:pt x="336" y="42"/>
                  </a:lnTo>
                  <a:lnTo>
                    <a:pt x="338" y="39"/>
                  </a:lnTo>
                  <a:lnTo>
                    <a:pt x="329" y="39"/>
                  </a:lnTo>
                  <a:lnTo>
                    <a:pt x="329" y="44"/>
                  </a:lnTo>
                  <a:lnTo>
                    <a:pt x="332" y="42"/>
                  </a:lnTo>
                  <a:lnTo>
                    <a:pt x="329" y="42"/>
                  </a:lnTo>
                  <a:lnTo>
                    <a:pt x="324" y="44"/>
                  </a:lnTo>
                  <a:lnTo>
                    <a:pt x="327" y="44"/>
                  </a:lnTo>
                  <a:lnTo>
                    <a:pt x="324" y="44"/>
                  </a:lnTo>
                  <a:lnTo>
                    <a:pt x="317" y="47"/>
                  </a:lnTo>
                  <a:lnTo>
                    <a:pt x="320" y="47"/>
                  </a:lnTo>
                  <a:lnTo>
                    <a:pt x="315" y="47"/>
                  </a:lnTo>
                  <a:lnTo>
                    <a:pt x="315" y="52"/>
                  </a:lnTo>
                  <a:lnTo>
                    <a:pt x="317" y="50"/>
                  </a:lnTo>
                  <a:lnTo>
                    <a:pt x="315" y="50"/>
                  </a:lnTo>
                  <a:lnTo>
                    <a:pt x="309" y="52"/>
                  </a:lnTo>
                  <a:lnTo>
                    <a:pt x="312" y="52"/>
                  </a:lnTo>
                  <a:lnTo>
                    <a:pt x="309" y="52"/>
                  </a:lnTo>
                  <a:lnTo>
                    <a:pt x="303" y="55"/>
                  </a:lnTo>
                  <a:lnTo>
                    <a:pt x="306" y="55"/>
                  </a:lnTo>
                  <a:lnTo>
                    <a:pt x="300" y="55"/>
                  </a:lnTo>
                  <a:lnTo>
                    <a:pt x="300" y="60"/>
                  </a:lnTo>
                  <a:lnTo>
                    <a:pt x="303" y="58"/>
                  </a:lnTo>
                  <a:lnTo>
                    <a:pt x="300" y="58"/>
                  </a:lnTo>
                  <a:lnTo>
                    <a:pt x="295" y="60"/>
                  </a:lnTo>
                  <a:lnTo>
                    <a:pt x="298" y="60"/>
                  </a:lnTo>
                  <a:lnTo>
                    <a:pt x="291" y="60"/>
                  </a:lnTo>
                  <a:lnTo>
                    <a:pt x="291" y="66"/>
                  </a:lnTo>
                  <a:lnTo>
                    <a:pt x="295" y="63"/>
                  </a:lnTo>
                  <a:lnTo>
                    <a:pt x="286" y="63"/>
                  </a:lnTo>
                  <a:lnTo>
                    <a:pt x="286" y="70"/>
                  </a:lnTo>
                  <a:lnTo>
                    <a:pt x="289" y="66"/>
                  </a:lnTo>
                  <a:lnTo>
                    <a:pt x="279" y="66"/>
                  </a:lnTo>
                  <a:lnTo>
                    <a:pt x="279" y="72"/>
                  </a:lnTo>
                  <a:lnTo>
                    <a:pt x="283" y="70"/>
                  </a:lnTo>
                  <a:lnTo>
                    <a:pt x="279" y="70"/>
                  </a:lnTo>
                  <a:lnTo>
                    <a:pt x="274" y="72"/>
                  </a:lnTo>
                  <a:lnTo>
                    <a:pt x="277" y="72"/>
                  </a:lnTo>
                  <a:lnTo>
                    <a:pt x="271" y="72"/>
                  </a:lnTo>
                  <a:lnTo>
                    <a:pt x="271" y="78"/>
                  </a:lnTo>
                  <a:lnTo>
                    <a:pt x="274" y="75"/>
                  </a:lnTo>
                  <a:lnTo>
                    <a:pt x="265" y="75"/>
                  </a:lnTo>
                  <a:lnTo>
                    <a:pt x="265" y="80"/>
                  </a:lnTo>
                  <a:lnTo>
                    <a:pt x="269" y="78"/>
                  </a:lnTo>
                  <a:lnTo>
                    <a:pt x="265" y="78"/>
                  </a:lnTo>
                  <a:lnTo>
                    <a:pt x="260" y="80"/>
                  </a:lnTo>
                  <a:lnTo>
                    <a:pt x="262" y="80"/>
                  </a:lnTo>
                  <a:lnTo>
                    <a:pt x="257" y="80"/>
                  </a:lnTo>
                  <a:lnTo>
                    <a:pt x="257" y="86"/>
                  </a:lnTo>
                  <a:lnTo>
                    <a:pt x="260" y="83"/>
                  </a:lnTo>
                  <a:lnTo>
                    <a:pt x="253" y="83"/>
                  </a:lnTo>
                  <a:lnTo>
                    <a:pt x="253" y="88"/>
                  </a:lnTo>
                  <a:lnTo>
                    <a:pt x="257" y="86"/>
                  </a:lnTo>
                  <a:lnTo>
                    <a:pt x="248" y="86"/>
                  </a:lnTo>
                  <a:lnTo>
                    <a:pt x="248" y="91"/>
                  </a:lnTo>
                  <a:lnTo>
                    <a:pt x="250" y="88"/>
                  </a:lnTo>
                  <a:lnTo>
                    <a:pt x="245" y="88"/>
                  </a:lnTo>
                  <a:lnTo>
                    <a:pt x="245" y="94"/>
                  </a:lnTo>
                  <a:lnTo>
                    <a:pt x="248" y="91"/>
                  </a:lnTo>
                  <a:lnTo>
                    <a:pt x="242" y="91"/>
                  </a:lnTo>
                  <a:lnTo>
                    <a:pt x="242" y="97"/>
                  </a:lnTo>
                  <a:lnTo>
                    <a:pt x="245" y="94"/>
                  </a:lnTo>
                  <a:lnTo>
                    <a:pt x="242" y="94"/>
                  </a:lnTo>
                  <a:lnTo>
                    <a:pt x="233" y="103"/>
                  </a:lnTo>
                  <a:lnTo>
                    <a:pt x="233" y="106"/>
                  </a:lnTo>
                  <a:lnTo>
                    <a:pt x="236" y="103"/>
                  </a:lnTo>
                  <a:lnTo>
                    <a:pt x="233" y="103"/>
                  </a:lnTo>
                  <a:lnTo>
                    <a:pt x="228" y="106"/>
                  </a:lnTo>
                  <a:lnTo>
                    <a:pt x="231" y="106"/>
                  </a:lnTo>
                  <a:lnTo>
                    <a:pt x="224" y="106"/>
                  </a:lnTo>
                  <a:lnTo>
                    <a:pt x="224" y="111"/>
                  </a:lnTo>
                  <a:lnTo>
                    <a:pt x="228" y="108"/>
                  </a:lnTo>
                  <a:lnTo>
                    <a:pt x="221" y="108"/>
                  </a:lnTo>
                  <a:lnTo>
                    <a:pt x="221" y="114"/>
                  </a:lnTo>
                  <a:lnTo>
                    <a:pt x="224" y="111"/>
                  </a:lnTo>
                  <a:lnTo>
                    <a:pt x="219" y="111"/>
                  </a:lnTo>
                  <a:lnTo>
                    <a:pt x="219" y="116"/>
                  </a:lnTo>
                  <a:lnTo>
                    <a:pt x="221" y="114"/>
                  </a:lnTo>
                  <a:lnTo>
                    <a:pt x="216" y="114"/>
                  </a:lnTo>
                  <a:lnTo>
                    <a:pt x="216" y="119"/>
                  </a:lnTo>
                  <a:lnTo>
                    <a:pt x="219" y="116"/>
                  </a:lnTo>
                  <a:lnTo>
                    <a:pt x="216" y="116"/>
                  </a:lnTo>
                  <a:lnTo>
                    <a:pt x="192" y="139"/>
                  </a:lnTo>
                  <a:lnTo>
                    <a:pt x="192" y="142"/>
                  </a:lnTo>
                  <a:lnTo>
                    <a:pt x="195" y="139"/>
                  </a:lnTo>
                  <a:lnTo>
                    <a:pt x="190" y="139"/>
                  </a:lnTo>
                  <a:lnTo>
                    <a:pt x="190" y="144"/>
                  </a:lnTo>
                  <a:lnTo>
                    <a:pt x="192" y="142"/>
                  </a:lnTo>
                  <a:lnTo>
                    <a:pt x="186" y="142"/>
                  </a:lnTo>
                  <a:lnTo>
                    <a:pt x="186" y="147"/>
                  </a:lnTo>
                  <a:lnTo>
                    <a:pt x="190" y="144"/>
                  </a:lnTo>
                  <a:lnTo>
                    <a:pt x="183" y="144"/>
                  </a:lnTo>
                  <a:lnTo>
                    <a:pt x="183" y="150"/>
                  </a:lnTo>
                  <a:lnTo>
                    <a:pt x="183" y="147"/>
                  </a:lnTo>
                  <a:lnTo>
                    <a:pt x="172" y="161"/>
                  </a:lnTo>
                  <a:lnTo>
                    <a:pt x="172" y="163"/>
                  </a:lnTo>
                  <a:lnTo>
                    <a:pt x="172" y="161"/>
                  </a:lnTo>
                  <a:lnTo>
                    <a:pt x="166" y="170"/>
                  </a:lnTo>
                  <a:lnTo>
                    <a:pt x="166" y="172"/>
                  </a:lnTo>
                  <a:lnTo>
                    <a:pt x="166" y="170"/>
                  </a:lnTo>
                  <a:lnTo>
                    <a:pt x="164" y="175"/>
                  </a:lnTo>
                  <a:lnTo>
                    <a:pt x="164" y="178"/>
                  </a:lnTo>
                  <a:lnTo>
                    <a:pt x="166" y="175"/>
                  </a:lnTo>
                  <a:lnTo>
                    <a:pt x="161" y="175"/>
                  </a:lnTo>
                  <a:lnTo>
                    <a:pt x="161" y="180"/>
                  </a:lnTo>
                  <a:lnTo>
                    <a:pt x="161" y="178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45" y="197"/>
                  </a:lnTo>
                  <a:lnTo>
                    <a:pt x="145" y="199"/>
                  </a:lnTo>
                  <a:lnTo>
                    <a:pt x="145" y="197"/>
                  </a:lnTo>
                  <a:lnTo>
                    <a:pt x="143" y="203"/>
                  </a:lnTo>
                  <a:lnTo>
                    <a:pt x="143" y="206"/>
                  </a:lnTo>
                  <a:lnTo>
                    <a:pt x="143" y="203"/>
                  </a:lnTo>
                  <a:lnTo>
                    <a:pt x="137" y="211"/>
                  </a:lnTo>
                  <a:lnTo>
                    <a:pt x="137" y="214"/>
                  </a:lnTo>
                  <a:lnTo>
                    <a:pt x="137" y="211"/>
                  </a:lnTo>
                  <a:lnTo>
                    <a:pt x="131" y="219"/>
                  </a:lnTo>
                  <a:lnTo>
                    <a:pt x="131" y="222"/>
                  </a:lnTo>
                  <a:lnTo>
                    <a:pt x="131" y="219"/>
                  </a:lnTo>
                  <a:lnTo>
                    <a:pt x="125" y="227"/>
                  </a:lnTo>
                  <a:lnTo>
                    <a:pt x="125" y="230"/>
                  </a:lnTo>
                  <a:lnTo>
                    <a:pt x="125" y="227"/>
                  </a:lnTo>
                  <a:lnTo>
                    <a:pt x="123" y="233"/>
                  </a:lnTo>
                  <a:lnTo>
                    <a:pt x="123" y="235"/>
                  </a:lnTo>
                  <a:lnTo>
                    <a:pt x="123" y="233"/>
                  </a:lnTo>
                  <a:lnTo>
                    <a:pt x="116" y="242"/>
                  </a:lnTo>
                  <a:lnTo>
                    <a:pt x="116" y="245"/>
                  </a:lnTo>
                  <a:lnTo>
                    <a:pt x="114" y="250"/>
                  </a:lnTo>
                  <a:lnTo>
                    <a:pt x="114" y="247"/>
                  </a:lnTo>
                  <a:lnTo>
                    <a:pt x="111" y="253"/>
                  </a:lnTo>
                  <a:lnTo>
                    <a:pt x="111" y="255"/>
                  </a:lnTo>
                  <a:lnTo>
                    <a:pt x="111" y="253"/>
                  </a:lnTo>
                  <a:lnTo>
                    <a:pt x="105" y="261"/>
                  </a:lnTo>
                  <a:lnTo>
                    <a:pt x="105" y="263"/>
                  </a:lnTo>
                  <a:lnTo>
                    <a:pt x="102" y="269"/>
                  </a:lnTo>
                  <a:lnTo>
                    <a:pt x="102" y="273"/>
                  </a:lnTo>
                  <a:lnTo>
                    <a:pt x="102" y="269"/>
                  </a:lnTo>
                  <a:lnTo>
                    <a:pt x="96" y="278"/>
                  </a:lnTo>
                  <a:lnTo>
                    <a:pt x="96" y="281"/>
                  </a:lnTo>
                  <a:lnTo>
                    <a:pt x="94" y="286"/>
                  </a:lnTo>
                  <a:lnTo>
                    <a:pt x="94" y="289"/>
                  </a:lnTo>
                  <a:lnTo>
                    <a:pt x="94" y="286"/>
                  </a:lnTo>
                  <a:lnTo>
                    <a:pt x="90" y="291"/>
                  </a:lnTo>
                  <a:lnTo>
                    <a:pt x="90" y="297"/>
                  </a:lnTo>
                  <a:lnTo>
                    <a:pt x="90" y="294"/>
                  </a:lnTo>
                  <a:lnTo>
                    <a:pt x="87" y="300"/>
                  </a:lnTo>
                  <a:lnTo>
                    <a:pt x="87" y="302"/>
                  </a:lnTo>
                  <a:lnTo>
                    <a:pt x="87" y="300"/>
                  </a:lnTo>
                  <a:lnTo>
                    <a:pt x="85" y="302"/>
                  </a:lnTo>
                  <a:lnTo>
                    <a:pt x="82" y="311"/>
                  </a:lnTo>
                  <a:lnTo>
                    <a:pt x="82" y="319"/>
                  </a:lnTo>
                  <a:lnTo>
                    <a:pt x="85" y="317"/>
                  </a:lnTo>
                  <a:lnTo>
                    <a:pt x="78" y="317"/>
                  </a:lnTo>
                  <a:lnTo>
                    <a:pt x="78" y="325"/>
                  </a:lnTo>
                  <a:lnTo>
                    <a:pt x="78" y="322"/>
                  </a:lnTo>
                  <a:lnTo>
                    <a:pt x="76" y="327"/>
                  </a:lnTo>
                  <a:lnTo>
                    <a:pt x="76" y="330"/>
                  </a:lnTo>
                  <a:lnTo>
                    <a:pt x="73" y="336"/>
                  </a:lnTo>
                  <a:lnTo>
                    <a:pt x="73" y="339"/>
                  </a:lnTo>
                  <a:lnTo>
                    <a:pt x="70" y="345"/>
                  </a:lnTo>
                  <a:lnTo>
                    <a:pt x="70" y="350"/>
                  </a:lnTo>
                  <a:lnTo>
                    <a:pt x="66" y="355"/>
                  </a:lnTo>
                  <a:lnTo>
                    <a:pt x="66" y="358"/>
                  </a:lnTo>
                  <a:lnTo>
                    <a:pt x="64" y="364"/>
                  </a:lnTo>
                  <a:lnTo>
                    <a:pt x="64" y="373"/>
                  </a:lnTo>
                  <a:lnTo>
                    <a:pt x="64" y="369"/>
                  </a:lnTo>
                  <a:lnTo>
                    <a:pt x="61" y="375"/>
                  </a:lnTo>
                  <a:lnTo>
                    <a:pt x="61" y="381"/>
                  </a:lnTo>
                  <a:lnTo>
                    <a:pt x="61" y="378"/>
                  </a:lnTo>
                  <a:lnTo>
                    <a:pt x="58" y="383"/>
                  </a:lnTo>
                  <a:lnTo>
                    <a:pt x="58" y="392"/>
                  </a:lnTo>
                  <a:lnTo>
                    <a:pt x="56" y="397"/>
                  </a:lnTo>
                  <a:lnTo>
                    <a:pt x="56" y="406"/>
                  </a:lnTo>
                  <a:lnTo>
                    <a:pt x="52" y="411"/>
                  </a:lnTo>
                  <a:lnTo>
                    <a:pt x="52" y="414"/>
                  </a:lnTo>
                  <a:lnTo>
                    <a:pt x="49" y="420"/>
                  </a:lnTo>
                  <a:lnTo>
                    <a:pt x="49" y="428"/>
                  </a:lnTo>
                  <a:lnTo>
                    <a:pt x="47" y="433"/>
                  </a:lnTo>
                  <a:lnTo>
                    <a:pt x="47" y="442"/>
                  </a:lnTo>
                  <a:lnTo>
                    <a:pt x="44" y="448"/>
                  </a:lnTo>
                  <a:lnTo>
                    <a:pt x="44" y="461"/>
                  </a:lnTo>
                  <a:lnTo>
                    <a:pt x="41" y="466"/>
                  </a:lnTo>
                  <a:lnTo>
                    <a:pt x="41" y="476"/>
                  </a:lnTo>
                  <a:lnTo>
                    <a:pt x="38" y="481"/>
                  </a:lnTo>
                  <a:lnTo>
                    <a:pt x="38" y="492"/>
                  </a:lnTo>
                  <a:lnTo>
                    <a:pt x="35" y="497"/>
                  </a:lnTo>
                  <a:lnTo>
                    <a:pt x="35" y="509"/>
                  </a:lnTo>
                  <a:lnTo>
                    <a:pt x="32" y="514"/>
                  </a:lnTo>
                  <a:lnTo>
                    <a:pt x="32" y="530"/>
                  </a:lnTo>
                  <a:lnTo>
                    <a:pt x="32" y="528"/>
                  </a:lnTo>
                  <a:lnTo>
                    <a:pt x="29" y="533"/>
                  </a:lnTo>
                  <a:lnTo>
                    <a:pt x="29" y="545"/>
                  </a:lnTo>
                  <a:lnTo>
                    <a:pt x="27" y="550"/>
                  </a:lnTo>
                  <a:lnTo>
                    <a:pt x="27" y="567"/>
                  </a:lnTo>
                  <a:lnTo>
                    <a:pt x="23" y="576"/>
                  </a:lnTo>
                  <a:lnTo>
                    <a:pt x="23" y="595"/>
                  </a:lnTo>
                  <a:lnTo>
                    <a:pt x="20" y="600"/>
                  </a:lnTo>
                  <a:lnTo>
                    <a:pt x="20" y="620"/>
                  </a:lnTo>
                  <a:lnTo>
                    <a:pt x="18" y="625"/>
                  </a:lnTo>
                  <a:lnTo>
                    <a:pt x="18" y="648"/>
                  </a:lnTo>
                  <a:lnTo>
                    <a:pt x="15" y="653"/>
                  </a:lnTo>
                  <a:lnTo>
                    <a:pt x="15" y="675"/>
                  </a:lnTo>
                  <a:lnTo>
                    <a:pt x="11" y="681"/>
                  </a:lnTo>
                  <a:lnTo>
                    <a:pt x="11" y="703"/>
                  </a:lnTo>
                  <a:lnTo>
                    <a:pt x="9" y="708"/>
                  </a:lnTo>
                  <a:lnTo>
                    <a:pt x="9" y="736"/>
                  </a:lnTo>
                  <a:lnTo>
                    <a:pt x="6" y="745"/>
                  </a:lnTo>
                  <a:lnTo>
                    <a:pt x="6" y="772"/>
                  </a:lnTo>
                  <a:lnTo>
                    <a:pt x="3" y="779"/>
                  </a:lnTo>
                  <a:lnTo>
                    <a:pt x="3" y="803"/>
                  </a:lnTo>
                  <a:lnTo>
                    <a:pt x="0" y="812"/>
                  </a:lnTo>
                  <a:lnTo>
                    <a:pt x="6" y="812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97" name="Freeform 41"/>
            <p:cNvSpPr>
              <a:spLocks noChangeAspect="1"/>
            </p:cNvSpPr>
            <p:nvPr/>
          </p:nvSpPr>
          <p:spPr bwMode="auto">
            <a:xfrm>
              <a:off x="1663" y="2143"/>
              <a:ext cx="368" cy="414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140" y="16"/>
                </a:cxn>
                <a:cxn ang="0">
                  <a:pos x="178" y="24"/>
                </a:cxn>
                <a:cxn ang="0">
                  <a:pos x="210" y="32"/>
                </a:cxn>
                <a:cxn ang="0">
                  <a:pos x="236" y="41"/>
                </a:cxn>
                <a:cxn ang="0">
                  <a:pos x="259" y="49"/>
                </a:cxn>
                <a:cxn ang="0">
                  <a:pos x="277" y="57"/>
                </a:cxn>
                <a:cxn ang="0">
                  <a:pos x="297" y="68"/>
                </a:cxn>
                <a:cxn ang="0">
                  <a:pos x="317" y="80"/>
                </a:cxn>
                <a:cxn ang="0">
                  <a:pos x="336" y="91"/>
                </a:cxn>
                <a:cxn ang="0">
                  <a:pos x="353" y="102"/>
                </a:cxn>
                <a:cxn ang="0">
                  <a:pos x="376" y="121"/>
                </a:cxn>
                <a:cxn ang="0">
                  <a:pos x="405" y="147"/>
                </a:cxn>
                <a:cxn ang="0">
                  <a:pos x="428" y="171"/>
                </a:cxn>
                <a:cxn ang="0">
                  <a:pos x="443" y="194"/>
                </a:cxn>
                <a:cxn ang="0">
                  <a:pos x="454" y="213"/>
                </a:cxn>
                <a:cxn ang="0">
                  <a:pos x="470" y="238"/>
                </a:cxn>
                <a:cxn ang="0">
                  <a:pos x="478" y="258"/>
                </a:cxn>
                <a:cxn ang="0">
                  <a:pos x="487" y="278"/>
                </a:cxn>
                <a:cxn ang="0">
                  <a:pos x="495" y="294"/>
                </a:cxn>
                <a:cxn ang="0">
                  <a:pos x="504" y="319"/>
                </a:cxn>
                <a:cxn ang="0">
                  <a:pos x="516" y="347"/>
                </a:cxn>
                <a:cxn ang="0">
                  <a:pos x="528" y="377"/>
                </a:cxn>
                <a:cxn ang="0">
                  <a:pos x="539" y="419"/>
                </a:cxn>
                <a:cxn ang="0">
                  <a:pos x="551" y="461"/>
                </a:cxn>
                <a:cxn ang="0">
                  <a:pos x="566" y="522"/>
                </a:cxn>
                <a:cxn ang="0">
                  <a:pos x="576" y="589"/>
                </a:cxn>
                <a:cxn ang="0">
                  <a:pos x="592" y="669"/>
                </a:cxn>
                <a:cxn ang="0">
                  <a:pos x="600" y="700"/>
                </a:cxn>
                <a:cxn ang="0">
                  <a:pos x="588" y="622"/>
                </a:cxn>
                <a:cxn ang="0">
                  <a:pos x="574" y="544"/>
                </a:cxn>
                <a:cxn ang="0">
                  <a:pos x="562" y="482"/>
                </a:cxn>
                <a:cxn ang="0">
                  <a:pos x="547" y="427"/>
                </a:cxn>
                <a:cxn ang="0">
                  <a:pos x="537" y="388"/>
                </a:cxn>
                <a:cxn ang="0">
                  <a:pos x="525" y="352"/>
                </a:cxn>
                <a:cxn ang="0">
                  <a:pos x="513" y="324"/>
                </a:cxn>
                <a:cxn ang="0">
                  <a:pos x="504" y="305"/>
                </a:cxn>
                <a:cxn ang="0">
                  <a:pos x="492" y="274"/>
                </a:cxn>
                <a:cxn ang="0">
                  <a:pos x="484" y="258"/>
                </a:cxn>
                <a:cxn ang="0">
                  <a:pos x="475" y="238"/>
                </a:cxn>
                <a:cxn ang="0">
                  <a:pos x="461" y="211"/>
                </a:cxn>
                <a:cxn ang="0">
                  <a:pos x="449" y="191"/>
                </a:cxn>
                <a:cxn ang="0">
                  <a:pos x="432" y="168"/>
                </a:cxn>
                <a:cxn ang="0">
                  <a:pos x="411" y="149"/>
                </a:cxn>
                <a:cxn ang="0">
                  <a:pos x="396" y="132"/>
                </a:cxn>
                <a:cxn ang="0">
                  <a:pos x="358" y="105"/>
                </a:cxn>
                <a:cxn ang="0">
                  <a:pos x="341" y="91"/>
                </a:cxn>
                <a:cxn ang="0">
                  <a:pos x="320" y="75"/>
                </a:cxn>
                <a:cxn ang="0">
                  <a:pos x="300" y="63"/>
                </a:cxn>
                <a:cxn ang="0">
                  <a:pos x="279" y="52"/>
                </a:cxn>
                <a:cxn ang="0">
                  <a:pos x="262" y="44"/>
                </a:cxn>
                <a:cxn ang="0">
                  <a:pos x="248" y="36"/>
                </a:cxn>
                <a:cxn ang="0">
                  <a:pos x="216" y="27"/>
                </a:cxn>
                <a:cxn ang="0">
                  <a:pos x="186" y="19"/>
                </a:cxn>
                <a:cxn ang="0">
                  <a:pos x="149" y="11"/>
                </a:cxn>
                <a:cxn ang="0">
                  <a:pos x="99" y="2"/>
                </a:cxn>
                <a:cxn ang="0">
                  <a:pos x="3" y="11"/>
                </a:cxn>
              </a:cxnLst>
              <a:rect l="0" t="0" r="r" b="b"/>
              <a:pathLst>
                <a:path w="605" h="726">
                  <a:moveTo>
                    <a:pt x="3" y="11"/>
                  </a:moveTo>
                  <a:lnTo>
                    <a:pt x="8" y="8"/>
                  </a:lnTo>
                  <a:lnTo>
                    <a:pt x="6" y="8"/>
                  </a:lnTo>
                  <a:lnTo>
                    <a:pt x="47" y="8"/>
                  </a:lnTo>
                  <a:lnTo>
                    <a:pt x="52" y="5"/>
                  </a:lnTo>
                  <a:lnTo>
                    <a:pt x="49" y="5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61" y="8"/>
                  </a:lnTo>
                  <a:lnTo>
                    <a:pt x="99" y="8"/>
                  </a:lnTo>
                  <a:lnTo>
                    <a:pt x="96" y="8"/>
                  </a:lnTo>
                  <a:lnTo>
                    <a:pt x="102" y="11"/>
                  </a:lnTo>
                  <a:lnTo>
                    <a:pt x="119" y="11"/>
                  </a:lnTo>
                  <a:lnTo>
                    <a:pt x="116" y="11"/>
                  </a:lnTo>
                  <a:lnTo>
                    <a:pt x="123" y="13"/>
                  </a:lnTo>
                  <a:lnTo>
                    <a:pt x="137" y="13"/>
                  </a:lnTo>
                  <a:lnTo>
                    <a:pt x="133" y="13"/>
                  </a:lnTo>
                  <a:lnTo>
                    <a:pt x="140" y="16"/>
                  </a:lnTo>
                  <a:lnTo>
                    <a:pt x="149" y="16"/>
                  </a:lnTo>
                  <a:lnTo>
                    <a:pt x="145" y="16"/>
                  </a:lnTo>
                  <a:lnTo>
                    <a:pt x="152" y="19"/>
                  </a:lnTo>
                  <a:lnTo>
                    <a:pt x="163" y="19"/>
                  </a:lnTo>
                  <a:lnTo>
                    <a:pt x="160" y="19"/>
                  </a:lnTo>
                  <a:lnTo>
                    <a:pt x="166" y="21"/>
                  </a:lnTo>
                  <a:lnTo>
                    <a:pt x="175" y="21"/>
                  </a:lnTo>
                  <a:lnTo>
                    <a:pt x="171" y="21"/>
                  </a:lnTo>
                  <a:lnTo>
                    <a:pt x="178" y="24"/>
                  </a:lnTo>
                  <a:lnTo>
                    <a:pt x="186" y="24"/>
                  </a:lnTo>
                  <a:lnTo>
                    <a:pt x="183" y="24"/>
                  </a:lnTo>
                  <a:lnTo>
                    <a:pt x="190" y="27"/>
                  </a:lnTo>
                  <a:lnTo>
                    <a:pt x="198" y="27"/>
                  </a:lnTo>
                  <a:lnTo>
                    <a:pt x="195" y="27"/>
                  </a:lnTo>
                  <a:lnTo>
                    <a:pt x="200" y="29"/>
                  </a:lnTo>
                  <a:lnTo>
                    <a:pt x="207" y="29"/>
                  </a:lnTo>
                  <a:lnTo>
                    <a:pt x="204" y="29"/>
                  </a:lnTo>
                  <a:lnTo>
                    <a:pt x="210" y="32"/>
                  </a:lnTo>
                  <a:lnTo>
                    <a:pt x="216" y="32"/>
                  </a:lnTo>
                  <a:lnTo>
                    <a:pt x="212" y="32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4" y="36"/>
                  </a:lnTo>
                  <a:lnTo>
                    <a:pt x="230" y="38"/>
                  </a:lnTo>
                  <a:lnTo>
                    <a:pt x="233" y="38"/>
                  </a:lnTo>
                  <a:lnTo>
                    <a:pt x="230" y="38"/>
                  </a:lnTo>
                  <a:lnTo>
                    <a:pt x="236" y="41"/>
                  </a:lnTo>
                  <a:lnTo>
                    <a:pt x="245" y="41"/>
                  </a:lnTo>
                  <a:lnTo>
                    <a:pt x="242" y="38"/>
                  </a:lnTo>
                  <a:lnTo>
                    <a:pt x="242" y="44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53" y="47"/>
                  </a:lnTo>
                  <a:lnTo>
                    <a:pt x="257" y="47"/>
                  </a:lnTo>
                  <a:lnTo>
                    <a:pt x="253" y="47"/>
                  </a:lnTo>
                  <a:lnTo>
                    <a:pt x="259" y="49"/>
                  </a:lnTo>
                  <a:lnTo>
                    <a:pt x="262" y="49"/>
                  </a:lnTo>
                  <a:lnTo>
                    <a:pt x="259" y="49"/>
                  </a:lnTo>
                  <a:lnTo>
                    <a:pt x="265" y="52"/>
                  </a:lnTo>
                  <a:lnTo>
                    <a:pt x="269" y="52"/>
                  </a:lnTo>
                  <a:lnTo>
                    <a:pt x="265" y="52"/>
                  </a:lnTo>
                  <a:lnTo>
                    <a:pt x="271" y="55"/>
                  </a:lnTo>
                  <a:lnTo>
                    <a:pt x="274" y="55"/>
                  </a:lnTo>
                  <a:lnTo>
                    <a:pt x="271" y="55"/>
                  </a:lnTo>
                  <a:lnTo>
                    <a:pt x="277" y="57"/>
                  </a:lnTo>
                  <a:lnTo>
                    <a:pt x="279" y="57"/>
                  </a:lnTo>
                  <a:lnTo>
                    <a:pt x="277" y="57"/>
                  </a:lnTo>
                  <a:lnTo>
                    <a:pt x="283" y="60"/>
                  </a:lnTo>
                  <a:lnTo>
                    <a:pt x="286" y="60"/>
                  </a:lnTo>
                  <a:lnTo>
                    <a:pt x="283" y="60"/>
                  </a:lnTo>
                  <a:lnTo>
                    <a:pt x="288" y="63"/>
                  </a:lnTo>
                  <a:lnTo>
                    <a:pt x="291" y="63"/>
                  </a:lnTo>
                  <a:lnTo>
                    <a:pt x="288" y="63"/>
                  </a:lnTo>
                  <a:lnTo>
                    <a:pt x="297" y="68"/>
                  </a:lnTo>
                  <a:lnTo>
                    <a:pt x="300" y="68"/>
                  </a:lnTo>
                  <a:lnTo>
                    <a:pt x="297" y="68"/>
                  </a:lnTo>
                  <a:lnTo>
                    <a:pt x="306" y="75"/>
                  </a:lnTo>
                  <a:lnTo>
                    <a:pt x="309" y="75"/>
                  </a:lnTo>
                  <a:lnTo>
                    <a:pt x="306" y="75"/>
                  </a:lnTo>
                  <a:lnTo>
                    <a:pt x="312" y="77"/>
                  </a:lnTo>
                  <a:lnTo>
                    <a:pt x="315" y="77"/>
                  </a:lnTo>
                  <a:lnTo>
                    <a:pt x="312" y="77"/>
                  </a:lnTo>
                  <a:lnTo>
                    <a:pt x="317" y="80"/>
                  </a:lnTo>
                  <a:lnTo>
                    <a:pt x="320" y="80"/>
                  </a:lnTo>
                  <a:lnTo>
                    <a:pt x="317" y="80"/>
                  </a:lnTo>
                  <a:lnTo>
                    <a:pt x="320" y="83"/>
                  </a:lnTo>
                  <a:lnTo>
                    <a:pt x="320" y="80"/>
                  </a:lnTo>
                  <a:lnTo>
                    <a:pt x="320" y="85"/>
                  </a:lnTo>
                  <a:lnTo>
                    <a:pt x="326" y="85"/>
                  </a:lnTo>
                  <a:lnTo>
                    <a:pt x="324" y="85"/>
                  </a:lnTo>
                  <a:lnTo>
                    <a:pt x="332" y="91"/>
                  </a:lnTo>
                  <a:lnTo>
                    <a:pt x="336" y="91"/>
                  </a:lnTo>
                  <a:lnTo>
                    <a:pt x="332" y="91"/>
                  </a:lnTo>
                  <a:lnTo>
                    <a:pt x="341" y="96"/>
                  </a:lnTo>
                  <a:lnTo>
                    <a:pt x="344" y="96"/>
                  </a:lnTo>
                  <a:lnTo>
                    <a:pt x="341" y="96"/>
                  </a:lnTo>
                  <a:lnTo>
                    <a:pt x="350" y="102"/>
                  </a:lnTo>
                  <a:lnTo>
                    <a:pt x="353" y="102"/>
                  </a:lnTo>
                  <a:lnTo>
                    <a:pt x="350" y="102"/>
                  </a:lnTo>
                  <a:lnTo>
                    <a:pt x="353" y="105"/>
                  </a:lnTo>
                  <a:lnTo>
                    <a:pt x="353" y="102"/>
                  </a:lnTo>
                  <a:lnTo>
                    <a:pt x="353" y="105"/>
                  </a:lnTo>
                  <a:lnTo>
                    <a:pt x="358" y="111"/>
                  </a:lnTo>
                  <a:lnTo>
                    <a:pt x="361" y="111"/>
                  </a:lnTo>
                  <a:lnTo>
                    <a:pt x="358" y="111"/>
                  </a:lnTo>
                  <a:lnTo>
                    <a:pt x="370" y="119"/>
                  </a:lnTo>
                  <a:lnTo>
                    <a:pt x="373" y="119"/>
                  </a:lnTo>
                  <a:lnTo>
                    <a:pt x="370" y="119"/>
                  </a:lnTo>
                  <a:lnTo>
                    <a:pt x="376" y="124"/>
                  </a:lnTo>
                  <a:lnTo>
                    <a:pt x="376" y="121"/>
                  </a:lnTo>
                  <a:lnTo>
                    <a:pt x="376" y="127"/>
                  </a:lnTo>
                  <a:lnTo>
                    <a:pt x="382" y="127"/>
                  </a:lnTo>
                  <a:lnTo>
                    <a:pt x="379" y="127"/>
                  </a:lnTo>
                  <a:lnTo>
                    <a:pt x="394" y="139"/>
                  </a:lnTo>
                  <a:lnTo>
                    <a:pt x="396" y="139"/>
                  </a:lnTo>
                  <a:lnTo>
                    <a:pt x="394" y="135"/>
                  </a:lnTo>
                  <a:lnTo>
                    <a:pt x="394" y="139"/>
                  </a:lnTo>
                  <a:lnTo>
                    <a:pt x="403" y="147"/>
                  </a:lnTo>
                  <a:lnTo>
                    <a:pt x="405" y="147"/>
                  </a:lnTo>
                  <a:lnTo>
                    <a:pt x="403" y="147"/>
                  </a:lnTo>
                  <a:lnTo>
                    <a:pt x="405" y="149"/>
                  </a:lnTo>
                  <a:lnTo>
                    <a:pt x="405" y="147"/>
                  </a:lnTo>
                  <a:lnTo>
                    <a:pt x="405" y="149"/>
                  </a:lnTo>
                  <a:lnTo>
                    <a:pt x="420" y="166"/>
                  </a:lnTo>
                  <a:lnTo>
                    <a:pt x="420" y="163"/>
                  </a:lnTo>
                  <a:lnTo>
                    <a:pt x="420" y="166"/>
                  </a:lnTo>
                  <a:lnTo>
                    <a:pt x="425" y="171"/>
                  </a:lnTo>
                  <a:lnTo>
                    <a:pt x="428" y="171"/>
                  </a:lnTo>
                  <a:lnTo>
                    <a:pt x="425" y="168"/>
                  </a:lnTo>
                  <a:lnTo>
                    <a:pt x="425" y="171"/>
                  </a:lnTo>
                  <a:lnTo>
                    <a:pt x="434" y="183"/>
                  </a:lnTo>
                  <a:lnTo>
                    <a:pt x="434" y="180"/>
                  </a:lnTo>
                  <a:lnTo>
                    <a:pt x="434" y="185"/>
                  </a:lnTo>
                  <a:lnTo>
                    <a:pt x="440" y="185"/>
                  </a:lnTo>
                  <a:lnTo>
                    <a:pt x="437" y="183"/>
                  </a:lnTo>
                  <a:lnTo>
                    <a:pt x="437" y="185"/>
                  </a:lnTo>
                  <a:lnTo>
                    <a:pt x="443" y="194"/>
                  </a:lnTo>
                  <a:lnTo>
                    <a:pt x="443" y="191"/>
                  </a:lnTo>
                  <a:lnTo>
                    <a:pt x="443" y="194"/>
                  </a:lnTo>
                  <a:lnTo>
                    <a:pt x="449" y="202"/>
                  </a:lnTo>
                  <a:lnTo>
                    <a:pt x="449" y="199"/>
                  </a:lnTo>
                  <a:lnTo>
                    <a:pt x="449" y="208"/>
                  </a:lnTo>
                  <a:lnTo>
                    <a:pt x="454" y="208"/>
                  </a:lnTo>
                  <a:lnTo>
                    <a:pt x="451" y="204"/>
                  </a:lnTo>
                  <a:lnTo>
                    <a:pt x="451" y="208"/>
                  </a:lnTo>
                  <a:lnTo>
                    <a:pt x="454" y="213"/>
                  </a:lnTo>
                  <a:lnTo>
                    <a:pt x="454" y="211"/>
                  </a:lnTo>
                  <a:lnTo>
                    <a:pt x="454" y="213"/>
                  </a:lnTo>
                  <a:lnTo>
                    <a:pt x="461" y="222"/>
                  </a:lnTo>
                  <a:lnTo>
                    <a:pt x="461" y="219"/>
                  </a:lnTo>
                  <a:lnTo>
                    <a:pt x="461" y="224"/>
                  </a:lnTo>
                  <a:lnTo>
                    <a:pt x="463" y="230"/>
                  </a:lnTo>
                  <a:lnTo>
                    <a:pt x="463" y="227"/>
                  </a:lnTo>
                  <a:lnTo>
                    <a:pt x="463" y="230"/>
                  </a:lnTo>
                  <a:lnTo>
                    <a:pt x="470" y="238"/>
                  </a:lnTo>
                  <a:lnTo>
                    <a:pt x="470" y="235"/>
                  </a:lnTo>
                  <a:lnTo>
                    <a:pt x="470" y="240"/>
                  </a:lnTo>
                  <a:lnTo>
                    <a:pt x="472" y="247"/>
                  </a:lnTo>
                  <a:lnTo>
                    <a:pt x="472" y="244"/>
                  </a:lnTo>
                  <a:lnTo>
                    <a:pt x="472" y="247"/>
                  </a:lnTo>
                  <a:lnTo>
                    <a:pt x="475" y="252"/>
                  </a:lnTo>
                  <a:lnTo>
                    <a:pt x="475" y="250"/>
                  </a:lnTo>
                  <a:lnTo>
                    <a:pt x="475" y="252"/>
                  </a:lnTo>
                  <a:lnTo>
                    <a:pt x="478" y="258"/>
                  </a:lnTo>
                  <a:lnTo>
                    <a:pt x="478" y="255"/>
                  </a:lnTo>
                  <a:lnTo>
                    <a:pt x="478" y="260"/>
                  </a:lnTo>
                  <a:lnTo>
                    <a:pt x="480" y="266"/>
                  </a:lnTo>
                  <a:lnTo>
                    <a:pt x="480" y="263"/>
                  </a:lnTo>
                  <a:lnTo>
                    <a:pt x="480" y="266"/>
                  </a:lnTo>
                  <a:lnTo>
                    <a:pt x="484" y="271"/>
                  </a:lnTo>
                  <a:lnTo>
                    <a:pt x="484" y="268"/>
                  </a:lnTo>
                  <a:lnTo>
                    <a:pt x="484" y="271"/>
                  </a:lnTo>
                  <a:lnTo>
                    <a:pt x="487" y="278"/>
                  </a:lnTo>
                  <a:lnTo>
                    <a:pt x="487" y="274"/>
                  </a:lnTo>
                  <a:lnTo>
                    <a:pt x="487" y="278"/>
                  </a:lnTo>
                  <a:lnTo>
                    <a:pt x="490" y="283"/>
                  </a:lnTo>
                  <a:lnTo>
                    <a:pt x="490" y="280"/>
                  </a:lnTo>
                  <a:lnTo>
                    <a:pt x="490" y="283"/>
                  </a:lnTo>
                  <a:lnTo>
                    <a:pt x="492" y="288"/>
                  </a:lnTo>
                  <a:lnTo>
                    <a:pt x="492" y="291"/>
                  </a:lnTo>
                  <a:lnTo>
                    <a:pt x="495" y="296"/>
                  </a:lnTo>
                  <a:lnTo>
                    <a:pt x="495" y="294"/>
                  </a:lnTo>
                  <a:lnTo>
                    <a:pt x="495" y="296"/>
                  </a:lnTo>
                  <a:lnTo>
                    <a:pt x="499" y="302"/>
                  </a:lnTo>
                  <a:lnTo>
                    <a:pt x="499" y="305"/>
                  </a:lnTo>
                  <a:lnTo>
                    <a:pt x="501" y="311"/>
                  </a:lnTo>
                  <a:lnTo>
                    <a:pt x="501" y="307"/>
                  </a:lnTo>
                  <a:lnTo>
                    <a:pt x="501" y="314"/>
                  </a:lnTo>
                  <a:lnTo>
                    <a:pt x="504" y="319"/>
                  </a:lnTo>
                  <a:lnTo>
                    <a:pt x="504" y="316"/>
                  </a:lnTo>
                  <a:lnTo>
                    <a:pt x="504" y="319"/>
                  </a:lnTo>
                  <a:lnTo>
                    <a:pt x="507" y="324"/>
                  </a:lnTo>
                  <a:lnTo>
                    <a:pt x="507" y="327"/>
                  </a:lnTo>
                  <a:lnTo>
                    <a:pt x="509" y="332"/>
                  </a:lnTo>
                  <a:lnTo>
                    <a:pt x="509" y="330"/>
                  </a:lnTo>
                  <a:lnTo>
                    <a:pt x="509" y="335"/>
                  </a:lnTo>
                  <a:lnTo>
                    <a:pt x="513" y="341"/>
                  </a:lnTo>
                  <a:lnTo>
                    <a:pt x="513" y="338"/>
                  </a:lnTo>
                  <a:lnTo>
                    <a:pt x="513" y="341"/>
                  </a:lnTo>
                  <a:lnTo>
                    <a:pt x="516" y="347"/>
                  </a:lnTo>
                  <a:lnTo>
                    <a:pt x="516" y="350"/>
                  </a:lnTo>
                  <a:lnTo>
                    <a:pt x="519" y="358"/>
                  </a:lnTo>
                  <a:lnTo>
                    <a:pt x="521" y="360"/>
                  </a:lnTo>
                  <a:lnTo>
                    <a:pt x="521" y="358"/>
                  </a:lnTo>
                  <a:lnTo>
                    <a:pt x="521" y="363"/>
                  </a:lnTo>
                  <a:lnTo>
                    <a:pt x="525" y="369"/>
                  </a:lnTo>
                  <a:lnTo>
                    <a:pt x="525" y="366"/>
                  </a:lnTo>
                  <a:lnTo>
                    <a:pt x="525" y="371"/>
                  </a:lnTo>
                  <a:lnTo>
                    <a:pt x="528" y="377"/>
                  </a:lnTo>
                  <a:lnTo>
                    <a:pt x="528" y="380"/>
                  </a:lnTo>
                  <a:lnTo>
                    <a:pt x="530" y="386"/>
                  </a:lnTo>
                  <a:lnTo>
                    <a:pt x="530" y="388"/>
                  </a:lnTo>
                  <a:lnTo>
                    <a:pt x="533" y="394"/>
                  </a:lnTo>
                  <a:lnTo>
                    <a:pt x="533" y="399"/>
                  </a:lnTo>
                  <a:lnTo>
                    <a:pt x="537" y="405"/>
                  </a:lnTo>
                  <a:lnTo>
                    <a:pt x="537" y="407"/>
                  </a:lnTo>
                  <a:lnTo>
                    <a:pt x="539" y="413"/>
                  </a:lnTo>
                  <a:lnTo>
                    <a:pt x="539" y="419"/>
                  </a:lnTo>
                  <a:lnTo>
                    <a:pt x="542" y="425"/>
                  </a:lnTo>
                  <a:lnTo>
                    <a:pt x="542" y="430"/>
                  </a:lnTo>
                  <a:lnTo>
                    <a:pt x="545" y="435"/>
                  </a:lnTo>
                  <a:lnTo>
                    <a:pt x="545" y="433"/>
                  </a:lnTo>
                  <a:lnTo>
                    <a:pt x="545" y="438"/>
                  </a:lnTo>
                  <a:lnTo>
                    <a:pt x="547" y="443"/>
                  </a:lnTo>
                  <a:lnTo>
                    <a:pt x="547" y="450"/>
                  </a:lnTo>
                  <a:lnTo>
                    <a:pt x="551" y="455"/>
                  </a:lnTo>
                  <a:lnTo>
                    <a:pt x="551" y="461"/>
                  </a:lnTo>
                  <a:lnTo>
                    <a:pt x="554" y="466"/>
                  </a:lnTo>
                  <a:lnTo>
                    <a:pt x="554" y="477"/>
                  </a:lnTo>
                  <a:lnTo>
                    <a:pt x="557" y="482"/>
                  </a:lnTo>
                  <a:lnTo>
                    <a:pt x="557" y="489"/>
                  </a:lnTo>
                  <a:lnTo>
                    <a:pt x="559" y="497"/>
                  </a:lnTo>
                  <a:lnTo>
                    <a:pt x="559" y="502"/>
                  </a:lnTo>
                  <a:lnTo>
                    <a:pt x="562" y="507"/>
                  </a:lnTo>
                  <a:lnTo>
                    <a:pt x="562" y="516"/>
                  </a:lnTo>
                  <a:lnTo>
                    <a:pt x="566" y="522"/>
                  </a:lnTo>
                  <a:lnTo>
                    <a:pt x="566" y="530"/>
                  </a:lnTo>
                  <a:lnTo>
                    <a:pt x="568" y="538"/>
                  </a:lnTo>
                  <a:lnTo>
                    <a:pt x="568" y="544"/>
                  </a:lnTo>
                  <a:lnTo>
                    <a:pt x="571" y="553"/>
                  </a:lnTo>
                  <a:lnTo>
                    <a:pt x="571" y="558"/>
                  </a:lnTo>
                  <a:lnTo>
                    <a:pt x="574" y="566"/>
                  </a:lnTo>
                  <a:lnTo>
                    <a:pt x="574" y="574"/>
                  </a:lnTo>
                  <a:lnTo>
                    <a:pt x="576" y="582"/>
                  </a:lnTo>
                  <a:lnTo>
                    <a:pt x="576" y="589"/>
                  </a:lnTo>
                  <a:lnTo>
                    <a:pt x="580" y="597"/>
                  </a:lnTo>
                  <a:lnTo>
                    <a:pt x="580" y="613"/>
                  </a:lnTo>
                  <a:lnTo>
                    <a:pt x="583" y="622"/>
                  </a:lnTo>
                  <a:lnTo>
                    <a:pt x="583" y="630"/>
                  </a:lnTo>
                  <a:lnTo>
                    <a:pt x="586" y="636"/>
                  </a:lnTo>
                  <a:lnTo>
                    <a:pt x="586" y="644"/>
                  </a:lnTo>
                  <a:lnTo>
                    <a:pt x="588" y="652"/>
                  </a:lnTo>
                  <a:lnTo>
                    <a:pt x="588" y="661"/>
                  </a:lnTo>
                  <a:lnTo>
                    <a:pt x="592" y="669"/>
                  </a:lnTo>
                  <a:lnTo>
                    <a:pt x="592" y="677"/>
                  </a:lnTo>
                  <a:lnTo>
                    <a:pt x="595" y="685"/>
                  </a:lnTo>
                  <a:lnTo>
                    <a:pt x="595" y="700"/>
                  </a:lnTo>
                  <a:lnTo>
                    <a:pt x="597" y="708"/>
                  </a:lnTo>
                  <a:lnTo>
                    <a:pt x="597" y="716"/>
                  </a:lnTo>
                  <a:lnTo>
                    <a:pt x="600" y="725"/>
                  </a:lnTo>
                  <a:lnTo>
                    <a:pt x="604" y="716"/>
                  </a:lnTo>
                  <a:lnTo>
                    <a:pt x="604" y="708"/>
                  </a:lnTo>
                  <a:lnTo>
                    <a:pt x="600" y="700"/>
                  </a:lnTo>
                  <a:lnTo>
                    <a:pt x="600" y="685"/>
                  </a:lnTo>
                  <a:lnTo>
                    <a:pt x="597" y="677"/>
                  </a:lnTo>
                  <a:lnTo>
                    <a:pt x="597" y="669"/>
                  </a:lnTo>
                  <a:lnTo>
                    <a:pt x="595" y="661"/>
                  </a:lnTo>
                  <a:lnTo>
                    <a:pt x="595" y="652"/>
                  </a:lnTo>
                  <a:lnTo>
                    <a:pt x="592" y="644"/>
                  </a:lnTo>
                  <a:lnTo>
                    <a:pt x="592" y="636"/>
                  </a:lnTo>
                  <a:lnTo>
                    <a:pt x="588" y="630"/>
                  </a:lnTo>
                  <a:lnTo>
                    <a:pt x="588" y="622"/>
                  </a:lnTo>
                  <a:lnTo>
                    <a:pt x="586" y="613"/>
                  </a:lnTo>
                  <a:lnTo>
                    <a:pt x="586" y="597"/>
                  </a:lnTo>
                  <a:lnTo>
                    <a:pt x="583" y="589"/>
                  </a:lnTo>
                  <a:lnTo>
                    <a:pt x="583" y="582"/>
                  </a:lnTo>
                  <a:lnTo>
                    <a:pt x="580" y="574"/>
                  </a:lnTo>
                  <a:lnTo>
                    <a:pt x="580" y="566"/>
                  </a:lnTo>
                  <a:lnTo>
                    <a:pt x="576" y="558"/>
                  </a:lnTo>
                  <a:lnTo>
                    <a:pt x="576" y="553"/>
                  </a:lnTo>
                  <a:lnTo>
                    <a:pt x="574" y="544"/>
                  </a:lnTo>
                  <a:lnTo>
                    <a:pt x="574" y="538"/>
                  </a:lnTo>
                  <a:lnTo>
                    <a:pt x="571" y="530"/>
                  </a:lnTo>
                  <a:lnTo>
                    <a:pt x="571" y="522"/>
                  </a:lnTo>
                  <a:lnTo>
                    <a:pt x="568" y="516"/>
                  </a:lnTo>
                  <a:lnTo>
                    <a:pt x="568" y="507"/>
                  </a:lnTo>
                  <a:lnTo>
                    <a:pt x="566" y="502"/>
                  </a:lnTo>
                  <a:lnTo>
                    <a:pt x="566" y="497"/>
                  </a:lnTo>
                  <a:lnTo>
                    <a:pt x="562" y="489"/>
                  </a:lnTo>
                  <a:lnTo>
                    <a:pt x="562" y="482"/>
                  </a:lnTo>
                  <a:lnTo>
                    <a:pt x="559" y="477"/>
                  </a:lnTo>
                  <a:lnTo>
                    <a:pt x="559" y="466"/>
                  </a:lnTo>
                  <a:lnTo>
                    <a:pt x="557" y="461"/>
                  </a:lnTo>
                  <a:lnTo>
                    <a:pt x="557" y="455"/>
                  </a:lnTo>
                  <a:lnTo>
                    <a:pt x="554" y="450"/>
                  </a:lnTo>
                  <a:lnTo>
                    <a:pt x="554" y="443"/>
                  </a:lnTo>
                  <a:lnTo>
                    <a:pt x="551" y="438"/>
                  </a:lnTo>
                  <a:lnTo>
                    <a:pt x="551" y="433"/>
                  </a:lnTo>
                  <a:lnTo>
                    <a:pt x="547" y="427"/>
                  </a:lnTo>
                  <a:lnTo>
                    <a:pt x="547" y="430"/>
                  </a:lnTo>
                  <a:lnTo>
                    <a:pt x="547" y="425"/>
                  </a:lnTo>
                  <a:lnTo>
                    <a:pt x="545" y="419"/>
                  </a:lnTo>
                  <a:lnTo>
                    <a:pt x="545" y="413"/>
                  </a:lnTo>
                  <a:lnTo>
                    <a:pt x="542" y="407"/>
                  </a:lnTo>
                  <a:lnTo>
                    <a:pt x="542" y="405"/>
                  </a:lnTo>
                  <a:lnTo>
                    <a:pt x="539" y="399"/>
                  </a:lnTo>
                  <a:lnTo>
                    <a:pt x="539" y="394"/>
                  </a:lnTo>
                  <a:lnTo>
                    <a:pt x="537" y="388"/>
                  </a:lnTo>
                  <a:lnTo>
                    <a:pt x="537" y="386"/>
                  </a:lnTo>
                  <a:lnTo>
                    <a:pt x="533" y="380"/>
                  </a:lnTo>
                  <a:lnTo>
                    <a:pt x="533" y="377"/>
                  </a:lnTo>
                  <a:lnTo>
                    <a:pt x="530" y="371"/>
                  </a:lnTo>
                  <a:lnTo>
                    <a:pt x="530" y="366"/>
                  </a:lnTo>
                  <a:lnTo>
                    <a:pt x="528" y="360"/>
                  </a:lnTo>
                  <a:lnTo>
                    <a:pt x="528" y="363"/>
                  </a:lnTo>
                  <a:lnTo>
                    <a:pt x="528" y="358"/>
                  </a:lnTo>
                  <a:lnTo>
                    <a:pt x="525" y="352"/>
                  </a:lnTo>
                  <a:lnTo>
                    <a:pt x="525" y="355"/>
                  </a:lnTo>
                  <a:lnTo>
                    <a:pt x="521" y="350"/>
                  </a:lnTo>
                  <a:lnTo>
                    <a:pt x="521" y="347"/>
                  </a:lnTo>
                  <a:lnTo>
                    <a:pt x="519" y="341"/>
                  </a:lnTo>
                  <a:lnTo>
                    <a:pt x="519" y="338"/>
                  </a:lnTo>
                  <a:lnTo>
                    <a:pt x="516" y="332"/>
                  </a:lnTo>
                  <a:lnTo>
                    <a:pt x="516" y="335"/>
                  </a:lnTo>
                  <a:lnTo>
                    <a:pt x="516" y="330"/>
                  </a:lnTo>
                  <a:lnTo>
                    <a:pt x="513" y="324"/>
                  </a:lnTo>
                  <a:lnTo>
                    <a:pt x="513" y="327"/>
                  </a:lnTo>
                  <a:lnTo>
                    <a:pt x="513" y="324"/>
                  </a:lnTo>
                  <a:lnTo>
                    <a:pt x="509" y="319"/>
                  </a:lnTo>
                  <a:lnTo>
                    <a:pt x="509" y="316"/>
                  </a:lnTo>
                  <a:lnTo>
                    <a:pt x="507" y="311"/>
                  </a:lnTo>
                  <a:lnTo>
                    <a:pt x="507" y="314"/>
                  </a:lnTo>
                  <a:lnTo>
                    <a:pt x="507" y="307"/>
                  </a:lnTo>
                  <a:lnTo>
                    <a:pt x="504" y="302"/>
                  </a:lnTo>
                  <a:lnTo>
                    <a:pt x="504" y="305"/>
                  </a:lnTo>
                  <a:lnTo>
                    <a:pt x="504" y="302"/>
                  </a:lnTo>
                  <a:lnTo>
                    <a:pt x="501" y="296"/>
                  </a:lnTo>
                  <a:lnTo>
                    <a:pt x="501" y="294"/>
                  </a:lnTo>
                  <a:lnTo>
                    <a:pt x="499" y="288"/>
                  </a:lnTo>
                  <a:lnTo>
                    <a:pt x="499" y="291"/>
                  </a:lnTo>
                  <a:lnTo>
                    <a:pt x="499" y="288"/>
                  </a:lnTo>
                  <a:lnTo>
                    <a:pt x="495" y="283"/>
                  </a:lnTo>
                  <a:lnTo>
                    <a:pt x="495" y="280"/>
                  </a:lnTo>
                  <a:lnTo>
                    <a:pt x="492" y="274"/>
                  </a:lnTo>
                  <a:lnTo>
                    <a:pt x="492" y="278"/>
                  </a:lnTo>
                  <a:lnTo>
                    <a:pt x="492" y="274"/>
                  </a:lnTo>
                  <a:lnTo>
                    <a:pt x="490" y="268"/>
                  </a:lnTo>
                  <a:lnTo>
                    <a:pt x="490" y="271"/>
                  </a:lnTo>
                  <a:lnTo>
                    <a:pt x="490" y="268"/>
                  </a:lnTo>
                  <a:lnTo>
                    <a:pt x="487" y="263"/>
                  </a:lnTo>
                  <a:lnTo>
                    <a:pt x="487" y="266"/>
                  </a:lnTo>
                  <a:lnTo>
                    <a:pt x="487" y="263"/>
                  </a:lnTo>
                  <a:lnTo>
                    <a:pt x="484" y="258"/>
                  </a:lnTo>
                  <a:lnTo>
                    <a:pt x="484" y="260"/>
                  </a:lnTo>
                  <a:lnTo>
                    <a:pt x="484" y="255"/>
                  </a:lnTo>
                  <a:lnTo>
                    <a:pt x="480" y="250"/>
                  </a:lnTo>
                  <a:lnTo>
                    <a:pt x="480" y="252"/>
                  </a:lnTo>
                  <a:lnTo>
                    <a:pt x="480" y="250"/>
                  </a:lnTo>
                  <a:lnTo>
                    <a:pt x="478" y="244"/>
                  </a:lnTo>
                  <a:lnTo>
                    <a:pt x="478" y="247"/>
                  </a:lnTo>
                  <a:lnTo>
                    <a:pt x="478" y="244"/>
                  </a:lnTo>
                  <a:lnTo>
                    <a:pt x="475" y="238"/>
                  </a:lnTo>
                  <a:lnTo>
                    <a:pt x="475" y="240"/>
                  </a:lnTo>
                  <a:lnTo>
                    <a:pt x="475" y="235"/>
                  </a:lnTo>
                  <a:lnTo>
                    <a:pt x="470" y="227"/>
                  </a:lnTo>
                  <a:lnTo>
                    <a:pt x="470" y="230"/>
                  </a:lnTo>
                  <a:lnTo>
                    <a:pt x="470" y="227"/>
                  </a:lnTo>
                  <a:lnTo>
                    <a:pt x="466" y="222"/>
                  </a:lnTo>
                  <a:lnTo>
                    <a:pt x="466" y="224"/>
                  </a:lnTo>
                  <a:lnTo>
                    <a:pt x="466" y="219"/>
                  </a:lnTo>
                  <a:lnTo>
                    <a:pt x="461" y="211"/>
                  </a:lnTo>
                  <a:lnTo>
                    <a:pt x="461" y="213"/>
                  </a:lnTo>
                  <a:lnTo>
                    <a:pt x="461" y="211"/>
                  </a:lnTo>
                  <a:lnTo>
                    <a:pt x="458" y="204"/>
                  </a:lnTo>
                  <a:lnTo>
                    <a:pt x="458" y="208"/>
                  </a:lnTo>
                  <a:lnTo>
                    <a:pt x="458" y="202"/>
                  </a:lnTo>
                  <a:lnTo>
                    <a:pt x="451" y="202"/>
                  </a:lnTo>
                  <a:lnTo>
                    <a:pt x="454" y="204"/>
                  </a:lnTo>
                  <a:lnTo>
                    <a:pt x="454" y="199"/>
                  </a:lnTo>
                  <a:lnTo>
                    <a:pt x="449" y="191"/>
                  </a:lnTo>
                  <a:lnTo>
                    <a:pt x="449" y="194"/>
                  </a:lnTo>
                  <a:lnTo>
                    <a:pt x="449" y="191"/>
                  </a:lnTo>
                  <a:lnTo>
                    <a:pt x="443" y="183"/>
                  </a:lnTo>
                  <a:lnTo>
                    <a:pt x="443" y="185"/>
                  </a:lnTo>
                  <a:lnTo>
                    <a:pt x="443" y="180"/>
                  </a:lnTo>
                  <a:lnTo>
                    <a:pt x="437" y="180"/>
                  </a:lnTo>
                  <a:lnTo>
                    <a:pt x="440" y="183"/>
                  </a:lnTo>
                  <a:lnTo>
                    <a:pt x="440" y="180"/>
                  </a:lnTo>
                  <a:lnTo>
                    <a:pt x="432" y="168"/>
                  </a:lnTo>
                  <a:lnTo>
                    <a:pt x="432" y="171"/>
                  </a:lnTo>
                  <a:lnTo>
                    <a:pt x="432" y="166"/>
                  </a:lnTo>
                  <a:lnTo>
                    <a:pt x="425" y="166"/>
                  </a:lnTo>
                  <a:lnTo>
                    <a:pt x="428" y="166"/>
                  </a:lnTo>
                  <a:lnTo>
                    <a:pt x="425" y="163"/>
                  </a:lnTo>
                  <a:lnTo>
                    <a:pt x="425" y="166"/>
                  </a:lnTo>
                  <a:lnTo>
                    <a:pt x="425" y="163"/>
                  </a:lnTo>
                  <a:lnTo>
                    <a:pt x="411" y="147"/>
                  </a:lnTo>
                  <a:lnTo>
                    <a:pt x="411" y="149"/>
                  </a:lnTo>
                  <a:lnTo>
                    <a:pt x="411" y="147"/>
                  </a:lnTo>
                  <a:lnTo>
                    <a:pt x="405" y="141"/>
                  </a:lnTo>
                  <a:lnTo>
                    <a:pt x="403" y="141"/>
                  </a:lnTo>
                  <a:lnTo>
                    <a:pt x="405" y="141"/>
                  </a:lnTo>
                  <a:lnTo>
                    <a:pt x="399" y="135"/>
                  </a:lnTo>
                  <a:lnTo>
                    <a:pt x="399" y="139"/>
                  </a:lnTo>
                  <a:lnTo>
                    <a:pt x="399" y="132"/>
                  </a:lnTo>
                  <a:lnTo>
                    <a:pt x="394" y="132"/>
                  </a:lnTo>
                  <a:lnTo>
                    <a:pt x="396" y="132"/>
                  </a:lnTo>
                  <a:lnTo>
                    <a:pt x="382" y="121"/>
                  </a:lnTo>
                  <a:lnTo>
                    <a:pt x="379" y="121"/>
                  </a:lnTo>
                  <a:lnTo>
                    <a:pt x="382" y="124"/>
                  </a:lnTo>
                  <a:lnTo>
                    <a:pt x="382" y="121"/>
                  </a:lnTo>
                  <a:lnTo>
                    <a:pt x="373" y="113"/>
                  </a:lnTo>
                  <a:lnTo>
                    <a:pt x="370" y="113"/>
                  </a:lnTo>
                  <a:lnTo>
                    <a:pt x="373" y="113"/>
                  </a:lnTo>
                  <a:lnTo>
                    <a:pt x="361" y="105"/>
                  </a:lnTo>
                  <a:lnTo>
                    <a:pt x="358" y="105"/>
                  </a:lnTo>
                  <a:lnTo>
                    <a:pt x="361" y="105"/>
                  </a:lnTo>
                  <a:lnTo>
                    <a:pt x="358" y="102"/>
                  </a:lnTo>
                  <a:lnTo>
                    <a:pt x="358" y="105"/>
                  </a:lnTo>
                  <a:lnTo>
                    <a:pt x="358" y="102"/>
                  </a:lnTo>
                  <a:lnTo>
                    <a:pt x="353" y="96"/>
                  </a:lnTo>
                  <a:lnTo>
                    <a:pt x="350" y="96"/>
                  </a:lnTo>
                  <a:lnTo>
                    <a:pt x="353" y="96"/>
                  </a:lnTo>
                  <a:lnTo>
                    <a:pt x="344" y="91"/>
                  </a:lnTo>
                  <a:lnTo>
                    <a:pt x="341" y="91"/>
                  </a:lnTo>
                  <a:lnTo>
                    <a:pt x="344" y="91"/>
                  </a:lnTo>
                  <a:lnTo>
                    <a:pt x="336" y="85"/>
                  </a:lnTo>
                  <a:lnTo>
                    <a:pt x="332" y="85"/>
                  </a:lnTo>
                  <a:lnTo>
                    <a:pt x="336" y="85"/>
                  </a:lnTo>
                  <a:lnTo>
                    <a:pt x="326" y="80"/>
                  </a:lnTo>
                  <a:lnTo>
                    <a:pt x="324" y="80"/>
                  </a:lnTo>
                  <a:lnTo>
                    <a:pt x="326" y="83"/>
                  </a:lnTo>
                  <a:lnTo>
                    <a:pt x="326" y="80"/>
                  </a:lnTo>
                  <a:lnTo>
                    <a:pt x="320" y="75"/>
                  </a:lnTo>
                  <a:lnTo>
                    <a:pt x="317" y="75"/>
                  </a:lnTo>
                  <a:lnTo>
                    <a:pt x="320" y="75"/>
                  </a:lnTo>
                  <a:lnTo>
                    <a:pt x="315" y="72"/>
                  </a:lnTo>
                  <a:lnTo>
                    <a:pt x="312" y="72"/>
                  </a:lnTo>
                  <a:lnTo>
                    <a:pt x="315" y="72"/>
                  </a:lnTo>
                  <a:lnTo>
                    <a:pt x="309" y="68"/>
                  </a:lnTo>
                  <a:lnTo>
                    <a:pt x="306" y="68"/>
                  </a:lnTo>
                  <a:lnTo>
                    <a:pt x="309" y="68"/>
                  </a:lnTo>
                  <a:lnTo>
                    <a:pt x="300" y="63"/>
                  </a:lnTo>
                  <a:lnTo>
                    <a:pt x="297" y="63"/>
                  </a:lnTo>
                  <a:lnTo>
                    <a:pt x="300" y="63"/>
                  </a:lnTo>
                  <a:lnTo>
                    <a:pt x="291" y="57"/>
                  </a:lnTo>
                  <a:lnTo>
                    <a:pt x="288" y="57"/>
                  </a:lnTo>
                  <a:lnTo>
                    <a:pt x="291" y="57"/>
                  </a:lnTo>
                  <a:lnTo>
                    <a:pt x="286" y="55"/>
                  </a:lnTo>
                  <a:lnTo>
                    <a:pt x="283" y="55"/>
                  </a:lnTo>
                  <a:lnTo>
                    <a:pt x="286" y="55"/>
                  </a:lnTo>
                  <a:lnTo>
                    <a:pt x="279" y="52"/>
                  </a:lnTo>
                  <a:lnTo>
                    <a:pt x="277" y="52"/>
                  </a:lnTo>
                  <a:lnTo>
                    <a:pt x="279" y="52"/>
                  </a:lnTo>
                  <a:lnTo>
                    <a:pt x="274" y="49"/>
                  </a:lnTo>
                  <a:lnTo>
                    <a:pt x="271" y="49"/>
                  </a:lnTo>
                  <a:lnTo>
                    <a:pt x="274" y="49"/>
                  </a:lnTo>
                  <a:lnTo>
                    <a:pt x="269" y="47"/>
                  </a:lnTo>
                  <a:lnTo>
                    <a:pt x="265" y="47"/>
                  </a:lnTo>
                  <a:lnTo>
                    <a:pt x="269" y="47"/>
                  </a:lnTo>
                  <a:lnTo>
                    <a:pt x="262" y="44"/>
                  </a:lnTo>
                  <a:lnTo>
                    <a:pt x="259" y="44"/>
                  </a:lnTo>
                  <a:lnTo>
                    <a:pt x="262" y="44"/>
                  </a:lnTo>
                  <a:lnTo>
                    <a:pt x="257" y="41"/>
                  </a:lnTo>
                  <a:lnTo>
                    <a:pt x="253" y="41"/>
                  </a:lnTo>
                  <a:lnTo>
                    <a:pt x="257" y="41"/>
                  </a:lnTo>
                  <a:lnTo>
                    <a:pt x="250" y="38"/>
                  </a:lnTo>
                  <a:lnTo>
                    <a:pt x="245" y="38"/>
                  </a:lnTo>
                  <a:lnTo>
                    <a:pt x="248" y="41"/>
                  </a:lnTo>
                  <a:lnTo>
                    <a:pt x="248" y="36"/>
                  </a:lnTo>
                  <a:lnTo>
                    <a:pt x="236" y="36"/>
                  </a:lnTo>
                  <a:lnTo>
                    <a:pt x="239" y="36"/>
                  </a:lnTo>
                  <a:lnTo>
                    <a:pt x="233" y="32"/>
                  </a:lnTo>
                  <a:lnTo>
                    <a:pt x="230" y="32"/>
                  </a:lnTo>
                  <a:lnTo>
                    <a:pt x="233" y="32"/>
                  </a:lnTo>
                  <a:lnTo>
                    <a:pt x="227" y="29"/>
                  </a:lnTo>
                  <a:lnTo>
                    <a:pt x="219" y="29"/>
                  </a:lnTo>
                  <a:lnTo>
                    <a:pt x="221" y="29"/>
                  </a:lnTo>
                  <a:lnTo>
                    <a:pt x="216" y="27"/>
                  </a:lnTo>
                  <a:lnTo>
                    <a:pt x="210" y="27"/>
                  </a:lnTo>
                  <a:lnTo>
                    <a:pt x="212" y="27"/>
                  </a:lnTo>
                  <a:lnTo>
                    <a:pt x="207" y="24"/>
                  </a:lnTo>
                  <a:lnTo>
                    <a:pt x="200" y="24"/>
                  </a:lnTo>
                  <a:lnTo>
                    <a:pt x="204" y="24"/>
                  </a:lnTo>
                  <a:lnTo>
                    <a:pt x="198" y="21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8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75" y="16"/>
                  </a:lnTo>
                  <a:lnTo>
                    <a:pt x="166" y="16"/>
                  </a:lnTo>
                  <a:lnTo>
                    <a:pt x="169" y="16"/>
                  </a:lnTo>
                  <a:lnTo>
                    <a:pt x="163" y="13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49" y="11"/>
                  </a:lnTo>
                  <a:lnTo>
                    <a:pt x="140" y="11"/>
                  </a:lnTo>
                  <a:lnTo>
                    <a:pt x="143" y="11"/>
                  </a:lnTo>
                  <a:lnTo>
                    <a:pt x="137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19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99" y="2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6" y="2"/>
                  </a:lnTo>
                  <a:lnTo>
                    <a:pt x="0" y="5"/>
                  </a:lnTo>
                  <a:lnTo>
                    <a:pt x="3" y="11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98" name="Freeform 42"/>
            <p:cNvSpPr>
              <a:spLocks noChangeAspect="1"/>
            </p:cNvSpPr>
            <p:nvPr/>
          </p:nvSpPr>
          <p:spPr bwMode="auto">
            <a:xfrm>
              <a:off x="2028" y="2552"/>
              <a:ext cx="61" cy="216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36"/>
                </a:cxn>
                <a:cxn ang="0">
                  <a:pos x="5" y="52"/>
                </a:cxn>
                <a:cxn ang="0">
                  <a:pos x="8" y="72"/>
                </a:cxn>
                <a:cxn ang="0">
                  <a:pos x="11" y="85"/>
                </a:cxn>
                <a:cxn ang="0">
                  <a:pos x="15" y="96"/>
                </a:cxn>
                <a:cxn ang="0">
                  <a:pos x="17" y="111"/>
                </a:cxn>
                <a:cxn ang="0">
                  <a:pos x="20" y="130"/>
                </a:cxn>
                <a:cxn ang="0">
                  <a:pos x="23" y="150"/>
                </a:cxn>
                <a:cxn ang="0">
                  <a:pos x="26" y="160"/>
                </a:cxn>
                <a:cxn ang="0">
                  <a:pos x="29" y="180"/>
                </a:cxn>
                <a:cxn ang="0">
                  <a:pos x="32" y="196"/>
                </a:cxn>
                <a:cxn ang="0">
                  <a:pos x="34" y="216"/>
                </a:cxn>
                <a:cxn ang="0">
                  <a:pos x="38" y="227"/>
                </a:cxn>
                <a:cxn ang="0">
                  <a:pos x="41" y="244"/>
                </a:cxn>
                <a:cxn ang="0">
                  <a:pos x="43" y="260"/>
                </a:cxn>
                <a:cxn ang="0">
                  <a:pos x="46" y="278"/>
                </a:cxn>
                <a:cxn ang="0">
                  <a:pos x="50" y="299"/>
                </a:cxn>
                <a:cxn ang="0">
                  <a:pos x="53" y="316"/>
                </a:cxn>
                <a:cxn ang="0">
                  <a:pos x="55" y="333"/>
                </a:cxn>
                <a:cxn ang="0">
                  <a:pos x="58" y="347"/>
                </a:cxn>
                <a:cxn ang="0">
                  <a:pos x="61" y="378"/>
                </a:cxn>
                <a:cxn ang="0">
                  <a:pos x="100" y="280"/>
                </a:cxn>
                <a:cxn ang="0">
                  <a:pos x="76" y="319"/>
                </a:cxn>
                <a:cxn ang="0">
                  <a:pos x="67" y="361"/>
                </a:cxn>
                <a:cxn ang="0">
                  <a:pos x="64" y="347"/>
                </a:cxn>
                <a:cxn ang="0">
                  <a:pos x="61" y="333"/>
                </a:cxn>
                <a:cxn ang="0">
                  <a:pos x="58" y="316"/>
                </a:cxn>
                <a:cxn ang="0">
                  <a:pos x="55" y="299"/>
                </a:cxn>
                <a:cxn ang="0">
                  <a:pos x="53" y="278"/>
                </a:cxn>
                <a:cxn ang="0">
                  <a:pos x="50" y="260"/>
                </a:cxn>
                <a:cxn ang="0">
                  <a:pos x="46" y="244"/>
                </a:cxn>
                <a:cxn ang="0">
                  <a:pos x="43" y="227"/>
                </a:cxn>
                <a:cxn ang="0">
                  <a:pos x="41" y="216"/>
                </a:cxn>
                <a:cxn ang="0">
                  <a:pos x="38" y="196"/>
                </a:cxn>
                <a:cxn ang="0">
                  <a:pos x="34" y="180"/>
                </a:cxn>
                <a:cxn ang="0">
                  <a:pos x="32" y="160"/>
                </a:cxn>
                <a:cxn ang="0">
                  <a:pos x="29" y="150"/>
                </a:cxn>
                <a:cxn ang="0">
                  <a:pos x="26" y="130"/>
                </a:cxn>
                <a:cxn ang="0">
                  <a:pos x="23" y="111"/>
                </a:cxn>
                <a:cxn ang="0">
                  <a:pos x="20" y="96"/>
                </a:cxn>
                <a:cxn ang="0">
                  <a:pos x="17" y="85"/>
                </a:cxn>
                <a:cxn ang="0">
                  <a:pos x="15" y="72"/>
                </a:cxn>
                <a:cxn ang="0">
                  <a:pos x="11" y="52"/>
                </a:cxn>
                <a:cxn ang="0">
                  <a:pos x="8" y="36"/>
                </a:cxn>
                <a:cxn ang="0">
                  <a:pos x="5" y="13"/>
                </a:cxn>
                <a:cxn ang="0">
                  <a:pos x="3" y="0"/>
                </a:cxn>
              </a:cxnLst>
              <a:rect l="0" t="0" r="r" b="b"/>
              <a:pathLst>
                <a:path w="101" h="379">
                  <a:moveTo>
                    <a:pt x="0" y="8"/>
                  </a:moveTo>
                  <a:lnTo>
                    <a:pt x="0" y="13"/>
                  </a:lnTo>
                  <a:lnTo>
                    <a:pt x="3" y="21"/>
                  </a:lnTo>
                  <a:lnTo>
                    <a:pt x="3" y="36"/>
                  </a:lnTo>
                  <a:lnTo>
                    <a:pt x="5" y="44"/>
                  </a:lnTo>
                  <a:lnTo>
                    <a:pt x="5" y="52"/>
                  </a:lnTo>
                  <a:lnTo>
                    <a:pt x="8" y="58"/>
                  </a:lnTo>
                  <a:lnTo>
                    <a:pt x="8" y="72"/>
                  </a:lnTo>
                  <a:lnTo>
                    <a:pt x="11" y="80"/>
                  </a:lnTo>
                  <a:lnTo>
                    <a:pt x="11" y="85"/>
                  </a:lnTo>
                  <a:lnTo>
                    <a:pt x="15" y="91"/>
                  </a:lnTo>
                  <a:lnTo>
                    <a:pt x="15" y="96"/>
                  </a:lnTo>
                  <a:lnTo>
                    <a:pt x="17" y="105"/>
                  </a:lnTo>
                  <a:lnTo>
                    <a:pt x="17" y="111"/>
                  </a:lnTo>
                  <a:lnTo>
                    <a:pt x="20" y="116"/>
                  </a:lnTo>
                  <a:lnTo>
                    <a:pt x="20" y="130"/>
                  </a:lnTo>
                  <a:lnTo>
                    <a:pt x="23" y="135"/>
                  </a:lnTo>
                  <a:lnTo>
                    <a:pt x="23" y="150"/>
                  </a:lnTo>
                  <a:lnTo>
                    <a:pt x="26" y="155"/>
                  </a:lnTo>
                  <a:lnTo>
                    <a:pt x="26" y="160"/>
                  </a:lnTo>
                  <a:lnTo>
                    <a:pt x="29" y="166"/>
                  </a:lnTo>
                  <a:lnTo>
                    <a:pt x="29" y="180"/>
                  </a:lnTo>
                  <a:lnTo>
                    <a:pt x="32" y="186"/>
                  </a:lnTo>
                  <a:lnTo>
                    <a:pt x="32" y="196"/>
                  </a:lnTo>
                  <a:lnTo>
                    <a:pt x="34" y="205"/>
                  </a:lnTo>
                  <a:lnTo>
                    <a:pt x="34" y="216"/>
                  </a:lnTo>
                  <a:lnTo>
                    <a:pt x="38" y="222"/>
                  </a:lnTo>
                  <a:lnTo>
                    <a:pt x="38" y="227"/>
                  </a:lnTo>
                  <a:lnTo>
                    <a:pt x="41" y="233"/>
                  </a:lnTo>
                  <a:lnTo>
                    <a:pt x="41" y="244"/>
                  </a:lnTo>
                  <a:lnTo>
                    <a:pt x="43" y="250"/>
                  </a:lnTo>
                  <a:lnTo>
                    <a:pt x="43" y="260"/>
                  </a:lnTo>
                  <a:lnTo>
                    <a:pt x="46" y="266"/>
                  </a:lnTo>
                  <a:lnTo>
                    <a:pt x="46" y="278"/>
                  </a:lnTo>
                  <a:lnTo>
                    <a:pt x="50" y="283"/>
                  </a:lnTo>
                  <a:lnTo>
                    <a:pt x="50" y="299"/>
                  </a:lnTo>
                  <a:lnTo>
                    <a:pt x="53" y="305"/>
                  </a:lnTo>
                  <a:lnTo>
                    <a:pt x="53" y="316"/>
                  </a:lnTo>
                  <a:lnTo>
                    <a:pt x="55" y="322"/>
                  </a:lnTo>
                  <a:lnTo>
                    <a:pt x="55" y="333"/>
                  </a:lnTo>
                  <a:lnTo>
                    <a:pt x="58" y="338"/>
                  </a:lnTo>
                  <a:lnTo>
                    <a:pt x="58" y="347"/>
                  </a:lnTo>
                  <a:lnTo>
                    <a:pt x="61" y="353"/>
                  </a:lnTo>
                  <a:lnTo>
                    <a:pt x="61" y="378"/>
                  </a:lnTo>
                  <a:lnTo>
                    <a:pt x="82" y="319"/>
                  </a:lnTo>
                  <a:lnTo>
                    <a:pt x="100" y="280"/>
                  </a:lnTo>
                  <a:lnTo>
                    <a:pt x="93" y="280"/>
                  </a:lnTo>
                  <a:lnTo>
                    <a:pt x="76" y="319"/>
                  </a:lnTo>
                  <a:lnTo>
                    <a:pt x="61" y="361"/>
                  </a:lnTo>
                  <a:lnTo>
                    <a:pt x="67" y="361"/>
                  </a:lnTo>
                  <a:lnTo>
                    <a:pt x="67" y="353"/>
                  </a:lnTo>
                  <a:lnTo>
                    <a:pt x="64" y="347"/>
                  </a:lnTo>
                  <a:lnTo>
                    <a:pt x="64" y="338"/>
                  </a:lnTo>
                  <a:lnTo>
                    <a:pt x="61" y="333"/>
                  </a:lnTo>
                  <a:lnTo>
                    <a:pt x="61" y="322"/>
                  </a:lnTo>
                  <a:lnTo>
                    <a:pt x="58" y="316"/>
                  </a:lnTo>
                  <a:lnTo>
                    <a:pt x="58" y="305"/>
                  </a:lnTo>
                  <a:lnTo>
                    <a:pt x="55" y="299"/>
                  </a:lnTo>
                  <a:lnTo>
                    <a:pt x="55" y="283"/>
                  </a:lnTo>
                  <a:lnTo>
                    <a:pt x="53" y="278"/>
                  </a:lnTo>
                  <a:lnTo>
                    <a:pt x="53" y="266"/>
                  </a:lnTo>
                  <a:lnTo>
                    <a:pt x="50" y="260"/>
                  </a:lnTo>
                  <a:lnTo>
                    <a:pt x="50" y="250"/>
                  </a:lnTo>
                  <a:lnTo>
                    <a:pt x="46" y="244"/>
                  </a:lnTo>
                  <a:lnTo>
                    <a:pt x="46" y="233"/>
                  </a:lnTo>
                  <a:lnTo>
                    <a:pt x="43" y="227"/>
                  </a:lnTo>
                  <a:lnTo>
                    <a:pt x="43" y="222"/>
                  </a:lnTo>
                  <a:lnTo>
                    <a:pt x="41" y="216"/>
                  </a:lnTo>
                  <a:lnTo>
                    <a:pt x="41" y="205"/>
                  </a:lnTo>
                  <a:lnTo>
                    <a:pt x="38" y="196"/>
                  </a:lnTo>
                  <a:lnTo>
                    <a:pt x="38" y="186"/>
                  </a:lnTo>
                  <a:lnTo>
                    <a:pt x="34" y="180"/>
                  </a:lnTo>
                  <a:lnTo>
                    <a:pt x="34" y="166"/>
                  </a:lnTo>
                  <a:lnTo>
                    <a:pt x="32" y="160"/>
                  </a:lnTo>
                  <a:lnTo>
                    <a:pt x="32" y="155"/>
                  </a:lnTo>
                  <a:lnTo>
                    <a:pt x="29" y="150"/>
                  </a:lnTo>
                  <a:lnTo>
                    <a:pt x="29" y="135"/>
                  </a:lnTo>
                  <a:lnTo>
                    <a:pt x="26" y="130"/>
                  </a:lnTo>
                  <a:lnTo>
                    <a:pt x="26" y="116"/>
                  </a:lnTo>
                  <a:lnTo>
                    <a:pt x="23" y="111"/>
                  </a:lnTo>
                  <a:lnTo>
                    <a:pt x="23" y="105"/>
                  </a:lnTo>
                  <a:lnTo>
                    <a:pt x="20" y="96"/>
                  </a:lnTo>
                  <a:lnTo>
                    <a:pt x="20" y="91"/>
                  </a:lnTo>
                  <a:lnTo>
                    <a:pt x="17" y="85"/>
                  </a:lnTo>
                  <a:lnTo>
                    <a:pt x="17" y="80"/>
                  </a:lnTo>
                  <a:lnTo>
                    <a:pt x="15" y="72"/>
                  </a:lnTo>
                  <a:lnTo>
                    <a:pt x="15" y="58"/>
                  </a:lnTo>
                  <a:lnTo>
                    <a:pt x="11" y="52"/>
                  </a:lnTo>
                  <a:lnTo>
                    <a:pt x="11" y="44"/>
                  </a:lnTo>
                  <a:lnTo>
                    <a:pt x="8" y="36"/>
                  </a:lnTo>
                  <a:lnTo>
                    <a:pt x="8" y="21"/>
                  </a:lnTo>
                  <a:lnTo>
                    <a:pt x="5" y="13"/>
                  </a:lnTo>
                  <a:lnTo>
                    <a:pt x="5" y="8"/>
                  </a:lnTo>
                  <a:lnTo>
                    <a:pt x="3" y="0"/>
                  </a:lnTo>
                  <a:lnTo>
                    <a:pt x="0" y="8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699" name="Freeform 43"/>
            <p:cNvSpPr>
              <a:spLocks noChangeAspect="1"/>
            </p:cNvSpPr>
            <p:nvPr/>
          </p:nvSpPr>
          <p:spPr bwMode="auto">
            <a:xfrm>
              <a:off x="707" y="3047"/>
              <a:ext cx="440" cy="10"/>
            </a:xfrm>
            <a:custGeom>
              <a:avLst/>
              <a:gdLst/>
              <a:ahLst/>
              <a:cxnLst>
                <a:cxn ang="0">
                  <a:pos x="72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23" y="17"/>
                </a:cxn>
                <a:cxn ang="0">
                  <a:pos x="723" y="0"/>
                </a:cxn>
              </a:cxnLst>
              <a:rect l="0" t="0" r="r" b="b"/>
              <a:pathLst>
                <a:path w="724" h="18">
                  <a:moveTo>
                    <a:pt x="723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723" y="17"/>
                  </a:lnTo>
                  <a:lnTo>
                    <a:pt x="723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00" name="Freeform 44"/>
            <p:cNvSpPr>
              <a:spLocks noChangeAspect="1"/>
            </p:cNvSpPr>
            <p:nvPr/>
          </p:nvSpPr>
          <p:spPr bwMode="auto">
            <a:xfrm>
              <a:off x="1119" y="3087"/>
              <a:ext cx="970" cy="1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595" y="17"/>
                </a:cxn>
                <a:cxn ang="0">
                  <a:pos x="1595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1596" h="18">
                  <a:moveTo>
                    <a:pt x="0" y="17"/>
                  </a:moveTo>
                  <a:lnTo>
                    <a:pt x="1595" y="17"/>
                  </a:lnTo>
                  <a:lnTo>
                    <a:pt x="1595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01" name="Rectangle 45"/>
            <p:cNvSpPr>
              <a:spLocks noChangeAspect="1" noChangeArrowheads="1"/>
            </p:cNvSpPr>
            <p:nvPr/>
          </p:nvSpPr>
          <p:spPr bwMode="auto">
            <a:xfrm>
              <a:off x="989" y="3451"/>
              <a:ext cx="279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</a:t>
              </a:r>
              <a:r>
                <a:rPr lang="en-US" sz="800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 sz="8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</a:t>
              </a:r>
              <a:r>
                <a:rPr lang="en-US" sz="800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 sz="8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US" sz="800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</a:t>
              </a:r>
            </a:p>
          </p:txBody>
        </p:sp>
        <p:sp>
          <p:nvSpPr>
            <p:cNvPr id="582702" name="Rectangle 46"/>
            <p:cNvSpPr>
              <a:spLocks noChangeAspect="1" noChangeArrowheads="1"/>
            </p:cNvSpPr>
            <p:nvPr/>
          </p:nvSpPr>
          <p:spPr bwMode="auto">
            <a:xfrm>
              <a:off x="991" y="3541"/>
              <a:ext cx="274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Enstatite</a:t>
              </a:r>
            </a:p>
          </p:txBody>
        </p:sp>
        <p:sp>
          <p:nvSpPr>
            <p:cNvPr id="582703" name="Rectangle 47"/>
            <p:cNvSpPr>
              <a:spLocks noChangeAspect="1" noChangeArrowheads="1"/>
            </p:cNvSpPr>
            <p:nvPr/>
          </p:nvSpPr>
          <p:spPr bwMode="auto">
            <a:xfrm>
              <a:off x="571" y="3545"/>
              <a:ext cx="29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Forsterite</a:t>
              </a:r>
            </a:p>
          </p:txBody>
        </p:sp>
        <p:sp>
          <p:nvSpPr>
            <p:cNvPr id="28773" name="Rectangle 48"/>
            <p:cNvSpPr>
              <a:spLocks noChangeAspect="1" noChangeArrowheads="1"/>
            </p:cNvSpPr>
            <p:nvPr/>
          </p:nvSpPr>
          <p:spPr bwMode="auto">
            <a:xfrm>
              <a:off x="719" y="3157"/>
              <a:ext cx="29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Forsterite</a:t>
              </a:r>
            </a:p>
          </p:txBody>
        </p:sp>
        <p:sp>
          <p:nvSpPr>
            <p:cNvPr id="28774" name="Rectangle 49"/>
            <p:cNvSpPr>
              <a:spLocks noChangeAspect="1" noChangeArrowheads="1"/>
            </p:cNvSpPr>
            <p:nvPr/>
          </p:nvSpPr>
          <p:spPr bwMode="auto">
            <a:xfrm>
              <a:off x="692" y="3230"/>
              <a:ext cx="311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+ Enstatite</a:t>
              </a:r>
            </a:p>
          </p:txBody>
        </p:sp>
        <p:sp>
          <p:nvSpPr>
            <p:cNvPr id="28775" name="Rectangle 50"/>
            <p:cNvSpPr>
              <a:spLocks noChangeAspect="1" noChangeArrowheads="1"/>
            </p:cNvSpPr>
            <p:nvPr/>
          </p:nvSpPr>
          <p:spPr bwMode="auto">
            <a:xfrm>
              <a:off x="695" y="2754"/>
              <a:ext cx="254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Liquid +</a:t>
              </a:r>
            </a:p>
          </p:txBody>
        </p:sp>
        <p:sp>
          <p:nvSpPr>
            <p:cNvPr id="28776" name="Rectangle 51"/>
            <p:cNvSpPr>
              <a:spLocks noChangeAspect="1" noChangeArrowheads="1"/>
            </p:cNvSpPr>
            <p:nvPr/>
          </p:nvSpPr>
          <p:spPr bwMode="auto">
            <a:xfrm>
              <a:off x="695" y="2815"/>
              <a:ext cx="30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 Forsterite</a:t>
              </a:r>
            </a:p>
          </p:txBody>
        </p:sp>
        <p:sp>
          <p:nvSpPr>
            <p:cNvPr id="28777" name="Rectangle 52"/>
            <p:cNvSpPr>
              <a:spLocks noChangeAspect="1" noChangeArrowheads="1"/>
            </p:cNvSpPr>
            <p:nvPr/>
          </p:nvSpPr>
          <p:spPr bwMode="auto">
            <a:xfrm>
              <a:off x="1343" y="3251"/>
              <a:ext cx="519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Tridymite</a:t>
              </a:r>
            </a:p>
          </p:txBody>
        </p:sp>
        <p:sp>
          <p:nvSpPr>
            <p:cNvPr id="28778" name="Rectangle 53"/>
            <p:cNvSpPr>
              <a:spLocks noChangeAspect="1" noChangeArrowheads="1"/>
            </p:cNvSpPr>
            <p:nvPr/>
          </p:nvSpPr>
          <p:spPr bwMode="auto">
            <a:xfrm>
              <a:off x="1271" y="3102"/>
              <a:ext cx="558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Cristobalite</a:t>
              </a:r>
            </a:p>
          </p:txBody>
        </p:sp>
        <p:sp>
          <p:nvSpPr>
            <p:cNvPr id="28779" name="Rectangle 54"/>
            <p:cNvSpPr>
              <a:spLocks noChangeAspect="1" noChangeArrowheads="1"/>
            </p:cNvSpPr>
            <p:nvPr/>
          </p:nvSpPr>
          <p:spPr bwMode="auto">
            <a:xfrm>
              <a:off x="1325" y="2909"/>
              <a:ext cx="501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Cristobalite + Liquid</a:t>
              </a:r>
            </a:p>
          </p:txBody>
        </p:sp>
        <p:sp>
          <p:nvSpPr>
            <p:cNvPr id="28780" name="Rectangle 55"/>
            <p:cNvSpPr>
              <a:spLocks noChangeAspect="1" noChangeArrowheads="1"/>
            </p:cNvSpPr>
            <p:nvPr/>
          </p:nvSpPr>
          <p:spPr bwMode="auto">
            <a:xfrm>
              <a:off x="1503" y="2485"/>
              <a:ext cx="336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Two Liquids</a:t>
              </a:r>
            </a:p>
          </p:txBody>
        </p:sp>
        <p:sp>
          <p:nvSpPr>
            <p:cNvPr id="28781" name="Rectangle 56"/>
            <p:cNvSpPr>
              <a:spLocks noChangeAspect="1" noChangeArrowheads="1"/>
            </p:cNvSpPr>
            <p:nvPr/>
          </p:nvSpPr>
          <p:spPr bwMode="auto">
            <a:xfrm>
              <a:off x="1062" y="2059"/>
              <a:ext cx="217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800">
                  <a:solidFill>
                    <a:srgbClr val="000000"/>
                  </a:solidFill>
                  <a:effectLst/>
                  <a:latin typeface="Calibri" pitchFamily="34" charset="0"/>
                </a:rPr>
                <a:t>Liquid</a:t>
              </a:r>
            </a:p>
          </p:txBody>
        </p:sp>
        <p:sp>
          <p:nvSpPr>
            <p:cNvPr id="582713" name="Freeform 57"/>
            <p:cNvSpPr>
              <a:spLocks noChangeAspect="1"/>
            </p:cNvSpPr>
            <p:nvPr/>
          </p:nvSpPr>
          <p:spPr bwMode="auto">
            <a:xfrm>
              <a:off x="1355" y="2758"/>
              <a:ext cx="737" cy="9"/>
            </a:xfrm>
            <a:custGeom>
              <a:avLst/>
              <a:gdLst/>
              <a:ahLst/>
              <a:cxnLst>
                <a:cxn ang="0">
                  <a:pos x="121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212" y="17"/>
                </a:cxn>
                <a:cxn ang="0">
                  <a:pos x="1212" y="0"/>
                </a:cxn>
              </a:cxnLst>
              <a:rect l="0" t="0" r="r" b="b"/>
              <a:pathLst>
                <a:path w="1213" h="18">
                  <a:moveTo>
                    <a:pt x="1212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212" y="17"/>
                  </a:lnTo>
                  <a:lnTo>
                    <a:pt x="1212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14" name="Rectangle 58"/>
            <p:cNvSpPr>
              <a:spLocks noChangeAspect="1" noChangeArrowheads="1"/>
            </p:cNvSpPr>
            <p:nvPr/>
          </p:nvSpPr>
          <p:spPr bwMode="auto">
            <a:xfrm>
              <a:off x="1327" y="3483"/>
              <a:ext cx="92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800" b="1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82715" name="Rectangle 59"/>
            <p:cNvSpPr>
              <a:spLocks noChangeAspect="1" noChangeArrowheads="1"/>
            </p:cNvSpPr>
            <p:nvPr/>
          </p:nvSpPr>
          <p:spPr bwMode="auto">
            <a:xfrm>
              <a:off x="2038" y="2788"/>
              <a:ext cx="91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2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82716" name="Rectangle 60"/>
            <p:cNvSpPr>
              <a:spLocks noChangeAspect="1" noChangeArrowheads="1"/>
            </p:cNvSpPr>
            <p:nvPr/>
          </p:nvSpPr>
          <p:spPr bwMode="auto">
            <a:xfrm>
              <a:off x="2039" y="3009"/>
              <a:ext cx="91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endParaRPr lang="en-US" sz="2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82717" name="Oval 61"/>
            <p:cNvSpPr>
              <a:spLocks noChangeAspect="1" noChangeArrowheads="1"/>
            </p:cNvSpPr>
            <p:nvPr/>
          </p:nvSpPr>
          <p:spPr bwMode="auto">
            <a:xfrm>
              <a:off x="704" y="3048"/>
              <a:ext cx="7" cy="7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18" name="Oval 62"/>
            <p:cNvSpPr>
              <a:spLocks noChangeAspect="1" noChangeArrowheads="1"/>
            </p:cNvSpPr>
            <p:nvPr/>
          </p:nvSpPr>
          <p:spPr bwMode="auto">
            <a:xfrm>
              <a:off x="1116" y="3086"/>
              <a:ext cx="8" cy="7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19" name="Oval 63"/>
            <p:cNvSpPr>
              <a:spLocks noChangeAspect="1" noChangeArrowheads="1"/>
            </p:cNvSpPr>
            <p:nvPr/>
          </p:nvSpPr>
          <p:spPr bwMode="auto">
            <a:xfrm>
              <a:off x="1141" y="3048"/>
              <a:ext cx="8" cy="6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20" name="Oval 64"/>
            <p:cNvSpPr>
              <a:spLocks noChangeAspect="1" noChangeArrowheads="1"/>
            </p:cNvSpPr>
            <p:nvPr/>
          </p:nvSpPr>
          <p:spPr bwMode="auto">
            <a:xfrm>
              <a:off x="1231" y="3086"/>
              <a:ext cx="5" cy="7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21" name="Oval 65"/>
            <p:cNvSpPr>
              <a:spLocks noChangeAspect="1" noChangeArrowheads="1"/>
            </p:cNvSpPr>
            <p:nvPr/>
          </p:nvSpPr>
          <p:spPr bwMode="auto">
            <a:xfrm>
              <a:off x="2087" y="3086"/>
              <a:ext cx="7" cy="6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22" name="Oval 66"/>
            <p:cNvSpPr>
              <a:spLocks noChangeAspect="1" noChangeArrowheads="1"/>
            </p:cNvSpPr>
            <p:nvPr/>
          </p:nvSpPr>
          <p:spPr bwMode="auto">
            <a:xfrm>
              <a:off x="704" y="2546"/>
              <a:ext cx="7" cy="7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23" name="Oval 67"/>
            <p:cNvSpPr>
              <a:spLocks noChangeAspect="1" noChangeArrowheads="1"/>
            </p:cNvSpPr>
            <p:nvPr/>
          </p:nvSpPr>
          <p:spPr bwMode="auto">
            <a:xfrm>
              <a:off x="1299" y="2866"/>
              <a:ext cx="5" cy="6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24" name="Oval 68"/>
            <p:cNvSpPr>
              <a:spLocks noChangeAspect="1" noChangeArrowheads="1"/>
            </p:cNvSpPr>
            <p:nvPr/>
          </p:nvSpPr>
          <p:spPr bwMode="auto">
            <a:xfrm>
              <a:off x="2085" y="2866"/>
              <a:ext cx="8" cy="6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25" name="Line 69"/>
            <p:cNvSpPr>
              <a:spLocks noChangeAspect="1" noChangeShapeType="1"/>
            </p:cNvSpPr>
            <p:nvPr/>
          </p:nvSpPr>
          <p:spPr bwMode="auto">
            <a:xfrm flipH="1" flipV="1">
              <a:off x="1119" y="3053"/>
              <a:ext cx="2" cy="336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26" name="Line 70"/>
            <p:cNvSpPr>
              <a:spLocks noChangeAspect="1" noChangeShapeType="1"/>
            </p:cNvSpPr>
            <p:nvPr/>
          </p:nvSpPr>
          <p:spPr bwMode="auto">
            <a:xfrm>
              <a:off x="1115" y="3248"/>
              <a:ext cx="972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82727" name="Rectangle 71"/>
          <p:cNvSpPr>
            <a:spLocks noChangeArrowheads="1"/>
          </p:cNvSpPr>
          <p:nvPr/>
        </p:nvSpPr>
        <p:spPr bwMode="auto">
          <a:xfrm>
            <a:off x="122238" y="1228725"/>
            <a:ext cx="9021762" cy="738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eaLnBrk="0" hangingPunct="0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Olivine is again the first phase to crystallize but at point P it is </a:t>
            </a:r>
            <a:r>
              <a:rPr lang="en-US" sz="2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totally</a:t>
            </a:r>
            <a:r>
              <a:rPr lang="en-US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replaced by Opx.</a:t>
            </a:r>
          </a:p>
        </p:txBody>
      </p:sp>
      <p:grpSp>
        <p:nvGrpSpPr>
          <p:cNvPr id="28679" name="Group 125"/>
          <p:cNvGrpSpPr>
            <a:grpSpLocks/>
          </p:cNvGrpSpPr>
          <p:nvPr/>
        </p:nvGrpSpPr>
        <p:grpSpPr bwMode="auto">
          <a:xfrm>
            <a:off x="3841750" y="2913063"/>
            <a:ext cx="5110163" cy="3905250"/>
            <a:chOff x="2420" y="1835"/>
            <a:chExt cx="3219" cy="2460"/>
          </a:xfrm>
        </p:grpSpPr>
        <p:sp>
          <p:nvSpPr>
            <p:cNvPr id="582728" name="Line 72"/>
            <p:cNvSpPr>
              <a:spLocks noChangeShapeType="1"/>
            </p:cNvSpPr>
            <p:nvPr/>
          </p:nvSpPr>
          <p:spPr bwMode="auto">
            <a:xfrm flipH="1">
              <a:off x="2695" y="2980"/>
              <a:ext cx="1650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29" name="Rectangle 73"/>
            <p:cNvSpPr>
              <a:spLocks noChangeArrowheads="1"/>
            </p:cNvSpPr>
            <p:nvPr/>
          </p:nvSpPr>
          <p:spPr bwMode="auto">
            <a:xfrm>
              <a:off x="2695" y="1835"/>
              <a:ext cx="2944" cy="2147"/>
            </a:xfrm>
            <a:prstGeom prst="rect">
              <a:avLst/>
            </a:prstGeom>
            <a:noFill/>
            <a:ln w="28575" algn="ctr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 useBgFill="1">
          <p:nvSpPr>
            <p:cNvPr id="28696" name="Rectangle 74"/>
            <p:cNvSpPr>
              <a:spLocks noChangeArrowheads="1"/>
            </p:cNvSpPr>
            <p:nvPr/>
          </p:nvSpPr>
          <p:spPr bwMode="auto">
            <a:xfrm>
              <a:off x="4719" y="3164"/>
              <a:ext cx="234" cy="39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3500" i="1">
                  <a:solidFill>
                    <a:schemeClr val="bg1"/>
                  </a:solidFill>
                  <a:effectLst/>
                  <a:latin typeface="Calibri" pitchFamily="34" charset="0"/>
                </a:rPr>
                <a:t>c</a:t>
              </a:r>
            </a:p>
          </p:txBody>
        </p:sp>
        <p:sp useBgFill="1">
          <p:nvSpPr>
            <p:cNvPr id="28697" name="Rectangle 75"/>
            <p:cNvSpPr>
              <a:spLocks noChangeArrowheads="1"/>
            </p:cNvSpPr>
            <p:nvPr/>
          </p:nvSpPr>
          <p:spPr bwMode="auto">
            <a:xfrm>
              <a:off x="3875" y="3016"/>
              <a:ext cx="263" cy="39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3500" i="1">
                  <a:solidFill>
                    <a:schemeClr val="bg1"/>
                  </a:solidFill>
                  <a:effectLst/>
                  <a:latin typeface="Calibri" pitchFamily="34" charset="0"/>
                </a:rPr>
                <a:t>d</a:t>
              </a:r>
            </a:p>
          </p:txBody>
        </p:sp>
        <p:sp useBgFill="1">
          <p:nvSpPr>
            <p:cNvPr id="28698" name="Rectangle 76"/>
            <p:cNvSpPr>
              <a:spLocks noChangeArrowheads="1"/>
            </p:cNvSpPr>
            <p:nvPr/>
          </p:nvSpPr>
          <p:spPr bwMode="auto">
            <a:xfrm>
              <a:off x="4252" y="2362"/>
              <a:ext cx="265" cy="39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3500">
                  <a:solidFill>
                    <a:schemeClr val="bg1"/>
                  </a:solidFill>
                  <a:effectLst/>
                  <a:latin typeface="Calibri" pitchFamily="34" charset="0"/>
                </a:rPr>
                <a:t>P</a:t>
              </a:r>
            </a:p>
          </p:txBody>
        </p:sp>
        <p:sp useBgFill="1">
          <p:nvSpPr>
            <p:cNvPr id="28699" name="Rectangle 77"/>
            <p:cNvSpPr>
              <a:spLocks noChangeArrowheads="1"/>
            </p:cNvSpPr>
            <p:nvPr/>
          </p:nvSpPr>
          <p:spPr bwMode="auto">
            <a:xfrm>
              <a:off x="3826" y="2510"/>
              <a:ext cx="245" cy="39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3500" i="1">
                  <a:solidFill>
                    <a:schemeClr val="bg1"/>
                  </a:solidFill>
                  <a:effectLst/>
                  <a:latin typeface="Calibri" pitchFamily="34" charset="0"/>
                </a:rPr>
                <a:t>k</a:t>
              </a:r>
            </a:p>
          </p:txBody>
        </p:sp>
        <p:sp>
          <p:nvSpPr>
            <p:cNvPr id="582734" name="Line 78"/>
            <p:cNvSpPr>
              <a:spLocks noChangeShapeType="1"/>
            </p:cNvSpPr>
            <p:nvPr/>
          </p:nvSpPr>
          <p:spPr bwMode="auto">
            <a:xfrm>
              <a:off x="4078" y="2800"/>
              <a:ext cx="90" cy="161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35" name="Line 79"/>
            <p:cNvSpPr>
              <a:spLocks noChangeShapeType="1"/>
            </p:cNvSpPr>
            <p:nvPr/>
          </p:nvSpPr>
          <p:spPr bwMode="auto">
            <a:xfrm flipV="1">
              <a:off x="4355" y="2722"/>
              <a:ext cx="5" cy="249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38" name="Freeform 82"/>
            <p:cNvSpPr>
              <a:spLocks/>
            </p:cNvSpPr>
            <p:nvPr/>
          </p:nvSpPr>
          <p:spPr bwMode="auto">
            <a:xfrm>
              <a:off x="3915" y="2033"/>
              <a:ext cx="1184" cy="1217"/>
            </a:xfrm>
            <a:custGeom>
              <a:avLst/>
              <a:gdLst/>
              <a:ahLst/>
              <a:cxnLst>
                <a:cxn ang="0">
                  <a:pos x="428" y="789"/>
                </a:cxn>
                <a:cxn ang="0">
                  <a:pos x="476" y="805"/>
                </a:cxn>
                <a:cxn ang="0">
                  <a:pos x="520" y="813"/>
                </a:cxn>
                <a:cxn ang="0">
                  <a:pos x="543" y="817"/>
                </a:cxn>
                <a:cxn ang="0">
                  <a:pos x="571" y="833"/>
                </a:cxn>
                <a:cxn ang="0">
                  <a:pos x="595" y="845"/>
                </a:cxn>
                <a:cxn ang="0">
                  <a:pos x="619" y="857"/>
                </a:cxn>
                <a:cxn ang="0">
                  <a:pos x="646" y="873"/>
                </a:cxn>
                <a:cxn ang="0">
                  <a:pos x="678" y="892"/>
                </a:cxn>
                <a:cxn ang="0">
                  <a:pos x="714" y="912"/>
                </a:cxn>
                <a:cxn ang="0">
                  <a:pos x="758" y="956"/>
                </a:cxn>
                <a:cxn ang="0">
                  <a:pos x="769" y="968"/>
                </a:cxn>
                <a:cxn ang="0">
                  <a:pos x="773" y="980"/>
                </a:cxn>
                <a:cxn ang="0">
                  <a:pos x="785" y="976"/>
                </a:cxn>
                <a:cxn ang="0">
                  <a:pos x="797" y="884"/>
                </a:cxn>
                <a:cxn ang="0">
                  <a:pos x="805" y="821"/>
                </a:cxn>
                <a:cxn ang="0">
                  <a:pos x="813" y="781"/>
                </a:cxn>
                <a:cxn ang="0">
                  <a:pos x="825" y="718"/>
                </a:cxn>
                <a:cxn ang="0">
                  <a:pos x="837" y="670"/>
                </a:cxn>
                <a:cxn ang="0">
                  <a:pos x="853" y="603"/>
                </a:cxn>
                <a:cxn ang="0">
                  <a:pos x="873" y="539"/>
                </a:cxn>
                <a:cxn ang="0">
                  <a:pos x="884" y="496"/>
                </a:cxn>
                <a:cxn ang="0">
                  <a:pos x="904" y="428"/>
                </a:cxn>
                <a:cxn ang="0">
                  <a:pos x="920" y="377"/>
                </a:cxn>
                <a:cxn ang="0">
                  <a:pos x="936" y="317"/>
                </a:cxn>
                <a:cxn ang="0">
                  <a:pos x="952" y="258"/>
                </a:cxn>
                <a:cxn ang="0">
                  <a:pos x="964" y="214"/>
                </a:cxn>
                <a:cxn ang="0">
                  <a:pos x="976" y="179"/>
                </a:cxn>
                <a:cxn ang="0">
                  <a:pos x="956" y="198"/>
                </a:cxn>
                <a:cxn ang="0">
                  <a:pos x="940" y="250"/>
                </a:cxn>
                <a:cxn ang="0">
                  <a:pos x="928" y="290"/>
                </a:cxn>
                <a:cxn ang="0">
                  <a:pos x="908" y="353"/>
                </a:cxn>
                <a:cxn ang="0">
                  <a:pos x="896" y="397"/>
                </a:cxn>
                <a:cxn ang="0">
                  <a:pos x="877" y="472"/>
                </a:cxn>
                <a:cxn ang="0">
                  <a:pos x="861" y="516"/>
                </a:cxn>
                <a:cxn ang="0">
                  <a:pos x="845" y="579"/>
                </a:cxn>
                <a:cxn ang="0">
                  <a:pos x="825" y="643"/>
                </a:cxn>
                <a:cxn ang="0">
                  <a:pos x="813" y="694"/>
                </a:cxn>
                <a:cxn ang="0">
                  <a:pos x="801" y="742"/>
                </a:cxn>
                <a:cxn ang="0">
                  <a:pos x="793" y="813"/>
                </a:cxn>
                <a:cxn ang="0">
                  <a:pos x="785" y="849"/>
                </a:cxn>
                <a:cxn ang="0">
                  <a:pos x="773" y="916"/>
                </a:cxn>
                <a:cxn ang="0">
                  <a:pos x="777" y="1007"/>
                </a:cxn>
                <a:cxn ang="0">
                  <a:pos x="781" y="968"/>
                </a:cxn>
                <a:cxn ang="0">
                  <a:pos x="769" y="948"/>
                </a:cxn>
                <a:cxn ang="0">
                  <a:pos x="718" y="896"/>
                </a:cxn>
                <a:cxn ang="0">
                  <a:pos x="686" y="877"/>
                </a:cxn>
                <a:cxn ang="0">
                  <a:pos x="662" y="861"/>
                </a:cxn>
                <a:cxn ang="0">
                  <a:pos x="639" y="853"/>
                </a:cxn>
                <a:cxn ang="0">
                  <a:pos x="611" y="833"/>
                </a:cxn>
                <a:cxn ang="0">
                  <a:pos x="595" y="825"/>
                </a:cxn>
                <a:cxn ang="0">
                  <a:pos x="563" y="813"/>
                </a:cxn>
                <a:cxn ang="0">
                  <a:pos x="543" y="809"/>
                </a:cxn>
                <a:cxn ang="0">
                  <a:pos x="512" y="793"/>
                </a:cxn>
                <a:cxn ang="0">
                  <a:pos x="460" y="785"/>
                </a:cxn>
                <a:cxn ang="0">
                  <a:pos x="420" y="785"/>
                </a:cxn>
              </a:cxnLst>
              <a:rect l="0" t="0" r="r" b="b"/>
              <a:pathLst>
                <a:path w="981" h="1008">
                  <a:moveTo>
                    <a:pt x="0" y="8"/>
                  </a:moveTo>
                  <a:lnTo>
                    <a:pt x="353" y="789"/>
                  </a:lnTo>
                  <a:lnTo>
                    <a:pt x="412" y="789"/>
                  </a:lnTo>
                  <a:lnTo>
                    <a:pt x="405" y="781"/>
                  </a:lnTo>
                  <a:lnTo>
                    <a:pt x="408" y="789"/>
                  </a:lnTo>
                  <a:lnTo>
                    <a:pt x="432" y="793"/>
                  </a:lnTo>
                  <a:lnTo>
                    <a:pt x="428" y="789"/>
                  </a:lnTo>
                  <a:lnTo>
                    <a:pt x="432" y="797"/>
                  </a:lnTo>
                  <a:lnTo>
                    <a:pt x="456" y="797"/>
                  </a:lnTo>
                  <a:lnTo>
                    <a:pt x="452" y="793"/>
                  </a:lnTo>
                  <a:lnTo>
                    <a:pt x="456" y="801"/>
                  </a:lnTo>
                  <a:lnTo>
                    <a:pt x="476" y="801"/>
                  </a:lnTo>
                  <a:lnTo>
                    <a:pt x="472" y="797"/>
                  </a:lnTo>
                  <a:lnTo>
                    <a:pt x="476" y="805"/>
                  </a:lnTo>
                  <a:lnTo>
                    <a:pt x="492" y="805"/>
                  </a:lnTo>
                  <a:lnTo>
                    <a:pt x="488" y="801"/>
                  </a:lnTo>
                  <a:lnTo>
                    <a:pt x="492" y="809"/>
                  </a:lnTo>
                  <a:lnTo>
                    <a:pt x="508" y="809"/>
                  </a:lnTo>
                  <a:lnTo>
                    <a:pt x="504" y="805"/>
                  </a:lnTo>
                  <a:lnTo>
                    <a:pt x="508" y="813"/>
                  </a:lnTo>
                  <a:lnTo>
                    <a:pt x="520" y="813"/>
                  </a:lnTo>
                  <a:lnTo>
                    <a:pt x="516" y="813"/>
                  </a:lnTo>
                  <a:lnTo>
                    <a:pt x="527" y="817"/>
                  </a:lnTo>
                  <a:lnTo>
                    <a:pt x="535" y="817"/>
                  </a:lnTo>
                  <a:lnTo>
                    <a:pt x="531" y="813"/>
                  </a:lnTo>
                  <a:lnTo>
                    <a:pt x="535" y="821"/>
                  </a:lnTo>
                  <a:lnTo>
                    <a:pt x="547" y="821"/>
                  </a:lnTo>
                  <a:lnTo>
                    <a:pt x="543" y="817"/>
                  </a:lnTo>
                  <a:lnTo>
                    <a:pt x="547" y="825"/>
                  </a:lnTo>
                  <a:lnTo>
                    <a:pt x="559" y="825"/>
                  </a:lnTo>
                  <a:lnTo>
                    <a:pt x="555" y="821"/>
                  </a:lnTo>
                  <a:lnTo>
                    <a:pt x="559" y="829"/>
                  </a:lnTo>
                  <a:lnTo>
                    <a:pt x="571" y="829"/>
                  </a:lnTo>
                  <a:lnTo>
                    <a:pt x="567" y="825"/>
                  </a:lnTo>
                  <a:lnTo>
                    <a:pt x="571" y="833"/>
                  </a:lnTo>
                  <a:lnTo>
                    <a:pt x="579" y="833"/>
                  </a:lnTo>
                  <a:lnTo>
                    <a:pt x="575" y="829"/>
                  </a:lnTo>
                  <a:lnTo>
                    <a:pt x="579" y="837"/>
                  </a:lnTo>
                  <a:lnTo>
                    <a:pt x="591" y="841"/>
                  </a:lnTo>
                  <a:lnTo>
                    <a:pt x="595" y="841"/>
                  </a:lnTo>
                  <a:lnTo>
                    <a:pt x="591" y="837"/>
                  </a:lnTo>
                  <a:lnTo>
                    <a:pt x="595" y="845"/>
                  </a:lnTo>
                  <a:lnTo>
                    <a:pt x="603" y="845"/>
                  </a:lnTo>
                  <a:lnTo>
                    <a:pt x="599" y="841"/>
                  </a:lnTo>
                  <a:lnTo>
                    <a:pt x="603" y="849"/>
                  </a:lnTo>
                  <a:lnTo>
                    <a:pt x="615" y="853"/>
                  </a:lnTo>
                  <a:lnTo>
                    <a:pt x="619" y="853"/>
                  </a:lnTo>
                  <a:lnTo>
                    <a:pt x="615" y="849"/>
                  </a:lnTo>
                  <a:lnTo>
                    <a:pt x="619" y="857"/>
                  </a:lnTo>
                  <a:lnTo>
                    <a:pt x="627" y="861"/>
                  </a:lnTo>
                  <a:lnTo>
                    <a:pt x="627" y="857"/>
                  </a:lnTo>
                  <a:lnTo>
                    <a:pt x="631" y="865"/>
                  </a:lnTo>
                  <a:lnTo>
                    <a:pt x="643" y="869"/>
                  </a:lnTo>
                  <a:lnTo>
                    <a:pt x="646" y="869"/>
                  </a:lnTo>
                  <a:lnTo>
                    <a:pt x="643" y="865"/>
                  </a:lnTo>
                  <a:lnTo>
                    <a:pt x="646" y="873"/>
                  </a:lnTo>
                  <a:lnTo>
                    <a:pt x="654" y="877"/>
                  </a:lnTo>
                  <a:lnTo>
                    <a:pt x="654" y="873"/>
                  </a:lnTo>
                  <a:lnTo>
                    <a:pt x="662" y="884"/>
                  </a:lnTo>
                  <a:lnTo>
                    <a:pt x="674" y="888"/>
                  </a:lnTo>
                  <a:lnTo>
                    <a:pt x="678" y="888"/>
                  </a:lnTo>
                  <a:lnTo>
                    <a:pt x="674" y="884"/>
                  </a:lnTo>
                  <a:lnTo>
                    <a:pt x="678" y="892"/>
                  </a:lnTo>
                  <a:lnTo>
                    <a:pt x="686" y="896"/>
                  </a:lnTo>
                  <a:lnTo>
                    <a:pt x="686" y="892"/>
                  </a:lnTo>
                  <a:lnTo>
                    <a:pt x="694" y="904"/>
                  </a:lnTo>
                  <a:lnTo>
                    <a:pt x="702" y="908"/>
                  </a:lnTo>
                  <a:lnTo>
                    <a:pt x="702" y="904"/>
                  </a:lnTo>
                  <a:lnTo>
                    <a:pt x="706" y="912"/>
                  </a:lnTo>
                  <a:lnTo>
                    <a:pt x="714" y="912"/>
                  </a:lnTo>
                  <a:lnTo>
                    <a:pt x="710" y="908"/>
                  </a:lnTo>
                  <a:lnTo>
                    <a:pt x="726" y="928"/>
                  </a:lnTo>
                  <a:lnTo>
                    <a:pt x="734" y="928"/>
                  </a:lnTo>
                  <a:lnTo>
                    <a:pt x="730" y="924"/>
                  </a:lnTo>
                  <a:lnTo>
                    <a:pt x="758" y="952"/>
                  </a:lnTo>
                  <a:lnTo>
                    <a:pt x="754" y="948"/>
                  </a:lnTo>
                  <a:lnTo>
                    <a:pt x="758" y="956"/>
                  </a:lnTo>
                  <a:lnTo>
                    <a:pt x="765" y="960"/>
                  </a:lnTo>
                  <a:lnTo>
                    <a:pt x="758" y="952"/>
                  </a:lnTo>
                  <a:lnTo>
                    <a:pt x="762" y="960"/>
                  </a:lnTo>
                  <a:lnTo>
                    <a:pt x="769" y="964"/>
                  </a:lnTo>
                  <a:lnTo>
                    <a:pt x="762" y="956"/>
                  </a:lnTo>
                  <a:lnTo>
                    <a:pt x="762" y="964"/>
                  </a:lnTo>
                  <a:lnTo>
                    <a:pt x="769" y="968"/>
                  </a:lnTo>
                  <a:lnTo>
                    <a:pt x="765" y="964"/>
                  </a:lnTo>
                  <a:lnTo>
                    <a:pt x="769" y="972"/>
                  </a:lnTo>
                  <a:lnTo>
                    <a:pt x="777" y="976"/>
                  </a:lnTo>
                  <a:lnTo>
                    <a:pt x="769" y="968"/>
                  </a:lnTo>
                  <a:lnTo>
                    <a:pt x="773" y="984"/>
                  </a:lnTo>
                  <a:lnTo>
                    <a:pt x="781" y="988"/>
                  </a:lnTo>
                  <a:lnTo>
                    <a:pt x="773" y="980"/>
                  </a:lnTo>
                  <a:lnTo>
                    <a:pt x="773" y="999"/>
                  </a:lnTo>
                  <a:lnTo>
                    <a:pt x="781" y="992"/>
                  </a:lnTo>
                  <a:lnTo>
                    <a:pt x="773" y="995"/>
                  </a:lnTo>
                  <a:lnTo>
                    <a:pt x="769" y="1003"/>
                  </a:lnTo>
                  <a:lnTo>
                    <a:pt x="785" y="1003"/>
                  </a:lnTo>
                  <a:lnTo>
                    <a:pt x="785" y="972"/>
                  </a:lnTo>
                  <a:lnTo>
                    <a:pt x="785" y="976"/>
                  </a:lnTo>
                  <a:lnTo>
                    <a:pt x="789" y="964"/>
                  </a:lnTo>
                  <a:lnTo>
                    <a:pt x="789" y="920"/>
                  </a:lnTo>
                  <a:lnTo>
                    <a:pt x="785" y="924"/>
                  </a:lnTo>
                  <a:lnTo>
                    <a:pt x="793" y="920"/>
                  </a:lnTo>
                  <a:lnTo>
                    <a:pt x="793" y="892"/>
                  </a:lnTo>
                  <a:lnTo>
                    <a:pt x="793" y="896"/>
                  </a:lnTo>
                  <a:lnTo>
                    <a:pt x="797" y="884"/>
                  </a:lnTo>
                  <a:lnTo>
                    <a:pt x="797" y="861"/>
                  </a:lnTo>
                  <a:lnTo>
                    <a:pt x="797" y="865"/>
                  </a:lnTo>
                  <a:lnTo>
                    <a:pt x="801" y="853"/>
                  </a:lnTo>
                  <a:lnTo>
                    <a:pt x="801" y="837"/>
                  </a:lnTo>
                  <a:lnTo>
                    <a:pt x="801" y="841"/>
                  </a:lnTo>
                  <a:lnTo>
                    <a:pt x="805" y="829"/>
                  </a:lnTo>
                  <a:lnTo>
                    <a:pt x="805" y="821"/>
                  </a:lnTo>
                  <a:lnTo>
                    <a:pt x="805" y="825"/>
                  </a:lnTo>
                  <a:lnTo>
                    <a:pt x="809" y="813"/>
                  </a:lnTo>
                  <a:lnTo>
                    <a:pt x="809" y="797"/>
                  </a:lnTo>
                  <a:lnTo>
                    <a:pt x="809" y="801"/>
                  </a:lnTo>
                  <a:lnTo>
                    <a:pt x="813" y="789"/>
                  </a:lnTo>
                  <a:lnTo>
                    <a:pt x="813" y="777"/>
                  </a:lnTo>
                  <a:lnTo>
                    <a:pt x="813" y="781"/>
                  </a:lnTo>
                  <a:lnTo>
                    <a:pt x="817" y="769"/>
                  </a:lnTo>
                  <a:lnTo>
                    <a:pt x="817" y="742"/>
                  </a:lnTo>
                  <a:lnTo>
                    <a:pt x="817" y="746"/>
                  </a:lnTo>
                  <a:lnTo>
                    <a:pt x="821" y="738"/>
                  </a:lnTo>
                  <a:lnTo>
                    <a:pt x="825" y="722"/>
                  </a:lnTo>
                  <a:lnTo>
                    <a:pt x="825" y="714"/>
                  </a:lnTo>
                  <a:lnTo>
                    <a:pt x="825" y="718"/>
                  </a:lnTo>
                  <a:lnTo>
                    <a:pt x="829" y="706"/>
                  </a:lnTo>
                  <a:lnTo>
                    <a:pt x="829" y="694"/>
                  </a:lnTo>
                  <a:lnTo>
                    <a:pt x="829" y="698"/>
                  </a:lnTo>
                  <a:lnTo>
                    <a:pt x="833" y="686"/>
                  </a:lnTo>
                  <a:lnTo>
                    <a:pt x="833" y="674"/>
                  </a:lnTo>
                  <a:lnTo>
                    <a:pt x="833" y="678"/>
                  </a:lnTo>
                  <a:lnTo>
                    <a:pt x="837" y="670"/>
                  </a:lnTo>
                  <a:lnTo>
                    <a:pt x="841" y="654"/>
                  </a:lnTo>
                  <a:lnTo>
                    <a:pt x="841" y="643"/>
                  </a:lnTo>
                  <a:lnTo>
                    <a:pt x="841" y="647"/>
                  </a:lnTo>
                  <a:lnTo>
                    <a:pt x="845" y="639"/>
                  </a:lnTo>
                  <a:lnTo>
                    <a:pt x="849" y="627"/>
                  </a:lnTo>
                  <a:lnTo>
                    <a:pt x="853" y="615"/>
                  </a:lnTo>
                  <a:lnTo>
                    <a:pt x="853" y="603"/>
                  </a:lnTo>
                  <a:lnTo>
                    <a:pt x="853" y="607"/>
                  </a:lnTo>
                  <a:lnTo>
                    <a:pt x="857" y="595"/>
                  </a:lnTo>
                  <a:lnTo>
                    <a:pt x="861" y="583"/>
                  </a:lnTo>
                  <a:lnTo>
                    <a:pt x="861" y="571"/>
                  </a:lnTo>
                  <a:lnTo>
                    <a:pt x="861" y="575"/>
                  </a:lnTo>
                  <a:lnTo>
                    <a:pt x="865" y="567"/>
                  </a:lnTo>
                  <a:lnTo>
                    <a:pt x="873" y="539"/>
                  </a:lnTo>
                  <a:lnTo>
                    <a:pt x="873" y="532"/>
                  </a:lnTo>
                  <a:lnTo>
                    <a:pt x="873" y="535"/>
                  </a:lnTo>
                  <a:lnTo>
                    <a:pt x="877" y="524"/>
                  </a:lnTo>
                  <a:lnTo>
                    <a:pt x="881" y="512"/>
                  </a:lnTo>
                  <a:lnTo>
                    <a:pt x="881" y="500"/>
                  </a:lnTo>
                  <a:lnTo>
                    <a:pt x="881" y="504"/>
                  </a:lnTo>
                  <a:lnTo>
                    <a:pt x="884" y="496"/>
                  </a:lnTo>
                  <a:lnTo>
                    <a:pt x="888" y="484"/>
                  </a:lnTo>
                  <a:lnTo>
                    <a:pt x="892" y="472"/>
                  </a:lnTo>
                  <a:lnTo>
                    <a:pt x="892" y="460"/>
                  </a:lnTo>
                  <a:lnTo>
                    <a:pt x="892" y="464"/>
                  </a:lnTo>
                  <a:lnTo>
                    <a:pt x="904" y="436"/>
                  </a:lnTo>
                  <a:lnTo>
                    <a:pt x="904" y="424"/>
                  </a:lnTo>
                  <a:lnTo>
                    <a:pt x="904" y="428"/>
                  </a:lnTo>
                  <a:lnTo>
                    <a:pt x="912" y="409"/>
                  </a:lnTo>
                  <a:lnTo>
                    <a:pt x="912" y="397"/>
                  </a:lnTo>
                  <a:lnTo>
                    <a:pt x="912" y="401"/>
                  </a:lnTo>
                  <a:lnTo>
                    <a:pt x="916" y="389"/>
                  </a:lnTo>
                  <a:lnTo>
                    <a:pt x="916" y="381"/>
                  </a:lnTo>
                  <a:lnTo>
                    <a:pt x="916" y="385"/>
                  </a:lnTo>
                  <a:lnTo>
                    <a:pt x="920" y="377"/>
                  </a:lnTo>
                  <a:lnTo>
                    <a:pt x="924" y="361"/>
                  </a:lnTo>
                  <a:lnTo>
                    <a:pt x="924" y="353"/>
                  </a:lnTo>
                  <a:lnTo>
                    <a:pt x="924" y="357"/>
                  </a:lnTo>
                  <a:lnTo>
                    <a:pt x="932" y="337"/>
                  </a:lnTo>
                  <a:lnTo>
                    <a:pt x="932" y="325"/>
                  </a:lnTo>
                  <a:lnTo>
                    <a:pt x="932" y="329"/>
                  </a:lnTo>
                  <a:lnTo>
                    <a:pt x="936" y="317"/>
                  </a:lnTo>
                  <a:lnTo>
                    <a:pt x="936" y="309"/>
                  </a:lnTo>
                  <a:lnTo>
                    <a:pt x="936" y="313"/>
                  </a:lnTo>
                  <a:lnTo>
                    <a:pt x="944" y="294"/>
                  </a:lnTo>
                  <a:lnTo>
                    <a:pt x="944" y="282"/>
                  </a:lnTo>
                  <a:lnTo>
                    <a:pt x="944" y="286"/>
                  </a:lnTo>
                  <a:lnTo>
                    <a:pt x="952" y="266"/>
                  </a:lnTo>
                  <a:lnTo>
                    <a:pt x="952" y="258"/>
                  </a:lnTo>
                  <a:lnTo>
                    <a:pt x="952" y="262"/>
                  </a:lnTo>
                  <a:lnTo>
                    <a:pt x="956" y="250"/>
                  </a:lnTo>
                  <a:lnTo>
                    <a:pt x="956" y="242"/>
                  </a:lnTo>
                  <a:lnTo>
                    <a:pt x="956" y="246"/>
                  </a:lnTo>
                  <a:lnTo>
                    <a:pt x="960" y="238"/>
                  </a:lnTo>
                  <a:lnTo>
                    <a:pt x="964" y="222"/>
                  </a:lnTo>
                  <a:lnTo>
                    <a:pt x="964" y="214"/>
                  </a:lnTo>
                  <a:lnTo>
                    <a:pt x="964" y="218"/>
                  </a:lnTo>
                  <a:lnTo>
                    <a:pt x="972" y="198"/>
                  </a:lnTo>
                  <a:lnTo>
                    <a:pt x="972" y="190"/>
                  </a:lnTo>
                  <a:lnTo>
                    <a:pt x="972" y="194"/>
                  </a:lnTo>
                  <a:lnTo>
                    <a:pt x="976" y="183"/>
                  </a:lnTo>
                  <a:lnTo>
                    <a:pt x="976" y="175"/>
                  </a:lnTo>
                  <a:lnTo>
                    <a:pt x="976" y="179"/>
                  </a:lnTo>
                  <a:lnTo>
                    <a:pt x="980" y="171"/>
                  </a:lnTo>
                  <a:lnTo>
                    <a:pt x="964" y="163"/>
                  </a:lnTo>
                  <a:lnTo>
                    <a:pt x="960" y="175"/>
                  </a:lnTo>
                  <a:lnTo>
                    <a:pt x="960" y="183"/>
                  </a:lnTo>
                  <a:lnTo>
                    <a:pt x="960" y="179"/>
                  </a:lnTo>
                  <a:lnTo>
                    <a:pt x="956" y="190"/>
                  </a:lnTo>
                  <a:lnTo>
                    <a:pt x="956" y="198"/>
                  </a:lnTo>
                  <a:lnTo>
                    <a:pt x="956" y="194"/>
                  </a:lnTo>
                  <a:lnTo>
                    <a:pt x="948" y="214"/>
                  </a:lnTo>
                  <a:lnTo>
                    <a:pt x="948" y="222"/>
                  </a:lnTo>
                  <a:lnTo>
                    <a:pt x="948" y="218"/>
                  </a:lnTo>
                  <a:lnTo>
                    <a:pt x="944" y="230"/>
                  </a:lnTo>
                  <a:lnTo>
                    <a:pt x="940" y="242"/>
                  </a:lnTo>
                  <a:lnTo>
                    <a:pt x="940" y="250"/>
                  </a:lnTo>
                  <a:lnTo>
                    <a:pt x="940" y="246"/>
                  </a:lnTo>
                  <a:lnTo>
                    <a:pt x="936" y="258"/>
                  </a:lnTo>
                  <a:lnTo>
                    <a:pt x="936" y="266"/>
                  </a:lnTo>
                  <a:lnTo>
                    <a:pt x="936" y="262"/>
                  </a:lnTo>
                  <a:lnTo>
                    <a:pt x="928" y="282"/>
                  </a:lnTo>
                  <a:lnTo>
                    <a:pt x="928" y="294"/>
                  </a:lnTo>
                  <a:lnTo>
                    <a:pt x="928" y="290"/>
                  </a:lnTo>
                  <a:lnTo>
                    <a:pt x="920" y="309"/>
                  </a:lnTo>
                  <a:lnTo>
                    <a:pt x="920" y="317"/>
                  </a:lnTo>
                  <a:lnTo>
                    <a:pt x="920" y="313"/>
                  </a:lnTo>
                  <a:lnTo>
                    <a:pt x="916" y="325"/>
                  </a:lnTo>
                  <a:lnTo>
                    <a:pt x="916" y="337"/>
                  </a:lnTo>
                  <a:lnTo>
                    <a:pt x="916" y="333"/>
                  </a:lnTo>
                  <a:lnTo>
                    <a:pt x="908" y="353"/>
                  </a:lnTo>
                  <a:lnTo>
                    <a:pt x="908" y="361"/>
                  </a:lnTo>
                  <a:lnTo>
                    <a:pt x="908" y="357"/>
                  </a:lnTo>
                  <a:lnTo>
                    <a:pt x="904" y="369"/>
                  </a:lnTo>
                  <a:lnTo>
                    <a:pt x="900" y="381"/>
                  </a:lnTo>
                  <a:lnTo>
                    <a:pt x="900" y="389"/>
                  </a:lnTo>
                  <a:lnTo>
                    <a:pt x="900" y="385"/>
                  </a:lnTo>
                  <a:lnTo>
                    <a:pt x="896" y="397"/>
                  </a:lnTo>
                  <a:lnTo>
                    <a:pt x="896" y="409"/>
                  </a:lnTo>
                  <a:lnTo>
                    <a:pt x="896" y="405"/>
                  </a:lnTo>
                  <a:lnTo>
                    <a:pt x="888" y="424"/>
                  </a:lnTo>
                  <a:lnTo>
                    <a:pt x="888" y="436"/>
                  </a:lnTo>
                  <a:lnTo>
                    <a:pt x="888" y="432"/>
                  </a:lnTo>
                  <a:lnTo>
                    <a:pt x="877" y="460"/>
                  </a:lnTo>
                  <a:lnTo>
                    <a:pt x="877" y="472"/>
                  </a:lnTo>
                  <a:lnTo>
                    <a:pt x="877" y="468"/>
                  </a:lnTo>
                  <a:lnTo>
                    <a:pt x="873" y="476"/>
                  </a:lnTo>
                  <a:lnTo>
                    <a:pt x="869" y="488"/>
                  </a:lnTo>
                  <a:lnTo>
                    <a:pt x="865" y="500"/>
                  </a:lnTo>
                  <a:lnTo>
                    <a:pt x="865" y="512"/>
                  </a:lnTo>
                  <a:lnTo>
                    <a:pt x="865" y="508"/>
                  </a:lnTo>
                  <a:lnTo>
                    <a:pt x="861" y="516"/>
                  </a:lnTo>
                  <a:lnTo>
                    <a:pt x="857" y="532"/>
                  </a:lnTo>
                  <a:lnTo>
                    <a:pt x="857" y="539"/>
                  </a:lnTo>
                  <a:lnTo>
                    <a:pt x="857" y="535"/>
                  </a:lnTo>
                  <a:lnTo>
                    <a:pt x="849" y="559"/>
                  </a:lnTo>
                  <a:lnTo>
                    <a:pt x="845" y="571"/>
                  </a:lnTo>
                  <a:lnTo>
                    <a:pt x="845" y="583"/>
                  </a:lnTo>
                  <a:lnTo>
                    <a:pt x="845" y="579"/>
                  </a:lnTo>
                  <a:lnTo>
                    <a:pt x="841" y="587"/>
                  </a:lnTo>
                  <a:lnTo>
                    <a:pt x="837" y="603"/>
                  </a:lnTo>
                  <a:lnTo>
                    <a:pt x="837" y="615"/>
                  </a:lnTo>
                  <a:lnTo>
                    <a:pt x="837" y="611"/>
                  </a:lnTo>
                  <a:lnTo>
                    <a:pt x="833" y="619"/>
                  </a:lnTo>
                  <a:lnTo>
                    <a:pt x="829" y="631"/>
                  </a:lnTo>
                  <a:lnTo>
                    <a:pt x="825" y="643"/>
                  </a:lnTo>
                  <a:lnTo>
                    <a:pt x="825" y="654"/>
                  </a:lnTo>
                  <a:lnTo>
                    <a:pt x="825" y="650"/>
                  </a:lnTo>
                  <a:lnTo>
                    <a:pt x="821" y="662"/>
                  </a:lnTo>
                  <a:lnTo>
                    <a:pt x="817" y="674"/>
                  </a:lnTo>
                  <a:lnTo>
                    <a:pt x="817" y="686"/>
                  </a:lnTo>
                  <a:lnTo>
                    <a:pt x="817" y="682"/>
                  </a:lnTo>
                  <a:lnTo>
                    <a:pt x="813" y="694"/>
                  </a:lnTo>
                  <a:lnTo>
                    <a:pt x="813" y="706"/>
                  </a:lnTo>
                  <a:lnTo>
                    <a:pt x="813" y="702"/>
                  </a:lnTo>
                  <a:lnTo>
                    <a:pt x="809" y="714"/>
                  </a:lnTo>
                  <a:lnTo>
                    <a:pt x="809" y="722"/>
                  </a:lnTo>
                  <a:lnTo>
                    <a:pt x="809" y="718"/>
                  </a:lnTo>
                  <a:lnTo>
                    <a:pt x="805" y="730"/>
                  </a:lnTo>
                  <a:lnTo>
                    <a:pt x="801" y="742"/>
                  </a:lnTo>
                  <a:lnTo>
                    <a:pt x="801" y="769"/>
                  </a:lnTo>
                  <a:lnTo>
                    <a:pt x="801" y="765"/>
                  </a:lnTo>
                  <a:lnTo>
                    <a:pt x="797" y="777"/>
                  </a:lnTo>
                  <a:lnTo>
                    <a:pt x="797" y="789"/>
                  </a:lnTo>
                  <a:lnTo>
                    <a:pt x="797" y="785"/>
                  </a:lnTo>
                  <a:lnTo>
                    <a:pt x="793" y="797"/>
                  </a:lnTo>
                  <a:lnTo>
                    <a:pt x="793" y="813"/>
                  </a:lnTo>
                  <a:lnTo>
                    <a:pt x="793" y="809"/>
                  </a:lnTo>
                  <a:lnTo>
                    <a:pt x="789" y="821"/>
                  </a:lnTo>
                  <a:lnTo>
                    <a:pt x="789" y="829"/>
                  </a:lnTo>
                  <a:lnTo>
                    <a:pt x="789" y="825"/>
                  </a:lnTo>
                  <a:lnTo>
                    <a:pt x="785" y="837"/>
                  </a:lnTo>
                  <a:lnTo>
                    <a:pt x="785" y="853"/>
                  </a:lnTo>
                  <a:lnTo>
                    <a:pt x="785" y="849"/>
                  </a:lnTo>
                  <a:lnTo>
                    <a:pt x="781" y="861"/>
                  </a:lnTo>
                  <a:lnTo>
                    <a:pt x="781" y="884"/>
                  </a:lnTo>
                  <a:lnTo>
                    <a:pt x="781" y="880"/>
                  </a:lnTo>
                  <a:lnTo>
                    <a:pt x="777" y="892"/>
                  </a:lnTo>
                  <a:lnTo>
                    <a:pt x="777" y="916"/>
                  </a:lnTo>
                  <a:lnTo>
                    <a:pt x="781" y="912"/>
                  </a:lnTo>
                  <a:lnTo>
                    <a:pt x="773" y="916"/>
                  </a:lnTo>
                  <a:lnTo>
                    <a:pt x="773" y="964"/>
                  </a:lnTo>
                  <a:lnTo>
                    <a:pt x="773" y="960"/>
                  </a:lnTo>
                  <a:lnTo>
                    <a:pt x="769" y="972"/>
                  </a:lnTo>
                  <a:lnTo>
                    <a:pt x="769" y="1003"/>
                  </a:lnTo>
                  <a:lnTo>
                    <a:pt x="785" y="1003"/>
                  </a:lnTo>
                  <a:lnTo>
                    <a:pt x="785" y="999"/>
                  </a:lnTo>
                  <a:lnTo>
                    <a:pt x="777" y="1007"/>
                  </a:lnTo>
                  <a:lnTo>
                    <a:pt x="785" y="1003"/>
                  </a:lnTo>
                  <a:lnTo>
                    <a:pt x="785" y="976"/>
                  </a:lnTo>
                  <a:lnTo>
                    <a:pt x="777" y="972"/>
                  </a:lnTo>
                  <a:lnTo>
                    <a:pt x="785" y="980"/>
                  </a:lnTo>
                  <a:lnTo>
                    <a:pt x="781" y="964"/>
                  </a:lnTo>
                  <a:lnTo>
                    <a:pt x="773" y="960"/>
                  </a:lnTo>
                  <a:lnTo>
                    <a:pt x="781" y="968"/>
                  </a:lnTo>
                  <a:lnTo>
                    <a:pt x="781" y="960"/>
                  </a:lnTo>
                  <a:lnTo>
                    <a:pt x="773" y="956"/>
                  </a:lnTo>
                  <a:lnTo>
                    <a:pt x="777" y="960"/>
                  </a:lnTo>
                  <a:lnTo>
                    <a:pt x="773" y="952"/>
                  </a:lnTo>
                  <a:lnTo>
                    <a:pt x="765" y="948"/>
                  </a:lnTo>
                  <a:lnTo>
                    <a:pt x="773" y="956"/>
                  </a:lnTo>
                  <a:lnTo>
                    <a:pt x="769" y="948"/>
                  </a:lnTo>
                  <a:lnTo>
                    <a:pt x="762" y="944"/>
                  </a:lnTo>
                  <a:lnTo>
                    <a:pt x="769" y="952"/>
                  </a:lnTo>
                  <a:lnTo>
                    <a:pt x="769" y="944"/>
                  </a:lnTo>
                  <a:lnTo>
                    <a:pt x="738" y="912"/>
                  </a:lnTo>
                  <a:lnTo>
                    <a:pt x="730" y="912"/>
                  </a:lnTo>
                  <a:lnTo>
                    <a:pt x="734" y="916"/>
                  </a:lnTo>
                  <a:lnTo>
                    <a:pt x="718" y="896"/>
                  </a:lnTo>
                  <a:lnTo>
                    <a:pt x="710" y="896"/>
                  </a:lnTo>
                  <a:lnTo>
                    <a:pt x="714" y="900"/>
                  </a:lnTo>
                  <a:lnTo>
                    <a:pt x="710" y="892"/>
                  </a:lnTo>
                  <a:lnTo>
                    <a:pt x="702" y="888"/>
                  </a:lnTo>
                  <a:lnTo>
                    <a:pt x="702" y="892"/>
                  </a:lnTo>
                  <a:lnTo>
                    <a:pt x="694" y="880"/>
                  </a:lnTo>
                  <a:lnTo>
                    <a:pt x="686" y="877"/>
                  </a:lnTo>
                  <a:lnTo>
                    <a:pt x="686" y="880"/>
                  </a:lnTo>
                  <a:lnTo>
                    <a:pt x="682" y="873"/>
                  </a:lnTo>
                  <a:lnTo>
                    <a:pt x="674" y="873"/>
                  </a:lnTo>
                  <a:lnTo>
                    <a:pt x="678" y="873"/>
                  </a:lnTo>
                  <a:lnTo>
                    <a:pt x="670" y="869"/>
                  </a:lnTo>
                  <a:lnTo>
                    <a:pt x="670" y="873"/>
                  </a:lnTo>
                  <a:lnTo>
                    <a:pt x="662" y="861"/>
                  </a:lnTo>
                  <a:lnTo>
                    <a:pt x="654" y="857"/>
                  </a:lnTo>
                  <a:lnTo>
                    <a:pt x="654" y="861"/>
                  </a:lnTo>
                  <a:lnTo>
                    <a:pt x="650" y="853"/>
                  </a:lnTo>
                  <a:lnTo>
                    <a:pt x="643" y="853"/>
                  </a:lnTo>
                  <a:lnTo>
                    <a:pt x="646" y="853"/>
                  </a:lnTo>
                  <a:lnTo>
                    <a:pt x="639" y="849"/>
                  </a:lnTo>
                  <a:lnTo>
                    <a:pt x="639" y="853"/>
                  </a:lnTo>
                  <a:lnTo>
                    <a:pt x="635" y="845"/>
                  </a:lnTo>
                  <a:lnTo>
                    <a:pt x="627" y="841"/>
                  </a:lnTo>
                  <a:lnTo>
                    <a:pt x="627" y="845"/>
                  </a:lnTo>
                  <a:lnTo>
                    <a:pt x="623" y="837"/>
                  </a:lnTo>
                  <a:lnTo>
                    <a:pt x="615" y="837"/>
                  </a:lnTo>
                  <a:lnTo>
                    <a:pt x="619" y="837"/>
                  </a:lnTo>
                  <a:lnTo>
                    <a:pt x="611" y="833"/>
                  </a:lnTo>
                  <a:lnTo>
                    <a:pt x="611" y="837"/>
                  </a:lnTo>
                  <a:lnTo>
                    <a:pt x="607" y="829"/>
                  </a:lnTo>
                  <a:lnTo>
                    <a:pt x="599" y="829"/>
                  </a:lnTo>
                  <a:lnTo>
                    <a:pt x="603" y="833"/>
                  </a:lnTo>
                  <a:lnTo>
                    <a:pt x="599" y="825"/>
                  </a:lnTo>
                  <a:lnTo>
                    <a:pt x="591" y="825"/>
                  </a:lnTo>
                  <a:lnTo>
                    <a:pt x="595" y="825"/>
                  </a:lnTo>
                  <a:lnTo>
                    <a:pt x="587" y="821"/>
                  </a:lnTo>
                  <a:lnTo>
                    <a:pt x="587" y="825"/>
                  </a:lnTo>
                  <a:lnTo>
                    <a:pt x="583" y="817"/>
                  </a:lnTo>
                  <a:lnTo>
                    <a:pt x="575" y="817"/>
                  </a:lnTo>
                  <a:lnTo>
                    <a:pt x="579" y="821"/>
                  </a:lnTo>
                  <a:lnTo>
                    <a:pt x="575" y="813"/>
                  </a:lnTo>
                  <a:lnTo>
                    <a:pt x="563" y="813"/>
                  </a:lnTo>
                  <a:lnTo>
                    <a:pt x="567" y="817"/>
                  </a:lnTo>
                  <a:lnTo>
                    <a:pt x="563" y="809"/>
                  </a:lnTo>
                  <a:lnTo>
                    <a:pt x="551" y="809"/>
                  </a:lnTo>
                  <a:lnTo>
                    <a:pt x="555" y="813"/>
                  </a:lnTo>
                  <a:lnTo>
                    <a:pt x="551" y="805"/>
                  </a:lnTo>
                  <a:lnTo>
                    <a:pt x="539" y="805"/>
                  </a:lnTo>
                  <a:lnTo>
                    <a:pt x="543" y="809"/>
                  </a:lnTo>
                  <a:lnTo>
                    <a:pt x="539" y="801"/>
                  </a:lnTo>
                  <a:lnTo>
                    <a:pt x="527" y="801"/>
                  </a:lnTo>
                  <a:lnTo>
                    <a:pt x="531" y="801"/>
                  </a:lnTo>
                  <a:lnTo>
                    <a:pt x="520" y="797"/>
                  </a:lnTo>
                  <a:lnTo>
                    <a:pt x="512" y="797"/>
                  </a:lnTo>
                  <a:lnTo>
                    <a:pt x="516" y="801"/>
                  </a:lnTo>
                  <a:lnTo>
                    <a:pt x="512" y="793"/>
                  </a:lnTo>
                  <a:lnTo>
                    <a:pt x="496" y="793"/>
                  </a:lnTo>
                  <a:lnTo>
                    <a:pt x="500" y="797"/>
                  </a:lnTo>
                  <a:lnTo>
                    <a:pt x="496" y="789"/>
                  </a:lnTo>
                  <a:lnTo>
                    <a:pt x="480" y="789"/>
                  </a:lnTo>
                  <a:lnTo>
                    <a:pt x="484" y="793"/>
                  </a:lnTo>
                  <a:lnTo>
                    <a:pt x="480" y="785"/>
                  </a:lnTo>
                  <a:lnTo>
                    <a:pt x="460" y="785"/>
                  </a:lnTo>
                  <a:lnTo>
                    <a:pt x="464" y="789"/>
                  </a:lnTo>
                  <a:lnTo>
                    <a:pt x="460" y="781"/>
                  </a:lnTo>
                  <a:lnTo>
                    <a:pt x="436" y="781"/>
                  </a:lnTo>
                  <a:lnTo>
                    <a:pt x="440" y="785"/>
                  </a:lnTo>
                  <a:lnTo>
                    <a:pt x="436" y="777"/>
                  </a:lnTo>
                  <a:lnTo>
                    <a:pt x="412" y="777"/>
                  </a:lnTo>
                  <a:lnTo>
                    <a:pt x="420" y="785"/>
                  </a:lnTo>
                  <a:lnTo>
                    <a:pt x="416" y="777"/>
                  </a:lnTo>
                  <a:lnTo>
                    <a:pt x="357" y="773"/>
                  </a:lnTo>
                  <a:lnTo>
                    <a:pt x="365" y="777"/>
                  </a:lnTo>
                  <a:lnTo>
                    <a:pt x="16" y="0"/>
                  </a:lnTo>
                  <a:lnTo>
                    <a:pt x="0" y="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39" name="Freeform 83"/>
            <p:cNvSpPr>
              <a:spLocks/>
            </p:cNvSpPr>
            <p:nvPr/>
          </p:nvSpPr>
          <p:spPr bwMode="auto">
            <a:xfrm>
              <a:off x="4188" y="2976"/>
              <a:ext cx="20" cy="8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90"/>
                </a:cxn>
                <a:cxn ang="0">
                  <a:pos x="16" y="690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691">
                  <a:moveTo>
                    <a:pt x="0" y="0"/>
                  </a:moveTo>
                  <a:lnTo>
                    <a:pt x="0" y="690"/>
                  </a:lnTo>
                  <a:lnTo>
                    <a:pt x="16" y="690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40" name="Freeform 84"/>
            <p:cNvSpPr>
              <a:spLocks/>
            </p:cNvSpPr>
            <p:nvPr/>
          </p:nvSpPr>
          <p:spPr bwMode="auto">
            <a:xfrm>
              <a:off x="4197" y="3221"/>
              <a:ext cx="1184" cy="2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980" y="16"/>
                </a:cxn>
                <a:cxn ang="0">
                  <a:pos x="98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981" h="17">
                  <a:moveTo>
                    <a:pt x="0" y="16"/>
                  </a:moveTo>
                  <a:lnTo>
                    <a:pt x="980" y="16"/>
                  </a:lnTo>
                  <a:lnTo>
                    <a:pt x="98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41" name="Freeform 85"/>
            <p:cNvSpPr>
              <a:spLocks/>
            </p:cNvSpPr>
            <p:nvPr/>
          </p:nvSpPr>
          <p:spPr bwMode="auto">
            <a:xfrm>
              <a:off x="5361" y="3221"/>
              <a:ext cx="40" cy="2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42" name="Freeform 86"/>
            <p:cNvSpPr>
              <a:spLocks/>
            </p:cNvSpPr>
            <p:nvPr/>
          </p:nvSpPr>
          <p:spPr bwMode="auto">
            <a:xfrm>
              <a:off x="5437" y="3221"/>
              <a:ext cx="40" cy="2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43" name="Freeform 87"/>
            <p:cNvSpPr>
              <a:spLocks/>
            </p:cNvSpPr>
            <p:nvPr/>
          </p:nvSpPr>
          <p:spPr bwMode="auto">
            <a:xfrm>
              <a:off x="5514" y="3221"/>
              <a:ext cx="40" cy="2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44" name="Freeform 88"/>
            <p:cNvSpPr>
              <a:spLocks/>
            </p:cNvSpPr>
            <p:nvPr/>
          </p:nvSpPr>
          <p:spPr bwMode="auto">
            <a:xfrm>
              <a:off x="5590" y="3221"/>
              <a:ext cx="40" cy="2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45" name="Freeform 89"/>
            <p:cNvSpPr>
              <a:spLocks/>
            </p:cNvSpPr>
            <p:nvPr/>
          </p:nvSpPr>
          <p:spPr bwMode="auto">
            <a:xfrm>
              <a:off x="4188" y="3789"/>
              <a:ext cx="20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46" name="Freeform 90"/>
            <p:cNvSpPr>
              <a:spLocks/>
            </p:cNvSpPr>
            <p:nvPr/>
          </p:nvSpPr>
          <p:spPr bwMode="auto">
            <a:xfrm>
              <a:off x="4188" y="3866"/>
              <a:ext cx="20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47" name="Freeform 91"/>
            <p:cNvSpPr>
              <a:spLocks/>
            </p:cNvSpPr>
            <p:nvPr/>
          </p:nvSpPr>
          <p:spPr bwMode="auto">
            <a:xfrm>
              <a:off x="4188" y="3942"/>
              <a:ext cx="20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48" name="Freeform 92"/>
            <p:cNvSpPr>
              <a:spLocks/>
            </p:cNvSpPr>
            <p:nvPr/>
          </p:nvSpPr>
          <p:spPr bwMode="auto">
            <a:xfrm>
              <a:off x="3924" y="2058"/>
              <a:ext cx="36" cy="44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36"/>
                </a:cxn>
                <a:cxn ang="0">
                  <a:pos x="28" y="28"/>
                </a:cxn>
              </a:cxnLst>
              <a:rect l="0" t="0" r="r" b="b"/>
              <a:pathLst>
                <a:path w="29" h="37">
                  <a:moveTo>
                    <a:pt x="28" y="28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36"/>
                  </a:lnTo>
                  <a:lnTo>
                    <a:pt x="28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49" name="Freeform 93"/>
            <p:cNvSpPr>
              <a:spLocks/>
            </p:cNvSpPr>
            <p:nvPr/>
          </p:nvSpPr>
          <p:spPr bwMode="auto">
            <a:xfrm>
              <a:off x="3891" y="1985"/>
              <a:ext cx="35" cy="45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36"/>
                </a:cxn>
                <a:cxn ang="0">
                  <a:pos x="28" y="28"/>
                </a:cxn>
              </a:cxnLst>
              <a:rect l="0" t="0" r="r" b="b"/>
              <a:pathLst>
                <a:path w="29" h="37">
                  <a:moveTo>
                    <a:pt x="28" y="28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36"/>
                  </a:lnTo>
                  <a:lnTo>
                    <a:pt x="28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50" name="Freeform 94"/>
            <p:cNvSpPr>
              <a:spLocks/>
            </p:cNvSpPr>
            <p:nvPr/>
          </p:nvSpPr>
          <p:spPr bwMode="auto">
            <a:xfrm>
              <a:off x="3862" y="1914"/>
              <a:ext cx="35" cy="49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40"/>
                </a:cxn>
                <a:cxn ang="0">
                  <a:pos x="28" y="32"/>
                </a:cxn>
              </a:cxnLst>
              <a:rect l="0" t="0" r="r" b="b"/>
              <a:pathLst>
                <a:path w="29" h="41">
                  <a:moveTo>
                    <a:pt x="28" y="32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40"/>
                  </a:lnTo>
                  <a:lnTo>
                    <a:pt x="28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51" name="Freeform 95"/>
            <p:cNvSpPr>
              <a:spLocks/>
            </p:cNvSpPr>
            <p:nvPr/>
          </p:nvSpPr>
          <p:spPr bwMode="auto">
            <a:xfrm>
              <a:off x="3829" y="1846"/>
              <a:ext cx="34" cy="45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15" y="0"/>
                </a:cxn>
                <a:cxn ang="0">
                  <a:pos x="0" y="8"/>
                </a:cxn>
                <a:cxn ang="0">
                  <a:pos x="11" y="36"/>
                </a:cxn>
                <a:cxn ang="0">
                  <a:pos x="27" y="28"/>
                </a:cxn>
              </a:cxnLst>
              <a:rect l="0" t="0" r="r" b="b"/>
              <a:pathLst>
                <a:path w="28" h="37">
                  <a:moveTo>
                    <a:pt x="27" y="28"/>
                  </a:moveTo>
                  <a:lnTo>
                    <a:pt x="15" y="0"/>
                  </a:lnTo>
                  <a:lnTo>
                    <a:pt x="0" y="8"/>
                  </a:lnTo>
                  <a:lnTo>
                    <a:pt x="11" y="36"/>
                  </a:lnTo>
                  <a:lnTo>
                    <a:pt x="27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52" name="Freeform 96"/>
            <p:cNvSpPr>
              <a:spLocks/>
            </p:cNvSpPr>
            <p:nvPr/>
          </p:nvSpPr>
          <p:spPr bwMode="auto">
            <a:xfrm>
              <a:off x="5054" y="2292"/>
              <a:ext cx="30" cy="39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53" name="Freeform 97"/>
            <p:cNvSpPr>
              <a:spLocks/>
            </p:cNvSpPr>
            <p:nvPr/>
          </p:nvSpPr>
          <p:spPr bwMode="auto">
            <a:xfrm>
              <a:off x="5074" y="2220"/>
              <a:ext cx="30" cy="40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54" name="Freeform 98"/>
            <p:cNvSpPr>
              <a:spLocks/>
            </p:cNvSpPr>
            <p:nvPr/>
          </p:nvSpPr>
          <p:spPr bwMode="auto">
            <a:xfrm>
              <a:off x="5093" y="2143"/>
              <a:ext cx="30" cy="40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55" name="Freeform 99"/>
            <p:cNvSpPr>
              <a:spLocks/>
            </p:cNvSpPr>
            <p:nvPr/>
          </p:nvSpPr>
          <p:spPr bwMode="auto">
            <a:xfrm>
              <a:off x="5112" y="2072"/>
              <a:ext cx="29" cy="40"/>
            </a:xfrm>
            <a:custGeom>
              <a:avLst/>
              <a:gdLst/>
              <a:ahLst/>
              <a:cxnLst>
                <a:cxn ang="0">
                  <a:pos x="15" y="32"/>
                </a:cxn>
                <a:cxn ang="0">
                  <a:pos x="23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5" y="32"/>
                </a:cxn>
              </a:cxnLst>
              <a:rect l="0" t="0" r="r" b="b"/>
              <a:pathLst>
                <a:path w="24" h="33">
                  <a:moveTo>
                    <a:pt x="15" y="32"/>
                  </a:moveTo>
                  <a:lnTo>
                    <a:pt x="23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5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56" name="Freeform 100"/>
            <p:cNvSpPr>
              <a:spLocks/>
            </p:cNvSpPr>
            <p:nvPr/>
          </p:nvSpPr>
          <p:spPr bwMode="auto">
            <a:xfrm>
              <a:off x="5130" y="2000"/>
              <a:ext cx="30" cy="39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8"/>
                </a:cxn>
                <a:cxn ang="0">
                  <a:pos x="8" y="0"/>
                </a:cxn>
                <a:cxn ang="0">
                  <a:pos x="0" y="24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8"/>
                  </a:lnTo>
                  <a:lnTo>
                    <a:pt x="8" y="0"/>
                  </a:lnTo>
                  <a:lnTo>
                    <a:pt x="0" y="24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 useBgFill="1">
          <p:nvSpPr>
            <p:cNvPr id="28721" name="Rectangle 101"/>
            <p:cNvSpPr>
              <a:spLocks noChangeArrowheads="1"/>
            </p:cNvSpPr>
            <p:nvPr/>
          </p:nvSpPr>
          <p:spPr bwMode="auto">
            <a:xfrm>
              <a:off x="2573" y="4004"/>
              <a:ext cx="305" cy="291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2400">
                  <a:solidFill>
                    <a:schemeClr val="bg1"/>
                  </a:solidFill>
                  <a:effectLst/>
                  <a:latin typeface="Calibri" pitchFamily="34" charset="0"/>
                </a:rPr>
                <a:t>Fo</a:t>
              </a:r>
            </a:p>
          </p:txBody>
        </p:sp>
        <p:sp>
          <p:nvSpPr>
            <p:cNvPr id="28722" name="Rectangle 102"/>
            <p:cNvSpPr>
              <a:spLocks noChangeArrowheads="1"/>
            </p:cNvSpPr>
            <p:nvPr/>
          </p:nvSpPr>
          <p:spPr bwMode="auto">
            <a:xfrm>
              <a:off x="3915" y="3986"/>
              <a:ext cx="314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2400">
                  <a:solidFill>
                    <a:schemeClr val="bg1"/>
                  </a:solidFill>
                  <a:effectLst/>
                  <a:latin typeface="Calibri" pitchFamily="34" charset="0"/>
                </a:rPr>
                <a:t>En</a:t>
              </a:r>
            </a:p>
          </p:txBody>
        </p:sp>
        <p:sp>
          <p:nvSpPr>
            <p:cNvPr id="582759" name="Rectangle 103"/>
            <p:cNvSpPr>
              <a:spLocks noChangeArrowheads="1"/>
            </p:cNvSpPr>
            <p:nvPr/>
          </p:nvSpPr>
          <p:spPr bwMode="auto">
            <a:xfrm>
              <a:off x="2852" y="2756"/>
              <a:ext cx="573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1557 °C</a:t>
              </a:r>
            </a:p>
          </p:txBody>
        </p:sp>
        <p:sp>
          <p:nvSpPr>
            <p:cNvPr id="582760" name="Oval 104"/>
            <p:cNvSpPr>
              <a:spLocks noChangeArrowheads="1"/>
            </p:cNvSpPr>
            <p:nvPr/>
          </p:nvSpPr>
          <p:spPr bwMode="auto">
            <a:xfrm>
              <a:off x="4317" y="2965"/>
              <a:ext cx="53" cy="52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61" name="Oval 105"/>
            <p:cNvSpPr>
              <a:spLocks noChangeArrowheads="1"/>
            </p:cNvSpPr>
            <p:nvPr/>
          </p:nvSpPr>
          <p:spPr bwMode="auto">
            <a:xfrm>
              <a:off x="4165" y="2971"/>
              <a:ext cx="53" cy="52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62" name="Oval 106"/>
            <p:cNvSpPr>
              <a:spLocks noChangeArrowheads="1"/>
            </p:cNvSpPr>
            <p:nvPr/>
          </p:nvSpPr>
          <p:spPr bwMode="auto">
            <a:xfrm>
              <a:off x="2675" y="2971"/>
              <a:ext cx="53" cy="52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65" name="Oval 109"/>
            <p:cNvSpPr>
              <a:spLocks noChangeArrowheads="1"/>
            </p:cNvSpPr>
            <p:nvPr/>
          </p:nvSpPr>
          <p:spPr bwMode="auto">
            <a:xfrm>
              <a:off x="4173" y="3206"/>
              <a:ext cx="53" cy="5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66" name="Oval 110"/>
            <p:cNvSpPr>
              <a:spLocks noChangeArrowheads="1"/>
            </p:cNvSpPr>
            <p:nvPr/>
          </p:nvSpPr>
          <p:spPr bwMode="auto">
            <a:xfrm>
              <a:off x="4830" y="3206"/>
              <a:ext cx="52" cy="5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2767" name="Line 111"/>
            <p:cNvSpPr>
              <a:spLocks noChangeShapeType="1"/>
            </p:cNvSpPr>
            <p:nvPr/>
          </p:nvSpPr>
          <p:spPr bwMode="auto">
            <a:xfrm flipH="1">
              <a:off x="2420" y="4167"/>
              <a:ext cx="185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82768" name="Oval 112"/>
          <p:cNvSpPr>
            <a:spLocks noChangeArrowheads="1"/>
          </p:cNvSpPr>
          <p:nvPr/>
        </p:nvSpPr>
        <p:spPr bwMode="auto">
          <a:xfrm>
            <a:off x="1547813" y="4165600"/>
            <a:ext cx="90487" cy="88900"/>
          </a:xfrm>
          <a:prstGeom prst="ellipse">
            <a:avLst/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2769" name="Text Box 113"/>
          <p:cNvSpPr txBox="1">
            <a:spLocks noChangeArrowheads="1"/>
          </p:cNvSpPr>
          <p:nvPr/>
        </p:nvSpPr>
        <p:spPr bwMode="auto">
          <a:xfrm>
            <a:off x="1444625" y="3798888"/>
            <a:ext cx="29206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Z</a:t>
            </a:r>
          </a:p>
        </p:txBody>
      </p:sp>
      <p:sp>
        <p:nvSpPr>
          <p:cNvPr id="582772" name="Line 116"/>
          <p:cNvSpPr>
            <a:spLocks noChangeShapeType="1"/>
          </p:cNvSpPr>
          <p:nvPr/>
        </p:nvSpPr>
        <p:spPr bwMode="auto">
          <a:xfrm flipV="1">
            <a:off x="1106488" y="2913063"/>
            <a:ext cx="3138487" cy="2109787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2773" name="Line 117"/>
          <p:cNvSpPr>
            <a:spLocks noChangeShapeType="1"/>
          </p:cNvSpPr>
          <p:nvPr/>
        </p:nvSpPr>
        <p:spPr bwMode="auto">
          <a:xfrm>
            <a:off x="1062038" y="5699125"/>
            <a:ext cx="3205162" cy="611188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2774" name="Rectangle 118"/>
          <p:cNvSpPr>
            <a:spLocks noChangeArrowheads="1"/>
          </p:cNvSpPr>
          <p:nvPr/>
        </p:nvSpPr>
        <p:spPr bwMode="auto">
          <a:xfrm>
            <a:off x="1095375" y="5035550"/>
            <a:ext cx="812800" cy="676275"/>
          </a:xfrm>
          <a:prstGeom prst="rect">
            <a:avLst/>
          </a:prstGeom>
          <a:noFill/>
          <a:ln w="38100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2775" name="Text Box 119"/>
          <p:cNvSpPr txBox="1">
            <a:spLocks noChangeArrowheads="1"/>
          </p:cNvSpPr>
          <p:nvPr/>
        </p:nvSpPr>
        <p:spPr bwMode="auto">
          <a:xfrm>
            <a:off x="6607175" y="6383338"/>
            <a:ext cx="35618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Z</a:t>
            </a:r>
          </a:p>
        </p:txBody>
      </p:sp>
      <p:sp>
        <p:nvSpPr>
          <p:cNvPr id="582777" name="Line 121"/>
          <p:cNvSpPr>
            <a:spLocks noChangeShapeType="1"/>
          </p:cNvSpPr>
          <p:nvPr/>
        </p:nvSpPr>
        <p:spPr bwMode="auto">
          <a:xfrm>
            <a:off x="6753225" y="4395788"/>
            <a:ext cx="142875" cy="3429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2782" name="Rectangle 126"/>
          <p:cNvSpPr>
            <a:spLocks noChangeArrowheads="1"/>
          </p:cNvSpPr>
          <p:nvPr/>
        </p:nvSpPr>
        <p:spPr bwMode="auto">
          <a:xfrm>
            <a:off x="122238" y="2052638"/>
            <a:ext cx="9021762" cy="760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eaLnBrk="0" hangingPunct="0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crystallization ends when the total solid composition reaches Z.</a:t>
            </a:r>
          </a:p>
        </p:txBody>
      </p:sp>
      <p:sp>
        <p:nvSpPr>
          <p:cNvPr id="582784" name="Line 128"/>
          <p:cNvSpPr>
            <a:spLocks noChangeShapeType="1"/>
          </p:cNvSpPr>
          <p:nvPr/>
        </p:nvSpPr>
        <p:spPr bwMode="auto">
          <a:xfrm>
            <a:off x="6750050" y="2913063"/>
            <a:ext cx="0" cy="1524000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2785" name="Line 129"/>
          <p:cNvSpPr>
            <a:spLocks noChangeShapeType="1"/>
          </p:cNvSpPr>
          <p:nvPr/>
        </p:nvSpPr>
        <p:spPr bwMode="auto">
          <a:xfrm>
            <a:off x="6775450" y="4757738"/>
            <a:ext cx="0" cy="1579562"/>
          </a:xfrm>
          <a:prstGeom prst="line">
            <a:avLst/>
          </a:prstGeom>
          <a:noFill/>
          <a:ln w="28575">
            <a:solidFill>
              <a:schemeClr val="bg1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2770" name="Oval 114"/>
          <p:cNvSpPr>
            <a:spLocks noChangeArrowheads="1"/>
          </p:cNvSpPr>
          <p:nvPr/>
        </p:nvSpPr>
        <p:spPr bwMode="auto">
          <a:xfrm>
            <a:off x="6688138" y="6248400"/>
            <a:ext cx="168275" cy="157163"/>
          </a:xfrm>
          <a:prstGeom prst="ellipse">
            <a:avLst/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2786" name="Line 130"/>
          <p:cNvSpPr>
            <a:spLocks noChangeShapeType="1"/>
          </p:cNvSpPr>
          <p:nvPr/>
        </p:nvSpPr>
        <p:spPr bwMode="auto">
          <a:xfrm>
            <a:off x="1592263" y="4224338"/>
            <a:ext cx="0" cy="1208087"/>
          </a:xfrm>
          <a:prstGeom prst="line">
            <a:avLst/>
          </a:prstGeom>
          <a:noFill/>
          <a:ln w="190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2787" name="Oval 131"/>
          <p:cNvSpPr>
            <a:spLocks noChangeArrowheads="1"/>
          </p:cNvSpPr>
          <p:nvPr/>
        </p:nvSpPr>
        <p:spPr bwMode="auto">
          <a:xfrm>
            <a:off x="6859588" y="4670425"/>
            <a:ext cx="111125" cy="103188"/>
          </a:xfrm>
          <a:prstGeom prst="ellipse">
            <a:avLst/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2771" name="AutoShape 115"/>
          <p:cNvSpPr>
            <a:spLocks noChangeArrowheads="1"/>
          </p:cNvSpPr>
          <p:nvPr/>
        </p:nvSpPr>
        <p:spPr bwMode="auto">
          <a:xfrm>
            <a:off x="4278313" y="6186488"/>
            <a:ext cx="2506662" cy="258762"/>
          </a:xfrm>
          <a:prstGeom prst="rightArrow">
            <a:avLst>
              <a:gd name="adj1" fmla="val 49694"/>
              <a:gd name="adj2" fmla="val 153424"/>
            </a:avLst>
          </a:prstGeom>
          <a:gradFill rotWithShape="1">
            <a:gsLst>
              <a:gs pos="0">
                <a:srgbClr val="FFFF00"/>
              </a:gs>
              <a:gs pos="100000">
                <a:srgbClr val="FF0000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2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8276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82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2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82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1000"/>
                                        <p:tgtEl>
                                          <p:spTgt spid="582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3000"/>
                                        <p:tgtEl>
                                          <p:spTgt spid="582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3000"/>
                                        <p:tgtEl>
                                          <p:spTgt spid="582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3000"/>
                                        <p:tgtEl>
                                          <p:spTgt spid="582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2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82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0.00047 C 0.0059 0.00092 0.02361 0.00301 0.03542 0.00856 C 0.04722 0.01412 0.06181 0.02384 0.07049 0.0324 C 0.07917 0.04097 0.08368 0.05416 0.08715 0.05972 " pathEditMode="relative" rAng="0" ptsTypes="aaaa">
                                      <p:cBhvr>
                                        <p:cTn id="66" dur="3000" fill="hold"/>
                                        <p:tgtEl>
                                          <p:spTgt spid="5827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00" y="3000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3000"/>
                                        <p:tgtEl>
                                          <p:spTgt spid="582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82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2659" grpId="0"/>
      <p:bldP spid="582727" grpId="0"/>
      <p:bldP spid="582768" grpId="0" animBg="1"/>
      <p:bldP spid="582769" grpId="0"/>
      <p:bldP spid="582775" grpId="0"/>
      <p:bldP spid="582782" grpId="0"/>
      <p:bldP spid="582770" grpId="0" animBg="1"/>
      <p:bldP spid="582787" grpId="0" animBg="1"/>
      <p:bldP spid="582787" grpId="1" animBg="1"/>
      <p:bldP spid="58277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42" name="Rectangle 2"/>
          <p:cNvSpPr>
            <a:spLocks noChangeArrowheads="1"/>
          </p:cNvSpPr>
          <p:nvPr/>
        </p:nvSpPr>
        <p:spPr bwMode="auto">
          <a:xfrm>
            <a:off x="0" y="0"/>
            <a:ext cx="9144000" cy="661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algn="ctr" eaLnBrk="0" hangingPunct="0">
              <a:spcBef>
                <a:spcPct val="20000"/>
              </a:spcBef>
              <a:defRPr/>
            </a:pPr>
            <a:r>
              <a:rPr lang="en-US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Incongruent Melting of Enstatite</a:t>
            </a:r>
            <a:endParaRPr lang="en-US" sz="2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42"/>
          <p:cNvGrpSpPr>
            <a:grpSpLocks/>
          </p:cNvGrpSpPr>
          <p:nvPr/>
        </p:nvGrpSpPr>
        <p:grpSpPr bwMode="auto">
          <a:xfrm>
            <a:off x="4949825" y="3394075"/>
            <a:ext cx="3786188" cy="3313113"/>
            <a:chOff x="3118" y="2138"/>
            <a:chExt cx="2385" cy="2087"/>
          </a:xfrm>
        </p:grpSpPr>
        <p:sp useBgFill="1">
          <p:nvSpPr>
            <p:cNvPr id="573444" name="Rectangle 4"/>
            <p:cNvSpPr>
              <a:spLocks noChangeArrowheads="1"/>
            </p:cNvSpPr>
            <p:nvPr/>
          </p:nvSpPr>
          <p:spPr bwMode="auto">
            <a:xfrm>
              <a:off x="4857" y="3057"/>
              <a:ext cx="412" cy="233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Calibri" pitchFamily="34" charset="0"/>
                </a:rPr>
                <a:t>1543</a:t>
              </a:r>
            </a:p>
          </p:txBody>
        </p:sp>
        <p:sp useBgFill="1">
          <p:nvSpPr>
            <p:cNvPr id="29707" name="Rectangle 5"/>
            <p:cNvSpPr>
              <a:spLocks noChangeArrowheads="1"/>
            </p:cNvSpPr>
            <p:nvPr/>
          </p:nvSpPr>
          <p:spPr bwMode="auto">
            <a:xfrm>
              <a:off x="4532" y="3252"/>
              <a:ext cx="225" cy="369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3200" i="1">
                  <a:solidFill>
                    <a:schemeClr val="bg1"/>
                  </a:solidFill>
                  <a:effectLst/>
                  <a:latin typeface="Calibri" pitchFamily="34" charset="0"/>
                </a:rPr>
                <a:t>c</a:t>
              </a:r>
            </a:p>
          </p:txBody>
        </p:sp>
        <p:sp useBgFill="1">
          <p:nvSpPr>
            <p:cNvPr id="29708" name="Rectangle 6"/>
            <p:cNvSpPr>
              <a:spLocks noChangeArrowheads="1"/>
            </p:cNvSpPr>
            <p:nvPr/>
          </p:nvSpPr>
          <p:spPr bwMode="auto">
            <a:xfrm>
              <a:off x="3833" y="3129"/>
              <a:ext cx="250" cy="369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3200" i="1">
                  <a:solidFill>
                    <a:schemeClr val="bg1"/>
                  </a:solidFill>
                  <a:effectLst/>
                  <a:latin typeface="Calibri" pitchFamily="34" charset="0"/>
                </a:rPr>
                <a:t>d</a:t>
              </a:r>
            </a:p>
          </p:txBody>
        </p:sp>
        <p:sp useBgFill="1">
          <p:nvSpPr>
            <p:cNvPr id="29709" name="Rectangle 7"/>
            <p:cNvSpPr>
              <a:spLocks noChangeArrowheads="1"/>
            </p:cNvSpPr>
            <p:nvPr/>
          </p:nvSpPr>
          <p:spPr bwMode="auto">
            <a:xfrm>
              <a:off x="4391" y="2409"/>
              <a:ext cx="205" cy="369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lIns="92075" tIns="46038" rIns="92075" bIns="46038">
              <a:spAutoFit/>
            </a:bodyPr>
            <a:lstStyle/>
            <a:p>
              <a:pPr eaLnBrk="0" hangingPunct="0"/>
              <a:r>
                <a:rPr lang="en-US" sz="3200">
                  <a:solidFill>
                    <a:schemeClr val="bg1"/>
                  </a:solidFill>
                  <a:effectLst/>
                  <a:latin typeface="Calibri" pitchFamily="34" charset="0"/>
                </a:rPr>
                <a:t>P</a:t>
              </a:r>
            </a:p>
          </p:txBody>
        </p:sp>
        <p:sp>
          <p:nvSpPr>
            <p:cNvPr id="573448" name="Freeform 8"/>
            <p:cNvSpPr>
              <a:spLocks/>
            </p:cNvSpPr>
            <p:nvPr/>
          </p:nvSpPr>
          <p:spPr bwMode="auto">
            <a:xfrm>
              <a:off x="3857" y="2290"/>
              <a:ext cx="981" cy="1008"/>
            </a:xfrm>
            <a:custGeom>
              <a:avLst/>
              <a:gdLst/>
              <a:ahLst/>
              <a:cxnLst>
                <a:cxn ang="0">
                  <a:pos x="428" y="789"/>
                </a:cxn>
                <a:cxn ang="0">
                  <a:pos x="476" y="805"/>
                </a:cxn>
                <a:cxn ang="0">
                  <a:pos x="520" y="813"/>
                </a:cxn>
                <a:cxn ang="0">
                  <a:pos x="543" y="817"/>
                </a:cxn>
                <a:cxn ang="0">
                  <a:pos x="571" y="833"/>
                </a:cxn>
                <a:cxn ang="0">
                  <a:pos x="595" y="845"/>
                </a:cxn>
                <a:cxn ang="0">
                  <a:pos x="619" y="857"/>
                </a:cxn>
                <a:cxn ang="0">
                  <a:pos x="646" y="873"/>
                </a:cxn>
                <a:cxn ang="0">
                  <a:pos x="678" y="892"/>
                </a:cxn>
                <a:cxn ang="0">
                  <a:pos x="714" y="912"/>
                </a:cxn>
                <a:cxn ang="0">
                  <a:pos x="758" y="956"/>
                </a:cxn>
                <a:cxn ang="0">
                  <a:pos x="769" y="968"/>
                </a:cxn>
                <a:cxn ang="0">
                  <a:pos x="773" y="980"/>
                </a:cxn>
                <a:cxn ang="0">
                  <a:pos x="785" y="976"/>
                </a:cxn>
                <a:cxn ang="0">
                  <a:pos x="797" y="884"/>
                </a:cxn>
                <a:cxn ang="0">
                  <a:pos x="805" y="821"/>
                </a:cxn>
                <a:cxn ang="0">
                  <a:pos x="813" y="781"/>
                </a:cxn>
                <a:cxn ang="0">
                  <a:pos x="825" y="718"/>
                </a:cxn>
                <a:cxn ang="0">
                  <a:pos x="837" y="670"/>
                </a:cxn>
                <a:cxn ang="0">
                  <a:pos x="853" y="603"/>
                </a:cxn>
                <a:cxn ang="0">
                  <a:pos x="873" y="539"/>
                </a:cxn>
                <a:cxn ang="0">
                  <a:pos x="884" y="496"/>
                </a:cxn>
                <a:cxn ang="0">
                  <a:pos x="904" y="428"/>
                </a:cxn>
                <a:cxn ang="0">
                  <a:pos x="920" y="377"/>
                </a:cxn>
                <a:cxn ang="0">
                  <a:pos x="936" y="317"/>
                </a:cxn>
                <a:cxn ang="0">
                  <a:pos x="952" y="258"/>
                </a:cxn>
                <a:cxn ang="0">
                  <a:pos x="964" y="214"/>
                </a:cxn>
                <a:cxn ang="0">
                  <a:pos x="976" y="179"/>
                </a:cxn>
                <a:cxn ang="0">
                  <a:pos x="956" y="198"/>
                </a:cxn>
                <a:cxn ang="0">
                  <a:pos x="940" y="250"/>
                </a:cxn>
                <a:cxn ang="0">
                  <a:pos x="928" y="290"/>
                </a:cxn>
                <a:cxn ang="0">
                  <a:pos x="908" y="353"/>
                </a:cxn>
                <a:cxn ang="0">
                  <a:pos x="896" y="397"/>
                </a:cxn>
                <a:cxn ang="0">
                  <a:pos x="877" y="472"/>
                </a:cxn>
                <a:cxn ang="0">
                  <a:pos x="861" y="516"/>
                </a:cxn>
                <a:cxn ang="0">
                  <a:pos x="845" y="579"/>
                </a:cxn>
                <a:cxn ang="0">
                  <a:pos x="825" y="643"/>
                </a:cxn>
                <a:cxn ang="0">
                  <a:pos x="813" y="694"/>
                </a:cxn>
                <a:cxn ang="0">
                  <a:pos x="801" y="742"/>
                </a:cxn>
                <a:cxn ang="0">
                  <a:pos x="793" y="813"/>
                </a:cxn>
                <a:cxn ang="0">
                  <a:pos x="785" y="849"/>
                </a:cxn>
                <a:cxn ang="0">
                  <a:pos x="773" y="916"/>
                </a:cxn>
                <a:cxn ang="0">
                  <a:pos x="777" y="1007"/>
                </a:cxn>
                <a:cxn ang="0">
                  <a:pos x="781" y="968"/>
                </a:cxn>
                <a:cxn ang="0">
                  <a:pos x="769" y="948"/>
                </a:cxn>
                <a:cxn ang="0">
                  <a:pos x="718" y="896"/>
                </a:cxn>
                <a:cxn ang="0">
                  <a:pos x="686" y="877"/>
                </a:cxn>
                <a:cxn ang="0">
                  <a:pos x="662" y="861"/>
                </a:cxn>
                <a:cxn ang="0">
                  <a:pos x="639" y="853"/>
                </a:cxn>
                <a:cxn ang="0">
                  <a:pos x="611" y="833"/>
                </a:cxn>
                <a:cxn ang="0">
                  <a:pos x="595" y="825"/>
                </a:cxn>
                <a:cxn ang="0">
                  <a:pos x="563" y="813"/>
                </a:cxn>
                <a:cxn ang="0">
                  <a:pos x="543" y="809"/>
                </a:cxn>
                <a:cxn ang="0">
                  <a:pos x="512" y="793"/>
                </a:cxn>
                <a:cxn ang="0">
                  <a:pos x="460" y="785"/>
                </a:cxn>
                <a:cxn ang="0">
                  <a:pos x="420" y="785"/>
                </a:cxn>
              </a:cxnLst>
              <a:rect l="0" t="0" r="r" b="b"/>
              <a:pathLst>
                <a:path w="981" h="1008">
                  <a:moveTo>
                    <a:pt x="0" y="8"/>
                  </a:moveTo>
                  <a:lnTo>
                    <a:pt x="353" y="789"/>
                  </a:lnTo>
                  <a:lnTo>
                    <a:pt x="412" y="789"/>
                  </a:lnTo>
                  <a:lnTo>
                    <a:pt x="405" y="781"/>
                  </a:lnTo>
                  <a:lnTo>
                    <a:pt x="408" y="789"/>
                  </a:lnTo>
                  <a:lnTo>
                    <a:pt x="432" y="793"/>
                  </a:lnTo>
                  <a:lnTo>
                    <a:pt x="428" y="789"/>
                  </a:lnTo>
                  <a:lnTo>
                    <a:pt x="432" y="797"/>
                  </a:lnTo>
                  <a:lnTo>
                    <a:pt x="456" y="797"/>
                  </a:lnTo>
                  <a:lnTo>
                    <a:pt x="452" y="793"/>
                  </a:lnTo>
                  <a:lnTo>
                    <a:pt x="456" y="801"/>
                  </a:lnTo>
                  <a:lnTo>
                    <a:pt x="476" y="801"/>
                  </a:lnTo>
                  <a:lnTo>
                    <a:pt x="472" y="797"/>
                  </a:lnTo>
                  <a:lnTo>
                    <a:pt x="476" y="805"/>
                  </a:lnTo>
                  <a:lnTo>
                    <a:pt x="492" y="805"/>
                  </a:lnTo>
                  <a:lnTo>
                    <a:pt x="488" y="801"/>
                  </a:lnTo>
                  <a:lnTo>
                    <a:pt x="492" y="809"/>
                  </a:lnTo>
                  <a:lnTo>
                    <a:pt x="508" y="809"/>
                  </a:lnTo>
                  <a:lnTo>
                    <a:pt x="504" y="805"/>
                  </a:lnTo>
                  <a:lnTo>
                    <a:pt x="508" y="813"/>
                  </a:lnTo>
                  <a:lnTo>
                    <a:pt x="520" y="813"/>
                  </a:lnTo>
                  <a:lnTo>
                    <a:pt x="516" y="813"/>
                  </a:lnTo>
                  <a:lnTo>
                    <a:pt x="527" y="817"/>
                  </a:lnTo>
                  <a:lnTo>
                    <a:pt x="535" y="817"/>
                  </a:lnTo>
                  <a:lnTo>
                    <a:pt x="531" y="813"/>
                  </a:lnTo>
                  <a:lnTo>
                    <a:pt x="535" y="821"/>
                  </a:lnTo>
                  <a:lnTo>
                    <a:pt x="547" y="821"/>
                  </a:lnTo>
                  <a:lnTo>
                    <a:pt x="543" y="817"/>
                  </a:lnTo>
                  <a:lnTo>
                    <a:pt x="547" y="825"/>
                  </a:lnTo>
                  <a:lnTo>
                    <a:pt x="559" y="825"/>
                  </a:lnTo>
                  <a:lnTo>
                    <a:pt x="555" y="821"/>
                  </a:lnTo>
                  <a:lnTo>
                    <a:pt x="559" y="829"/>
                  </a:lnTo>
                  <a:lnTo>
                    <a:pt x="571" y="829"/>
                  </a:lnTo>
                  <a:lnTo>
                    <a:pt x="567" y="825"/>
                  </a:lnTo>
                  <a:lnTo>
                    <a:pt x="571" y="833"/>
                  </a:lnTo>
                  <a:lnTo>
                    <a:pt x="579" y="833"/>
                  </a:lnTo>
                  <a:lnTo>
                    <a:pt x="575" y="829"/>
                  </a:lnTo>
                  <a:lnTo>
                    <a:pt x="579" y="837"/>
                  </a:lnTo>
                  <a:lnTo>
                    <a:pt x="591" y="841"/>
                  </a:lnTo>
                  <a:lnTo>
                    <a:pt x="595" y="841"/>
                  </a:lnTo>
                  <a:lnTo>
                    <a:pt x="591" y="837"/>
                  </a:lnTo>
                  <a:lnTo>
                    <a:pt x="595" y="845"/>
                  </a:lnTo>
                  <a:lnTo>
                    <a:pt x="603" y="845"/>
                  </a:lnTo>
                  <a:lnTo>
                    <a:pt x="599" y="841"/>
                  </a:lnTo>
                  <a:lnTo>
                    <a:pt x="603" y="849"/>
                  </a:lnTo>
                  <a:lnTo>
                    <a:pt x="615" y="853"/>
                  </a:lnTo>
                  <a:lnTo>
                    <a:pt x="619" y="853"/>
                  </a:lnTo>
                  <a:lnTo>
                    <a:pt x="615" y="849"/>
                  </a:lnTo>
                  <a:lnTo>
                    <a:pt x="619" y="857"/>
                  </a:lnTo>
                  <a:lnTo>
                    <a:pt x="627" y="861"/>
                  </a:lnTo>
                  <a:lnTo>
                    <a:pt x="627" y="857"/>
                  </a:lnTo>
                  <a:lnTo>
                    <a:pt x="631" y="865"/>
                  </a:lnTo>
                  <a:lnTo>
                    <a:pt x="643" y="869"/>
                  </a:lnTo>
                  <a:lnTo>
                    <a:pt x="646" y="869"/>
                  </a:lnTo>
                  <a:lnTo>
                    <a:pt x="643" y="865"/>
                  </a:lnTo>
                  <a:lnTo>
                    <a:pt x="646" y="873"/>
                  </a:lnTo>
                  <a:lnTo>
                    <a:pt x="654" y="877"/>
                  </a:lnTo>
                  <a:lnTo>
                    <a:pt x="654" y="873"/>
                  </a:lnTo>
                  <a:lnTo>
                    <a:pt x="662" y="884"/>
                  </a:lnTo>
                  <a:lnTo>
                    <a:pt x="674" y="888"/>
                  </a:lnTo>
                  <a:lnTo>
                    <a:pt x="678" y="888"/>
                  </a:lnTo>
                  <a:lnTo>
                    <a:pt x="674" y="884"/>
                  </a:lnTo>
                  <a:lnTo>
                    <a:pt x="678" y="892"/>
                  </a:lnTo>
                  <a:lnTo>
                    <a:pt x="686" y="896"/>
                  </a:lnTo>
                  <a:lnTo>
                    <a:pt x="686" y="892"/>
                  </a:lnTo>
                  <a:lnTo>
                    <a:pt x="694" y="904"/>
                  </a:lnTo>
                  <a:lnTo>
                    <a:pt x="702" y="908"/>
                  </a:lnTo>
                  <a:lnTo>
                    <a:pt x="702" y="904"/>
                  </a:lnTo>
                  <a:lnTo>
                    <a:pt x="706" y="912"/>
                  </a:lnTo>
                  <a:lnTo>
                    <a:pt x="714" y="912"/>
                  </a:lnTo>
                  <a:lnTo>
                    <a:pt x="710" y="908"/>
                  </a:lnTo>
                  <a:lnTo>
                    <a:pt x="726" y="928"/>
                  </a:lnTo>
                  <a:lnTo>
                    <a:pt x="734" y="928"/>
                  </a:lnTo>
                  <a:lnTo>
                    <a:pt x="730" y="924"/>
                  </a:lnTo>
                  <a:lnTo>
                    <a:pt x="758" y="952"/>
                  </a:lnTo>
                  <a:lnTo>
                    <a:pt x="754" y="948"/>
                  </a:lnTo>
                  <a:lnTo>
                    <a:pt x="758" y="956"/>
                  </a:lnTo>
                  <a:lnTo>
                    <a:pt x="765" y="960"/>
                  </a:lnTo>
                  <a:lnTo>
                    <a:pt x="758" y="952"/>
                  </a:lnTo>
                  <a:lnTo>
                    <a:pt x="762" y="960"/>
                  </a:lnTo>
                  <a:lnTo>
                    <a:pt x="769" y="964"/>
                  </a:lnTo>
                  <a:lnTo>
                    <a:pt x="762" y="956"/>
                  </a:lnTo>
                  <a:lnTo>
                    <a:pt x="762" y="964"/>
                  </a:lnTo>
                  <a:lnTo>
                    <a:pt x="769" y="968"/>
                  </a:lnTo>
                  <a:lnTo>
                    <a:pt x="765" y="964"/>
                  </a:lnTo>
                  <a:lnTo>
                    <a:pt x="769" y="972"/>
                  </a:lnTo>
                  <a:lnTo>
                    <a:pt x="777" y="976"/>
                  </a:lnTo>
                  <a:lnTo>
                    <a:pt x="769" y="968"/>
                  </a:lnTo>
                  <a:lnTo>
                    <a:pt x="773" y="984"/>
                  </a:lnTo>
                  <a:lnTo>
                    <a:pt x="781" y="988"/>
                  </a:lnTo>
                  <a:lnTo>
                    <a:pt x="773" y="980"/>
                  </a:lnTo>
                  <a:lnTo>
                    <a:pt x="773" y="999"/>
                  </a:lnTo>
                  <a:lnTo>
                    <a:pt x="781" y="992"/>
                  </a:lnTo>
                  <a:lnTo>
                    <a:pt x="773" y="995"/>
                  </a:lnTo>
                  <a:lnTo>
                    <a:pt x="769" y="1003"/>
                  </a:lnTo>
                  <a:lnTo>
                    <a:pt x="785" y="1003"/>
                  </a:lnTo>
                  <a:lnTo>
                    <a:pt x="785" y="972"/>
                  </a:lnTo>
                  <a:lnTo>
                    <a:pt x="785" y="976"/>
                  </a:lnTo>
                  <a:lnTo>
                    <a:pt x="789" y="964"/>
                  </a:lnTo>
                  <a:lnTo>
                    <a:pt x="789" y="920"/>
                  </a:lnTo>
                  <a:lnTo>
                    <a:pt x="785" y="924"/>
                  </a:lnTo>
                  <a:lnTo>
                    <a:pt x="793" y="920"/>
                  </a:lnTo>
                  <a:lnTo>
                    <a:pt x="793" y="892"/>
                  </a:lnTo>
                  <a:lnTo>
                    <a:pt x="793" y="896"/>
                  </a:lnTo>
                  <a:lnTo>
                    <a:pt x="797" y="884"/>
                  </a:lnTo>
                  <a:lnTo>
                    <a:pt x="797" y="861"/>
                  </a:lnTo>
                  <a:lnTo>
                    <a:pt x="797" y="865"/>
                  </a:lnTo>
                  <a:lnTo>
                    <a:pt x="801" y="853"/>
                  </a:lnTo>
                  <a:lnTo>
                    <a:pt x="801" y="837"/>
                  </a:lnTo>
                  <a:lnTo>
                    <a:pt x="801" y="841"/>
                  </a:lnTo>
                  <a:lnTo>
                    <a:pt x="805" y="829"/>
                  </a:lnTo>
                  <a:lnTo>
                    <a:pt x="805" y="821"/>
                  </a:lnTo>
                  <a:lnTo>
                    <a:pt x="805" y="825"/>
                  </a:lnTo>
                  <a:lnTo>
                    <a:pt x="809" y="813"/>
                  </a:lnTo>
                  <a:lnTo>
                    <a:pt x="809" y="797"/>
                  </a:lnTo>
                  <a:lnTo>
                    <a:pt x="809" y="801"/>
                  </a:lnTo>
                  <a:lnTo>
                    <a:pt x="813" y="789"/>
                  </a:lnTo>
                  <a:lnTo>
                    <a:pt x="813" y="777"/>
                  </a:lnTo>
                  <a:lnTo>
                    <a:pt x="813" y="781"/>
                  </a:lnTo>
                  <a:lnTo>
                    <a:pt x="817" y="769"/>
                  </a:lnTo>
                  <a:lnTo>
                    <a:pt x="817" y="742"/>
                  </a:lnTo>
                  <a:lnTo>
                    <a:pt x="817" y="746"/>
                  </a:lnTo>
                  <a:lnTo>
                    <a:pt x="821" y="738"/>
                  </a:lnTo>
                  <a:lnTo>
                    <a:pt x="825" y="722"/>
                  </a:lnTo>
                  <a:lnTo>
                    <a:pt x="825" y="714"/>
                  </a:lnTo>
                  <a:lnTo>
                    <a:pt x="825" y="718"/>
                  </a:lnTo>
                  <a:lnTo>
                    <a:pt x="829" y="706"/>
                  </a:lnTo>
                  <a:lnTo>
                    <a:pt x="829" y="694"/>
                  </a:lnTo>
                  <a:lnTo>
                    <a:pt x="829" y="698"/>
                  </a:lnTo>
                  <a:lnTo>
                    <a:pt x="833" y="686"/>
                  </a:lnTo>
                  <a:lnTo>
                    <a:pt x="833" y="674"/>
                  </a:lnTo>
                  <a:lnTo>
                    <a:pt x="833" y="678"/>
                  </a:lnTo>
                  <a:lnTo>
                    <a:pt x="837" y="670"/>
                  </a:lnTo>
                  <a:lnTo>
                    <a:pt x="841" y="654"/>
                  </a:lnTo>
                  <a:lnTo>
                    <a:pt x="841" y="643"/>
                  </a:lnTo>
                  <a:lnTo>
                    <a:pt x="841" y="647"/>
                  </a:lnTo>
                  <a:lnTo>
                    <a:pt x="845" y="639"/>
                  </a:lnTo>
                  <a:lnTo>
                    <a:pt x="849" y="627"/>
                  </a:lnTo>
                  <a:lnTo>
                    <a:pt x="853" y="615"/>
                  </a:lnTo>
                  <a:lnTo>
                    <a:pt x="853" y="603"/>
                  </a:lnTo>
                  <a:lnTo>
                    <a:pt x="853" y="607"/>
                  </a:lnTo>
                  <a:lnTo>
                    <a:pt x="857" y="595"/>
                  </a:lnTo>
                  <a:lnTo>
                    <a:pt x="861" y="583"/>
                  </a:lnTo>
                  <a:lnTo>
                    <a:pt x="861" y="571"/>
                  </a:lnTo>
                  <a:lnTo>
                    <a:pt x="861" y="575"/>
                  </a:lnTo>
                  <a:lnTo>
                    <a:pt x="865" y="567"/>
                  </a:lnTo>
                  <a:lnTo>
                    <a:pt x="873" y="539"/>
                  </a:lnTo>
                  <a:lnTo>
                    <a:pt x="873" y="532"/>
                  </a:lnTo>
                  <a:lnTo>
                    <a:pt x="873" y="535"/>
                  </a:lnTo>
                  <a:lnTo>
                    <a:pt x="877" y="524"/>
                  </a:lnTo>
                  <a:lnTo>
                    <a:pt x="881" y="512"/>
                  </a:lnTo>
                  <a:lnTo>
                    <a:pt x="881" y="500"/>
                  </a:lnTo>
                  <a:lnTo>
                    <a:pt x="881" y="504"/>
                  </a:lnTo>
                  <a:lnTo>
                    <a:pt x="884" y="496"/>
                  </a:lnTo>
                  <a:lnTo>
                    <a:pt x="888" y="484"/>
                  </a:lnTo>
                  <a:lnTo>
                    <a:pt x="892" y="472"/>
                  </a:lnTo>
                  <a:lnTo>
                    <a:pt x="892" y="460"/>
                  </a:lnTo>
                  <a:lnTo>
                    <a:pt x="892" y="464"/>
                  </a:lnTo>
                  <a:lnTo>
                    <a:pt x="904" y="436"/>
                  </a:lnTo>
                  <a:lnTo>
                    <a:pt x="904" y="424"/>
                  </a:lnTo>
                  <a:lnTo>
                    <a:pt x="904" y="428"/>
                  </a:lnTo>
                  <a:lnTo>
                    <a:pt x="912" y="409"/>
                  </a:lnTo>
                  <a:lnTo>
                    <a:pt x="912" y="397"/>
                  </a:lnTo>
                  <a:lnTo>
                    <a:pt x="912" y="401"/>
                  </a:lnTo>
                  <a:lnTo>
                    <a:pt x="916" y="389"/>
                  </a:lnTo>
                  <a:lnTo>
                    <a:pt x="916" y="381"/>
                  </a:lnTo>
                  <a:lnTo>
                    <a:pt x="916" y="385"/>
                  </a:lnTo>
                  <a:lnTo>
                    <a:pt x="920" y="377"/>
                  </a:lnTo>
                  <a:lnTo>
                    <a:pt x="924" y="361"/>
                  </a:lnTo>
                  <a:lnTo>
                    <a:pt x="924" y="353"/>
                  </a:lnTo>
                  <a:lnTo>
                    <a:pt x="924" y="357"/>
                  </a:lnTo>
                  <a:lnTo>
                    <a:pt x="932" y="337"/>
                  </a:lnTo>
                  <a:lnTo>
                    <a:pt x="932" y="325"/>
                  </a:lnTo>
                  <a:lnTo>
                    <a:pt x="932" y="329"/>
                  </a:lnTo>
                  <a:lnTo>
                    <a:pt x="936" y="317"/>
                  </a:lnTo>
                  <a:lnTo>
                    <a:pt x="936" y="309"/>
                  </a:lnTo>
                  <a:lnTo>
                    <a:pt x="936" y="313"/>
                  </a:lnTo>
                  <a:lnTo>
                    <a:pt x="944" y="294"/>
                  </a:lnTo>
                  <a:lnTo>
                    <a:pt x="944" y="282"/>
                  </a:lnTo>
                  <a:lnTo>
                    <a:pt x="944" y="286"/>
                  </a:lnTo>
                  <a:lnTo>
                    <a:pt x="952" y="266"/>
                  </a:lnTo>
                  <a:lnTo>
                    <a:pt x="952" y="258"/>
                  </a:lnTo>
                  <a:lnTo>
                    <a:pt x="952" y="262"/>
                  </a:lnTo>
                  <a:lnTo>
                    <a:pt x="956" y="250"/>
                  </a:lnTo>
                  <a:lnTo>
                    <a:pt x="956" y="242"/>
                  </a:lnTo>
                  <a:lnTo>
                    <a:pt x="956" y="246"/>
                  </a:lnTo>
                  <a:lnTo>
                    <a:pt x="960" y="238"/>
                  </a:lnTo>
                  <a:lnTo>
                    <a:pt x="964" y="222"/>
                  </a:lnTo>
                  <a:lnTo>
                    <a:pt x="964" y="214"/>
                  </a:lnTo>
                  <a:lnTo>
                    <a:pt x="964" y="218"/>
                  </a:lnTo>
                  <a:lnTo>
                    <a:pt x="972" y="198"/>
                  </a:lnTo>
                  <a:lnTo>
                    <a:pt x="972" y="190"/>
                  </a:lnTo>
                  <a:lnTo>
                    <a:pt x="972" y="194"/>
                  </a:lnTo>
                  <a:lnTo>
                    <a:pt x="976" y="183"/>
                  </a:lnTo>
                  <a:lnTo>
                    <a:pt x="976" y="175"/>
                  </a:lnTo>
                  <a:lnTo>
                    <a:pt x="976" y="179"/>
                  </a:lnTo>
                  <a:lnTo>
                    <a:pt x="980" y="171"/>
                  </a:lnTo>
                  <a:lnTo>
                    <a:pt x="964" y="163"/>
                  </a:lnTo>
                  <a:lnTo>
                    <a:pt x="960" y="175"/>
                  </a:lnTo>
                  <a:lnTo>
                    <a:pt x="960" y="183"/>
                  </a:lnTo>
                  <a:lnTo>
                    <a:pt x="960" y="179"/>
                  </a:lnTo>
                  <a:lnTo>
                    <a:pt x="956" y="190"/>
                  </a:lnTo>
                  <a:lnTo>
                    <a:pt x="956" y="198"/>
                  </a:lnTo>
                  <a:lnTo>
                    <a:pt x="956" y="194"/>
                  </a:lnTo>
                  <a:lnTo>
                    <a:pt x="948" y="214"/>
                  </a:lnTo>
                  <a:lnTo>
                    <a:pt x="948" y="222"/>
                  </a:lnTo>
                  <a:lnTo>
                    <a:pt x="948" y="218"/>
                  </a:lnTo>
                  <a:lnTo>
                    <a:pt x="944" y="230"/>
                  </a:lnTo>
                  <a:lnTo>
                    <a:pt x="940" y="242"/>
                  </a:lnTo>
                  <a:lnTo>
                    <a:pt x="940" y="250"/>
                  </a:lnTo>
                  <a:lnTo>
                    <a:pt x="940" y="246"/>
                  </a:lnTo>
                  <a:lnTo>
                    <a:pt x="936" y="258"/>
                  </a:lnTo>
                  <a:lnTo>
                    <a:pt x="936" y="266"/>
                  </a:lnTo>
                  <a:lnTo>
                    <a:pt x="936" y="262"/>
                  </a:lnTo>
                  <a:lnTo>
                    <a:pt x="928" y="282"/>
                  </a:lnTo>
                  <a:lnTo>
                    <a:pt x="928" y="294"/>
                  </a:lnTo>
                  <a:lnTo>
                    <a:pt x="928" y="290"/>
                  </a:lnTo>
                  <a:lnTo>
                    <a:pt x="920" y="309"/>
                  </a:lnTo>
                  <a:lnTo>
                    <a:pt x="920" y="317"/>
                  </a:lnTo>
                  <a:lnTo>
                    <a:pt x="920" y="313"/>
                  </a:lnTo>
                  <a:lnTo>
                    <a:pt x="916" y="325"/>
                  </a:lnTo>
                  <a:lnTo>
                    <a:pt x="916" y="337"/>
                  </a:lnTo>
                  <a:lnTo>
                    <a:pt x="916" y="333"/>
                  </a:lnTo>
                  <a:lnTo>
                    <a:pt x="908" y="353"/>
                  </a:lnTo>
                  <a:lnTo>
                    <a:pt x="908" y="361"/>
                  </a:lnTo>
                  <a:lnTo>
                    <a:pt x="908" y="357"/>
                  </a:lnTo>
                  <a:lnTo>
                    <a:pt x="904" y="369"/>
                  </a:lnTo>
                  <a:lnTo>
                    <a:pt x="900" y="381"/>
                  </a:lnTo>
                  <a:lnTo>
                    <a:pt x="900" y="389"/>
                  </a:lnTo>
                  <a:lnTo>
                    <a:pt x="900" y="385"/>
                  </a:lnTo>
                  <a:lnTo>
                    <a:pt x="896" y="397"/>
                  </a:lnTo>
                  <a:lnTo>
                    <a:pt x="896" y="409"/>
                  </a:lnTo>
                  <a:lnTo>
                    <a:pt x="896" y="405"/>
                  </a:lnTo>
                  <a:lnTo>
                    <a:pt x="888" y="424"/>
                  </a:lnTo>
                  <a:lnTo>
                    <a:pt x="888" y="436"/>
                  </a:lnTo>
                  <a:lnTo>
                    <a:pt x="888" y="432"/>
                  </a:lnTo>
                  <a:lnTo>
                    <a:pt x="877" y="460"/>
                  </a:lnTo>
                  <a:lnTo>
                    <a:pt x="877" y="472"/>
                  </a:lnTo>
                  <a:lnTo>
                    <a:pt x="877" y="468"/>
                  </a:lnTo>
                  <a:lnTo>
                    <a:pt x="873" y="476"/>
                  </a:lnTo>
                  <a:lnTo>
                    <a:pt x="869" y="488"/>
                  </a:lnTo>
                  <a:lnTo>
                    <a:pt x="865" y="500"/>
                  </a:lnTo>
                  <a:lnTo>
                    <a:pt x="865" y="512"/>
                  </a:lnTo>
                  <a:lnTo>
                    <a:pt x="865" y="508"/>
                  </a:lnTo>
                  <a:lnTo>
                    <a:pt x="861" y="516"/>
                  </a:lnTo>
                  <a:lnTo>
                    <a:pt x="857" y="532"/>
                  </a:lnTo>
                  <a:lnTo>
                    <a:pt x="857" y="539"/>
                  </a:lnTo>
                  <a:lnTo>
                    <a:pt x="857" y="535"/>
                  </a:lnTo>
                  <a:lnTo>
                    <a:pt x="849" y="559"/>
                  </a:lnTo>
                  <a:lnTo>
                    <a:pt x="845" y="571"/>
                  </a:lnTo>
                  <a:lnTo>
                    <a:pt x="845" y="583"/>
                  </a:lnTo>
                  <a:lnTo>
                    <a:pt x="845" y="579"/>
                  </a:lnTo>
                  <a:lnTo>
                    <a:pt x="841" y="587"/>
                  </a:lnTo>
                  <a:lnTo>
                    <a:pt x="837" y="603"/>
                  </a:lnTo>
                  <a:lnTo>
                    <a:pt x="837" y="615"/>
                  </a:lnTo>
                  <a:lnTo>
                    <a:pt x="837" y="611"/>
                  </a:lnTo>
                  <a:lnTo>
                    <a:pt x="833" y="619"/>
                  </a:lnTo>
                  <a:lnTo>
                    <a:pt x="829" y="631"/>
                  </a:lnTo>
                  <a:lnTo>
                    <a:pt x="825" y="643"/>
                  </a:lnTo>
                  <a:lnTo>
                    <a:pt x="825" y="654"/>
                  </a:lnTo>
                  <a:lnTo>
                    <a:pt x="825" y="650"/>
                  </a:lnTo>
                  <a:lnTo>
                    <a:pt x="821" y="662"/>
                  </a:lnTo>
                  <a:lnTo>
                    <a:pt x="817" y="674"/>
                  </a:lnTo>
                  <a:lnTo>
                    <a:pt x="817" y="686"/>
                  </a:lnTo>
                  <a:lnTo>
                    <a:pt x="817" y="682"/>
                  </a:lnTo>
                  <a:lnTo>
                    <a:pt x="813" y="694"/>
                  </a:lnTo>
                  <a:lnTo>
                    <a:pt x="813" y="706"/>
                  </a:lnTo>
                  <a:lnTo>
                    <a:pt x="813" y="702"/>
                  </a:lnTo>
                  <a:lnTo>
                    <a:pt x="809" y="714"/>
                  </a:lnTo>
                  <a:lnTo>
                    <a:pt x="809" y="722"/>
                  </a:lnTo>
                  <a:lnTo>
                    <a:pt x="809" y="718"/>
                  </a:lnTo>
                  <a:lnTo>
                    <a:pt x="805" y="730"/>
                  </a:lnTo>
                  <a:lnTo>
                    <a:pt x="801" y="742"/>
                  </a:lnTo>
                  <a:lnTo>
                    <a:pt x="801" y="769"/>
                  </a:lnTo>
                  <a:lnTo>
                    <a:pt x="801" y="765"/>
                  </a:lnTo>
                  <a:lnTo>
                    <a:pt x="797" y="777"/>
                  </a:lnTo>
                  <a:lnTo>
                    <a:pt x="797" y="789"/>
                  </a:lnTo>
                  <a:lnTo>
                    <a:pt x="797" y="785"/>
                  </a:lnTo>
                  <a:lnTo>
                    <a:pt x="793" y="797"/>
                  </a:lnTo>
                  <a:lnTo>
                    <a:pt x="793" y="813"/>
                  </a:lnTo>
                  <a:lnTo>
                    <a:pt x="793" y="809"/>
                  </a:lnTo>
                  <a:lnTo>
                    <a:pt x="789" y="821"/>
                  </a:lnTo>
                  <a:lnTo>
                    <a:pt x="789" y="829"/>
                  </a:lnTo>
                  <a:lnTo>
                    <a:pt x="789" y="825"/>
                  </a:lnTo>
                  <a:lnTo>
                    <a:pt x="785" y="837"/>
                  </a:lnTo>
                  <a:lnTo>
                    <a:pt x="785" y="853"/>
                  </a:lnTo>
                  <a:lnTo>
                    <a:pt x="785" y="849"/>
                  </a:lnTo>
                  <a:lnTo>
                    <a:pt x="781" y="861"/>
                  </a:lnTo>
                  <a:lnTo>
                    <a:pt x="781" y="884"/>
                  </a:lnTo>
                  <a:lnTo>
                    <a:pt x="781" y="880"/>
                  </a:lnTo>
                  <a:lnTo>
                    <a:pt x="777" y="892"/>
                  </a:lnTo>
                  <a:lnTo>
                    <a:pt x="777" y="916"/>
                  </a:lnTo>
                  <a:lnTo>
                    <a:pt x="781" y="912"/>
                  </a:lnTo>
                  <a:lnTo>
                    <a:pt x="773" y="916"/>
                  </a:lnTo>
                  <a:lnTo>
                    <a:pt x="773" y="964"/>
                  </a:lnTo>
                  <a:lnTo>
                    <a:pt x="773" y="960"/>
                  </a:lnTo>
                  <a:lnTo>
                    <a:pt x="769" y="972"/>
                  </a:lnTo>
                  <a:lnTo>
                    <a:pt x="769" y="1003"/>
                  </a:lnTo>
                  <a:lnTo>
                    <a:pt x="785" y="1003"/>
                  </a:lnTo>
                  <a:lnTo>
                    <a:pt x="785" y="999"/>
                  </a:lnTo>
                  <a:lnTo>
                    <a:pt x="777" y="1007"/>
                  </a:lnTo>
                  <a:lnTo>
                    <a:pt x="785" y="1003"/>
                  </a:lnTo>
                  <a:lnTo>
                    <a:pt x="785" y="976"/>
                  </a:lnTo>
                  <a:lnTo>
                    <a:pt x="777" y="972"/>
                  </a:lnTo>
                  <a:lnTo>
                    <a:pt x="785" y="980"/>
                  </a:lnTo>
                  <a:lnTo>
                    <a:pt x="781" y="964"/>
                  </a:lnTo>
                  <a:lnTo>
                    <a:pt x="773" y="960"/>
                  </a:lnTo>
                  <a:lnTo>
                    <a:pt x="781" y="968"/>
                  </a:lnTo>
                  <a:lnTo>
                    <a:pt x="781" y="960"/>
                  </a:lnTo>
                  <a:lnTo>
                    <a:pt x="773" y="956"/>
                  </a:lnTo>
                  <a:lnTo>
                    <a:pt x="777" y="960"/>
                  </a:lnTo>
                  <a:lnTo>
                    <a:pt x="773" y="952"/>
                  </a:lnTo>
                  <a:lnTo>
                    <a:pt x="765" y="948"/>
                  </a:lnTo>
                  <a:lnTo>
                    <a:pt x="773" y="956"/>
                  </a:lnTo>
                  <a:lnTo>
                    <a:pt x="769" y="948"/>
                  </a:lnTo>
                  <a:lnTo>
                    <a:pt x="762" y="944"/>
                  </a:lnTo>
                  <a:lnTo>
                    <a:pt x="769" y="952"/>
                  </a:lnTo>
                  <a:lnTo>
                    <a:pt x="769" y="944"/>
                  </a:lnTo>
                  <a:lnTo>
                    <a:pt x="738" y="912"/>
                  </a:lnTo>
                  <a:lnTo>
                    <a:pt x="730" y="912"/>
                  </a:lnTo>
                  <a:lnTo>
                    <a:pt x="734" y="916"/>
                  </a:lnTo>
                  <a:lnTo>
                    <a:pt x="718" y="896"/>
                  </a:lnTo>
                  <a:lnTo>
                    <a:pt x="710" y="896"/>
                  </a:lnTo>
                  <a:lnTo>
                    <a:pt x="714" y="900"/>
                  </a:lnTo>
                  <a:lnTo>
                    <a:pt x="710" y="892"/>
                  </a:lnTo>
                  <a:lnTo>
                    <a:pt x="702" y="888"/>
                  </a:lnTo>
                  <a:lnTo>
                    <a:pt x="702" y="892"/>
                  </a:lnTo>
                  <a:lnTo>
                    <a:pt x="694" y="880"/>
                  </a:lnTo>
                  <a:lnTo>
                    <a:pt x="686" y="877"/>
                  </a:lnTo>
                  <a:lnTo>
                    <a:pt x="686" y="880"/>
                  </a:lnTo>
                  <a:lnTo>
                    <a:pt x="682" y="873"/>
                  </a:lnTo>
                  <a:lnTo>
                    <a:pt x="674" y="873"/>
                  </a:lnTo>
                  <a:lnTo>
                    <a:pt x="678" y="873"/>
                  </a:lnTo>
                  <a:lnTo>
                    <a:pt x="670" y="869"/>
                  </a:lnTo>
                  <a:lnTo>
                    <a:pt x="670" y="873"/>
                  </a:lnTo>
                  <a:lnTo>
                    <a:pt x="662" y="861"/>
                  </a:lnTo>
                  <a:lnTo>
                    <a:pt x="654" y="857"/>
                  </a:lnTo>
                  <a:lnTo>
                    <a:pt x="654" y="861"/>
                  </a:lnTo>
                  <a:lnTo>
                    <a:pt x="650" y="853"/>
                  </a:lnTo>
                  <a:lnTo>
                    <a:pt x="643" y="853"/>
                  </a:lnTo>
                  <a:lnTo>
                    <a:pt x="646" y="853"/>
                  </a:lnTo>
                  <a:lnTo>
                    <a:pt x="639" y="849"/>
                  </a:lnTo>
                  <a:lnTo>
                    <a:pt x="639" y="853"/>
                  </a:lnTo>
                  <a:lnTo>
                    <a:pt x="635" y="845"/>
                  </a:lnTo>
                  <a:lnTo>
                    <a:pt x="627" y="841"/>
                  </a:lnTo>
                  <a:lnTo>
                    <a:pt x="627" y="845"/>
                  </a:lnTo>
                  <a:lnTo>
                    <a:pt x="623" y="837"/>
                  </a:lnTo>
                  <a:lnTo>
                    <a:pt x="615" y="837"/>
                  </a:lnTo>
                  <a:lnTo>
                    <a:pt x="619" y="837"/>
                  </a:lnTo>
                  <a:lnTo>
                    <a:pt x="611" y="833"/>
                  </a:lnTo>
                  <a:lnTo>
                    <a:pt x="611" y="837"/>
                  </a:lnTo>
                  <a:lnTo>
                    <a:pt x="607" y="829"/>
                  </a:lnTo>
                  <a:lnTo>
                    <a:pt x="599" y="829"/>
                  </a:lnTo>
                  <a:lnTo>
                    <a:pt x="603" y="833"/>
                  </a:lnTo>
                  <a:lnTo>
                    <a:pt x="599" y="825"/>
                  </a:lnTo>
                  <a:lnTo>
                    <a:pt x="591" y="825"/>
                  </a:lnTo>
                  <a:lnTo>
                    <a:pt x="595" y="825"/>
                  </a:lnTo>
                  <a:lnTo>
                    <a:pt x="587" y="821"/>
                  </a:lnTo>
                  <a:lnTo>
                    <a:pt x="587" y="825"/>
                  </a:lnTo>
                  <a:lnTo>
                    <a:pt x="583" y="817"/>
                  </a:lnTo>
                  <a:lnTo>
                    <a:pt x="575" y="817"/>
                  </a:lnTo>
                  <a:lnTo>
                    <a:pt x="579" y="821"/>
                  </a:lnTo>
                  <a:lnTo>
                    <a:pt x="575" y="813"/>
                  </a:lnTo>
                  <a:lnTo>
                    <a:pt x="563" y="813"/>
                  </a:lnTo>
                  <a:lnTo>
                    <a:pt x="567" y="817"/>
                  </a:lnTo>
                  <a:lnTo>
                    <a:pt x="563" y="809"/>
                  </a:lnTo>
                  <a:lnTo>
                    <a:pt x="551" y="809"/>
                  </a:lnTo>
                  <a:lnTo>
                    <a:pt x="555" y="813"/>
                  </a:lnTo>
                  <a:lnTo>
                    <a:pt x="551" y="805"/>
                  </a:lnTo>
                  <a:lnTo>
                    <a:pt x="539" y="805"/>
                  </a:lnTo>
                  <a:lnTo>
                    <a:pt x="543" y="809"/>
                  </a:lnTo>
                  <a:lnTo>
                    <a:pt x="539" y="801"/>
                  </a:lnTo>
                  <a:lnTo>
                    <a:pt x="527" y="801"/>
                  </a:lnTo>
                  <a:lnTo>
                    <a:pt x="531" y="801"/>
                  </a:lnTo>
                  <a:lnTo>
                    <a:pt x="520" y="797"/>
                  </a:lnTo>
                  <a:lnTo>
                    <a:pt x="512" y="797"/>
                  </a:lnTo>
                  <a:lnTo>
                    <a:pt x="516" y="801"/>
                  </a:lnTo>
                  <a:lnTo>
                    <a:pt x="512" y="793"/>
                  </a:lnTo>
                  <a:lnTo>
                    <a:pt x="496" y="793"/>
                  </a:lnTo>
                  <a:lnTo>
                    <a:pt x="500" y="797"/>
                  </a:lnTo>
                  <a:lnTo>
                    <a:pt x="496" y="789"/>
                  </a:lnTo>
                  <a:lnTo>
                    <a:pt x="480" y="789"/>
                  </a:lnTo>
                  <a:lnTo>
                    <a:pt x="484" y="793"/>
                  </a:lnTo>
                  <a:lnTo>
                    <a:pt x="480" y="785"/>
                  </a:lnTo>
                  <a:lnTo>
                    <a:pt x="460" y="785"/>
                  </a:lnTo>
                  <a:lnTo>
                    <a:pt x="464" y="789"/>
                  </a:lnTo>
                  <a:lnTo>
                    <a:pt x="460" y="781"/>
                  </a:lnTo>
                  <a:lnTo>
                    <a:pt x="436" y="781"/>
                  </a:lnTo>
                  <a:lnTo>
                    <a:pt x="440" y="785"/>
                  </a:lnTo>
                  <a:lnTo>
                    <a:pt x="436" y="777"/>
                  </a:lnTo>
                  <a:lnTo>
                    <a:pt x="412" y="777"/>
                  </a:lnTo>
                  <a:lnTo>
                    <a:pt x="420" y="785"/>
                  </a:lnTo>
                  <a:lnTo>
                    <a:pt x="416" y="777"/>
                  </a:lnTo>
                  <a:lnTo>
                    <a:pt x="357" y="773"/>
                  </a:lnTo>
                  <a:lnTo>
                    <a:pt x="365" y="777"/>
                  </a:lnTo>
                  <a:lnTo>
                    <a:pt x="16" y="0"/>
                  </a:lnTo>
                  <a:lnTo>
                    <a:pt x="0" y="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49" name="Freeform 9"/>
            <p:cNvSpPr>
              <a:spLocks/>
            </p:cNvSpPr>
            <p:nvPr/>
          </p:nvSpPr>
          <p:spPr bwMode="auto">
            <a:xfrm>
              <a:off x="4092" y="3074"/>
              <a:ext cx="17" cy="6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90"/>
                </a:cxn>
                <a:cxn ang="0">
                  <a:pos x="16" y="690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691">
                  <a:moveTo>
                    <a:pt x="0" y="0"/>
                  </a:moveTo>
                  <a:lnTo>
                    <a:pt x="0" y="690"/>
                  </a:lnTo>
                  <a:lnTo>
                    <a:pt x="16" y="690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50" name="Freeform 10"/>
            <p:cNvSpPr>
              <a:spLocks/>
            </p:cNvSpPr>
            <p:nvPr/>
          </p:nvSpPr>
          <p:spPr bwMode="auto">
            <a:xfrm>
              <a:off x="4100" y="3277"/>
              <a:ext cx="981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980" y="16"/>
                </a:cxn>
                <a:cxn ang="0">
                  <a:pos x="98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981" h="17">
                  <a:moveTo>
                    <a:pt x="0" y="16"/>
                  </a:moveTo>
                  <a:lnTo>
                    <a:pt x="980" y="16"/>
                  </a:lnTo>
                  <a:lnTo>
                    <a:pt x="98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51" name="Freeform 11"/>
            <p:cNvSpPr>
              <a:spLocks/>
            </p:cNvSpPr>
            <p:nvPr/>
          </p:nvSpPr>
          <p:spPr bwMode="auto">
            <a:xfrm>
              <a:off x="5064" y="3277"/>
              <a:ext cx="33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52" name="Freeform 12"/>
            <p:cNvSpPr>
              <a:spLocks/>
            </p:cNvSpPr>
            <p:nvPr/>
          </p:nvSpPr>
          <p:spPr bwMode="auto">
            <a:xfrm>
              <a:off x="5127" y="3277"/>
              <a:ext cx="33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53" name="Freeform 13"/>
            <p:cNvSpPr>
              <a:spLocks/>
            </p:cNvSpPr>
            <p:nvPr/>
          </p:nvSpPr>
          <p:spPr bwMode="auto">
            <a:xfrm>
              <a:off x="5191" y="3277"/>
              <a:ext cx="33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54" name="Freeform 14"/>
            <p:cNvSpPr>
              <a:spLocks/>
            </p:cNvSpPr>
            <p:nvPr/>
          </p:nvSpPr>
          <p:spPr bwMode="auto">
            <a:xfrm>
              <a:off x="5254" y="3277"/>
              <a:ext cx="33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55" name="Freeform 15"/>
            <p:cNvSpPr>
              <a:spLocks/>
            </p:cNvSpPr>
            <p:nvPr/>
          </p:nvSpPr>
          <p:spPr bwMode="auto">
            <a:xfrm>
              <a:off x="4092" y="3748"/>
              <a:ext cx="17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56" name="Freeform 16"/>
            <p:cNvSpPr>
              <a:spLocks/>
            </p:cNvSpPr>
            <p:nvPr/>
          </p:nvSpPr>
          <p:spPr bwMode="auto">
            <a:xfrm>
              <a:off x="4092" y="3812"/>
              <a:ext cx="17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57" name="Freeform 17"/>
            <p:cNvSpPr>
              <a:spLocks/>
            </p:cNvSpPr>
            <p:nvPr/>
          </p:nvSpPr>
          <p:spPr bwMode="auto">
            <a:xfrm>
              <a:off x="4092" y="3875"/>
              <a:ext cx="17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58" name="Freeform 18"/>
            <p:cNvSpPr>
              <a:spLocks/>
            </p:cNvSpPr>
            <p:nvPr/>
          </p:nvSpPr>
          <p:spPr bwMode="auto">
            <a:xfrm>
              <a:off x="3874" y="2313"/>
              <a:ext cx="29" cy="37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36"/>
                </a:cxn>
                <a:cxn ang="0">
                  <a:pos x="28" y="28"/>
                </a:cxn>
              </a:cxnLst>
              <a:rect l="0" t="0" r="r" b="b"/>
              <a:pathLst>
                <a:path w="29" h="37">
                  <a:moveTo>
                    <a:pt x="28" y="28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36"/>
                  </a:lnTo>
                  <a:lnTo>
                    <a:pt x="28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59" name="Freeform 19"/>
            <p:cNvSpPr>
              <a:spLocks/>
            </p:cNvSpPr>
            <p:nvPr/>
          </p:nvSpPr>
          <p:spPr bwMode="auto">
            <a:xfrm>
              <a:off x="3846" y="2253"/>
              <a:ext cx="29" cy="37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36"/>
                </a:cxn>
                <a:cxn ang="0">
                  <a:pos x="28" y="28"/>
                </a:cxn>
              </a:cxnLst>
              <a:rect l="0" t="0" r="r" b="b"/>
              <a:pathLst>
                <a:path w="29" h="37">
                  <a:moveTo>
                    <a:pt x="28" y="28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36"/>
                  </a:lnTo>
                  <a:lnTo>
                    <a:pt x="28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60" name="Freeform 20"/>
            <p:cNvSpPr>
              <a:spLocks/>
            </p:cNvSpPr>
            <p:nvPr/>
          </p:nvSpPr>
          <p:spPr bwMode="auto">
            <a:xfrm>
              <a:off x="3822" y="2194"/>
              <a:ext cx="29" cy="41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40"/>
                </a:cxn>
                <a:cxn ang="0">
                  <a:pos x="28" y="32"/>
                </a:cxn>
              </a:cxnLst>
              <a:rect l="0" t="0" r="r" b="b"/>
              <a:pathLst>
                <a:path w="29" h="41">
                  <a:moveTo>
                    <a:pt x="28" y="32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40"/>
                  </a:lnTo>
                  <a:lnTo>
                    <a:pt x="28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61" name="Freeform 21"/>
            <p:cNvSpPr>
              <a:spLocks/>
            </p:cNvSpPr>
            <p:nvPr/>
          </p:nvSpPr>
          <p:spPr bwMode="auto">
            <a:xfrm>
              <a:off x="3795" y="2138"/>
              <a:ext cx="28" cy="37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15" y="0"/>
                </a:cxn>
                <a:cxn ang="0">
                  <a:pos x="0" y="8"/>
                </a:cxn>
                <a:cxn ang="0">
                  <a:pos x="11" y="36"/>
                </a:cxn>
                <a:cxn ang="0">
                  <a:pos x="27" y="28"/>
                </a:cxn>
              </a:cxnLst>
              <a:rect l="0" t="0" r="r" b="b"/>
              <a:pathLst>
                <a:path w="28" h="37">
                  <a:moveTo>
                    <a:pt x="27" y="28"/>
                  </a:moveTo>
                  <a:lnTo>
                    <a:pt x="15" y="0"/>
                  </a:lnTo>
                  <a:lnTo>
                    <a:pt x="0" y="8"/>
                  </a:lnTo>
                  <a:lnTo>
                    <a:pt x="11" y="36"/>
                  </a:lnTo>
                  <a:lnTo>
                    <a:pt x="27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62" name="Freeform 22"/>
            <p:cNvSpPr>
              <a:spLocks/>
            </p:cNvSpPr>
            <p:nvPr/>
          </p:nvSpPr>
          <p:spPr bwMode="auto">
            <a:xfrm>
              <a:off x="4810" y="2507"/>
              <a:ext cx="25" cy="33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63" name="Freeform 23"/>
            <p:cNvSpPr>
              <a:spLocks/>
            </p:cNvSpPr>
            <p:nvPr/>
          </p:nvSpPr>
          <p:spPr bwMode="auto">
            <a:xfrm>
              <a:off x="4826" y="2448"/>
              <a:ext cx="25" cy="33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64" name="Freeform 24"/>
            <p:cNvSpPr>
              <a:spLocks/>
            </p:cNvSpPr>
            <p:nvPr/>
          </p:nvSpPr>
          <p:spPr bwMode="auto">
            <a:xfrm>
              <a:off x="4842" y="2384"/>
              <a:ext cx="25" cy="33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65" name="Freeform 25"/>
            <p:cNvSpPr>
              <a:spLocks/>
            </p:cNvSpPr>
            <p:nvPr/>
          </p:nvSpPr>
          <p:spPr bwMode="auto">
            <a:xfrm>
              <a:off x="4858" y="2325"/>
              <a:ext cx="24" cy="33"/>
            </a:xfrm>
            <a:custGeom>
              <a:avLst/>
              <a:gdLst/>
              <a:ahLst/>
              <a:cxnLst>
                <a:cxn ang="0">
                  <a:pos x="15" y="32"/>
                </a:cxn>
                <a:cxn ang="0">
                  <a:pos x="23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5" y="32"/>
                </a:cxn>
              </a:cxnLst>
              <a:rect l="0" t="0" r="r" b="b"/>
              <a:pathLst>
                <a:path w="24" h="33">
                  <a:moveTo>
                    <a:pt x="15" y="32"/>
                  </a:moveTo>
                  <a:lnTo>
                    <a:pt x="23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5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66" name="Freeform 26"/>
            <p:cNvSpPr>
              <a:spLocks/>
            </p:cNvSpPr>
            <p:nvPr/>
          </p:nvSpPr>
          <p:spPr bwMode="auto">
            <a:xfrm>
              <a:off x="4873" y="2265"/>
              <a:ext cx="25" cy="33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8"/>
                </a:cxn>
                <a:cxn ang="0">
                  <a:pos x="8" y="0"/>
                </a:cxn>
                <a:cxn ang="0">
                  <a:pos x="0" y="24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8"/>
                  </a:lnTo>
                  <a:lnTo>
                    <a:pt x="8" y="0"/>
                  </a:lnTo>
                  <a:lnTo>
                    <a:pt x="0" y="24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 useBgFill="1">
          <p:nvSpPr>
            <p:cNvPr id="29729" name="Rectangle 27"/>
            <p:cNvSpPr>
              <a:spLocks noChangeArrowheads="1"/>
            </p:cNvSpPr>
            <p:nvPr/>
          </p:nvSpPr>
          <p:spPr bwMode="auto">
            <a:xfrm>
              <a:off x="3118" y="3926"/>
              <a:ext cx="305" cy="291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2400">
                  <a:solidFill>
                    <a:schemeClr val="bg1"/>
                  </a:solidFill>
                  <a:effectLst/>
                  <a:latin typeface="Calibri" pitchFamily="34" charset="0"/>
                </a:rPr>
                <a:t>Fo</a:t>
              </a:r>
            </a:p>
          </p:txBody>
        </p:sp>
        <p:sp>
          <p:nvSpPr>
            <p:cNvPr id="573468" name="Line 28"/>
            <p:cNvSpPr>
              <a:spLocks noChangeShapeType="1"/>
            </p:cNvSpPr>
            <p:nvPr/>
          </p:nvSpPr>
          <p:spPr bwMode="auto">
            <a:xfrm flipV="1">
              <a:off x="3279" y="2145"/>
              <a:ext cx="0" cy="1741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29731" name="Rectangle 29"/>
            <p:cNvSpPr>
              <a:spLocks noChangeArrowheads="1"/>
            </p:cNvSpPr>
            <p:nvPr/>
          </p:nvSpPr>
          <p:spPr bwMode="auto">
            <a:xfrm>
              <a:off x="3936" y="3934"/>
              <a:ext cx="314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2400">
                  <a:solidFill>
                    <a:schemeClr val="bg1"/>
                  </a:solidFill>
                  <a:effectLst/>
                  <a:latin typeface="Calibri" pitchFamily="34" charset="0"/>
                </a:rPr>
                <a:t>En</a:t>
              </a:r>
            </a:p>
          </p:txBody>
        </p:sp>
        <p:sp useBgFill="1">
          <p:nvSpPr>
            <p:cNvPr id="573470" name="Rectangle 30"/>
            <p:cNvSpPr>
              <a:spLocks noChangeArrowheads="1"/>
            </p:cNvSpPr>
            <p:nvPr/>
          </p:nvSpPr>
          <p:spPr bwMode="auto">
            <a:xfrm>
              <a:off x="3408" y="3098"/>
              <a:ext cx="412" cy="233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Calibri" pitchFamily="34" charset="0"/>
                </a:rPr>
                <a:t>1557</a:t>
              </a:r>
            </a:p>
          </p:txBody>
        </p:sp>
        <p:sp>
          <p:nvSpPr>
            <p:cNvPr id="573471" name="Freeform 31"/>
            <p:cNvSpPr>
              <a:spLocks/>
            </p:cNvSpPr>
            <p:nvPr/>
          </p:nvSpPr>
          <p:spPr bwMode="auto">
            <a:xfrm>
              <a:off x="3279" y="3083"/>
              <a:ext cx="949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948" y="16"/>
                </a:cxn>
                <a:cxn ang="0">
                  <a:pos x="948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949" h="17">
                  <a:moveTo>
                    <a:pt x="0" y="16"/>
                  </a:moveTo>
                  <a:lnTo>
                    <a:pt x="948" y="16"/>
                  </a:lnTo>
                  <a:lnTo>
                    <a:pt x="948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72" name="Oval 32"/>
            <p:cNvSpPr>
              <a:spLocks noChangeArrowheads="1"/>
            </p:cNvSpPr>
            <p:nvPr/>
          </p:nvSpPr>
          <p:spPr bwMode="auto">
            <a:xfrm>
              <a:off x="4197" y="3063"/>
              <a:ext cx="44" cy="43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73" name="Oval 33"/>
            <p:cNvSpPr>
              <a:spLocks noChangeArrowheads="1"/>
            </p:cNvSpPr>
            <p:nvPr/>
          </p:nvSpPr>
          <p:spPr bwMode="auto">
            <a:xfrm>
              <a:off x="4073" y="3070"/>
              <a:ext cx="44" cy="43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74" name="Oval 34"/>
            <p:cNvSpPr>
              <a:spLocks noChangeArrowheads="1"/>
            </p:cNvSpPr>
            <p:nvPr/>
          </p:nvSpPr>
          <p:spPr bwMode="auto">
            <a:xfrm>
              <a:off x="3262" y="3070"/>
              <a:ext cx="44" cy="43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76" name="Oval 36"/>
            <p:cNvSpPr>
              <a:spLocks noChangeArrowheads="1"/>
            </p:cNvSpPr>
            <p:nvPr/>
          </p:nvSpPr>
          <p:spPr bwMode="auto">
            <a:xfrm>
              <a:off x="4624" y="3265"/>
              <a:ext cx="43" cy="43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77" name="Oval 37"/>
            <p:cNvSpPr>
              <a:spLocks noChangeArrowheads="1"/>
            </p:cNvSpPr>
            <p:nvPr/>
          </p:nvSpPr>
          <p:spPr bwMode="auto">
            <a:xfrm>
              <a:off x="4080" y="3265"/>
              <a:ext cx="44" cy="43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3478" name="Line 38"/>
            <p:cNvSpPr>
              <a:spLocks noChangeShapeType="1"/>
            </p:cNvSpPr>
            <p:nvPr/>
          </p:nvSpPr>
          <p:spPr bwMode="auto">
            <a:xfrm flipV="1">
              <a:off x="4231" y="2716"/>
              <a:ext cx="206" cy="354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 useBgFill="1">
          <p:nvSpPr>
            <p:cNvPr id="29740" name="Rectangle 39"/>
            <p:cNvSpPr>
              <a:spLocks noChangeArrowheads="1"/>
            </p:cNvSpPr>
            <p:nvPr/>
          </p:nvSpPr>
          <p:spPr bwMode="auto">
            <a:xfrm>
              <a:off x="5243" y="3169"/>
              <a:ext cx="260" cy="252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2000">
                  <a:solidFill>
                    <a:schemeClr val="bg1"/>
                  </a:solidFill>
                  <a:effectLst/>
                  <a:latin typeface="Calibri" pitchFamily="34" charset="0"/>
                </a:rPr>
                <a:t>Cr</a:t>
              </a:r>
            </a:p>
          </p:txBody>
        </p:sp>
      </p:grpSp>
      <p:sp>
        <p:nvSpPr>
          <p:cNvPr id="573480" name="Rectangle 40"/>
          <p:cNvSpPr>
            <a:spLocks noChangeArrowheads="1"/>
          </p:cNvSpPr>
          <p:nvPr/>
        </p:nvSpPr>
        <p:spPr bwMode="auto">
          <a:xfrm>
            <a:off x="252248" y="2182813"/>
            <a:ext cx="8639504" cy="1112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Let us see what happens if a rock made up of forsterite and enstatite partially melts. </a:t>
            </a:r>
          </a:p>
        </p:txBody>
      </p:sp>
      <p:sp>
        <p:nvSpPr>
          <p:cNvPr id="573481" name="Rectangle 41"/>
          <p:cNvSpPr>
            <a:spLocks noChangeArrowheads="1"/>
          </p:cNvSpPr>
          <p:nvPr/>
        </p:nvSpPr>
        <p:spPr bwMode="auto">
          <a:xfrm>
            <a:off x="166688" y="4173538"/>
            <a:ext cx="4352925" cy="191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Does such type of rock really exist?</a:t>
            </a:r>
          </a:p>
          <a:p>
            <a:pPr algn="ctr" eaLnBrk="0" hangingPunct="0">
              <a:spcBef>
                <a:spcPct val="20000"/>
              </a:spcBef>
              <a:defRPr/>
            </a:pPr>
            <a:r>
              <a:rPr lang="en-US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HARZBURGITE</a:t>
            </a:r>
            <a:endParaRPr lang="en-US" sz="5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73483" name="Rectangle 43"/>
          <p:cNvSpPr>
            <a:spLocks noChangeArrowheads="1"/>
          </p:cNvSpPr>
          <p:nvPr/>
        </p:nvSpPr>
        <p:spPr bwMode="auto">
          <a:xfrm>
            <a:off x="252248" y="777875"/>
            <a:ext cx="8639504" cy="1519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Melt of Enstatite does not has the same composition of the solid.</a:t>
            </a:r>
          </a:p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Rather En melts giving </a:t>
            </a:r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</a:t>
            </a: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+  </a:t>
            </a:r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</a:t>
            </a: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“P” at the peritectic.</a:t>
            </a:r>
          </a:p>
        </p:txBody>
      </p:sp>
      <p:sp>
        <p:nvSpPr>
          <p:cNvPr id="573485" name="AutoShape 45"/>
          <p:cNvSpPr>
            <a:spLocks noChangeArrowheads="1"/>
          </p:cNvSpPr>
          <p:nvPr/>
        </p:nvSpPr>
        <p:spPr bwMode="auto">
          <a:xfrm rot="16200000">
            <a:off x="5803106" y="5477669"/>
            <a:ext cx="1395413" cy="244475"/>
          </a:xfrm>
          <a:prstGeom prst="rightArrow">
            <a:avLst>
              <a:gd name="adj1" fmla="val 49694"/>
              <a:gd name="adj2" fmla="val 90400"/>
            </a:avLst>
          </a:prstGeom>
          <a:gradFill rotWithShape="1">
            <a:gsLst>
              <a:gs pos="0">
                <a:srgbClr val="FFFF00"/>
              </a:gs>
              <a:gs pos="100000">
                <a:srgbClr val="FF0000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3487" name="AutoShape 47"/>
          <p:cNvSpPr>
            <a:spLocks noChangeArrowheads="1"/>
          </p:cNvSpPr>
          <p:nvPr/>
        </p:nvSpPr>
        <p:spPr bwMode="auto">
          <a:xfrm>
            <a:off x="4981575" y="4676775"/>
            <a:ext cx="442913" cy="452438"/>
          </a:xfrm>
          <a:prstGeom prst="star4">
            <a:avLst>
              <a:gd name="adj" fmla="val 12500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3488" name="AutoShape 48"/>
          <p:cNvSpPr>
            <a:spLocks noChangeArrowheads="1"/>
          </p:cNvSpPr>
          <p:nvPr/>
        </p:nvSpPr>
        <p:spPr bwMode="auto">
          <a:xfrm>
            <a:off x="6472238" y="4676775"/>
            <a:ext cx="442912" cy="452438"/>
          </a:xfrm>
          <a:prstGeom prst="star4">
            <a:avLst>
              <a:gd name="adj" fmla="val 12500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34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73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734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2000"/>
                                        <p:tgtEl>
                                          <p:spTgt spid="573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73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73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73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734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734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3442" grpId="0" build="p"/>
      <p:bldP spid="573480" grpId="0"/>
      <p:bldP spid="573481" grpId="0" build="p"/>
      <p:bldP spid="573483" grpId="0" build="p"/>
      <p:bldP spid="573485" grpId="0" animBg="1"/>
      <p:bldP spid="573487" grpId="0" animBg="1"/>
      <p:bldP spid="573488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42" name="Rectangle 2"/>
          <p:cNvSpPr>
            <a:spLocks noChangeArrowheads="1"/>
          </p:cNvSpPr>
          <p:nvPr/>
        </p:nvSpPr>
        <p:spPr bwMode="auto">
          <a:xfrm>
            <a:off x="0" y="0"/>
            <a:ext cx="9144000" cy="661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algn="ctr" eaLnBrk="0" hangingPunct="0">
              <a:spcBef>
                <a:spcPct val="20000"/>
              </a:spcBef>
              <a:defRPr/>
            </a:pPr>
            <a:r>
              <a:rPr lang="en-US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Incongruent Melting of Enstatite</a:t>
            </a:r>
            <a:endParaRPr lang="en-US" sz="2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7955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57663" y="2932113"/>
            <a:ext cx="4838700" cy="3638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48" name="Rectangle 41"/>
          <p:cNvSpPr>
            <a:spLocks noChangeArrowheads="1"/>
          </p:cNvSpPr>
          <p:nvPr/>
        </p:nvSpPr>
        <p:spPr bwMode="auto">
          <a:xfrm>
            <a:off x="166688" y="4173538"/>
            <a:ext cx="4352925" cy="191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Does such type of rock really exist?</a:t>
            </a:r>
          </a:p>
          <a:p>
            <a:pPr algn="ctr" eaLnBrk="0" hangingPunct="0">
              <a:spcBef>
                <a:spcPct val="20000"/>
              </a:spcBef>
              <a:defRPr/>
            </a:pPr>
            <a:r>
              <a:rPr lang="en-US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HARZBURGITE</a:t>
            </a:r>
            <a:endParaRPr lang="en-US" sz="5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18439" name="Picture 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2075" y="679450"/>
            <a:ext cx="4514850" cy="3381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9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8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74" name="Rectangle 2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43075" name="Rectangle 3"/>
          <p:cNvSpPr>
            <a:spLocks noChangeArrowheads="1"/>
          </p:cNvSpPr>
          <p:nvPr/>
        </p:nvSpPr>
        <p:spPr bwMode="auto">
          <a:xfrm>
            <a:off x="0" y="0"/>
            <a:ext cx="9144000" cy="661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algn="ctr" eaLnBrk="0" hangingPunct="0">
              <a:spcBef>
                <a:spcPct val="20000"/>
              </a:spcBef>
              <a:defRPr/>
            </a:pPr>
            <a:r>
              <a:rPr lang="en-US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Incongruent Melting of Enstatite</a:t>
            </a:r>
            <a:endParaRPr lang="en-US" sz="2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31748" name="Group 4"/>
          <p:cNvGrpSpPr>
            <a:grpSpLocks/>
          </p:cNvGrpSpPr>
          <p:nvPr/>
        </p:nvGrpSpPr>
        <p:grpSpPr bwMode="auto">
          <a:xfrm>
            <a:off x="4949826" y="3394076"/>
            <a:ext cx="3786188" cy="3313113"/>
            <a:chOff x="3118" y="2138"/>
            <a:chExt cx="2385" cy="2087"/>
          </a:xfrm>
        </p:grpSpPr>
        <p:sp useBgFill="1">
          <p:nvSpPr>
            <p:cNvPr id="643077" name="Rectangle 5"/>
            <p:cNvSpPr>
              <a:spLocks noChangeArrowheads="1"/>
            </p:cNvSpPr>
            <p:nvPr/>
          </p:nvSpPr>
          <p:spPr bwMode="auto">
            <a:xfrm>
              <a:off x="4857" y="3057"/>
              <a:ext cx="412" cy="233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Calibri" pitchFamily="34" charset="0"/>
                </a:rPr>
                <a:t>1543</a:t>
              </a:r>
            </a:p>
          </p:txBody>
        </p:sp>
        <p:sp useBgFill="1">
          <p:nvSpPr>
            <p:cNvPr id="643078" name="Rectangle 6"/>
            <p:cNvSpPr>
              <a:spLocks noChangeArrowheads="1"/>
            </p:cNvSpPr>
            <p:nvPr/>
          </p:nvSpPr>
          <p:spPr bwMode="auto">
            <a:xfrm>
              <a:off x="4532" y="3252"/>
              <a:ext cx="225" cy="369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3200" i="1">
                  <a:solidFill>
                    <a:srgbClr val="FFFF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Calibri" pitchFamily="34" charset="0"/>
                </a:rPr>
                <a:t>c</a:t>
              </a:r>
            </a:p>
          </p:txBody>
        </p:sp>
        <p:sp useBgFill="1">
          <p:nvSpPr>
            <p:cNvPr id="643079" name="Rectangle 7"/>
            <p:cNvSpPr>
              <a:spLocks noChangeArrowheads="1"/>
            </p:cNvSpPr>
            <p:nvPr/>
          </p:nvSpPr>
          <p:spPr bwMode="auto">
            <a:xfrm>
              <a:off x="3833" y="3129"/>
              <a:ext cx="250" cy="369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3200" i="1">
                  <a:solidFill>
                    <a:srgbClr val="FFFF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Calibri" pitchFamily="34" charset="0"/>
                </a:rPr>
                <a:t>d</a:t>
              </a:r>
            </a:p>
          </p:txBody>
        </p:sp>
        <p:sp useBgFill="1">
          <p:nvSpPr>
            <p:cNvPr id="643080" name="Rectangle 8"/>
            <p:cNvSpPr>
              <a:spLocks noChangeArrowheads="1"/>
            </p:cNvSpPr>
            <p:nvPr/>
          </p:nvSpPr>
          <p:spPr bwMode="auto">
            <a:xfrm>
              <a:off x="4391" y="2409"/>
              <a:ext cx="205" cy="369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Calibri" pitchFamily="34" charset="0"/>
                </a:rPr>
                <a:t>P</a:t>
              </a:r>
            </a:p>
          </p:txBody>
        </p:sp>
        <p:sp>
          <p:nvSpPr>
            <p:cNvPr id="643081" name="Freeform 9"/>
            <p:cNvSpPr>
              <a:spLocks/>
            </p:cNvSpPr>
            <p:nvPr/>
          </p:nvSpPr>
          <p:spPr bwMode="auto">
            <a:xfrm>
              <a:off x="3857" y="2290"/>
              <a:ext cx="981" cy="1008"/>
            </a:xfrm>
            <a:custGeom>
              <a:avLst/>
              <a:gdLst/>
              <a:ahLst/>
              <a:cxnLst>
                <a:cxn ang="0">
                  <a:pos x="428" y="789"/>
                </a:cxn>
                <a:cxn ang="0">
                  <a:pos x="476" y="805"/>
                </a:cxn>
                <a:cxn ang="0">
                  <a:pos x="520" y="813"/>
                </a:cxn>
                <a:cxn ang="0">
                  <a:pos x="543" y="817"/>
                </a:cxn>
                <a:cxn ang="0">
                  <a:pos x="571" y="833"/>
                </a:cxn>
                <a:cxn ang="0">
                  <a:pos x="595" y="845"/>
                </a:cxn>
                <a:cxn ang="0">
                  <a:pos x="619" y="857"/>
                </a:cxn>
                <a:cxn ang="0">
                  <a:pos x="646" y="873"/>
                </a:cxn>
                <a:cxn ang="0">
                  <a:pos x="678" y="892"/>
                </a:cxn>
                <a:cxn ang="0">
                  <a:pos x="714" y="912"/>
                </a:cxn>
                <a:cxn ang="0">
                  <a:pos x="758" y="956"/>
                </a:cxn>
                <a:cxn ang="0">
                  <a:pos x="769" y="968"/>
                </a:cxn>
                <a:cxn ang="0">
                  <a:pos x="773" y="980"/>
                </a:cxn>
                <a:cxn ang="0">
                  <a:pos x="785" y="976"/>
                </a:cxn>
                <a:cxn ang="0">
                  <a:pos x="797" y="884"/>
                </a:cxn>
                <a:cxn ang="0">
                  <a:pos x="805" y="821"/>
                </a:cxn>
                <a:cxn ang="0">
                  <a:pos x="813" y="781"/>
                </a:cxn>
                <a:cxn ang="0">
                  <a:pos x="825" y="718"/>
                </a:cxn>
                <a:cxn ang="0">
                  <a:pos x="837" y="670"/>
                </a:cxn>
                <a:cxn ang="0">
                  <a:pos x="853" y="603"/>
                </a:cxn>
                <a:cxn ang="0">
                  <a:pos x="873" y="539"/>
                </a:cxn>
                <a:cxn ang="0">
                  <a:pos x="884" y="496"/>
                </a:cxn>
                <a:cxn ang="0">
                  <a:pos x="904" y="428"/>
                </a:cxn>
                <a:cxn ang="0">
                  <a:pos x="920" y="377"/>
                </a:cxn>
                <a:cxn ang="0">
                  <a:pos x="936" y="317"/>
                </a:cxn>
                <a:cxn ang="0">
                  <a:pos x="952" y="258"/>
                </a:cxn>
                <a:cxn ang="0">
                  <a:pos x="964" y="214"/>
                </a:cxn>
                <a:cxn ang="0">
                  <a:pos x="976" y="179"/>
                </a:cxn>
                <a:cxn ang="0">
                  <a:pos x="956" y="198"/>
                </a:cxn>
                <a:cxn ang="0">
                  <a:pos x="940" y="250"/>
                </a:cxn>
                <a:cxn ang="0">
                  <a:pos x="928" y="290"/>
                </a:cxn>
                <a:cxn ang="0">
                  <a:pos x="908" y="353"/>
                </a:cxn>
                <a:cxn ang="0">
                  <a:pos x="896" y="397"/>
                </a:cxn>
                <a:cxn ang="0">
                  <a:pos x="877" y="472"/>
                </a:cxn>
                <a:cxn ang="0">
                  <a:pos x="861" y="516"/>
                </a:cxn>
                <a:cxn ang="0">
                  <a:pos x="845" y="579"/>
                </a:cxn>
                <a:cxn ang="0">
                  <a:pos x="825" y="643"/>
                </a:cxn>
                <a:cxn ang="0">
                  <a:pos x="813" y="694"/>
                </a:cxn>
                <a:cxn ang="0">
                  <a:pos x="801" y="742"/>
                </a:cxn>
                <a:cxn ang="0">
                  <a:pos x="793" y="813"/>
                </a:cxn>
                <a:cxn ang="0">
                  <a:pos x="785" y="849"/>
                </a:cxn>
                <a:cxn ang="0">
                  <a:pos x="773" y="916"/>
                </a:cxn>
                <a:cxn ang="0">
                  <a:pos x="777" y="1007"/>
                </a:cxn>
                <a:cxn ang="0">
                  <a:pos x="781" y="968"/>
                </a:cxn>
                <a:cxn ang="0">
                  <a:pos x="769" y="948"/>
                </a:cxn>
                <a:cxn ang="0">
                  <a:pos x="718" y="896"/>
                </a:cxn>
                <a:cxn ang="0">
                  <a:pos x="686" y="877"/>
                </a:cxn>
                <a:cxn ang="0">
                  <a:pos x="662" y="861"/>
                </a:cxn>
                <a:cxn ang="0">
                  <a:pos x="639" y="853"/>
                </a:cxn>
                <a:cxn ang="0">
                  <a:pos x="611" y="833"/>
                </a:cxn>
                <a:cxn ang="0">
                  <a:pos x="595" y="825"/>
                </a:cxn>
                <a:cxn ang="0">
                  <a:pos x="563" y="813"/>
                </a:cxn>
                <a:cxn ang="0">
                  <a:pos x="543" y="809"/>
                </a:cxn>
                <a:cxn ang="0">
                  <a:pos x="512" y="793"/>
                </a:cxn>
                <a:cxn ang="0">
                  <a:pos x="460" y="785"/>
                </a:cxn>
                <a:cxn ang="0">
                  <a:pos x="420" y="785"/>
                </a:cxn>
              </a:cxnLst>
              <a:rect l="0" t="0" r="r" b="b"/>
              <a:pathLst>
                <a:path w="981" h="1008">
                  <a:moveTo>
                    <a:pt x="0" y="8"/>
                  </a:moveTo>
                  <a:lnTo>
                    <a:pt x="353" y="789"/>
                  </a:lnTo>
                  <a:lnTo>
                    <a:pt x="412" y="789"/>
                  </a:lnTo>
                  <a:lnTo>
                    <a:pt x="405" y="781"/>
                  </a:lnTo>
                  <a:lnTo>
                    <a:pt x="408" y="789"/>
                  </a:lnTo>
                  <a:lnTo>
                    <a:pt x="432" y="793"/>
                  </a:lnTo>
                  <a:lnTo>
                    <a:pt x="428" y="789"/>
                  </a:lnTo>
                  <a:lnTo>
                    <a:pt x="432" y="797"/>
                  </a:lnTo>
                  <a:lnTo>
                    <a:pt x="456" y="797"/>
                  </a:lnTo>
                  <a:lnTo>
                    <a:pt x="452" y="793"/>
                  </a:lnTo>
                  <a:lnTo>
                    <a:pt x="456" y="801"/>
                  </a:lnTo>
                  <a:lnTo>
                    <a:pt x="476" y="801"/>
                  </a:lnTo>
                  <a:lnTo>
                    <a:pt x="472" y="797"/>
                  </a:lnTo>
                  <a:lnTo>
                    <a:pt x="476" y="805"/>
                  </a:lnTo>
                  <a:lnTo>
                    <a:pt x="492" y="805"/>
                  </a:lnTo>
                  <a:lnTo>
                    <a:pt x="488" y="801"/>
                  </a:lnTo>
                  <a:lnTo>
                    <a:pt x="492" y="809"/>
                  </a:lnTo>
                  <a:lnTo>
                    <a:pt x="508" y="809"/>
                  </a:lnTo>
                  <a:lnTo>
                    <a:pt x="504" y="805"/>
                  </a:lnTo>
                  <a:lnTo>
                    <a:pt x="508" y="813"/>
                  </a:lnTo>
                  <a:lnTo>
                    <a:pt x="520" y="813"/>
                  </a:lnTo>
                  <a:lnTo>
                    <a:pt x="516" y="813"/>
                  </a:lnTo>
                  <a:lnTo>
                    <a:pt x="527" y="817"/>
                  </a:lnTo>
                  <a:lnTo>
                    <a:pt x="535" y="817"/>
                  </a:lnTo>
                  <a:lnTo>
                    <a:pt x="531" y="813"/>
                  </a:lnTo>
                  <a:lnTo>
                    <a:pt x="535" y="821"/>
                  </a:lnTo>
                  <a:lnTo>
                    <a:pt x="547" y="821"/>
                  </a:lnTo>
                  <a:lnTo>
                    <a:pt x="543" y="817"/>
                  </a:lnTo>
                  <a:lnTo>
                    <a:pt x="547" y="825"/>
                  </a:lnTo>
                  <a:lnTo>
                    <a:pt x="559" y="825"/>
                  </a:lnTo>
                  <a:lnTo>
                    <a:pt x="555" y="821"/>
                  </a:lnTo>
                  <a:lnTo>
                    <a:pt x="559" y="829"/>
                  </a:lnTo>
                  <a:lnTo>
                    <a:pt x="571" y="829"/>
                  </a:lnTo>
                  <a:lnTo>
                    <a:pt x="567" y="825"/>
                  </a:lnTo>
                  <a:lnTo>
                    <a:pt x="571" y="833"/>
                  </a:lnTo>
                  <a:lnTo>
                    <a:pt x="579" y="833"/>
                  </a:lnTo>
                  <a:lnTo>
                    <a:pt x="575" y="829"/>
                  </a:lnTo>
                  <a:lnTo>
                    <a:pt x="579" y="837"/>
                  </a:lnTo>
                  <a:lnTo>
                    <a:pt x="591" y="841"/>
                  </a:lnTo>
                  <a:lnTo>
                    <a:pt x="595" y="841"/>
                  </a:lnTo>
                  <a:lnTo>
                    <a:pt x="591" y="837"/>
                  </a:lnTo>
                  <a:lnTo>
                    <a:pt x="595" y="845"/>
                  </a:lnTo>
                  <a:lnTo>
                    <a:pt x="603" y="845"/>
                  </a:lnTo>
                  <a:lnTo>
                    <a:pt x="599" y="841"/>
                  </a:lnTo>
                  <a:lnTo>
                    <a:pt x="603" y="849"/>
                  </a:lnTo>
                  <a:lnTo>
                    <a:pt x="615" y="853"/>
                  </a:lnTo>
                  <a:lnTo>
                    <a:pt x="619" y="853"/>
                  </a:lnTo>
                  <a:lnTo>
                    <a:pt x="615" y="849"/>
                  </a:lnTo>
                  <a:lnTo>
                    <a:pt x="619" y="857"/>
                  </a:lnTo>
                  <a:lnTo>
                    <a:pt x="627" y="861"/>
                  </a:lnTo>
                  <a:lnTo>
                    <a:pt x="627" y="857"/>
                  </a:lnTo>
                  <a:lnTo>
                    <a:pt x="631" y="865"/>
                  </a:lnTo>
                  <a:lnTo>
                    <a:pt x="643" y="869"/>
                  </a:lnTo>
                  <a:lnTo>
                    <a:pt x="646" y="869"/>
                  </a:lnTo>
                  <a:lnTo>
                    <a:pt x="643" y="865"/>
                  </a:lnTo>
                  <a:lnTo>
                    <a:pt x="646" y="873"/>
                  </a:lnTo>
                  <a:lnTo>
                    <a:pt x="654" y="877"/>
                  </a:lnTo>
                  <a:lnTo>
                    <a:pt x="654" y="873"/>
                  </a:lnTo>
                  <a:lnTo>
                    <a:pt x="662" y="884"/>
                  </a:lnTo>
                  <a:lnTo>
                    <a:pt x="674" y="888"/>
                  </a:lnTo>
                  <a:lnTo>
                    <a:pt x="678" y="888"/>
                  </a:lnTo>
                  <a:lnTo>
                    <a:pt x="674" y="884"/>
                  </a:lnTo>
                  <a:lnTo>
                    <a:pt x="678" y="892"/>
                  </a:lnTo>
                  <a:lnTo>
                    <a:pt x="686" y="896"/>
                  </a:lnTo>
                  <a:lnTo>
                    <a:pt x="686" y="892"/>
                  </a:lnTo>
                  <a:lnTo>
                    <a:pt x="694" y="904"/>
                  </a:lnTo>
                  <a:lnTo>
                    <a:pt x="702" y="908"/>
                  </a:lnTo>
                  <a:lnTo>
                    <a:pt x="702" y="904"/>
                  </a:lnTo>
                  <a:lnTo>
                    <a:pt x="706" y="912"/>
                  </a:lnTo>
                  <a:lnTo>
                    <a:pt x="714" y="912"/>
                  </a:lnTo>
                  <a:lnTo>
                    <a:pt x="710" y="908"/>
                  </a:lnTo>
                  <a:lnTo>
                    <a:pt x="726" y="928"/>
                  </a:lnTo>
                  <a:lnTo>
                    <a:pt x="734" y="928"/>
                  </a:lnTo>
                  <a:lnTo>
                    <a:pt x="730" y="924"/>
                  </a:lnTo>
                  <a:lnTo>
                    <a:pt x="758" y="952"/>
                  </a:lnTo>
                  <a:lnTo>
                    <a:pt x="754" y="948"/>
                  </a:lnTo>
                  <a:lnTo>
                    <a:pt x="758" y="956"/>
                  </a:lnTo>
                  <a:lnTo>
                    <a:pt x="765" y="960"/>
                  </a:lnTo>
                  <a:lnTo>
                    <a:pt x="758" y="952"/>
                  </a:lnTo>
                  <a:lnTo>
                    <a:pt x="762" y="960"/>
                  </a:lnTo>
                  <a:lnTo>
                    <a:pt x="769" y="964"/>
                  </a:lnTo>
                  <a:lnTo>
                    <a:pt x="762" y="956"/>
                  </a:lnTo>
                  <a:lnTo>
                    <a:pt x="762" y="964"/>
                  </a:lnTo>
                  <a:lnTo>
                    <a:pt x="769" y="968"/>
                  </a:lnTo>
                  <a:lnTo>
                    <a:pt x="765" y="964"/>
                  </a:lnTo>
                  <a:lnTo>
                    <a:pt x="769" y="972"/>
                  </a:lnTo>
                  <a:lnTo>
                    <a:pt x="777" y="976"/>
                  </a:lnTo>
                  <a:lnTo>
                    <a:pt x="769" y="968"/>
                  </a:lnTo>
                  <a:lnTo>
                    <a:pt x="773" y="984"/>
                  </a:lnTo>
                  <a:lnTo>
                    <a:pt x="781" y="988"/>
                  </a:lnTo>
                  <a:lnTo>
                    <a:pt x="773" y="980"/>
                  </a:lnTo>
                  <a:lnTo>
                    <a:pt x="773" y="999"/>
                  </a:lnTo>
                  <a:lnTo>
                    <a:pt x="781" y="992"/>
                  </a:lnTo>
                  <a:lnTo>
                    <a:pt x="773" y="995"/>
                  </a:lnTo>
                  <a:lnTo>
                    <a:pt x="769" y="1003"/>
                  </a:lnTo>
                  <a:lnTo>
                    <a:pt x="785" y="1003"/>
                  </a:lnTo>
                  <a:lnTo>
                    <a:pt x="785" y="972"/>
                  </a:lnTo>
                  <a:lnTo>
                    <a:pt x="785" y="976"/>
                  </a:lnTo>
                  <a:lnTo>
                    <a:pt x="789" y="964"/>
                  </a:lnTo>
                  <a:lnTo>
                    <a:pt x="789" y="920"/>
                  </a:lnTo>
                  <a:lnTo>
                    <a:pt x="785" y="924"/>
                  </a:lnTo>
                  <a:lnTo>
                    <a:pt x="793" y="920"/>
                  </a:lnTo>
                  <a:lnTo>
                    <a:pt x="793" y="892"/>
                  </a:lnTo>
                  <a:lnTo>
                    <a:pt x="793" y="896"/>
                  </a:lnTo>
                  <a:lnTo>
                    <a:pt x="797" y="884"/>
                  </a:lnTo>
                  <a:lnTo>
                    <a:pt x="797" y="861"/>
                  </a:lnTo>
                  <a:lnTo>
                    <a:pt x="797" y="865"/>
                  </a:lnTo>
                  <a:lnTo>
                    <a:pt x="801" y="853"/>
                  </a:lnTo>
                  <a:lnTo>
                    <a:pt x="801" y="837"/>
                  </a:lnTo>
                  <a:lnTo>
                    <a:pt x="801" y="841"/>
                  </a:lnTo>
                  <a:lnTo>
                    <a:pt x="805" y="829"/>
                  </a:lnTo>
                  <a:lnTo>
                    <a:pt x="805" y="821"/>
                  </a:lnTo>
                  <a:lnTo>
                    <a:pt x="805" y="825"/>
                  </a:lnTo>
                  <a:lnTo>
                    <a:pt x="809" y="813"/>
                  </a:lnTo>
                  <a:lnTo>
                    <a:pt x="809" y="797"/>
                  </a:lnTo>
                  <a:lnTo>
                    <a:pt x="809" y="801"/>
                  </a:lnTo>
                  <a:lnTo>
                    <a:pt x="813" y="789"/>
                  </a:lnTo>
                  <a:lnTo>
                    <a:pt x="813" y="777"/>
                  </a:lnTo>
                  <a:lnTo>
                    <a:pt x="813" y="781"/>
                  </a:lnTo>
                  <a:lnTo>
                    <a:pt x="817" y="769"/>
                  </a:lnTo>
                  <a:lnTo>
                    <a:pt x="817" y="742"/>
                  </a:lnTo>
                  <a:lnTo>
                    <a:pt x="817" y="746"/>
                  </a:lnTo>
                  <a:lnTo>
                    <a:pt x="821" y="738"/>
                  </a:lnTo>
                  <a:lnTo>
                    <a:pt x="825" y="722"/>
                  </a:lnTo>
                  <a:lnTo>
                    <a:pt x="825" y="714"/>
                  </a:lnTo>
                  <a:lnTo>
                    <a:pt x="825" y="718"/>
                  </a:lnTo>
                  <a:lnTo>
                    <a:pt x="829" y="706"/>
                  </a:lnTo>
                  <a:lnTo>
                    <a:pt x="829" y="694"/>
                  </a:lnTo>
                  <a:lnTo>
                    <a:pt x="829" y="698"/>
                  </a:lnTo>
                  <a:lnTo>
                    <a:pt x="833" y="686"/>
                  </a:lnTo>
                  <a:lnTo>
                    <a:pt x="833" y="674"/>
                  </a:lnTo>
                  <a:lnTo>
                    <a:pt x="833" y="678"/>
                  </a:lnTo>
                  <a:lnTo>
                    <a:pt x="837" y="670"/>
                  </a:lnTo>
                  <a:lnTo>
                    <a:pt x="841" y="654"/>
                  </a:lnTo>
                  <a:lnTo>
                    <a:pt x="841" y="643"/>
                  </a:lnTo>
                  <a:lnTo>
                    <a:pt x="841" y="647"/>
                  </a:lnTo>
                  <a:lnTo>
                    <a:pt x="845" y="639"/>
                  </a:lnTo>
                  <a:lnTo>
                    <a:pt x="849" y="627"/>
                  </a:lnTo>
                  <a:lnTo>
                    <a:pt x="853" y="615"/>
                  </a:lnTo>
                  <a:lnTo>
                    <a:pt x="853" y="603"/>
                  </a:lnTo>
                  <a:lnTo>
                    <a:pt x="853" y="607"/>
                  </a:lnTo>
                  <a:lnTo>
                    <a:pt x="857" y="595"/>
                  </a:lnTo>
                  <a:lnTo>
                    <a:pt x="861" y="583"/>
                  </a:lnTo>
                  <a:lnTo>
                    <a:pt x="861" y="571"/>
                  </a:lnTo>
                  <a:lnTo>
                    <a:pt x="861" y="575"/>
                  </a:lnTo>
                  <a:lnTo>
                    <a:pt x="865" y="567"/>
                  </a:lnTo>
                  <a:lnTo>
                    <a:pt x="873" y="539"/>
                  </a:lnTo>
                  <a:lnTo>
                    <a:pt x="873" y="532"/>
                  </a:lnTo>
                  <a:lnTo>
                    <a:pt x="873" y="535"/>
                  </a:lnTo>
                  <a:lnTo>
                    <a:pt x="877" y="524"/>
                  </a:lnTo>
                  <a:lnTo>
                    <a:pt x="881" y="512"/>
                  </a:lnTo>
                  <a:lnTo>
                    <a:pt x="881" y="500"/>
                  </a:lnTo>
                  <a:lnTo>
                    <a:pt x="881" y="504"/>
                  </a:lnTo>
                  <a:lnTo>
                    <a:pt x="884" y="496"/>
                  </a:lnTo>
                  <a:lnTo>
                    <a:pt x="888" y="484"/>
                  </a:lnTo>
                  <a:lnTo>
                    <a:pt x="892" y="472"/>
                  </a:lnTo>
                  <a:lnTo>
                    <a:pt x="892" y="460"/>
                  </a:lnTo>
                  <a:lnTo>
                    <a:pt x="892" y="464"/>
                  </a:lnTo>
                  <a:lnTo>
                    <a:pt x="904" y="436"/>
                  </a:lnTo>
                  <a:lnTo>
                    <a:pt x="904" y="424"/>
                  </a:lnTo>
                  <a:lnTo>
                    <a:pt x="904" y="428"/>
                  </a:lnTo>
                  <a:lnTo>
                    <a:pt x="912" y="409"/>
                  </a:lnTo>
                  <a:lnTo>
                    <a:pt x="912" y="397"/>
                  </a:lnTo>
                  <a:lnTo>
                    <a:pt x="912" y="401"/>
                  </a:lnTo>
                  <a:lnTo>
                    <a:pt x="916" y="389"/>
                  </a:lnTo>
                  <a:lnTo>
                    <a:pt x="916" y="381"/>
                  </a:lnTo>
                  <a:lnTo>
                    <a:pt x="916" y="385"/>
                  </a:lnTo>
                  <a:lnTo>
                    <a:pt x="920" y="377"/>
                  </a:lnTo>
                  <a:lnTo>
                    <a:pt x="924" y="361"/>
                  </a:lnTo>
                  <a:lnTo>
                    <a:pt x="924" y="353"/>
                  </a:lnTo>
                  <a:lnTo>
                    <a:pt x="924" y="357"/>
                  </a:lnTo>
                  <a:lnTo>
                    <a:pt x="932" y="337"/>
                  </a:lnTo>
                  <a:lnTo>
                    <a:pt x="932" y="325"/>
                  </a:lnTo>
                  <a:lnTo>
                    <a:pt x="932" y="329"/>
                  </a:lnTo>
                  <a:lnTo>
                    <a:pt x="936" y="317"/>
                  </a:lnTo>
                  <a:lnTo>
                    <a:pt x="936" y="309"/>
                  </a:lnTo>
                  <a:lnTo>
                    <a:pt x="936" y="313"/>
                  </a:lnTo>
                  <a:lnTo>
                    <a:pt x="944" y="294"/>
                  </a:lnTo>
                  <a:lnTo>
                    <a:pt x="944" y="282"/>
                  </a:lnTo>
                  <a:lnTo>
                    <a:pt x="944" y="286"/>
                  </a:lnTo>
                  <a:lnTo>
                    <a:pt x="952" y="266"/>
                  </a:lnTo>
                  <a:lnTo>
                    <a:pt x="952" y="258"/>
                  </a:lnTo>
                  <a:lnTo>
                    <a:pt x="952" y="262"/>
                  </a:lnTo>
                  <a:lnTo>
                    <a:pt x="956" y="250"/>
                  </a:lnTo>
                  <a:lnTo>
                    <a:pt x="956" y="242"/>
                  </a:lnTo>
                  <a:lnTo>
                    <a:pt x="956" y="246"/>
                  </a:lnTo>
                  <a:lnTo>
                    <a:pt x="960" y="238"/>
                  </a:lnTo>
                  <a:lnTo>
                    <a:pt x="964" y="222"/>
                  </a:lnTo>
                  <a:lnTo>
                    <a:pt x="964" y="214"/>
                  </a:lnTo>
                  <a:lnTo>
                    <a:pt x="964" y="218"/>
                  </a:lnTo>
                  <a:lnTo>
                    <a:pt x="972" y="198"/>
                  </a:lnTo>
                  <a:lnTo>
                    <a:pt x="972" y="190"/>
                  </a:lnTo>
                  <a:lnTo>
                    <a:pt x="972" y="194"/>
                  </a:lnTo>
                  <a:lnTo>
                    <a:pt x="976" y="183"/>
                  </a:lnTo>
                  <a:lnTo>
                    <a:pt x="976" y="175"/>
                  </a:lnTo>
                  <a:lnTo>
                    <a:pt x="976" y="179"/>
                  </a:lnTo>
                  <a:lnTo>
                    <a:pt x="980" y="171"/>
                  </a:lnTo>
                  <a:lnTo>
                    <a:pt x="964" y="163"/>
                  </a:lnTo>
                  <a:lnTo>
                    <a:pt x="960" y="175"/>
                  </a:lnTo>
                  <a:lnTo>
                    <a:pt x="960" y="183"/>
                  </a:lnTo>
                  <a:lnTo>
                    <a:pt x="960" y="179"/>
                  </a:lnTo>
                  <a:lnTo>
                    <a:pt x="956" y="190"/>
                  </a:lnTo>
                  <a:lnTo>
                    <a:pt x="956" y="198"/>
                  </a:lnTo>
                  <a:lnTo>
                    <a:pt x="956" y="194"/>
                  </a:lnTo>
                  <a:lnTo>
                    <a:pt x="948" y="214"/>
                  </a:lnTo>
                  <a:lnTo>
                    <a:pt x="948" y="222"/>
                  </a:lnTo>
                  <a:lnTo>
                    <a:pt x="948" y="218"/>
                  </a:lnTo>
                  <a:lnTo>
                    <a:pt x="944" y="230"/>
                  </a:lnTo>
                  <a:lnTo>
                    <a:pt x="940" y="242"/>
                  </a:lnTo>
                  <a:lnTo>
                    <a:pt x="940" y="250"/>
                  </a:lnTo>
                  <a:lnTo>
                    <a:pt x="940" y="246"/>
                  </a:lnTo>
                  <a:lnTo>
                    <a:pt x="936" y="258"/>
                  </a:lnTo>
                  <a:lnTo>
                    <a:pt x="936" y="266"/>
                  </a:lnTo>
                  <a:lnTo>
                    <a:pt x="936" y="262"/>
                  </a:lnTo>
                  <a:lnTo>
                    <a:pt x="928" y="282"/>
                  </a:lnTo>
                  <a:lnTo>
                    <a:pt x="928" y="294"/>
                  </a:lnTo>
                  <a:lnTo>
                    <a:pt x="928" y="290"/>
                  </a:lnTo>
                  <a:lnTo>
                    <a:pt x="920" y="309"/>
                  </a:lnTo>
                  <a:lnTo>
                    <a:pt x="920" y="317"/>
                  </a:lnTo>
                  <a:lnTo>
                    <a:pt x="920" y="313"/>
                  </a:lnTo>
                  <a:lnTo>
                    <a:pt x="916" y="325"/>
                  </a:lnTo>
                  <a:lnTo>
                    <a:pt x="916" y="337"/>
                  </a:lnTo>
                  <a:lnTo>
                    <a:pt x="916" y="333"/>
                  </a:lnTo>
                  <a:lnTo>
                    <a:pt x="908" y="353"/>
                  </a:lnTo>
                  <a:lnTo>
                    <a:pt x="908" y="361"/>
                  </a:lnTo>
                  <a:lnTo>
                    <a:pt x="908" y="357"/>
                  </a:lnTo>
                  <a:lnTo>
                    <a:pt x="904" y="369"/>
                  </a:lnTo>
                  <a:lnTo>
                    <a:pt x="900" y="381"/>
                  </a:lnTo>
                  <a:lnTo>
                    <a:pt x="900" y="389"/>
                  </a:lnTo>
                  <a:lnTo>
                    <a:pt x="900" y="385"/>
                  </a:lnTo>
                  <a:lnTo>
                    <a:pt x="896" y="397"/>
                  </a:lnTo>
                  <a:lnTo>
                    <a:pt x="896" y="409"/>
                  </a:lnTo>
                  <a:lnTo>
                    <a:pt x="896" y="405"/>
                  </a:lnTo>
                  <a:lnTo>
                    <a:pt x="888" y="424"/>
                  </a:lnTo>
                  <a:lnTo>
                    <a:pt x="888" y="436"/>
                  </a:lnTo>
                  <a:lnTo>
                    <a:pt x="888" y="432"/>
                  </a:lnTo>
                  <a:lnTo>
                    <a:pt x="877" y="460"/>
                  </a:lnTo>
                  <a:lnTo>
                    <a:pt x="877" y="472"/>
                  </a:lnTo>
                  <a:lnTo>
                    <a:pt x="877" y="468"/>
                  </a:lnTo>
                  <a:lnTo>
                    <a:pt x="873" y="476"/>
                  </a:lnTo>
                  <a:lnTo>
                    <a:pt x="869" y="488"/>
                  </a:lnTo>
                  <a:lnTo>
                    <a:pt x="865" y="500"/>
                  </a:lnTo>
                  <a:lnTo>
                    <a:pt x="865" y="512"/>
                  </a:lnTo>
                  <a:lnTo>
                    <a:pt x="865" y="508"/>
                  </a:lnTo>
                  <a:lnTo>
                    <a:pt x="861" y="516"/>
                  </a:lnTo>
                  <a:lnTo>
                    <a:pt x="857" y="532"/>
                  </a:lnTo>
                  <a:lnTo>
                    <a:pt x="857" y="539"/>
                  </a:lnTo>
                  <a:lnTo>
                    <a:pt x="857" y="535"/>
                  </a:lnTo>
                  <a:lnTo>
                    <a:pt x="849" y="559"/>
                  </a:lnTo>
                  <a:lnTo>
                    <a:pt x="845" y="571"/>
                  </a:lnTo>
                  <a:lnTo>
                    <a:pt x="845" y="583"/>
                  </a:lnTo>
                  <a:lnTo>
                    <a:pt x="845" y="579"/>
                  </a:lnTo>
                  <a:lnTo>
                    <a:pt x="841" y="587"/>
                  </a:lnTo>
                  <a:lnTo>
                    <a:pt x="837" y="603"/>
                  </a:lnTo>
                  <a:lnTo>
                    <a:pt x="837" y="615"/>
                  </a:lnTo>
                  <a:lnTo>
                    <a:pt x="837" y="611"/>
                  </a:lnTo>
                  <a:lnTo>
                    <a:pt x="833" y="619"/>
                  </a:lnTo>
                  <a:lnTo>
                    <a:pt x="829" y="631"/>
                  </a:lnTo>
                  <a:lnTo>
                    <a:pt x="825" y="643"/>
                  </a:lnTo>
                  <a:lnTo>
                    <a:pt x="825" y="654"/>
                  </a:lnTo>
                  <a:lnTo>
                    <a:pt x="825" y="650"/>
                  </a:lnTo>
                  <a:lnTo>
                    <a:pt x="821" y="662"/>
                  </a:lnTo>
                  <a:lnTo>
                    <a:pt x="817" y="674"/>
                  </a:lnTo>
                  <a:lnTo>
                    <a:pt x="817" y="686"/>
                  </a:lnTo>
                  <a:lnTo>
                    <a:pt x="817" y="682"/>
                  </a:lnTo>
                  <a:lnTo>
                    <a:pt x="813" y="694"/>
                  </a:lnTo>
                  <a:lnTo>
                    <a:pt x="813" y="706"/>
                  </a:lnTo>
                  <a:lnTo>
                    <a:pt x="813" y="702"/>
                  </a:lnTo>
                  <a:lnTo>
                    <a:pt x="809" y="714"/>
                  </a:lnTo>
                  <a:lnTo>
                    <a:pt x="809" y="722"/>
                  </a:lnTo>
                  <a:lnTo>
                    <a:pt x="809" y="718"/>
                  </a:lnTo>
                  <a:lnTo>
                    <a:pt x="805" y="730"/>
                  </a:lnTo>
                  <a:lnTo>
                    <a:pt x="801" y="742"/>
                  </a:lnTo>
                  <a:lnTo>
                    <a:pt x="801" y="769"/>
                  </a:lnTo>
                  <a:lnTo>
                    <a:pt x="801" y="765"/>
                  </a:lnTo>
                  <a:lnTo>
                    <a:pt x="797" y="777"/>
                  </a:lnTo>
                  <a:lnTo>
                    <a:pt x="797" y="789"/>
                  </a:lnTo>
                  <a:lnTo>
                    <a:pt x="797" y="785"/>
                  </a:lnTo>
                  <a:lnTo>
                    <a:pt x="793" y="797"/>
                  </a:lnTo>
                  <a:lnTo>
                    <a:pt x="793" y="813"/>
                  </a:lnTo>
                  <a:lnTo>
                    <a:pt x="793" y="809"/>
                  </a:lnTo>
                  <a:lnTo>
                    <a:pt x="789" y="821"/>
                  </a:lnTo>
                  <a:lnTo>
                    <a:pt x="789" y="829"/>
                  </a:lnTo>
                  <a:lnTo>
                    <a:pt x="789" y="825"/>
                  </a:lnTo>
                  <a:lnTo>
                    <a:pt x="785" y="837"/>
                  </a:lnTo>
                  <a:lnTo>
                    <a:pt x="785" y="853"/>
                  </a:lnTo>
                  <a:lnTo>
                    <a:pt x="785" y="849"/>
                  </a:lnTo>
                  <a:lnTo>
                    <a:pt x="781" y="861"/>
                  </a:lnTo>
                  <a:lnTo>
                    <a:pt x="781" y="884"/>
                  </a:lnTo>
                  <a:lnTo>
                    <a:pt x="781" y="880"/>
                  </a:lnTo>
                  <a:lnTo>
                    <a:pt x="777" y="892"/>
                  </a:lnTo>
                  <a:lnTo>
                    <a:pt x="777" y="916"/>
                  </a:lnTo>
                  <a:lnTo>
                    <a:pt x="781" y="912"/>
                  </a:lnTo>
                  <a:lnTo>
                    <a:pt x="773" y="916"/>
                  </a:lnTo>
                  <a:lnTo>
                    <a:pt x="773" y="964"/>
                  </a:lnTo>
                  <a:lnTo>
                    <a:pt x="773" y="960"/>
                  </a:lnTo>
                  <a:lnTo>
                    <a:pt x="769" y="972"/>
                  </a:lnTo>
                  <a:lnTo>
                    <a:pt x="769" y="1003"/>
                  </a:lnTo>
                  <a:lnTo>
                    <a:pt x="785" y="1003"/>
                  </a:lnTo>
                  <a:lnTo>
                    <a:pt x="785" y="999"/>
                  </a:lnTo>
                  <a:lnTo>
                    <a:pt x="777" y="1007"/>
                  </a:lnTo>
                  <a:lnTo>
                    <a:pt x="785" y="1003"/>
                  </a:lnTo>
                  <a:lnTo>
                    <a:pt x="785" y="976"/>
                  </a:lnTo>
                  <a:lnTo>
                    <a:pt x="777" y="972"/>
                  </a:lnTo>
                  <a:lnTo>
                    <a:pt x="785" y="980"/>
                  </a:lnTo>
                  <a:lnTo>
                    <a:pt x="781" y="964"/>
                  </a:lnTo>
                  <a:lnTo>
                    <a:pt x="773" y="960"/>
                  </a:lnTo>
                  <a:lnTo>
                    <a:pt x="781" y="968"/>
                  </a:lnTo>
                  <a:lnTo>
                    <a:pt x="781" y="960"/>
                  </a:lnTo>
                  <a:lnTo>
                    <a:pt x="773" y="956"/>
                  </a:lnTo>
                  <a:lnTo>
                    <a:pt x="777" y="960"/>
                  </a:lnTo>
                  <a:lnTo>
                    <a:pt x="773" y="952"/>
                  </a:lnTo>
                  <a:lnTo>
                    <a:pt x="765" y="948"/>
                  </a:lnTo>
                  <a:lnTo>
                    <a:pt x="773" y="956"/>
                  </a:lnTo>
                  <a:lnTo>
                    <a:pt x="769" y="948"/>
                  </a:lnTo>
                  <a:lnTo>
                    <a:pt x="762" y="944"/>
                  </a:lnTo>
                  <a:lnTo>
                    <a:pt x="769" y="952"/>
                  </a:lnTo>
                  <a:lnTo>
                    <a:pt x="769" y="944"/>
                  </a:lnTo>
                  <a:lnTo>
                    <a:pt x="738" y="912"/>
                  </a:lnTo>
                  <a:lnTo>
                    <a:pt x="730" y="912"/>
                  </a:lnTo>
                  <a:lnTo>
                    <a:pt x="734" y="916"/>
                  </a:lnTo>
                  <a:lnTo>
                    <a:pt x="718" y="896"/>
                  </a:lnTo>
                  <a:lnTo>
                    <a:pt x="710" y="896"/>
                  </a:lnTo>
                  <a:lnTo>
                    <a:pt x="714" y="900"/>
                  </a:lnTo>
                  <a:lnTo>
                    <a:pt x="710" y="892"/>
                  </a:lnTo>
                  <a:lnTo>
                    <a:pt x="702" y="888"/>
                  </a:lnTo>
                  <a:lnTo>
                    <a:pt x="702" y="892"/>
                  </a:lnTo>
                  <a:lnTo>
                    <a:pt x="694" y="880"/>
                  </a:lnTo>
                  <a:lnTo>
                    <a:pt x="686" y="877"/>
                  </a:lnTo>
                  <a:lnTo>
                    <a:pt x="686" y="880"/>
                  </a:lnTo>
                  <a:lnTo>
                    <a:pt x="682" y="873"/>
                  </a:lnTo>
                  <a:lnTo>
                    <a:pt x="674" y="873"/>
                  </a:lnTo>
                  <a:lnTo>
                    <a:pt x="678" y="873"/>
                  </a:lnTo>
                  <a:lnTo>
                    <a:pt x="670" y="869"/>
                  </a:lnTo>
                  <a:lnTo>
                    <a:pt x="670" y="873"/>
                  </a:lnTo>
                  <a:lnTo>
                    <a:pt x="662" y="861"/>
                  </a:lnTo>
                  <a:lnTo>
                    <a:pt x="654" y="857"/>
                  </a:lnTo>
                  <a:lnTo>
                    <a:pt x="654" y="861"/>
                  </a:lnTo>
                  <a:lnTo>
                    <a:pt x="650" y="853"/>
                  </a:lnTo>
                  <a:lnTo>
                    <a:pt x="643" y="853"/>
                  </a:lnTo>
                  <a:lnTo>
                    <a:pt x="646" y="853"/>
                  </a:lnTo>
                  <a:lnTo>
                    <a:pt x="639" y="849"/>
                  </a:lnTo>
                  <a:lnTo>
                    <a:pt x="639" y="853"/>
                  </a:lnTo>
                  <a:lnTo>
                    <a:pt x="635" y="845"/>
                  </a:lnTo>
                  <a:lnTo>
                    <a:pt x="627" y="841"/>
                  </a:lnTo>
                  <a:lnTo>
                    <a:pt x="627" y="845"/>
                  </a:lnTo>
                  <a:lnTo>
                    <a:pt x="623" y="837"/>
                  </a:lnTo>
                  <a:lnTo>
                    <a:pt x="615" y="837"/>
                  </a:lnTo>
                  <a:lnTo>
                    <a:pt x="619" y="837"/>
                  </a:lnTo>
                  <a:lnTo>
                    <a:pt x="611" y="833"/>
                  </a:lnTo>
                  <a:lnTo>
                    <a:pt x="611" y="837"/>
                  </a:lnTo>
                  <a:lnTo>
                    <a:pt x="607" y="829"/>
                  </a:lnTo>
                  <a:lnTo>
                    <a:pt x="599" y="829"/>
                  </a:lnTo>
                  <a:lnTo>
                    <a:pt x="603" y="833"/>
                  </a:lnTo>
                  <a:lnTo>
                    <a:pt x="599" y="825"/>
                  </a:lnTo>
                  <a:lnTo>
                    <a:pt x="591" y="825"/>
                  </a:lnTo>
                  <a:lnTo>
                    <a:pt x="595" y="825"/>
                  </a:lnTo>
                  <a:lnTo>
                    <a:pt x="587" y="821"/>
                  </a:lnTo>
                  <a:lnTo>
                    <a:pt x="587" y="825"/>
                  </a:lnTo>
                  <a:lnTo>
                    <a:pt x="583" y="817"/>
                  </a:lnTo>
                  <a:lnTo>
                    <a:pt x="575" y="817"/>
                  </a:lnTo>
                  <a:lnTo>
                    <a:pt x="579" y="821"/>
                  </a:lnTo>
                  <a:lnTo>
                    <a:pt x="575" y="813"/>
                  </a:lnTo>
                  <a:lnTo>
                    <a:pt x="563" y="813"/>
                  </a:lnTo>
                  <a:lnTo>
                    <a:pt x="567" y="817"/>
                  </a:lnTo>
                  <a:lnTo>
                    <a:pt x="563" y="809"/>
                  </a:lnTo>
                  <a:lnTo>
                    <a:pt x="551" y="809"/>
                  </a:lnTo>
                  <a:lnTo>
                    <a:pt x="555" y="813"/>
                  </a:lnTo>
                  <a:lnTo>
                    <a:pt x="551" y="805"/>
                  </a:lnTo>
                  <a:lnTo>
                    <a:pt x="539" y="805"/>
                  </a:lnTo>
                  <a:lnTo>
                    <a:pt x="543" y="809"/>
                  </a:lnTo>
                  <a:lnTo>
                    <a:pt x="539" y="801"/>
                  </a:lnTo>
                  <a:lnTo>
                    <a:pt x="527" y="801"/>
                  </a:lnTo>
                  <a:lnTo>
                    <a:pt x="531" y="801"/>
                  </a:lnTo>
                  <a:lnTo>
                    <a:pt x="520" y="797"/>
                  </a:lnTo>
                  <a:lnTo>
                    <a:pt x="512" y="797"/>
                  </a:lnTo>
                  <a:lnTo>
                    <a:pt x="516" y="801"/>
                  </a:lnTo>
                  <a:lnTo>
                    <a:pt x="512" y="793"/>
                  </a:lnTo>
                  <a:lnTo>
                    <a:pt x="496" y="793"/>
                  </a:lnTo>
                  <a:lnTo>
                    <a:pt x="500" y="797"/>
                  </a:lnTo>
                  <a:lnTo>
                    <a:pt x="496" y="789"/>
                  </a:lnTo>
                  <a:lnTo>
                    <a:pt x="480" y="789"/>
                  </a:lnTo>
                  <a:lnTo>
                    <a:pt x="484" y="793"/>
                  </a:lnTo>
                  <a:lnTo>
                    <a:pt x="480" y="785"/>
                  </a:lnTo>
                  <a:lnTo>
                    <a:pt x="460" y="785"/>
                  </a:lnTo>
                  <a:lnTo>
                    <a:pt x="464" y="789"/>
                  </a:lnTo>
                  <a:lnTo>
                    <a:pt x="460" y="781"/>
                  </a:lnTo>
                  <a:lnTo>
                    <a:pt x="436" y="781"/>
                  </a:lnTo>
                  <a:lnTo>
                    <a:pt x="440" y="785"/>
                  </a:lnTo>
                  <a:lnTo>
                    <a:pt x="436" y="777"/>
                  </a:lnTo>
                  <a:lnTo>
                    <a:pt x="412" y="777"/>
                  </a:lnTo>
                  <a:lnTo>
                    <a:pt x="420" y="785"/>
                  </a:lnTo>
                  <a:lnTo>
                    <a:pt x="416" y="777"/>
                  </a:lnTo>
                  <a:lnTo>
                    <a:pt x="357" y="773"/>
                  </a:lnTo>
                  <a:lnTo>
                    <a:pt x="365" y="777"/>
                  </a:lnTo>
                  <a:lnTo>
                    <a:pt x="16" y="0"/>
                  </a:lnTo>
                  <a:lnTo>
                    <a:pt x="0" y="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82" name="Freeform 10"/>
            <p:cNvSpPr>
              <a:spLocks/>
            </p:cNvSpPr>
            <p:nvPr/>
          </p:nvSpPr>
          <p:spPr bwMode="auto">
            <a:xfrm>
              <a:off x="4092" y="3074"/>
              <a:ext cx="17" cy="6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90"/>
                </a:cxn>
                <a:cxn ang="0">
                  <a:pos x="16" y="690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691">
                  <a:moveTo>
                    <a:pt x="0" y="0"/>
                  </a:moveTo>
                  <a:lnTo>
                    <a:pt x="0" y="690"/>
                  </a:lnTo>
                  <a:lnTo>
                    <a:pt x="16" y="690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83" name="Freeform 11"/>
            <p:cNvSpPr>
              <a:spLocks/>
            </p:cNvSpPr>
            <p:nvPr/>
          </p:nvSpPr>
          <p:spPr bwMode="auto">
            <a:xfrm>
              <a:off x="4100" y="3277"/>
              <a:ext cx="981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980" y="16"/>
                </a:cxn>
                <a:cxn ang="0">
                  <a:pos x="980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981" h="17">
                  <a:moveTo>
                    <a:pt x="0" y="16"/>
                  </a:moveTo>
                  <a:lnTo>
                    <a:pt x="980" y="16"/>
                  </a:lnTo>
                  <a:lnTo>
                    <a:pt x="980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84" name="Freeform 12"/>
            <p:cNvSpPr>
              <a:spLocks/>
            </p:cNvSpPr>
            <p:nvPr/>
          </p:nvSpPr>
          <p:spPr bwMode="auto">
            <a:xfrm>
              <a:off x="5064" y="3277"/>
              <a:ext cx="33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85" name="Freeform 13"/>
            <p:cNvSpPr>
              <a:spLocks/>
            </p:cNvSpPr>
            <p:nvPr/>
          </p:nvSpPr>
          <p:spPr bwMode="auto">
            <a:xfrm>
              <a:off x="5127" y="3277"/>
              <a:ext cx="33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86" name="Freeform 14"/>
            <p:cNvSpPr>
              <a:spLocks/>
            </p:cNvSpPr>
            <p:nvPr/>
          </p:nvSpPr>
          <p:spPr bwMode="auto">
            <a:xfrm>
              <a:off x="5191" y="3277"/>
              <a:ext cx="33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87" name="Freeform 15"/>
            <p:cNvSpPr>
              <a:spLocks/>
            </p:cNvSpPr>
            <p:nvPr/>
          </p:nvSpPr>
          <p:spPr bwMode="auto">
            <a:xfrm>
              <a:off x="5254" y="3277"/>
              <a:ext cx="33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2" y="16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3" h="17">
                  <a:moveTo>
                    <a:pt x="0" y="16"/>
                  </a:moveTo>
                  <a:lnTo>
                    <a:pt x="32" y="1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88" name="Freeform 16"/>
            <p:cNvSpPr>
              <a:spLocks/>
            </p:cNvSpPr>
            <p:nvPr/>
          </p:nvSpPr>
          <p:spPr bwMode="auto">
            <a:xfrm>
              <a:off x="4092" y="3748"/>
              <a:ext cx="17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89" name="Freeform 17"/>
            <p:cNvSpPr>
              <a:spLocks/>
            </p:cNvSpPr>
            <p:nvPr/>
          </p:nvSpPr>
          <p:spPr bwMode="auto">
            <a:xfrm>
              <a:off x="4092" y="3812"/>
              <a:ext cx="17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90" name="Freeform 18"/>
            <p:cNvSpPr>
              <a:spLocks/>
            </p:cNvSpPr>
            <p:nvPr/>
          </p:nvSpPr>
          <p:spPr bwMode="auto">
            <a:xfrm>
              <a:off x="4092" y="3875"/>
              <a:ext cx="17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lnTo>
                    <a:pt x="0" y="32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91" name="Freeform 19"/>
            <p:cNvSpPr>
              <a:spLocks/>
            </p:cNvSpPr>
            <p:nvPr/>
          </p:nvSpPr>
          <p:spPr bwMode="auto">
            <a:xfrm>
              <a:off x="3874" y="2313"/>
              <a:ext cx="29" cy="37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36"/>
                </a:cxn>
                <a:cxn ang="0">
                  <a:pos x="28" y="28"/>
                </a:cxn>
              </a:cxnLst>
              <a:rect l="0" t="0" r="r" b="b"/>
              <a:pathLst>
                <a:path w="29" h="37">
                  <a:moveTo>
                    <a:pt x="28" y="28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36"/>
                  </a:lnTo>
                  <a:lnTo>
                    <a:pt x="28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92" name="Freeform 20"/>
            <p:cNvSpPr>
              <a:spLocks/>
            </p:cNvSpPr>
            <p:nvPr/>
          </p:nvSpPr>
          <p:spPr bwMode="auto">
            <a:xfrm>
              <a:off x="3846" y="2253"/>
              <a:ext cx="29" cy="37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36"/>
                </a:cxn>
                <a:cxn ang="0">
                  <a:pos x="28" y="28"/>
                </a:cxn>
              </a:cxnLst>
              <a:rect l="0" t="0" r="r" b="b"/>
              <a:pathLst>
                <a:path w="29" h="37">
                  <a:moveTo>
                    <a:pt x="28" y="28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36"/>
                  </a:lnTo>
                  <a:lnTo>
                    <a:pt x="28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93" name="Freeform 21"/>
            <p:cNvSpPr>
              <a:spLocks/>
            </p:cNvSpPr>
            <p:nvPr/>
          </p:nvSpPr>
          <p:spPr bwMode="auto">
            <a:xfrm>
              <a:off x="3822" y="2194"/>
              <a:ext cx="29" cy="41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16" y="0"/>
                </a:cxn>
                <a:cxn ang="0">
                  <a:pos x="0" y="8"/>
                </a:cxn>
                <a:cxn ang="0">
                  <a:pos x="12" y="40"/>
                </a:cxn>
                <a:cxn ang="0">
                  <a:pos x="28" y="32"/>
                </a:cxn>
              </a:cxnLst>
              <a:rect l="0" t="0" r="r" b="b"/>
              <a:pathLst>
                <a:path w="29" h="41">
                  <a:moveTo>
                    <a:pt x="28" y="32"/>
                  </a:moveTo>
                  <a:lnTo>
                    <a:pt x="16" y="0"/>
                  </a:lnTo>
                  <a:lnTo>
                    <a:pt x="0" y="8"/>
                  </a:lnTo>
                  <a:lnTo>
                    <a:pt x="12" y="40"/>
                  </a:lnTo>
                  <a:lnTo>
                    <a:pt x="28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94" name="Freeform 22"/>
            <p:cNvSpPr>
              <a:spLocks/>
            </p:cNvSpPr>
            <p:nvPr/>
          </p:nvSpPr>
          <p:spPr bwMode="auto">
            <a:xfrm>
              <a:off x="3795" y="2138"/>
              <a:ext cx="28" cy="37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15" y="0"/>
                </a:cxn>
                <a:cxn ang="0">
                  <a:pos x="0" y="8"/>
                </a:cxn>
                <a:cxn ang="0">
                  <a:pos x="11" y="36"/>
                </a:cxn>
                <a:cxn ang="0">
                  <a:pos x="27" y="28"/>
                </a:cxn>
              </a:cxnLst>
              <a:rect l="0" t="0" r="r" b="b"/>
              <a:pathLst>
                <a:path w="28" h="37">
                  <a:moveTo>
                    <a:pt x="27" y="28"/>
                  </a:moveTo>
                  <a:lnTo>
                    <a:pt x="15" y="0"/>
                  </a:lnTo>
                  <a:lnTo>
                    <a:pt x="0" y="8"/>
                  </a:lnTo>
                  <a:lnTo>
                    <a:pt x="11" y="36"/>
                  </a:lnTo>
                  <a:lnTo>
                    <a:pt x="27" y="28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95" name="Freeform 23"/>
            <p:cNvSpPr>
              <a:spLocks/>
            </p:cNvSpPr>
            <p:nvPr/>
          </p:nvSpPr>
          <p:spPr bwMode="auto">
            <a:xfrm>
              <a:off x="4810" y="2507"/>
              <a:ext cx="25" cy="33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96" name="Freeform 24"/>
            <p:cNvSpPr>
              <a:spLocks/>
            </p:cNvSpPr>
            <p:nvPr/>
          </p:nvSpPr>
          <p:spPr bwMode="auto">
            <a:xfrm>
              <a:off x="4826" y="2448"/>
              <a:ext cx="25" cy="33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97" name="Freeform 25"/>
            <p:cNvSpPr>
              <a:spLocks/>
            </p:cNvSpPr>
            <p:nvPr/>
          </p:nvSpPr>
          <p:spPr bwMode="auto">
            <a:xfrm>
              <a:off x="4842" y="2384"/>
              <a:ext cx="25" cy="33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98" name="Freeform 26"/>
            <p:cNvSpPr>
              <a:spLocks/>
            </p:cNvSpPr>
            <p:nvPr/>
          </p:nvSpPr>
          <p:spPr bwMode="auto">
            <a:xfrm>
              <a:off x="4858" y="2325"/>
              <a:ext cx="24" cy="33"/>
            </a:xfrm>
            <a:custGeom>
              <a:avLst/>
              <a:gdLst/>
              <a:ahLst/>
              <a:cxnLst>
                <a:cxn ang="0">
                  <a:pos x="15" y="32"/>
                </a:cxn>
                <a:cxn ang="0">
                  <a:pos x="23" y="0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15" y="32"/>
                </a:cxn>
              </a:cxnLst>
              <a:rect l="0" t="0" r="r" b="b"/>
              <a:pathLst>
                <a:path w="24" h="33">
                  <a:moveTo>
                    <a:pt x="15" y="32"/>
                  </a:moveTo>
                  <a:lnTo>
                    <a:pt x="23" y="0"/>
                  </a:lnTo>
                  <a:lnTo>
                    <a:pt x="8" y="0"/>
                  </a:lnTo>
                  <a:lnTo>
                    <a:pt x="0" y="32"/>
                  </a:lnTo>
                  <a:lnTo>
                    <a:pt x="15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099" name="Freeform 27"/>
            <p:cNvSpPr>
              <a:spLocks/>
            </p:cNvSpPr>
            <p:nvPr/>
          </p:nvSpPr>
          <p:spPr bwMode="auto">
            <a:xfrm>
              <a:off x="4873" y="2265"/>
              <a:ext cx="25" cy="33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24" y="8"/>
                </a:cxn>
                <a:cxn ang="0">
                  <a:pos x="8" y="0"/>
                </a:cxn>
                <a:cxn ang="0">
                  <a:pos x="0" y="24"/>
                </a:cxn>
                <a:cxn ang="0">
                  <a:pos x="16" y="32"/>
                </a:cxn>
              </a:cxnLst>
              <a:rect l="0" t="0" r="r" b="b"/>
              <a:pathLst>
                <a:path w="25" h="33">
                  <a:moveTo>
                    <a:pt x="16" y="32"/>
                  </a:moveTo>
                  <a:lnTo>
                    <a:pt x="24" y="8"/>
                  </a:lnTo>
                  <a:lnTo>
                    <a:pt x="8" y="0"/>
                  </a:lnTo>
                  <a:lnTo>
                    <a:pt x="0" y="24"/>
                  </a:lnTo>
                  <a:lnTo>
                    <a:pt x="16" y="32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 useBgFill="1">
          <p:nvSpPr>
            <p:cNvPr id="643100" name="Rectangle 28"/>
            <p:cNvSpPr>
              <a:spLocks noChangeArrowheads="1"/>
            </p:cNvSpPr>
            <p:nvPr/>
          </p:nvSpPr>
          <p:spPr bwMode="auto">
            <a:xfrm>
              <a:off x="3118" y="3926"/>
              <a:ext cx="305" cy="291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Calibri" pitchFamily="34" charset="0"/>
                </a:rPr>
                <a:t>Fo</a:t>
              </a:r>
            </a:p>
          </p:txBody>
        </p:sp>
        <p:sp>
          <p:nvSpPr>
            <p:cNvPr id="643101" name="Line 29"/>
            <p:cNvSpPr>
              <a:spLocks noChangeShapeType="1"/>
            </p:cNvSpPr>
            <p:nvPr/>
          </p:nvSpPr>
          <p:spPr bwMode="auto">
            <a:xfrm flipV="1">
              <a:off x="3279" y="2145"/>
              <a:ext cx="0" cy="1741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102" name="Rectangle 30"/>
            <p:cNvSpPr>
              <a:spLocks noChangeArrowheads="1"/>
            </p:cNvSpPr>
            <p:nvPr/>
          </p:nvSpPr>
          <p:spPr bwMode="auto">
            <a:xfrm>
              <a:off x="3936" y="3934"/>
              <a:ext cx="314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En</a:t>
              </a:r>
            </a:p>
          </p:txBody>
        </p:sp>
        <p:sp useBgFill="1">
          <p:nvSpPr>
            <p:cNvPr id="643103" name="Rectangle 31"/>
            <p:cNvSpPr>
              <a:spLocks noChangeArrowheads="1"/>
            </p:cNvSpPr>
            <p:nvPr/>
          </p:nvSpPr>
          <p:spPr bwMode="auto">
            <a:xfrm>
              <a:off x="3408" y="3098"/>
              <a:ext cx="412" cy="233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Calibri" pitchFamily="34" charset="0"/>
                </a:rPr>
                <a:t>1557</a:t>
              </a:r>
            </a:p>
          </p:txBody>
        </p:sp>
        <p:sp>
          <p:nvSpPr>
            <p:cNvPr id="643104" name="Freeform 32"/>
            <p:cNvSpPr>
              <a:spLocks/>
            </p:cNvSpPr>
            <p:nvPr/>
          </p:nvSpPr>
          <p:spPr bwMode="auto">
            <a:xfrm>
              <a:off x="3279" y="3083"/>
              <a:ext cx="949" cy="1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948" y="16"/>
                </a:cxn>
                <a:cxn ang="0">
                  <a:pos x="948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949" h="17">
                  <a:moveTo>
                    <a:pt x="0" y="16"/>
                  </a:moveTo>
                  <a:lnTo>
                    <a:pt x="948" y="16"/>
                  </a:lnTo>
                  <a:lnTo>
                    <a:pt x="948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FFFF00"/>
            </a:solidFill>
            <a:ln w="12700" cap="rnd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105" name="Oval 33"/>
            <p:cNvSpPr>
              <a:spLocks noChangeArrowheads="1"/>
            </p:cNvSpPr>
            <p:nvPr/>
          </p:nvSpPr>
          <p:spPr bwMode="auto">
            <a:xfrm>
              <a:off x="4197" y="3063"/>
              <a:ext cx="44" cy="43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106" name="Oval 34"/>
            <p:cNvSpPr>
              <a:spLocks noChangeArrowheads="1"/>
            </p:cNvSpPr>
            <p:nvPr/>
          </p:nvSpPr>
          <p:spPr bwMode="auto">
            <a:xfrm>
              <a:off x="4073" y="3070"/>
              <a:ext cx="44" cy="43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107" name="Oval 35"/>
            <p:cNvSpPr>
              <a:spLocks noChangeArrowheads="1"/>
            </p:cNvSpPr>
            <p:nvPr/>
          </p:nvSpPr>
          <p:spPr bwMode="auto">
            <a:xfrm>
              <a:off x="3262" y="3070"/>
              <a:ext cx="44" cy="43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108" name="Oval 36"/>
            <p:cNvSpPr>
              <a:spLocks noChangeArrowheads="1"/>
            </p:cNvSpPr>
            <p:nvPr/>
          </p:nvSpPr>
          <p:spPr bwMode="auto">
            <a:xfrm>
              <a:off x="4624" y="3265"/>
              <a:ext cx="43" cy="43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109" name="Oval 37"/>
            <p:cNvSpPr>
              <a:spLocks noChangeArrowheads="1"/>
            </p:cNvSpPr>
            <p:nvPr/>
          </p:nvSpPr>
          <p:spPr bwMode="auto">
            <a:xfrm>
              <a:off x="4080" y="3265"/>
              <a:ext cx="44" cy="43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43110" name="Line 38"/>
            <p:cNvSpPr>
              <a:spLocks noChangeShapeType="1"/>
            </p:cNvSpPr>
            <p:nvPr/>
          </p:nvSpPr>
          <p:spPr bwMode="auto">
            <a:xfrm flipV="1">
              <a:off x="4231" y="2716"/>
              <a:ext cx="206" cy="354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 useBgFill="1">
          <p:nvSpPr>
            <p:cNvPr id="643111" name="Rectangle 39"/>
            <p:cNvSpPr>
              <a:spLocks noChangeArrowheads="1"/>
            </p:cNvSpPr>
            <p:nvPr/>
          </p:nvSpPr>
          <p:spPr bwMode="auto">
            <a:xfrm>
              <a:off x="5243" y="3169"/>
              <a:ext cx="260" cy="252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Calibri" pitchFamily="34" charset="0"/>
                </a:rPr>
                <a:t>Cr</a:t>
              </a:r>
            </a:p>
          </p:txBody>
        </p:sp>
      </p:grpSp>
      <p:sp>
        <p:nvSpPr>
          <p:cNvPr id="643113" name="Rectangle 41"/>
          <p:cNvSpPr>
            <a:spLocks noChangeArrowheads="1"/>
          </p:cNvSpPr>
          <p:nvPr/>
        </p:nvSpPr>
        <p:spPr bwMode="auto">
          <a:xfrm>
            <a:off x="179388" y="2384425"/>
            <a:ext cx="8964612" cy="2211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Let an harzburgitic mantle partially melts.</a:t>
            </a:r>
            <a:endParaRPr lang="en-US" sz="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eaLnBrk="0" hangingPunct="0">
              <a:spcBef>
                <a:spcPct val="20000"/>
              </a:spcBef>
              <a:defRPr/>
            </a:pPr>
            <a:endParaRPr lang="en-US" sz="1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eaLnBrk="0" hangingPunct="0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En + Fo give a first liquid = P</a:t>
            </a:r>
          </a:p>
          <a:p>
            <a:pPr eaLnBrk="0" hangingPunct="0">
              <a:spcBef>
                <a:spcPct val="20000"/>
              </a:spcBef>
              <a:defRPr/>
            </a:pPr>
            <a:endParaRPr lang="en-US" sz="1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eaLnBrk="0" hangingPunct="0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Remove “P” and cool it.</a:t>
            </a:r>
          </a:p>
          <a:p>
            <a:pPr eaLnBrk="0" hangingPunct="0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         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Result = ?</a:t>
            </a:r>
          </a:p>
        </p:txBody>
      </p:sp>
      <p:sp>
        <p:nvSpPr>
          <p:cNvPr id="643114" name="Rectangle 42"/>
          <p:cNvSpPr>
            <a:spLocks noChangeArrowheads="1"/>
          </p:cNvSpPr>
          <p:nvPr/>
        </p:nvSpPr>
        <p:spPr bwMode="auto">
          <a:xfrm>
            <a:off x="0" y="777875"/>
            <a:ext cx="9144000" cy="1519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Melt of Enstatite does not has the same composition of the solid.</a:t>
            </a:r>
          </a:p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Rather En melts giving Fo +  Liq “P” at the peritectic.</a:t>
            </a:r>
          </a:p>
        </p:txBody>
      </p:sp>
      <p:sp>
        <p:nvSpPr>
          <p:cNvPr id="643115" name="AutoShape 43"/>
          <p:cNvSpPr>
            <a:spLocks noChangeArrowheads="1"/>
          </p:cNvSpPr>
          <p:nvPr/>
        </p:nvSpPr>
        <p:spPr bwMode="auto">
          <a:xfrm rot="16200000">
            <a:off x="5803106" y="5477669"/>
            <a:ext cx="1395413" cy="244475"/>
          </a:xfrm>
          <a:prstGeom prst="rightArrow">
            <a:avLst>
              <a:gd name="adj1" fmla="val 49694"/>
              <a:gd name="adj2" fmla="val 90400"/>
            </a:avLst>
          </a:prstGeom>
          <a:gradFill rotWithShape="1">
            <a:gsLst>
              <a:gs pos="0">
                <a:srgbClr val="FFFF00"/>
              </a:gs>
              <a:gs pos="100000">
                <a:srgbClr val="FF0000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43116" name="AutoShape 44"/>
          <p:cNvSpPr>
            <a:spLocks noChangeArrowheads="1"/>
          </p:cNvSpPr>
          <p:nvPr/>
        </p:nvSpPr>
        <p:spPr bwMode="auto">
          <a:xfrm>
            <a:off x="4981575" y="4676775"/>
            <a:ext cx="442913" cy="452438"/>
          </a:xfrm>
          <a:prstGeom prst="star4">
            <a:avLst>
              <a:gd name="adj" fmla="val 12500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43117" name="AutoShape 45"/>
          <p:cNvSpPr>
            <a:spLocks noChangeArrowheads="1"/>
          </p:cNvSpPr>
          <p:nvPr/>
        </p:nvSpPr>
        <p:spPr bwMode="auto">
          <a:xfrm>
            <a:off x="6472238" y="4676775"/>
            <a:ext cx="442912" cy="452438"/>
          </a:xfrm>
          <a:prstGeom prst="star4">
            <a:avLst>
              <a:gd name="adj" fmla="val 12500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43118" name="Rectangle 46"/>
          <p:cNvSpPr>
            <a:spLocks noChangeArrowheads="1"/>
          </p:cNvSpPr>
          <p:nvPr/>
        </p:nvSpPr>
        <p:spPr bwMode="auto">
          <a:xfrm>
            <a:off x="1588" y="5141913"/>
            <a:ext cx="5237162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algn="ctr" eaLnBrk="0" hangingPunct="0">
              <a:spcBef>
                <a:spcPct val="20000"/>
              </a:spcBef>
              <a:defRPr/>
            </a:pPr>
            <a:r>
              <a:rPr lang="en-US" sz="28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At shallow P a mantle source produces SiO</a:t>
            </a:r>
            <a:r>
              <a:rPr lang="en-US" sz="2800" u="sng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US" sz="28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-oversaturated melts (i.e., tholeiitic).</a:t>
            </a:r>
            <a:endParaRPr lang="en-US" sz="4400" u="sng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1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431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1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431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1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31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1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431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43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3113" grpId="0" build="p"/>
      <p:bldP spid="643118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711200" y="61913"/>
            <a:ext cx="8432800" cy="174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lnSpc>
                <a:spcPct val="90000"/>
              </a:lnSpc>
              <a:defRPr/>
            </a:pPr>
            <a:r>
              <a:rPr lang="en-GB" sz="5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+mn-cs"/>
              </a:rPr>
              <a:t>Introduction to the course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+mn-cs"/>
            </a:endParaRPr>
          </a:p>
        </p:txBody>
      </p:sp>
      <p:pic>
        <p:nvPicPr>
          <p:cNvPr id="4" name="Immagine 3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343462" y="798998"/>
            <a:ext cx="3747925" cy="5741502"/>
          </a:xfrm>
          <a:prstGeom prst="rect">
            <a:avLst/>
          </a:prstGeom>
        </p:spPr>
      </p:pic>
      <p:grpSp>
        <p:nvGrpSpPr>
          <p:cNvPr id="20" name="Gruppo 19"/>
          <p:cNvGrpSpPr/>
          <p:nvPr/>
        </p:nvGrpSpPr>
        <p:grpSpPr>
          <a:xfrm>
            <a:off x="460150" y="787399"/>
            <a:ext cx="4300243" cy="4076701"/>
            <a:chOff x="169863" y="787399"/>
            <a:chExt cx="4300243" cy="4076701"/>
          </a:xfrm>
        </p:grpSpPr>
        <p:pic>
          <p:nvPicPr>
            <p:cNvPr id="3" name="Immagine 2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9863" y="787399"/>
              <a:ext cx="4300243" cy="4076701"/>
            </a:xfrm>
            <a:prstGeom prst="rect">
              <a:avLst/>
            </a:prstGeom>
          </p:spPr>
        </p:pic>
        <p:cxnSp>
          <p:nvCxnSpPr>
            <p:cNvPr id="6" name="Connettore 1 5"/>
            <p:cNvCxnSpPr/>
            <p:nvPr/>
          </p:nvCxnSpPr>
          <p:spPr bwMode="auto">
            <a:xfrm>
              <a:off x="2635250" y="3587750"/>
              <a:ext cx="1587500" cy="1206500"/>
            </a:xfrm>
            <a:prstGeom prst="line">
              <a:avLst/>
            </a:prstGeom>
            <a:noFill/>
            <a:ln w="571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" name="Connettore 1 14"/>
            <p:cNvCxnSpPr/>
            <p:nvPr/>
          </p:nvCxnSpPr>
          <p:spPr bwMode="auto">
            <a:xfrm flipH="1">
              <a:off x="333375" y="4171950"/>
              <a:ext cx="902495" cy="622300"/>
            </a:xfrm>
            <a:prstGeom prst="line">
              <a:avLst/>
            </a:prstGeom>
            <a:noFill/>
            <a:ln w="571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6" name="Figura a mano libera 15"/>
            <p:cNvSpPr/>
            <p:nvPr/>
          </p:nvSpPr>
          <p:spPr bwMode="auto">
            <a:xfrm>
              <a:off x="1243013" y="4000500"/>
              <a:ext cx="186875" cy="157255"/>
            </a:xfrm>
            <a:custGeom>
              <a:avLst/>
              <a:gdLst>
                <a:gd name="connsiteX0" fmla="*/ 36080 w 186875"/>
                <a:gd name="connsiteY0" fmla="*/ 152400 h 157255"/>
                <a:gd name="connsiteX1" fmla="*/ 36080 w 186875"/>
                <a:gd name="connsiteY1" fmla="*/ 152400 h 157255"/>
                <a:gd name="connsiteX2" fmla="*/ 57511 w 186875"/>
                <a:gd name="connsiteY2" fmla="*/ 128587 h 157255"/>
                <a:gd name="connsiteX3" fmla="*/ 69417 w 186875"/>
                <a:gd name="connsiteY3" fmla="*/ 121444 h 157255"/>
                <a:gd name="connsiteX4" fmla="*/ 88467 w 186875"/>
                <a:gd name="connsiteY4" fmla="*/ 109537 h 157255"/>
                <a:gd name="connsiteX5" fmla="*/ 114661 w 186875"/>
                <a:gd name="connsiteY5" fmla="*/ 100012 h 157255"/>
                <a:gd name="connsiteX6" fmla="*/ 128949 w 186875"/>
                <a:gd name="connsiteY6" fmla="*/ 95250 h 157255"/>
                <a:gd name="connsiteX7" fmla="*/ 136092 w 186875"/>
                <a:gd name="connsiteY7" fmla="*/ 92869 h 157255"/>
                <a:gd name="connsiteX8" fmla="*/ 145617 w 186875"/>
                <a:gd name="connsiteY8" fmla="*/ 78581 h 157255"/>
                <a:gd name="connsiteX9" fmla="*/ 152761 w 186875"/>
                <a:gd name="connsiteY9" fmla="*/ 71437 h 157255"/>
                <a:gd name="connsiteX10" fmla="*/ 162286 w 186875"/>
                <a:gd name="connsiteY10" fmla="*/ 57150 h 157255"/>
                <a:gd name="connsiteX11" fmla="*/ 167049 w 186875"/>
                <a:gd name="connsiteY11" fmla="*/ 50006 h 157255"/>
                <a:gd name="connsiteX12" fmla="*/ 176574 w 186875"/>
                <a:gd name="connsiteY12" fmla="*/ 28575 h 157255"/>
                <a:gd name="connsiteX13" fmla="*/ 183717 w 186875"/>
                <a:gd name="connsiteY13" fmla="*/ 23812 h 157255"/>
                <a:gd name="connsiteX14" fmla="*/ 183717 w 186875"/>
                <a:gd name="connsiteY14" fmla="*/ 2381 h 157255"/>
                <a:gd name="connsiteX15" fmla="*/ 174192 w 186875"/>
                <a:gd name="connsiteY15" fmla="*/ 0 h 157255"/>
                <a:gd name="connsiteX16" fmla="*/ 152761 w 186875"/>
                <a:gd name="connsiteY16" fmla="*/ 2381 h 157255"/>
                <a:gd name="connsiteX17" fmla="*/ 145617 w 186875"/>
                <a:gd name="connsiteY17" fmla="*/ 7144 h 157255"/>
                <a:gd name="connsiteX18" fmla="*/ 138474 w 186875"/>
                <a:gd name="connsiteY18" fmla="*/ 9525 h 157255"/>
                <a:gd name="connsiteX19" fmla="*/ 133711 w 186875"/>
                <a:gd name="connsiteY19" fmla="*/ 16669 h 157255"/>
                <a:gd name="connsiteX20" fmla="*/ 119424 w 186875"/>
                <a:gd name="connsiteY20" fmla="*/ 28575 h 157255"/>
                <a:gd name="connsiteX21" fmla="*/ 102755 w 186875"/>
                <a:gd name="connsiteY21" fmla="*/ 52387 h 157255"/>
                <a:gd name="connsiteX22" fmla="*/ 88467 w 186875"/>
                <a:gd name="connsiteY22" fmla="*/ 64294 h 157255"/>
                <a:gd name="connsiteX23" fmla="*/ 81324 w 186875"/>
                <a:gd name="connsiteY23" fmla="*/ 71437 h 157255"/>
                <a:gd name="connsiteX24" fmla="*/ 64655 w 186875"/>
                <a:gd name="connsiteY24" fmla="*/ 80962 h 157255"/>
                <a:gd name="connsiteX25" fmla="*/ 57511 w 186875"/>
                <a:gd name="connsiteY25" fmla="*/ 85725 h 157255"/>
                <a:gd name="connsiteX26" fmla="*/ 40842 w 186875"/>
                <a:gd name="connsiteY26" fmla="*/ 90487 h 157255"/>
                <a:gd name="connsiteX27" fmla="*/ 33699 w 186875"/>
                <a:gd name="connsiteY27" fmla="*/ 92869 h 157255"/>
                <a:gd name="connsiteX28" fmla="*/ 14649 w 186875"/>
                <a:gd name="connsiteY28" fmla="*/ 97631 h 157255"/>
                <a:gd name="connsiteX29" fmla="*/ 361 w 186875"/>
                <a:gd name="connsiteY29" fmla="*/ 109537 h 157255"/>
                <a:gd name="connsiteX30" fmla="*/ 2742 w 186875"/>
                <a:gd name="connsiteY30" fmla="*/ 140494 h 157255"/>
                <a:gd name="connsiteX31" fmla="*/ 5124 w 186875"/>
                <a:gd name="connsiteY31" fmla="*/ 150019 h 157255"/>
                <a:gd name="connsiteX32" fmla="*/ 12267 w 186875"/>
                <a:gd name="connsiteY32" fmla="*/ 157162 h 157255"/>
                <a:gd name="connsiteX33" fmla="*/ 36080 w 186875"/>
                <a:gd name="connsiteY33" fmla="*/ 152400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6875" h="157255">
                  <a:moveTo>
                    <a:pt x="36080" y="152400"/>
                  </a:moveTo>
                  <a:lnTo>
                    <a:pt x="36080" y="152400"/>
                  </a:lnTo>
                  <a:cubicBezTo>
                    <a:pt x="36499" y="151911"/>
                    <a:pt x="52583" y="132283"/>
                    <a:pt x="57511" y="128587"/>
                  </a:cubicBezTo>
                  <a:cubicBezTo>
                    <a:pt x="61214" y="125810"/>
                    <a:pt x="65764" y="124285"/>
                    <a:pt x="69417" y="121444"/>
                  </a:cubicBezTo>
                  <a:cubicBezTo>
                    <a:pt x="86243" y="108358"/>
                    <a:pt x="70951" y="113917"/>
                    <a:pt x="88467" y="109537"/>
                  </a:cubicBezTo>
                  <a:cubicBezTo>
                    <a:pt x="103441" y="99555"/>
                    <a:pt x="87382" y="109104"/>
                    <a:pt x="114661" y="100012"/>
                  </a:cubicBezTo>
                  <a:lnTo>
                    <a:pt x="128949" y="95250"/>
                  </a:lnTo>
                  <a:lnTo>
                    <a:pt x="136092" y="92869"/>
                  </a:lnTo>
                  <a:cubicBezTo>
                    <a:pt x="139267" y="88106"/>
                    <a:pt x="141570" y="82628"/>
                    <a:pt x="145617" y="78581"/>
                  </a:cubicBezTo>
                  <a:cubicBezTo>
                    <a:pt x="147998" y="76200"/>
                    <a:pt x="150693" y="74095"/>
                    <a:pt x="152761" y="71437"/>
                  </a:cubicBezTo>
                  <a:cubicBezTo>
                    <a:pt x="156275" y="66919"/>
                    <a:pt x="159111" y="61912"/>
                    <a:pt x="162286" y="57150"/>
                  </a:cubicBezTo>
                  <a:lnTo>
                    <a:pt x="167049" y="50006"/>
                  </a:lnTo>
                  <a:cubicBezTo>
                    <a:pt x="169408" y="42929"/>
                    <a:pt x="170912" y="34237"/>
                    <a:pt x="176574" y="28575"/>
                  </a:cubicBezTo>
                  <a:cubicBezTo>
                    <a:pt x="178598" y="26551"/>
                    <a:pt x="181336" y="25400"/>
                    <a:pt x="183717" y="23812"/>
                  </a:cubicBezTo>
                  <a:cubicBezTo>
                    <a:pt x="186108" y="16643"/>
                    <a:pt x="189433" y="10384"/>
                    <a:pt x="183717" y="2381"/>
                  </a:cubicBezTo>
                  <a:cubicBezTo>
                    <a:pt x="181815" y="-282"/>
                    <a:pt x="177367" y="794"/>
                    <a:pt x="174192" y="0"/>
                  </a:cubicBezTo>
                  <a:cubicBezTo>
                    <a:pt x="167048" y="794"/>
                    <a:pt x="159734" y="638"/>
                    <a:pt x="152761" y="2381"/>
                  </a:cubicBezTo>
                  <a:cubicBezTo>
                    <a:pt x="149984" y="3075"/>
                    <a:pt x="148177" y="5864"/>
                    <a:pt x="145617" y="7144"/>
                  </a:cubicBezTo>
                  <a:cubicBezTo>
                    <a:pt x="143372" y="8266"/>
                    <a:pt x="140855" y="8731"/>
                    <a:pt x="138474" y="9525"/>
                  </a:cubicBezTo>
                  <a:cubicBezTo>
                    <a:pt x="136886" y="11906"/>
                    <a:pt x="135735" y="14645"/>
                    <a:pt x="133711" y="16669"/>
                  </a:cubicBezTo>
                  <a:cubicBezTo>
                    <a:pt x="119950" y="30429"/>
                    <a:pt x="133079" y="11018"/>
                    <a:pt x="119424" y="28575"/>
                  </a:cubicBezTo>
                  <a:cubicBezTo>
                    <a:pt x="107954" y="43323"/>
                    <a:pt x="113156" y="40253"/>
                    <a:pt x="102755" y="52387"/>
                  </a:cubicBezTo>
                  <a:cubicBezTo>
                    <a:pt x="92320" y="64561"/>
                    <a:pt x="99490" y="55108"/>
                    <a:pt x="88467" y="64294"/>
                  </a:cubicBezTo>
                  <a:cubicBezTo>
                    <a:pt x="85880" y="66450"/>
                    <a:pt x="83911" y="69281"/>
                    <a:pt x="81324" y="71437"/>
                  </a:cubicBezTo>
                  <a:cubicBezTo>
                    <a:pt x="74991" y="76714"/>
                    <a:pt x="72071" y="76725"/>
                    <a:pt x="64655" y="80962"/>
                  </a:cubicBezTo>
                  <a:cubicBezTo>
                    <a:pt x="62170" y="82382"/>
                    <a:pt x="60071" y="84445"/>
                    <a:pt x="57511" y="85725"/>
                  </a:cubicBezTo>
                  <a:cubicBezTo>
                    <a:pt x="53705" y="87628"/>
                    <a:pt x="44402" y="89470"/>
                    <a:pt x="40842" y="90487"/>
                  </a:cubicBezTo>
                  <a:cubicBezTo>
                    <a:pt x="38429" y="91177"/>
                    <a:pt x="36134" y="92260"/>
                    <a:pt x="33699" y="92869"/>
                  </a:cubicBezTo>
                  <a:lnTo>
                    <a:pt x="14649" y="97631"/>
                  </a:lnTo>
                  <a:cubicBezTo>
                    <a:pt x="12141" y="99303"/>
                    <a:pt x="778" y="106205"/>
                    <a:pt x="361" y="109537"/>
                  </a:cubicBezTo>
                  <a:cubicBezTo>
                    <a:pt x="-923" y="119807"/>
                    <a:pt x="1533" y="130215"/>
                    <a:pt x="2742" y="140494"/>
                  </a:cubicBezTo>
                  <a:cubicBezTo>
                    <a:pt x="3124" y="143744"/>
                    <a:pt x="3500" y="147177"/>
                    <a:pt x="5124" y="150019"/>
                  </a:cubicBezTo>
                  <a:cubicBezTo>
                    <a:pt x="6795" y="152943"/>
                    <a:pt x="9380" y="155430"/>
                    <a:pt x="12267" y="157162"/>
                  </a:cubicBezTo>
                  <a:cubicBezTo>
                    <a:pt x="13628" y="157979"/>
                    <a:pt x="32111" y="153194"/>
                    <a:pt x="36080" y="152400"/>
                  </a:cubicBezTo>
                  <a:close/>
                </a:path>
              </a:pathLst>
            </a:custGeom>
            <a:solidFill>
              <a:srgbClr val="C6C7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7" name="Figura a mano libera 16"/>
            <p:cNvSpPr/>
            <p:nvPr/>
          </p:nvSpPr>
          <p:spPr bwMode="auto">
            <a:xfrm>
              <a:off x="1740694" y="3621881"/>
              <a:ext cx="214313" cy="192881"/>
            </a:xfrm>
            <a:custGeom>
              <a:avLst/>
              <a:gdLst>
                <a:gd name="connsiteX0" fmla="*/ 0 w 214313"/>
                <a:gd name="connsiteY0" fmla="*/ 192881 h 192881"/>
                <a:gd name="connsiteX1" fmla="*/ 0 w 214313"/>
                <a:gd name="connsiteY1" fmla="*/ 192881 h 192881"/>
                <a:gd name="connsiteX2" fmla="*/ 16669 w 214313"/>
                <a:gd name="connsiteY2" fmla="*/ 169069 h 192881"/>
                <a:gd name="connsiteX3" fmla="*/ 38100 w 214313"/>
                <a:gd name="connsiteY3" fmla="*/ 159544 h 192881"/>
                <a:gd name="connsiteX4" fmla="*/ 45244 w 214313"/>
                <a:gd name="connsiteY4" fmla="*/ 157163 h 192881"/>
                <a:gd name="connsiteX5" fmla="*/ 73819 w 214313"/>
                <a:gd name="connsiteY5" fmla="*/ 152400 h 192881"/>
                <a:gd name="connsiteX6" fmla="*/ 80963 w 214313"/>
                <a:gd name="connsiteY6" fmla="*/ 150019 h 192881"/>
                <a:gd name="connsiteX7" fmla="*/ 95250 w 214313"/>
                <a:gd name="connsiteY7" fmla="*/ 135731 h 192881"/>
                <a:gd name="connsiteX8" fmla="*/ 104775 w 214313"/>
                <a:gd name="connsiteY8" fmla="*/ 128588 h 192881"/>
                <a:gd name="connsiteX9" fmla="*/ 111919 w 214313"/>
                <a:gd name="connsiteY9" fmla="*/ 123825 h 192881"/>
                <a:gd name="connsiteX10" fmla="*/ 119063 w 214313"/>
                <a:gd name="connsiteY10" fmla="*/ 116681 h 192881"/>
                <a:gd name="connsiteX11" fmla="*/ 133350 w 214313"/>
                <a:gd name="connsiteY11" fmla="*/ 109538 h 192881"/>
                <a:gd name="connsiteX12" fmla="*/ 140494 w 214313"/>
                <a:gd name="connsiteY12" fmla="*/ 102394 h 192881"/>
                <a:gd name="connsiteX13" fmla="*/ 154781 w 214313"/>
                <a:gd name="connsiteY13" fmla="*/ 97631 h 192881"/>
                <a:gd name="connsiteX14" fmla="*/ 161925 w 214313"/>
                <a:gd name="connsiteY14" fmla="*/ 90488 h 192881"/>
                <a:gd name="connsiteX15" fmla="*/ 166688 w 214313"/>
                <a:gd name="connsiteY15" fmla="*/ 83344 h 192881"/>
                <a:gd name="connsiteX16" fmla="*/ 180975 w 214313"/>
                <a:gd name="connsiteY16" fmla="*/ 76200 h 192881"/>
                <a:gd name="connsiteX17" fmla="*/ 195263 w 214313"/>
                <a:gd name="connsiteY17" fmla="*/ 61913 h 192881"/>
                <a:gd name="connsiteX18" fmla="*/ 209550 w 214313"/>
                <a:gd name="connsiteY18" fmla="*/ 50006 h 192881"/>
                <a:gd name="connsiteX19" fmla="*/ 211931 w 214313"/>
                <a:gd name="connsiteY19" fmla="*/ 28575 h 192881"/>
                <a:gd name="connsiteX20" fmla="*/ 214313 w 214313"/>
                <a:gd name="connsiteY20" fmla="*/ 21431 h 192881"/>
                <a:gd name="connsiteX21" fmla="*/ 211931 w 214313"/>
                <a:gd name="connsiteY21" fmla="*/ 0 h 192881"/>
                <a:gd name="connsiteX22" fmla="*/ 192881 w 214313"/>
                <a:gd name="connsiteY22" fmla="*/ 2381 h 192881"/>
                <a:gd name="connsiteX23" fmla="*/ 183356 w 214313"/>
                <a:gd name="connsiteY23" fmla="*/ 4763 h 192881"/>
                <a:gd name="connsiteX24" fmla="*/ 130969 w 214313"/>
                <a:gd name="connsiteY24" fmla="*/ 11906 h 192881"/>
                <a:gd name="connsiteX25" fmla="*/ 116681 w 214313"/>
                <a:gd name="connsiteY25" fmla="*/ 19050 h 192881"/>
                <a:gd name="connsiteX26" fmla="*/ 109538 w 214313"/>
                <a:gd name="connsiteY26" fmla="*/ 26194 h 192881"/>
                <a:gd name="connsiteX27" fmla="*/ 83344 w 214313"/>
                <a:gd name="connsiteY27" fmla="*/ 45244 h 192881"/>
                <a:gd name="connsiteX28" fmla="*/ 78581 w 214313"/>
                <a:gd name="connsiteY28" fmla="*/ 52388 h 192881"/>
                <a:gd name="connsiteX29" fmla="*/ 64294 w 214313"/>
                <a:gd name="connsiteY29" fmla="*/ 66675 h 192881"/>
                <a:gd name="connsiteX30" fmla="*/ 54769 w 214313"/>
                <a:gd name="connsiteY30" fmla="*/ 78581 h 192881"/>
                <a:gd name="connsiteX31" fmla="*/ 52388 w 214313"/>
                <a:gd name="connsiteY31" fmla="*/ 85725 h 192881"/>
                <a:gd name="connsiteX32" fmla="*/ 42863 w 214313"/>
                <a:gd name="connsiteY32" fmla="*/ 100013 h 192881"/>
                <a:gd name="connsiteX33" fmla="*/ 38100 w 214313"/>
                <a:gd name="connsiteY33" fmla="*/ 107156 h 192881"/>
                <a:gd name="connsiteX34" fmla="*/ 30956 w 214313"/>
                <a:gd name="connsiteY34" fmla="*/ 111919 h 192881"/>
                <a:gd name="connsiteX35" fmla="*/ 14288 w 214313"/>
                <a:gd name="connsiteY35" fmla="*/ 133350 h 192881"/>
                <a:gd name="connsiteX36" fmla="*/ 0 w 214313"/>
                <a:gd name="connsiteY36" fmla="*/ 142875 h 192881"/>
                <a:gd name="connsiteX37" fmla="*/ 2381 w 214313"/>
                <a:gd name="connsiteY37" fmla="*/ 169069 h 192881"/>
                <a:gd name="connsiteX38" fmla="*/ 0 w 214313"/>
                <a:gd name="connsiteY38" fmla="*/ 192881 h 19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4313" h="192881">
                  <a:moveTo>
                    <a:pt x="0" y="192881"/>
                  </a:moveTo>
                  <a:lnTo>
                    <a:pt x="0" y="192881"/>
                  </a:lnTo>
                  <a:cubicBezTo>
                    <a:pt x="5556" y="184944"/>
                    <a:pt x="8608" y="174444"/>
                    <a:pt x="16669" y="169069"/>
                  </a:cubicBezTo>
                  <a:cubicBezTo>
                    <a:pt x="27989" y="161521"/>
                    <a:pt x="21098" y="165211"/>
                    <a:pt x="38100" y="159544"/>
                  </a:cubicBezTo>
                  <a:cubicBezTo>
                    <a:pt x="40481" y="158750"/>
                    <a:pt x="42759" y="157518"/>
                    <a:pt x="45244" y="157163"/>
                  </a:cubicBezTo>
                  <a:cubicBezTo>
                    <a:pt x="54647" y="155819"/>
                    <a:pt x="64537" y="154720"/>
                    <a:pt x="73819" y="152400"/>
                  </a:cubicBezTo>
                  <a:cubicBezTo>
                    <a:pt x="76254" y="151791"/>
                    <a:pt x="78582" y="150813"/>
                    <a:pt x="80963" y="150019"/>
                  </a:cubicBezTo>
                  <a:cubicBezTo>
                    <a:pt x="85725" y="145256"/>
                    <a:pt x="89862" y="139772"/>
                    <a:pt x="95250" y="135731"/>
                  </a:cubicBezTo>
                  <a:cubicBezTo>
                    <a:pt x="98425" y="133350"/>
                    <a:pt x="101546" y="130895"/>
                    <a:pt x="104775" y="128588"/>
                  </a:cubicBezTo>
                  <a:cubicBezTo>
                    <a:pt x="107104" y="126924"/>
                    <a:pt x="109720" y="125657"/>
                    <a:pt x="111919" y="123825"/>
                  </a:cubicBezTo>
                  <a:cubicBezTo>
                    <a:pt x="114506" y="121669"/>
                    <a:pt x="116476" y="118837"/>
                    <a:pt x="119063" y="116681"/>
                  </a:cubicBezTo>
                  <a:cubicBezTo>
                    <a:pt x="125218" y="111552"/>
                    <a:pt x="126190" y="111924"/>
                    <a:pt x="133350" y="109538"/>
                  </a:cubicBezTo>
                  <a:cubicBezTo>
                    <a:pt x="135731" y="107157"/>
                    <a:pt x="137550" y="104030"/>
                    <a:pt x="140494" y="102394"/>
                  </a:cubicBezTo>
                  <a:cubicBezTo>
                    <a:pt x="144882" y="99956"/>
                    <a:pt x="154781" y="97631"/>
                    <a:pt x="154781" y="97631"/>
                  </a:cubicBezTo>
                  <a:cubicBezTo>
                    <a:pt x="157162" y="95250"/>
                    <a:pt x="159769" y="93075"/>
                    <a:pt x="161925" y="90488"/>
                  </a:cubicBezTo>
                  <a:cubicBezTo>
                    <a:pt x="163757" y="88289"/>
                    <a:pt x="164664" y="85368"/>
                    <a:pt x="166688" y="83344"/>
                  </a:cubicBezTo>
                  <a:cubicBezTo>
                    <a:pt x="171305" y="78726"/>
                    <a:pt x="175163" y="78137"/>
                    <a:pt x="180975" y="76200"/>
                  </a:cubicBezTo>
                  <a:cubicBezTo>
                    <a:pt x="185738" y="71438"/>
                    <a:pt x="189659" y="65650"/>
                    <a:pt x="195263" y="61913"/>
                  </a:cubicBezTo>
                  <a:cubicBezTo>
                    <a:pt x="205208" y="55282"/>
                    <a:pt x="200382" y="59174"/>
                    <a:pt x="209550" y="50006"/>
                  </a:cubicBezTo>
                  <a:cubicBezTo>
                    <a:pt x="210344" y="42862"/>
                    <a:pt x="210749" y="35665"/>
                    <a:pt x="211931" y="28575"/>
                  </a:cubicBezTo>
                  <a:cubicBezTo>
                    <a:pt x="212344" y="26099"/>
                    <a:pt x="214313" y="23941"/>
                    <a:pt x="214313" y="21431"/>
                  </a:cubicBezTo>
                  <a:cubicBezTo>
                    <a:pt x="214313" y="14243"/>
                    <a:pt x="212725" y="7144"/>
                    <a:pt x="211931" y="0"/>
                  </a:cubicBezTo>
                  <a:cubicBezTo>
                    <a:pt x="205581" y="794"/>
                    <a:pt x="199193" y="1329"/>
                    <a:pt x="192881" y="2381"/>
                  </a:cubicBezTo>
                  <a:cubicBezTo>
                    <a:pt x="189653" y="2919"/>
                    <a:pt x="186584" y="4225"/>
                    <a:pt x="183356" y="4763"/>
                  </a:cubicBezTo>
                  <a:cubicBezTo>
                    <a:pt x="166362" y="7595"/>
                    <a:pt x="148229" y="9749"/>
                    <a:pt x="130969" y="11906"/>
                  </a:cubicBezTo>
                  <a:cubicBezTo>
                    <a:pt x="123812" y="14292"/>
                    <a:pt x="122834" y="13923"/>
                    <a:pt x="116681" y="19050"/>
                  </a:cubicBezTo>
                  <a:cubicBezTo>
                    <a:pt x="114094" y="21206"/>
                    <a:pt x="112144" y="24062"/>
                    <a:pt x="109538" y="26194"/>
                  </a:cubicBezTo>
                  <a:cubicBezTo>
                    <a:pt x="97809" y="35791"/>
                    <a:pt x="93627" y="38388"/>
                    <a:pt x="83344" y="45244"/>
                  </a:cubicBezTo>
                  <a:cubicBezTo>
                    <a:pt x="81756" y="47625"/>
                    <a:pt x="80482" y="50249"/>
                    <a:pt x="78581" y="52388"/>
                  </a:cubicBezTo>
                  <a:cubicBezTo>
                    <a:pt x="74107" y="57422"/>
                    <a:pt x="64294" y="66675"/>
                    <a:pt x="64294" y="66675"/>
                  </a:cubicBezTo>
                  <a:cubicBezTo>
                    <a:pt x="58309" y="84632"/>
                    <a:pt x="67079" y="63194"/>
                    <a:pt x="54769" y="78581"/>
                  </a:cubicBezTo>
                  <a:cubicBezTo>
                    <a:pt x="53201" y="80541"/>
                    <a:pt x="53607" y="83531"/>
                    <a:pt x="52388" y="85725"/>
                  </a:cubicBezTo>
                  <a:cubicBezTo>
                    <a:pt x="49608" y="90729"/>
                    <a:pt x="46038" y="95250"/>
                    <a:pt x="42863" y="100013"/>
                  </a:cubicBezTo>
                  <a:cubicBezTo>
                    <a:pt x="41276" y="102394"/>
                    <a:pt x="40481" y="105568"/>
                    <a:pt x="38100" y="107156"/>
                  </a:cubicBezTo>
                  <a:lnTo>
                    <a:pt x="30956" y="111919"/>
                  </a:lnTo>
                  <a:cubicBezTo>
                    <a:pt x="27301" y="122887"/>
                    <a:pt x="28056" y="124172"/>
                    <a:pt x="14288" y="133350"/>
                  </a:cubicBezTo>
                  <a:lnTo>
                    <a:pt x="0" y="142875"/>
                  </a:lnTo>
                  <a:cubicBezTo>
                    <a:pt x="794" y="151606"/>
                    <a:pt x="1141" y="160390"/>
                    <a:pt x="2381" y="169069"/>
                  </a:cubicBezTo>
                  <a:cubicBezTo>
                    <a:pt x="2736" y="171554"/>
                    <a:pt x="397" y="188912"/>
                    <a:pt x="0" y="192881"/>
                  </a:cubicBezTo>
                  <a:close/>
                </a:path>
              </a:pathLst>
            </a:cu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8" name="Figura a mano libera 17"/>
            <p:cNvSpPr/>
            <p:nvPr/>
          </p:nvSpPr>
          <p:spPr bwMode="auto">
            <a:xfrm>
              <a:off x="1633538" y="3764756"/>
              <a:ext cx="119089" cy="97632"/>
            </a:xfrm>
            <a:custGeom>
              <a:avLst/>
              <a:gdLst>
                <a:gd name="connsiteX0" fmla="*/ 0 w 119089"/>
                <a:gd name="connsiteY0" fmla="*/ 64294 h 97632"/>
                <a:gd name="connsiteX1" fmla="*/ 0 w 119089"/>
                <a:gd name="connsiteY1" fmla="*/ 64294 h 97632"/>
                <a:gd name="connsiteX2" fmla="*/ 16668 w 119089"/>
                <a:gd name="connsiteY2" fmla="*/ 80963 h 97632"/>
                <a:gd name="connsiteX3" fmla="*/ 23812 w 119089"/>
                <a:gd name="connsiteY3" fmla="*/ 95250 h 97632"/>
                <a:gd name="connsiteX4" fmla="*/ 30956 w 119089"/>
                <a:gd name="connsiteY4" fmla="*/ 97632 h 97632"/>
                <a:gd name="connsiteX5" fmla="*/ 42862 w 119089"/>
                <a:gd name="connsiteY5" fmla="*/ 95250 h 97632"/>
                <a:gd name="connsiteX6" fmla="*/ 47625 w 119089"/>
                <a:gd name="connsiteY6" fmla="*/ 88107 h 97632"/>
                <a:gd name="connsiteX7" fmla="*/ 61912 w 119089"/>
                <a:gd name="connsiteY7" fmla="*/ 78582 h 97632"/>
                <a:gd name="connsiteX8" fmla="*/ 69056 w 119089"/>
                <a:gd name="connsiteY8" fmla="*/ 71438 h 97632"/>
                <a:gd name="connsiteX9" fmla="*/ 73818 w 119089"/>
                <a:gd name="connsiteY9" fmla="*/ 64294 h 97632"/>
                <a:gd name="connsiteX10" fmla="*/ 83343 w 119089"/>
                <a:gd name="connsiteY10" fmla="*/ 59532 h 97632"/>
                <a:gd name="connsiteX11" fmla="*/ 97631 w 119089"/>
                <a:gd name="connsiteY11" fmla="*/ 52388 h 97632"/>
                <a:gd name="connsiteX12" fmla="*/ 104775 w 119089"/>
                <a:gd name="connsiteY12" fmla="*/ 47625 h 97632"/>
                <a:gd name="connsiteX13" fmla="*/ 111918 w 119089"/>
                <a:gd name="connsiteY13" fmla="*/ 45244 h 97632"/>
                <a:gd name="connsiteX14" fmla="*/ 116681 w 119089"/>
                <a:gd name="connsiteY14" fmla="*/ 38100 h 97632"/>
                <a:gd name="connsiteX15" fmla="*/ 119062 w 119089"/>
                <a:gd name="connsiteY15" fmla="*/ 30957 h 97632"/>
                <a:gd name="connsiteX16" fmla="*/ 114300 w 119089"/>
                <a:gd name="connsiteY16" fmla="*/ 16669 h 97632"/>
                <a:gd name="connsiteX17" fmla="*/ 109537 w 119089"/>
                <a:gd name="connsiteY17" fmla="*/ 0 h 97632"/>
                <a:gd name="connsiteX18" fmla="*/ 78581 w 119089"/>
                <a:gd name="connsiteY18" fmla="*/ 4763 h 97632"/>
                <a:gd name="connsiteX19" fmla="*/ 71437 w 119089"/>
                <a:gd name="connsiteY19" fmla="*/ 9525 h 97632"/>
                <a:gd name="connsiteX20" fmla="*/ 59531 w 119089"/>
                <a:gd name="connsiteY20" fmla="*/ 21432 h 97632"/>
                <a:gd name="connsiteX21" fmla="*/ 54768 w 119089"/>
                <a:gd name="connsiteY21" fmla="*/ 28575 h 97632"/>
                <a:gd name="connsiteX22" fmla="*/ 47625 w 119089"/>
                <a:gd name="connsiteY22" fmla="*/ 30957 h 97632"/>
                <a:gd name="connsiteX23" fmla="*/ 40481 w 119089"/>
                <a:gd name="connsiteY23" fmla="*/ 35719 h 97632"/>
                <a:gd name="connsiteX24" fmla="*/ 26193 w 119089"/>
                <a:gd name="connsiteY24" fmla="*/ 40482 h 97632"/>
                <a:gd name="connsiteX25" fmla="*/ 16668 w 119089"/>
                <a:gd name="connsiteY25" fmla="*/ 47625 h 97632"/>
                <a:gd name="connsiteX26" fmla="*/ 4762 w 119089"/>
                <a:gd name="connsiteY26" fmla="*/ 59532 h 97632"/>
                <a:gd name="connsiteX27" fmla="*/ 0 w 119089"/>
                <a:gd name="connsiteY27" fmla="*/ 64294 h 9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9089" h="97632">
                  <a:moveTo>
                    <a:pt x="0" y="64294"/>
                  </a:moveTo>
                  <a:lnTo>
                    <a:pt x="0" y="64294"/>
                  </a:lnTo>
                  <a:cubicBezTo>
                    <a:pt x="5556" y="69850"/>
                    <a:pt x="11759" y="74827"/>
                    <a:pt x="16668" y="80963"/>
                  </a:cubicBezTo>
                  <a:cubicBezTo>
                    <a:pt x="24334" y="90546"/>
                    <a:pt x="12665" y="86333"/>
                    <a:pt x="23812" y="95250"/>
                  </a:cubicBezTo>
                  <a:cubicBezTo>
                    <a:pt x="25772" y="96818"/>
                    <a:pt x="28575" y="96838"/>
                    <a:pt x="30956" y="97632"/>
                  </a:cubicBezTo>
                  <a:cubicBezTo>
                    <a:pt x="34925" y="96838"/>
                    <a:pt x="39348" y="97258"/>
                    <a:pt x="42862" y="95250"/>
                  </a:cubicBezTo>
                  <a:cubicBezTo>
                    <a:pt x="45347" y="93830"/>
                    <a:pt x="45793" y="90305"/>
                    <a:pt x="47625" y="88107"/>
                  </a:cubicBezTo>
                  <a:cubicBezTo>
                    <a:pt x="54487" y="79873"/>
                    <a:pt x="53106" y="81517"/>
                    <a:pt x="61912" y="78582"/>
                  </a:cubicBezTo>
                  <a:cubicBezTo>
                    <a:pt x="64293" y="76201"/>
                    <a:pt x="66900" y="74025"/>
                    <a:pt x="69056" y="71438"/>
                  </a:cubicBezTo>
                  <a:cubicBezTo>
                    <a:pt x="70888" y="69239"/>
                    <a:pt x="71619" y="66126"/>
                    <a:pt x="73818" y="64294"/>
                  </a:cubicBezTo>
                  <a:cubicBezTo>
                    <a:pt x="76545" y="62022"/>
                    <a:pt x="80261" y="61293"/>
                    <a:pt x="83343" y="59532"/>
                  </a:cubicBezTo>
                  <a:cubicBezTo>
                    <a:pt x="96270" y="52145"/>
                    <a:pt x="84532" y="56754"/>
                    <a:pt x="97631" y="52388"/>
                  </a:cubicBezTo>
                  <a:cubicBezTo>
                    <a:pt x="100012" y="50800"/>
                    <a:pt x="102215" y="48905"/>
                    <a:pt x="104775" y="47625"/>
                  </a:cubicBezTo>
                  <a:cubicBezTo>
                    <a:pt x="107020" y="46503"/>
                    <a:pt x="109958" y="46812"/>
                    <a:pt x="111918" y="45244"/>
                  </a:cubicBezTo>
                  <a:cubicBezTo>
                    <a:pt x="114153" y="43456"/>
                    <a:pt x="115093" y="40481"/>
                    <a:pt x="116681" y="38100"/>
                  </a:cubicBezTo>
                  <a:cubicBezTo>
                    <a:pt x="117475" y="35719"/>
                    <a:pt x="119339" y="33451"/>
                    <a:pt x="119062" y="30957"/>
                  </a:cubicBezTo>
                  <a:cubicBezTo>
                    <a:pt x="118508" y="25967"/>
                    <a:pt x="115888" y="21432"/>
                    <a:pt x="114300" y="16669"/>
                  </a:cubicBezTo>
                  <a:cubicBezTo>
                    <a:pt x="110880" y="6409"/>
                    <a:pt x="112530" y="11975"/>
                    <a:pt x="109537" y="0"/>
                  </a:cubicBezTo>
                  <a:cubicBezTo>
                    <a:pt x="102710" y="683"/>
                    <a:pt x="87162" y="473"/>
                    <a:pt x="78581" y="4763"/>
                  </a:cubicBezTo>
                  <a:cubicBezTo>
                    <a:pt x="76021" y="6043"/>
                    <a:pt x="73818" y="7938"/>
                    <a:pt x="71437" y="9525"/>
                  </a:cubicBezTo>
                  <a:cubicBezTo>
                    <a:pt x="58744" y="28567"/>
                    <a:pt x="75400" y="5564"/>
                    <a:pt x="59531" y="21432"/>
                  </a:cubicBezTo>
                  <a:cubicBezTo>
                    <a:pt x="57507" y="23456"/>
                    <a:pt x="57003" y="26787"/>
                    <a:pt x="54768" y="28575"/>
                  </a:cubicBezTo>
                  <a:cubicBezTo>
                    <a:pt x="52808" y="30143"/>
                    <a:pt x="49870" y="29834"/>
                    <a:pt x="47625" y="30957"/>
                  </a:cubicBezTo>
                  <a:cubicBezTo>
                    <a:pt x="45065" y="32237"/>
                    <a:pt x="43096" y="34557"/>
                    <a:pt x="40481" y="35719"/>
                  </a:cubicBezTo>
                  <a:cubicBezTo>
                    <a:pt x="35893" y="37758"/>
                    <a:pt x="26193" y="40482"/>
                    <a:pt x="26193" y="40482"/>
                  </a:cubicBezTo>
                  <a:cubicBezTo>
                    <a:pt x="23018" y="42863"/>
                    <a:pt x="19897" y="45318"/>
                    <a:pt x="16668" y="47625"/>
                  </a:cubicBezTo>
                  <a:cubicBezTo>
                    <a:pt x="9261" y="52916"/>
                    <a:pt x="8995" y="51067"/>
                    <a:pt x="4762" y="59532"/>
                  </a:cubicBezTo>
                  <a:cubicBezTo>
                    <a:pt x="4407" y="60242"/>
                    <a:pt x="794" y="63500"/>
                    <a:pt x="0" y="64294"/>
                  </a:cubicBezTo>
                  <a:close/>
                </a:path>
              </a:pathLst>
            </a:custGeom>
            <a:solidFill>
              <a:srgbClr val="C6C7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</p:grpSp>
      <p:sp>
        <p:nvSpPr>
          <p:cNvPr id="21" name="Rettangolo 20"/>
          <p:cNvSpPr/>
          <p:nvPr/>
        </p:nvSpPr>
        <p:spPr bwMode="auto">
          <a:xfrm>
            <a:off x="2314350" y="2738438"/>
            <a:ext cx="611187" cy="84931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cxnSp>
        <p:nvCxnSpPr>
          <p:cNvPr id="24" name="Connettore 1 23"/>
          <p:cNvCxnSpPr/>
          <p:nvPr/>
        </p:nvCxnSpPr>
        <p:spPr bwMode="auto">
          <a:xfrm flipV="1">
            <a:off x="2314350" y="798998"/>
            <a:ext cx="3029112" cy="193944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Connettore 1 25"/>
          <p:cNvCxnSpPr/>
          <p:nvPr/>
        </p:nvCxnSpPr>
        <p:spPr bwMode="auto">
          <a:xfrm>
            <a:off x="2314350" y="3621881"/>
            <a:ext cx="3029112" cy="2918619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449117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585" name="Rectangle 97"/>
          <p:cNvSpPr>
            <a:spLocks noChangeArrowheads="1"/>
          </p:cNvSpPr>
          <p:nvPr/>
        </p:nvSpPr>
        <p:spPr bwMode="auto">
          <a:xfrm>
            <a:off x="0" y="6443663"/>
            <a:ext cx="9144000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5490" name="Rectangle 2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763588" y="47625"/>
            <a:ext cx="7772400" cy="746125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n-US" sz="40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Pressure Effects</a:t>
            </a:r>
          </a:p>
        </p:txBody>
      </p:sp>
      <p:sp>
        <p:nvSpPr>
          <p:cNvPr id="575491" name="Rectangle 3"/>
          <p:cNvSpPr>
            <a:spLocks noChangeArrowheads="1"/>
          </p:cNvSpPr>
          <p:nvPr/>
        </p:nvSpPr>
        <p:spPr bwMode="auto">
          <a:xfrm>
            <a:off x="189186" y="515938"/>
            <a:ext cx="8765628" cy="155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Different phases have different </a:t>
            </a:r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compressibilities</a:t>
            </a:r>
            <a:endParaRPr 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Thus P will change Gibbs Free Energy differentially, raising melting point and shifting eutectic position (and thus the composition of the first melt, etc.).</a:t>
            </a:r>
          </a:p>
        </p:txBody>
      </p:sp>
      <p:grpSp>
        <p:nvGrpSpPr>
          <p:cNvPr id="2" name="Group 99"/>
          <p:cNvGrpSpPr>
            <a:grpSpLocks/>
          </p:cNvGrpSpPr>
          <p:nvPr/>
        </p:nvGrpSpPr>
        <p:grpSpPr bwMode="auto">
          <a:xfrm>
            <a:off x="-25400" y="2667000"/>
            <a:ext cx="6570663" cy="4127500"/>
            <a:chOff x="-16" y="1680"/>
            <a:chExt cx="4139" cy="2600"/>
          </a:xfrm>
        </p:grpSpPr>
        <p:sp>
          <p:nvSpPr>
            <p:cNvPr id="575493" name="Rectangle 5"/>
            <p:cNvSpPr>
              <a:spLocks noChangeArrowheads="1"/>
            </p:cNvSpPr>
            <p:nvPr/>
          </p:nvSpPr>
          <p:spPr bwMode="auto">
            <a:xfrm>
              <a:off x="329" y="1695"/>
              <a:ext cx="3627" cy="2286"/>
            </a:xfrm>
            <a:prstGeom prst="rect">
              <a:avLst/>
            </a:prstGeom>
            <a:solidFill>
              <a:srgbClr val="FFCC00"/>
            </a:solidFill>
            <a:ln w="12700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83" name="Freeform 95"/>
            <p:cNvSpPr>
              <a:spLocks/>
            </p:cNvSpPr>
            <p:nvPr/>
          </p:nvSpPr>
          <p:spPr bwMode="auto">
            <a:xfrm>
              <a:off x="1258" y="2834"/>
              <a:ext cx="568" cy="726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4" y="638"/>
                </a:cxn>
                <a:cxn ang="0">
                  <a:pos x="262" y="640"/>
                </a:cxn>
                <a:cxn ang="0">
                  <a:pos x="326" y="654"/>
                </a:cxn>
                <a:cxn ang="0">
                  <a:pos x="384" y="674"/>
                </a:cxn>
                <a:cxn ang="0">
                  <a:pos x="416" y="692"/>
                </a:cxn>
                <a:cxn ang="0">
                  <a:pos x="450" y="726"/>
                </a:cxn>
                <a:cxn ang="0">
                  <a:pos x="568" y="104"/>
                </a:cxn>
                <a:cxn ang="0">
                  <a:pos x="532" y="128"/>
                </a:cxn>
                <a:cxn ang="0">
                  <a:pos x="356" y="0"/>
                </a:cxn>
                <a:cxn ang="0">
                  <a:pos x="178" y="122"/>
                </a:cxn>
                <a:cxn ang="0">
                  <a:pos x="0" y="12"/>
                </a:cxn>
              </a:cxnLst>
              <a:rect l="0" t="0" r="r" b="b"/>
              <a:pathLst>
                <a:path w="568" h="726">
                  <a:moveTo>
                    <a:pt x="0" y="12"/>
                  </a:moveTo>
                  <a:lnTo>
                    <a:pt x="214" y="638"/>
                  </a:lnTo>
                  <a:lnTo>
                    <a:pt x="262" y="640"/>
                  </a:lnTo>
                  <a:lnTo>
                    <a:pt x="326" y="654"/>
                  </a:lnTo>
                  <a:lnTo>
                    <a:pt x="384" y="674"/>
                  </a:lnTo>
                  <a:lnTo>
                    <a:pt x="416" y="692"/>
                  </a:lnTo>
                  <a:lnTo>
                    <a:pt x="450" y="726"/>
                  </a:lnTo>
                  <a:lnTo>
                    <a:pt x="568" y="104"/>
                  </a:lnTo>
                  <a:lnTo>
                    <a:pt x="532" y="128"/>
                  </a:lnTo>
                  <a:lnTo>
                    <a:pt x="356" y="0"/>
                  </a:lnTo>
                  <a:lnTo>
                    <a:pt x="178" y="1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68" name="Freeform 80"/>
            <p:cNvSpPr>
              <a:spLocks/>
            </p:cNvSpPr>
            <p:nvPr/>
          </p:nvSpPr>
          <p:spPr bwMode="auto">
            <a:xfrm>
              <a:off x="1153" y="1692"/>
              <a:ext cx="658" cy="58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02" y="582"/>
                </a:cxn>
                <a:cxn ang="0">
                  <a:pos x="156" y="438"/>
                </a:cxn>
                <a:cxn ang="0">
                  <a:pos x="204" y="386"/>
                </a:cxn>
                <a:cxn ang="0">
                  <a:pos x="272" y="344"/>
                </a:cxn>
                <a:cxn ang="0">
                  <a:pos x="318" y="342"/>
                </a:cxn>
                <a:cxn ang="0">
                  <a:pos x="398" y="360"/>
                </a:cxn>
                <a:cxn ang="0">
                  <a:pos x="460" y="376"/>
                </a:cxn>
                <a:cxn ang="0">
                  <a:pos x="538" y="410"/>
                </a:cxn>
                <a:cxn ang="0">
                  <a:pos x="556" y="414"/>
                </a:cxn>
                <a:cxn ang="0">
                  <a:pos x="658" y="0"/>
                </a:cxn>
                <a:cxn ang="0">
                  <a:pos x="0" y="4"/>
                </a:cxn>
              </a:cxnLst>
              <a:rect l="0" t="0" r="r" b="b"/>
              <a:pathLst>
                <a:path w="658" h="582">
                  <a:moveTo>
                    <a:pt x="0" y="4"/>
                  </a:moveTo>
                  <a:lnTo>
                    <a:pt x="102" y="582"/>
                  </a:lnTo>
                  <a:lnTo>
                    <a:pt x="156" y="438"/>
                  </a:lnTo>
                  <a:lnTo>
                    <a:pt x="204" y="386"/>
                  </a:lnTo>
                  <a:lnTo>
                    <a:pt x="272" y="344"/>
                  </a:lnTo>
                  <a:lnTo>
                    <a:pt x="318" y="342"/>
                  </a:lnTo>
                  <a:lnTo>
                    <a:pt x="398" y="360"/>
                  </a:lnTo>
                  <a:lnTo>
                    <a:pt x="460" y="376"/>
                  </a:lnTo>
                  <a:lnTo>
                    <a:pt x="538" y="410"/>
                  </a:lnTo>
                  <a:lnTo>
                    <a:pt x="556" y="414"/>
                  </a:lnTo>
                  <a:lnTo>
                    <a:pt x="65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10" name="Freeform 22"/>
            <p:cNvSpPr>
              <a:spLocks/>
            </p:cNvSpPr>
            <p:nvPr/>
          </p:nvSpPr>
          <p:spPr bwMode="auto">
            <a:xfrm>
              <a:off x="3894" y="2374"/>
              <a:ext cx="76" cy="2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11" name="Freeform 23"/>
            <p:cNvSpPr>
              <a:spLocks/>
            </p:cNvSpPr>
            <p:nvPr/>
          </p:nvSpPr>
          <p:spPr bwMode="auto">
            <a:xfrm>
              <a:off x="3894" y="2141"/>
              <a:ext cx="76" cy="2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12" name="Freeform 24"/>
            <p:cNvSpPr>
              <a:spLocks/>
            </p:cNvSpPr>
            <p:nvPr/>
          </p:nvSpPr>
          <p:spPr bwMode="auto">
            <a:xfrm>
              <a:off x="3894" y="1913"/>
              <a:ext cx="76" cy="2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13" name="Freeform 25"/>
            <p:cNvSpPr>
              <a:spLocks/>
            </p:cNvSpPr>
            <p:nvPr/>
          </p:nvSpPr>
          <p:spPr bwMode="auto">
            <a:xfrm>
              <a:off x="3601" y="1684"/>
              <a:ext cx="22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16" y="33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0" y="33"/>
                  </a:lnTo>
                  <a:lnTo>
                    <a:pt x="16" y="33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14" name="Freeform 26"/>
            <p:cNvSpPr>
              <a:spLocks/>
            </p:cNvSpPr>
            <p:nvPr/>
          </p:nvSpPr>
          <p:spPr bwMode="auto">
            <a:xfrm>
              <a:off x="3235" y="1684"/>
              <a:ext cx="22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16" y="33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0" y="33"/>
                  </a:lnTo>
                  <a:lnTo>
                    <a:pt x="16" y="33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15" name="Freeform 27"/>
            <p:cNvSpPr>
              <a:spLocks/>
            </p:cNvSpPr>
            <p:nvPr/>
          </p:nvSpPr>
          <p:spPr bwMode="auto">
            <a:xfrm>
              <a:off x="2873" y="1684"/>
              <a:ext cx="22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16" y="33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0" y="33"/>
                  </a:lnTo>
                  <a:lnTo>
                    <a:pt x="16" y="33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16" name="Freeform 28"/>
            <p:cNvSpPr>
              <a:spLocks/>
            </p:cNvSpPr>
            <p:nvPr/>
          </p:nvSpPr>
          <p:spPr bwMode="auto">
            <a:xfrm>
              <a:off x="2510" y="1684"/>
              <a:ext cx="22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16" y="33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0" y="33"/>
                  </a:lnTo>
                  <a:lnTo>
                    <a:pt x="16" y="33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17" name="Freeform 29"/>
            <p:cNvSpPr>
              <a:spLocks/>
            </p:cNvSpPr>
            <p:nvPr/>
          </p:nvSpPr>
          <p:spPr bwMode="auto">
            <a:xfrm>
              <a:off x="2144" y="1684"/>
              <a:ext cx="22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16" y="33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0" y="33"/>
                  </a:lnTo>
                  <a:lnTo>
                    <a:pt x="16" y="33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18" name="Freeform 30"/>
            <p:cNvSpPr>
              <a:spLocks/>
            </p:cNvSpPr>
            <p:nvPr/>
          </p:nvSpPr>
          <p:spPr bwMode="auto">
            <a:xfrm>
              <a:off x="1782" y="1684"/>
              <a:ext cx="22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16" y="33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0" y="33"/>
                  </a:lnTo>
                  <a:lnTo>
                    <a:pt x="16" y="33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19" name="Freeform 31"/>
            <p:cNvSpPr>
              <a:spLocks/>
            </p:cNvSpPr>
            <p:nvPr/>
          </p:nvSpPr>
          <p:spPr bwMode="auto">
            <a:xfrm>
              <a:off x="1418" y="1684"/>
              <a:ext cx="22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16" y="33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0" y="33"/>
                  </a:lnTo>
                  <a:lnTo>
                    <a:pt x="16" y="33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20" name="Freeform 32"/>
            <p:cNvSpPr>
              <a:spLocks/>
            </p:cNvSpPr>
            <p:nvPr/>
          </p:nvSpPr>
          <p:spPr bwMode="auto">
            <a:xfrm>
              <a:off x="1055" y="1684"/>
              <a:ext cx="23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16" y="33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0" y="33"/>
                  </a:lnTo>
                  <a:lnTo>
                    <a:pt x="16" y="33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21" name="Freeform 33"/>
            <p:cNvSpPr>
              <a:spLocks/>
            </p:cNvSpPr>
            <p:nvPr/>
          </p:nvSpPr>
          <p:spPr bwMode="auto">
            <a:xfrm>
              <a:off x="689" y="1684"/>
              <a:ext cx="23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16" y="33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0" y="33"/>
                  </a:lnTo>
                  <a:lnTo>
                    <a:pt x="16" y="33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32" name="Freeform 44"/>
            <p:cNvSpPr>
              <a:spLocks/>
            </p:cNvSpPr>
            <p:nvPr/>
          </p:nvSpPr>
          <p:spPr bwMode="auto">
            <a:xfrm>
              <a:off x="1150" y="1717"/>
              <a:ext cx="653" cy="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415"/>
                </a:cxn>
                <a:cxn ang="0">
                  <a:pos x="99" y="373"/>
                </a:cxn>
                <a:cxn ang="0">
                  <a:pos x="132" y="307"/>
                </a:cxn>
                <a:cxn ang="0">
                  <a:pos x="132" y="310"/>
                </a:cxn>
                <a:cxn ang="0">
                  <a:pos x="165" y="268"/>
                </a:cxn>
                <a:cxn ang="0">
                  <a:pos x="162" y="268"/>
                </a:cxn>
                <a:cxn ang="0">
                  <a:pos x="211" y="241"/>
                </a:cxn>
                <a:cxn ang="0">
                  <a:pos x="247" y="238"/>
                </a:cxn>
                <a:cxn ang="0">
                  <a:pos x="307" y="250"/>
                </a:cxn>
                <a:cxn ang="0">
                  <a:pos x="355" y="262"/>
                </a:cxn>
                <a:cxn ang="0">
                  <a:pos x="433" y="292"/>
                </a:cxn>
                <a:cxn ang="0">
                  <a:pos x="503" y="33"/>
                </a:cxn>
                <a:cxn ang="0">
                  <a:pos x="497" y="33"/>
                </a:cxn>
                <a:cxn ang="0">
                  <a:pos x="430" y="289"/>
                </a:cxn>
                <a:cxn ang="0">
                  <a:pos x="433" y="286"/>
                </a:cxn>
                <a:cxn ang="0">
                  <a:pos x="355" y="256"/>
                </a:cxn>
                <a:cxn ang="0">
                  <a:pos x="307" y="244"/>
                </a:cxn>
                <a:cxn ang="0">
                  <a:pos x="247" y="232"/>
                </a:cxn>
                <a:cxn ang="0">
                  <a:pos x="211" y="235"/>
                </a:cxn>
                <a:cxn ang="0">
                  <a:pos x="159" y="262"/>
                </a:cxn>
                <a:cxn ang="0">
                  <a:pos x="126" y="304"/>
                </a:cxn>
                <a:cxn ang="0">
                  <a:pos x="93" y="373"/>
                </a:cxn>
                <a:cxn ang="0">
                  <a:pos x="78" y="406"/>
                </a:cxn>
                <a:cxn ang="0">
                  <a:pos x="84" y="406"/>
                </a:cxn>
                <a:cxn ang="0">
                  <a:pos x="6" y="0"/>
                </a:cxn>
                <a:cxn ang="0">
                  <a:pos x="0" y="0"/>
                </a:cxn>
              </a:cxnLst>
              <a:rect l="0" t="0" r="r" b="b"/>
              <a:pathLst>
                <a:path w="504" h="416">
                  <a:moveTo>
                    <a:pt x="0" y="0"/>
                  </a:moveTo>
                  <a:lnTo>
                    <a:pt x="81" y="415"/>
                  </a:lnTo>
                  <a:lnTo>
                    <a:pt x="99" y="373"/>
                  </a:lnTo>
                  <a:lnTo>
                    <a:pt x="132" y="307"/>
                  </a:lnTo>
                  <a:lnTo>
                    <a:pt x="132" y="310"/>
                  </a:lnTo>
                  <a:lnTo>
                    <a:pt x="165" y="268"/>
                  </a:lnTo>
                  <a:lnTo>
                    <a:pt x="162" y="268"/>
                  </a:lnTo>
                  <a:lnTo>
                    <a:pt x="211" y="241"/>
                  </a:lnTo>
                  <a:lnTo>
                    <a:pt x="247" y="238"/>
                  </a:lnTo>
                  <a:lnTo>
                    <a:pt x="307" y="250"/>
                  </a:lnTo>
                  <a:lnTo>
                    <a:pt x="355" y="262"/>
                  </a:lnTo>
                  <a:lnTo>
                    <a:pt x="433" y="292"/>
                  </a:lnTo>
                  <a:lnTo>
                    <a:pt x="503" y="33"/>
                  </a:lnTo>
                  <a:lnTo>
                    <a:pt x="497" y="33"/>
                  </a:lnTo>
                  <a:lnTo>
                    <a:pt x="430" y="289"/>
                  </a:lnTo>
                  <a:lnTo>
                    <a:pt x="433" y="286"/>
                  </a:lnTo>
                  <a:lnTo>
                    <a:pt x="355" y="256"/>
                  </a:lnTo>
                  <a:lnTo>
                    <a:pt x="307" y="244"/>
                  </a:lnTo>
                  <a:lnTo>
                    <a:pt x="247" y="232"/>
                  </a:lnTo>
                  <a:lnTo>
                    <a:pt x="211" y="235"/>
                  </a:lnTo>
                  <a:lnTo>
                    <a:pt x="159" y="262"/>
                  </a:lnTo>
                  <a:lnTo>
                    <a:pt x="126" y="304"/>
                  </a:lnTo>
                  <a:lnTo>
                    <a:pt x="93" y="373"/>
                  </a:lnTo>
                  <a:lnTo>
                    <a:pt x="78" y="406"/>
                  </a:lnTo>
                  <a:lnTo>
                    <a:pt x="84" y="406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33" name="Freeform 45"/>
            <p:cNvSpPr>
              <a:spLocks/>
            </p:cNvSpPr>
            <p:nvPr/>
          </p:nvSpPr>
          <p:spPr bwMode="auto">
            <a:xfrm>
              <a:off x="331" y="2277"/>
              <a:ext cx="1085" cy="22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837" y="16"/>
                </a:cxn>
                <a:cxn ang="0">
                  <a:pos x="837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838" h="17">
                  <a:moveTo>
                    <a:pt x="0" y="16"/>
                  </a:moveTo>
                  <a:lnTo>
                    <a:pt x="837" y="16"/>
                  </a:lnTo>
                  <a:lnTo>
                    <a:pt x="837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34" name="Freeform 46"/>
            <p:cNvSpPr>
              <a:spLocks/>
            </p:cNvSpPr>
            <p:nvPr/>
          </p:nvSpPr>
          <p:spPr bwMode="auto">
            <a:xfrm>
              <a:off x="1410" y="2048"/>
              <a:ext cx="22" cy="5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03"/>
                </a:cxn>
                <a:cxn ang="0">
                  <a:pos x="16" y="403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404">
                  <a:moveTo>
                    <a:pt x="0" y="0"/>
                  </a:moveTo>
                  <a:lnTo>
                    <a:pt x="0" y="403"/>
                  </a:lnTo>
                  <a:lnTo>
                    <a:pt x="16" y="403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35" name="Freeform 47"/>
            <p:cNvSpPr>
              <a:spLocks/>
            </p:cNvSpPr>
            <p:nvPr/>
          </p:nvSpPr>
          <p:spPr bwMode="auto">
            <a:xfrm>
              <a:off x="339" y="3470"/>
              <a:ext cx="1128" cy="2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871" y="16"/>
                </a:cxn>
                <a:cxn ang="0">
                  <a:pos x="871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872" h="17">
                  <a:moveTo>
                    <a:pt x="0" y="16"/>
                  </a:moveTo>
                  <a:lnTo>
                    <a:pt x="871" y="16"/>
                  </a:lnTo>
                  <a:lnTo>
                    <a:pt x="871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36" name="Freeform 48"/>
            <p:cNvSpPr>
              <a:spLocks/>
            </p:cNvSpPr>
            <p:nvPr/>
          </p:nvSpPr>
          <p:spPr bwMode="auto">
            <a:xfrm>
              <a:off x="1406" y="3474"/>
              <a:ext cx="2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79"/>
                </a:cxn>
                <a:cxn ang="0">
                  <a:pos x="16" y="379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80">
                  <a:moveTo>
                    <a:pt x="0" y="0"/>
                  </a:moveTo>
                  <a:lnTo>
                    <a:pt x="0" y="379"/>
                  </a:lnTo>
                  <a:lnTo>
                    <a:pt x="16" y="379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37" name="Freeform 49"/>
            <p:cNvSpPr>
              <a:spLocks/>
            </p:cNvSpPr>
            <p:nvPr/>
          </p:nvSpPr>
          <p:spPr bwMode="auto">
            <a:xfrm>
              <a:off x="1414" y="3560"/>
              <a:ext cx="2553" cy="22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71" y="16"/>
                </a:cxn>
                <a:cxn ang="0">
                  <a:pos x="1971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1972" h="17">
                  <a:moveTo>
                    <a:pt x="0" y="16"/>
                  </a:moveTo>
                  <a:lnTo>
                    <a:pt x="1971" y="16"/>
                  </a:lnTo>
                  <a:lnTo>
                    <a:pt x="1971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38" name="Freeform 50"/>
            <p:cNvSpPr>
              <a:spLocks/>
            </p:cNvSpPr>
            <p:nvPr/>
          </p:nvSpPr>
          <p:spPr bwMode="auto">
            <a:xfrm>
              <a:off x="1418" y="2109"/>
              <a:ext cx="2556" cy="2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74" y="16"/>
                </a:cxn>
                <a:cxn ang="0">
                  <a:pos x="1974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1975" h="17">
                  <a:moveTo>
                    <a:pt x="0" y="16"/>
                  </a:moveTo>
                  <a:lnTo>
                    <a:pt x="1974" y="16"/>
                  </a:lnTo>
                  <a:lnTo>
                    <a:pt x="1974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32802" name="Rectangle 60"/>
            <p:cNvSpPr>
              <a:spLocks noChangeArrowheads="1"/>
            </p:cNvSpPr>
            <p:nvPr/>
          </p:nvSpPr>
          <p:spPr bwMode="auto">
            <a:xfrm>
              <a:off x="2406" y="3608"/>
              <a:ext cx="1300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Cristobalite</a:t>
              </a:r>
            </a:p>
          </p:txBody>
        </p:sp>
        <p:sp>
          <p:nvSpPr>
            <p:cNvPr id="575558" name="Line 70"/>
            <p:cNvSpPr>
              <a:spLocks noChangeShapeType="1"/>
            </p:cNvSpPr>
            <p:nvPr/>
          </p:nvSpPr>
          <p:spPr bwMode="auto">
            <a:xfrm>
              <a:off x="1501" y="3519"/>
              <a:ext cx="78" cy="1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32804" name="Rectangle 51"/>
            <p:cNvSpPr>
              <a:spLocks noChangeArrowheads="1"/>
            </p:cNvSpPr>
            <p:nvPr/>
          </p:nvSpPr>
          <p:spPr bwMode="auto">
            <a:xfrm>
              <a:off x="1797" y="2203"/>
              <a:ext cx="1326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High Quartz</a:t>
              </a:r>
            </a:p>
          </p:txBody>
        </p:sp>
        <p:sp>
          <p:nvSpPr>
            <p:cNvPr id="32805" name="Rectangle 52"/>
            <p:cNvSpPr>
              <a:spLocks noChangeArrowheads="1"/>
            </p:cNvSpPr>
            <p:nvPr/>
          </p:nvSpPr>
          <p:spPr bwMode="auto">
            <a:xfrm>
              <a:off x="1806" y="1888"/>
              <a:ext cx="1180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High Quartz + Liquid</a:t>
              </a:r>
            </a:p>
          </p:txBody>
        </p:sp>
        <p:sp>
          <p:nvSpPr>
            <p:cNvPr id="575541" name="Rectangle 53"/>
            <p:cNvSpPr>
              <a:spLocks noChangeArrowheads="1"/>
            </p:cNvSpPr>
            <p:nvPr/>
          </p:nvSpPr>
          <p:spPr bwMode="auto">
            <a:xfrm>
              <a:off x="3079" y="1708"/>
              <a:ext cx="726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1.2 GPa</a:t>
              </a:r>
            </a:p>
          </p:txBody>
        </p:sp>
        <p:sp>
          <p:nvSpPr>
            <p:cNvPr id="575542" name="Rectangle 54"/>
            <p:cNvSpPr>
              <a:spLocks noChangeArrowheads="1"/>
            </p:cNvSpPr>
            <p:nvPr/>
          </p:nvSpPr>
          <p:spPr bwMode="auto">
            <a:xfrm>
              <a:off x="2673" y="3068"/>
              <a:ext cx="1020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0.0001 GPa</a:t>
              </a:r>
            </a:p>
          </p:txBody>
        </p:sp>
        <p:sp>
          <p:nvSpPr>
            <p:cNvPr id="32808" name="Rectangle 55"/>
            <p:cNvSpPr>
              <a:spLocks noChangeArrowheads="1"/>
            </p:cNvSpPr>
            <p:nvPr/>
          </p:nvSpPr>
          <p:spPr bwMode="auto">
            <a:xfrm>
              <a:off x="1605" y="2466"/>
              <a:ext cx="1018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Liquid</a:t>
              </a:r>
            </a:p>
          </p:txBody>
        </p:sp>
        <p:sp>
          <p:nvSpPr>
            <p:cNvPr id="32809" name="Rectangle 56"/>
            <p:cNvSpPr>
              <a:spLocks noChangeArrowheads="1"/>
            </p:cNvSpPr>
            <p:nvPr/>
          </p:nvSpPr>
          <p:spPr bwMode="auto">
            <a:xfrm>
              <a:off x="1796" y="3296"/>
              <a:ext cx="1154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Cristobalite + Liquid</a:t>
              </a:r>
            </a:p>
          </p:txBody>
        </p:sp>
        <p:sp>
          <p:nvSpPr>
            <p:cNvPr id="575545" name="Rectangle 57"/>
            <p:cNvSpPr>
              <a:spLocks noChangeArrowheads="1"/>
            </p:cNvSpPr>
            <p:nvPr/>
          </p:nvSpPr>
          <p:spPr bwMode="auto">
            <a:xfrm>
              <a:off x="1230" y="1813"/>
              <a:ext cx="433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6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Liquid</a:t>
              </a:r>
            </a:p>
          </p:txBody>
        </p:sp>
        <p:sp>
          <p:nvSpPr>
            <p:cNvPr id="575546" name="Rectangle 58"/>
            <p:cNvSpPr>
              <a:spLocks noChangeArrowheads="1"/>
            </p:cNvSpPr>
            <p:nvPr/>
          </p:nvSpPr>
          <p:spPr bwMode="auto">
            <a:xfrm>
              <a:off x="1352" y="3069"/>
              <a:ext cx="433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Liquid</a:t>
              </a:r>
            </a:p>
          </p:txBody>
        </p:sp>
        <p:sp>
          <p:nvSpPr>
            <p:cNvPr id="32812" name="Rectangle 59"/>
            <p:cNvSpPr>
              <a:spLocks noChangeArrowheads="1"/>
            </p:cNvSpPr>
            <p:nvPr/>
          </p:nvSpPr>
          <p:spPr bwMode="auto">
            <a:xfrm>
              <a:off x="1464" y="3622"/>
              <a:ext cx="579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</a:t>
              </a:r>
            </a:p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+ Liquid</a:t>
              </a:r>
            </a:p>
          </p:txBody>
        </p:sp>
        <p:sp>
          <p:nvSpPr>
            <p:cNvPr id="32813" name="Rectangle 61"/>
            <p:cNvSpPr>
              <a:spLocks noChangeArrowheads="1"/>
            </p:cNvSpPr>
            <p:nvPr/>
          </p:nvSpPr>
          <p:spPr bwMode="auto">
            <a:xfrm>
              <a:off x="432" y="3577"/>
              <a:ext cx="702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Forsterite</a:t>
              </a:r>
            </a:p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 + Enstatite</a:t>
              </a:r>
            </a:p>
          </p:txBody>
        </p:sp>
        <p:sp>
          <p:nvSpPr>
            <p:cNvPr id="32814" name="Rectangle 62"/>
            <p:cNvSpPr>
              <a:spLocks noChangeArrowheads="1"/>
            </p:cNvSpPr>
            <p:nvPr/>
          </p:nvSpPr>
          <p:spPr bwMode="auto">
            <a:xfrm>
              <a:off x="432" y="2374"/>
              <a:ext cx="702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Forsterite</a:t>
              </a:r>
            </a:p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 + Enstatite</a:t>
              </a:r>
            </a:p>
          </p:txBody>
        </p:sp>
        <p:sp>
          <p:nvSpPr>
            <p:cNvPr id="32815" name="Rectangle 63"/>
            <p:cNvSpPr>
              <a:spLocks noChangeArrowheads="1"/>
            </p:cNvSpPr>
            <p:nvPr/>
          </p:nvSpPr>
          <p:spPr bwMode="auto">
            <a:xfrm>
              <a:off x="432" y="3088"/>
              <a:ext cx="653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Forsterite </a:t>
              </a:r>
            </a:p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+ Liquid</a:t>
              </a:r>
            </a:p>
          </p:txBody>
        </p:sp>
        <p:sp>
          <p:nvSpPr>
            <p:cNvPr id="32816" name="Rectangle 64"/>
            <p:cNvSpPr>
              <a:spLocks noChangeArrowheads="1"/>
            </p:cNvSpPr>
            <p:nvPr/>
          </p:nvSpPr>
          <p:spPr bwMode="auto">
            <a:xfrm>
              <a:off x="432" y="1868"/>
              <a:ext cx="624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Forsterite</a:t>
              </a:r>
            </a:p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 + Liquid</a:t>
              </a:r>
            </a:p>
          </p:txBody>
        </p:sp>
        <p:sp>
          <p:nvSpPr>
            <p:cNvPr id="575559" name="Rectangle 71"/>
            <p:cNvSpPr>
              <a:spLocks noChangeArrowheads="1"/>
            </p:cNvSpPr>
            <p:nvPr/>
          </p:nvSpPr>
          <p:spPr bwMode="auto">
            <a:xfrm>
              <a:off x="101" y="4040"/>
              <a:ext cx="60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</a:t>
              </a:r>
              <a:r>
                <a:rPr lang="en-US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US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575560" name="Rectangle 72"/>
            <p:cNvSpPr>
              <a:spLocks noChangeArrowheads="1"/>
            </p:cNvSpPr>
            <p:nvPr/>
          </p:nvSpPr>
          <p:spPr bwMode="auto">
            <a:xfrm>
              <a:off x="3760" y="4033"/>
              <a:ext cx="363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US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575561" name="Rectangle 73"/>
            <p:cNvSpPr>
              <a:spLocks noChangeArrowheads="1"/>
            </p:cNvSpPr>
            <p:nvPr/>
          </p:nvSpPr>
          <p:spPr bwMode="auto">
            <a:xfrm>
              <a:off x="2005" y="4037"/>
              <a:ext cx="608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X (wt.%)</a:t>
              </a:r>
            </a:p>
          </p:txBody>
        </p:sp>
        <p:sp>
          <p:nvSpPr>
            <p:cNvPr id="575562" name="Rectangle 74"/>
            <p:cNvSpPr>
              <a:spLocks noChangeArrowheads="1"/>
            </p:cNvSpPr>
            <p:nvPr/>
          </p:nvSpPr>
          <p:spPr bwMode="auto">
            <a:xfrm>
              <a:off x="1103" y="4047"/>
              <a:ext cx="555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MgSiO</a:t>
              </a:r>
              <a:r>
                <a:rPr lang="en-US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</a:p>
          </p:txBody>
        </p:sp>
        <p:sp>
          <p:nvSpPr>
            <p:cNvPr id="575566" name="Line 78"/>
            <p:cNvSpPr>
              <a:spLocks noChangeShapeType="1"/>
            </p:cNvSpPr>
            <p:nvPr/>
          </p:nvSpPr>
          <p:spPr bwMode="auto">
            <a:xfrm>
              <a:off x="1383" y="2189"/>
              <a:ext cx="218" cy="3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67" name="Line 79"/>
            <p:cNvSpPr>
              <a:spLocks noChangeShapeType="1"/>
            </p:cNvSpPr>
            <p:nvPr/>
          </p:nvSpPr>
          <p:spPr bwMode="auto">
            <a:xfrm>
              <a:off x="1508" y="2079"/>
              <a:ext cx="291" cy="21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grpSp>
          <p:nvGrpSpPr>
            <p:cNvPr id="32823" name="Group 93"/>
            <p:cNvGrpSpPr>
              <a:grpSpLocks/>
            </p:cNvGrpSpPr>
            <p:nvPr/>
          </p:nvGrpSpPr>
          <p:grpSpPr bwMode="auto">
            <a:xfrm>
              <a:off x="341" y="2835"/>
              <a:ext cx="3621" cy="125"/>
              <a:chOff x="513" y="2835"/>
              <a:chExt cx="3625" cy="237"/>
            </a:xfrm>
          </p:grpSpPr>
          <p:sp>
            <p:nvSpPr>
              <p:cNvPr id="575571" name="Freeform 83"/>
              <p:cNvSpPr>
                <a:spLocks/>
              </p:cNvSpPr>
              <p:nvPr/>
            </p:nvSpPr>
            <p:spPr bwMode="auto">
              <a:xfrm>
                <a:off x="513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5572" name="Freeform 84"/>
              <p:cNvSpPr>
                <a:spLocks/>
              </p:cNvSpPr>
              <p:nvPr/>
            </p:nvSpPr>
            <p:spPr bwMode="auto">
              <a:xfrm>
                <a:off x="876" y="2835"/>
                <a:ext cx="34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5573" name="Freeform 85"/>
              <p:cNvSpPr>
                <a:spLocks/>
              </p:cNvSpPr>
              <p:nvPr/>
            </p:nvSpPr>
            <p:spPr bwMode="auto">
              <a:xfrm>
                <a:off x="1239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5574" name="Freeform 86"/>
              <p:cNvSpPr>
                <a:spLocks/>
              </p:cNvSpPr>
              <p:nvPr/>
            </p:nvSpPr>
            <p:spPr bwMode="auto">
              <a:xfrm>
                <a:off x="1602" y="2835"/>
                <a:ext cx="34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5575" name="Freeform 87"/>
              <p:cNvSpPr>
                <a:spLocks/>
              </p:cNvSpPr>
              <p:nvPr/>
            </p:nvSpPr>
            <p:spPr bwMode="auto">
              <a:xfrm>
                <a:off x="1968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5576" name="Freeform 88"/>
              <p:cNvSpPr>
                <a:spLocks/>
              </p:cNvSpPr>
              <p:nvPr/>
            </p:nvSpPr>
            <p:spPr bwMode="auto">
              <a:xfrm>
                <a:off x="2331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5577" name="Freeform 89"/>
              <p:cNvSpPr>
                <a:spLocks/>
              </p:cNvSpPr>
              <p:nvPr/>
            </p:nvSpPr>
            <p:spPr bwMode="auto">
              <a:xfrm>
                <a:off x="2694" y="2835"/>
                <a:ext cx="34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5578" name="Freeform 90"/>
              <p:cNvSpPr>
                <a:spLocks/>
              </p:cNvSpPr>
              <p:nvPr/>
            </p:nvSpPr>
            <p:spPr bwMode="auto">
              <a:xfrm>
                <a:off x="3057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5579" name="Freeform 91"/>
              <p:cNvSpPr>
                <a:spLocks/>
              </p:cNvSpPr>
              <p:nvPr/>
            </p:nvSpPr>
            <p:spPr bwMode="auto">
              <a:xfrm>
                <a:off x="3418" y="2835"/>
                <a:ext cx="34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75580" name="Freeform 92"/>
              <p:cNvSpPr>
                <a:spLocks/>
              </p:cNvSpPr>
              <p:nvPr/>
            </p:nvSpPr>
            <p:spPr bwMode="auto">
              <a:xfrm>
                <a:off x="3781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</p:grpSp>
        <p:sp>
          <p:nvSpPr>
            <p:cNvPr id="575584" name="Freeform 96"/>
            <p:cNvSpPr>
              <a:spLocks/>
            </p:cNvSpPr>
            <p:nvPr/>
          </p:nvSpPr>
          <p:spPr bwMode="auto">
            <a:xfrm>
              <a:off x="1257" y="2846"/>
              <a:ext cx="567" cy="7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6" y="630"/>
                </a:cxn>
                <a:cxn ang="0">
                  <a:pos x="256" y="628"/>
                </a:cxn>
                <a:cxn ang="0">
                  <a:pos x="316" y="633"/>
                </a:cxn>
                <a:cxn ang="0">
                  <a:pos x="373" y="654"/>
                </a:cxn>
                <a:cxn ang="0">
                  <a:pos x="415" y="679"/>
                </a:cxn>
                <a:cxn ang="0">
                  <a:pos x="453" y="717"/>
                </a:cxn>
                <a:cxn ang="0">
                  <a:pos x="567" y="100"/>
                </a:cxn>
              </a:cxnLst>
              <a:rect l="0" t="0" r="r" b="b"/>
              <a:pathLst>
                <a:path w="567" h="717">
                  <a:moveTo>
                    <a:pt x="0" y="0"/>
                  </a:moveTo>
                  <a:lnTo>
                    <a:pt x="216" y="630"/>
                  </a:lnTo>
                  <a:lnTo>
                    <a:pt x="256" y="628"/>
                  </a:lnTo>
                  <a:lnTo>
                    <a:pt x="316" y="633"/>
                  </a:lnTo>
                  <a:lnTo>
                    <a:pt x="373" y="654"/>
                  </a:lnTo>
                  <a:lnTo>
                    <a:pt x="415" y="679"/>
                  </a:lnTo>
                  <a:lnTo>
                    <a:pt x="453" y="717"/>
                  </a:lnTo>
                  <a:lnTo>
                    <a:pt x="567" y="10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86" name="Rectangle 98"/>
            <p:cNvSpPr>
              <a:spLocks noChangeArrowheads="1"/>
            </p:cNvSpPr>
            <p:nvPr/>
          </p:nvSpPr>
          <p:spPr bwMode="auto">
            <a:xfrm>
              <a:off x="335" y="2736"/>
              <a:ext cx="3617" cy="1236"/>
            </a:xfrm>
            <a:prstGeom prst="rect">
              <a:avLst/>
            </a:prstGeom>
            <a:solidFill>
              <a:srgbClr val="FFCC00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04" name="Freeform 16"/>
            <p:cNvSpPr>
              <a:spLocks/>
            </p:cNvSpPr>
            <p:nvPr/>
          </p:nvSpPr>
          <p:spPr bwMode="auto">
            <a:xfrm>
              <a:off x="3894" y="3759"/>
              <a:ext cx="76" cy="2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05" name="Freeform 17"/>
            <p:cNvSpPr>
              <a:spLocks/>
            </p:cNvSpPr>
            <p:nvPr/>
          </p:nvSpPr>
          <p:spPr bwMode="auto">
            <a:xfrm>
              <a:off x="3894" y="3530"/>
              <a:ext cx="76" cy="2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06" name="Freeform 18"/>
            <p:cNvSpPr>
              <a:spLocks/>
            </p:cNvSpPr>
            <p:nvPr/>
          </p:nvSpPr>
          <p:spPr bwMode="auto">
            <a:xfrm>
              <a:off x="3894" y="3298"/>
              <a:ext cx="76" cy="22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07" name="Freeform 19"/>
            <p:cNvSpPr>
              <a:spLocks/>
            </p:cNvSpPr>
            <p:nvPr/>
          </p:nvSpPr>
          <p:spPr bwMode="auto">
            <a:xfrm>
              <a:off x="3894" y="3065"/>
              <a:ext cx="76" cy="2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08" name="Freeform 20"/>
            <p:cNvSpPr>
              <a:spLocks/>
            </p:cNvSpPr>
            <p:nvPr/>
          </p:nvSpPr>
          <p:spPr bwMode="auto">
            <a:xfrm>
              <a:off x="3894" y="2835"/>
              <a:ext cx="76" cy="2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09" name="Freeform 21"/>
            <p:cNvSpPr>
              <a:spLocks/>
            </p:cNvSpPr>
            <p:nvPr/>
          </p:nvSpPr>
          <p:spPr bwMode="auto">
            <a:xfrm>
              <a:off x="3894" y="2604"/>
              <a:ext cx="76" cy="22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495" name="Freeform 7"/>
            <p:cNvSpPr>
              <a:spLocks/>
            </p:cNvSpPr>
            <p:nvPr/>
          </p:nvSpPr>
          <p:spPr bwMode="auto">
            <a:xfrm>
              <a:off x="689" y="3946"/>
              <a:ext cx="23" cy="52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37"/>
                </a:cxn>
                <a:cxn ang="0">
                  <a:pos x="16" y="37"/>
                </a:cxn>
              </a:cxnLst>
              <a:rect l="0" t="0" r="r" b="b"/>
              <a:pathLst>
                <a:path w="17" h="38">
                  <a:moveTo>
                    <a:pt x="16" y="37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6" y="3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496" name="Freeform 8"/>
            <p:cNvSpPr>
              <a:spLocks/>
            </p:cNvSpPr>
            <p:nvPr/>
          </p:nvSpPr>
          <p:spPr bwMode="auto">
            <a:xfrm>
              <a:off x="1055" y="3946"/>
              <a:ext cx="23" cy="52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37"/>
                </a:cxn>
                <a:cxn ang="0">
                  <a:pos x="16" y="37"/>
                </a:cxn>
              </a:cxnLst>
              <a:rect l="0" t="0" r="r" b="b"/>
              <a:pathLst>
                <a:path w="17" h="38">
                  <a:moveTo>
                    <a:pt x="16" y="37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6" y="3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497" name="Freeform 9"/>
            <p:cNvSpPr>
              <a:spLocks/>
            </p:cNvSpPr>
            <p:nvPr/>
          </p:nvSpPr>
          <p:spPr bwMode="auto">
            <a:xfrm>
              <a:off x="1418" y="3946"/>
              <a:ext cx="22" cy="52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37"/>
                </a:cxn>
                <a:cxn ang="0">
                  <a:pos x="16" y="37"/>
                </a:cxn>
              </a:cxnLst>
              <a:rect l="0" t="0" r="r" b="b"/>
              <a:pathLst>
                <a:path w="17" h="38">
                  <a:moveTo>
                    <a:pt x="16" y="37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6" y="3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498" name="Freeform 10"/>
            <p:cNvSpPr>
              <a:spLocks/>
            </p:cNvSpPr>
            <p:nvPr/>
          </p:nvSpPr>
          <p:spPr bwMode="auto">
            <a:xfrm>
              <a:off x="1782" y="3946"/>
              <a:ext cx="22" cy="52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37"/>
                </a:cxn>
                <a:cxn ang="0">
                  <a:pos x="16" y="37"/>
                </a:cxn>
              </a:cxnLst>
              <a:rect l="0" t="0" r="r" b="b"/>
              <a:pathLst>
                <a:path w="17" h="38">
                  <a:moveTo>
                    <a:pt x="16" y="37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6" y="3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499" name="Freeform 11"/>
            <p:cNvSpPr>
              <a:spLocks/>
            </p:cNvSpPr>
            <p:nvPr/>
          </p:nvSpPr>
          <p:spPr bwMode="auto">
            <a:xfrm>
              <a:off x="2144" y="3946"/>
              <a:ext cx="22" cy="52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37"/>
                </a:cxn>
                <a:cxn ang="0">
                  <a:pos x="16" y="37"/>
                </a:cxn>
              </a:cxnLst>
              <a:rect l="0" t="0" r="r" b="b"/>
              <a:pathLst>
                <a:path w="17" h="38">
                  <a:moveTo>
                    <a:pt x="16" y="37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6" y="3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00" name="Freeform 12"/>
            <p:cNvSpPr>
              <a:spLocks/>
            </p:cNvSpPr>
            <p:nvPr/>
          </p:nvSpPr>
          <p:spPr bwMode="auto">
            <a:xfrm>
              <a:off x="2510" y="3946"/>
              <a:ext cx="22" cy="52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37"/>
                </a:cxn>
                <a:cxn ang="0">
                  <a:pos x="16" y="37"/>
                </a:cxn>
              </a:cxnLst>
              <a:rect l="0" t="0" r="r" b="b"/>
              <a:pathLst>
                <a:path w="17" h="38">
                  <a:moveTo>
                    <a:pt x="16" y="37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6" y="3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01" name="Freeform 13"/>
            <p:cNvSpPr>
              <a:spLocks/>
            </p:cNvSpPr>
            <p:nvPr/>
          </p:nvSpPr>
          <p:spPr bwMode="auto">
            <a:xfrm>
              <a:off x="2873" y="3946"/>
              <a:ext cx="22" cy="52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37"/>
                </a:cxn>
                <a:cxn ang="0">
                  <a:pos x="16" y="37"/>
                </a:cxn>
              </a:cxnLst>
              <a:rect l="0" t="0" r="r" b="b"/>
              <a:pathLst>
                <a:path w="17" h="38">
                  <a:moveTo>
                    <a:pt x="16" y="37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6" y="3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02" name="Freeform 14"/>
            <p:cNvSpPr>
              <a:spLocks/>
            </p:cNvSpPr>
            <p:nvPr/>
          </p:nvSpPr>
          <p:spPr bwMode="auto">
            <a:xfrm>
              <a:off x="3235" y="3946"/>
              <a:ext cx="22" cy="52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37"/>
                </a:cxn>
                <a:cxn ang="0">
                  <a:pos x="16" y="37"/>
                </a:cxn>
              </a:cxnLst>
              <a:rect l="0" t="0" r="r" b="b"/>
              <a:pathLst>
                <a:path w="17" h="38">
                  <a:moveTo>
                    <a:pt x="16" y="37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6" y="3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03" name="Freeform 15"/>
            <p:cNvSpPr>
              <a:spLocks/>
            </p:cNvSpPr>
            <p:nvPr/>
          </p:nvSpPr>
          <p:spPr bwMode="auto">
            <a:xfrm>
              <a:off x="3601" y="3946"/>
              <a:ext cx="22" cy="52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37"/>
                </a:cxn>
                <a:cxn ang="0">
                  <a:pos x="16" y="37"/>
                </a:cxn>
              </a:cxnLst>
              <a:rect l="0" t="0" r="r" b="b"/>
              <a:pathLst>
                <a:path w="17" h="38">
                  <a:moveTo>
                    <a:pt x="16" y="37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6" y="3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22" name="Freeform 34"/>
            <p:cNvSpPr>
              <a:spLocks/>
            </p:cNvSpPr>
            <p:nvPr/>
          </p:nvSpPr>
          <p:spPr bwMode="auto">
            <a:xfrm>
              <a:off x="331" y="1913"/>
              <a:ext cx="75" cy="2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7" y="16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58" h="17">
                  <a:moveTo>
                    <a:pt x="0" y="16"/>
                  </a:moveTo>
                  <a:lnTo>
                    <a:pt x="57" y="16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23" name="Freeform 35"/>
            <p:cNvSpPr>
              <a:spLocks/>
            </p:cNvSpPr>
            <p:nvPr/>
          </p:nvSpPr>
          <p:spPr bwMode="auto">
            <a:xfrm>
              <a:off x="331" y="2141"/>
              <a:ext cx="75" cy="2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7" y="16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58" h="17">
                  <a:moveTo>
                    <a:pt x="0" y="16"/>
                  </a:moveTo>
                  <a:lnTo>
                    <a:pt x="57" y="16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24" name="Freeform 36"/>
            <p:cNvSpPr>
              <a:spLocks/>
            </p:cNvSpPr>
            <p:nvPr/>
          </p:nvSpPr>
          <p:spPr bwMode="auto">
            <a:xfrm>
              <a:off x="331" y="2374"/>
              <a:ext cx="75" cy="2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7" y="16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58" h="17">
                  <a:moveTo>
                    <a:pt x="0" y="16"/>
                  </a:moveTo>
                  <a:lnTo>
                    <a:pt x="57" y="16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53" name="Rectangle 65"/>
            <p:cNvSpPr>
              <a:spLocks noChangeArrowheads="1"/>
            </p:cNvSpPr>
            <p:nvPr/>
          </p:nvSpPr>
          <p:spPr bwMode="auto">
            <a:xfrm>
              <a:off x="-16" y="3031"/>
              <a:ext cx="34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1600</a:t>
              </a:r>
            </a:p>
          </p:txBody>
        </p:sp>
        <p:sp>
          <p:nvSpPr>
            <p:cNvPr id="575554" name="Rectangle 66"/>
            <p:cNvSpPr>
              <a:spLocks noChangeArrowheads="1"/>
            </p:cNvSpPr>
            <p:nvPr/>
          </p:nvSpPr>
          <p:spPr bwMode="auto">
            <a:xfrm>
              <a:off x="-10" y="3744"/>
              <a:ext cx="34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1500</a:t>
              </a:r>
            </a:p>
          </p:txBody>
        </p:sp>
        <p:sp>
          <p:nvSpPr>
            <p:cNvPr id="575555" name="Rectangle 67"/>
            <p:cNvSpPr>
              <a:spLocks noChangeArrowheads="1"/>
            </p:cNvSpPr>
            <p:nvPr/>
          </p:nvSpPr>
          <p:spPr bwMode="auto">
            <a:xfrm>
              <a:off x="-7" y="2274"/>
              <a:ext cx="34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1700</a:t>
              </a:r>
            </a:p>
          </p:txBody>
        </p:sp>
        <p:sp>
          <p:nvSpPr>
            <p:cNvPr id="575556" name="Rectangle 68"/>
            <p:cNvSpPr>
              <a:spLocks noChangeArrowheads="1"/>
            </p:cNvSpPr>
            <p:nvPr/>
          </p:nvSpPr>
          <p:spPr bwMode="auto">
            <a:xfrm rot="16200000">
              <a:off x="1" y="2670"/>
              <a:ext cx="35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 </a:t>
              </a:r>
              <a:r>
                <a:rPr lang="en-US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US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</a:t>
              </a:r>
            </a:p>
          </p:txBody>
        </p:sp>
        <p:sp>
          <p:nvSpPr>
            <p:cNvPr id="575525" name="Freeform 37"/>
            <p:cNvSpPr>
              <a:spLocks/>
            </p:cNvSpPr>
            <p:nvPr/>
          </p:nvSpPr>
          <p:spPr bwMode="auto">
            <a:xfrm>
              <a:off x="331" y="2604"/>
              <a:ext cx="75" cy="22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7" y="16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58" h="17">
                  <a:moveTo>
                    <a:pt x="0" y="16"/>
                  </a:moveTo>
                  <a:lnTo>
                    <a:pt x="57" y="16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26" name="Freeform 38"/>
            <p:cNvSpPr>
              <a:spLocks/>
            </p:cNvSpPr>
            <p:nvPr/>
          </p:nvSpPr>
          <p:spPr bwMode="auto">
            <a:xfrm>
              <a:off x="331" y="2835"/>
              <a:ext cx="75" cy="2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7" y="16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58" h="17">
                  <a:moveTo>
                    <a:pt x="0" y="16"/>
                  </a:moveTo>
                  <a:lnTo>
                    <a:pt x="57" y="16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27" name="Freeform 39"/>
            <p:cNvSpPr>
              <a:spLocks/>
            </p:cNvSpPr>
            <p:nvPr/>
          </p:nvSpPr>
          <p:spPr bwMode="auto">
            <a:xfrm>
              <a:off x="331" y="3065"/>
              <a:ext cx="75" cy="2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7" y="16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58" h="17">
                  <a:moveTo>
                    <a:pt x="0" y="16"/>
                  </a:moveTo>
                  <a:lnTo>
                    <a:pt x="57" y="16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28" name="Freeform 40"/>
            <p:cNvSpPr>
              <a:spLocks/>
            </p:cNvSpPr>
            <p:nvPr/>
          </p:nvSpPr>
          <p:spPr bwMode="auto">
            <a:xfrm>
              <a:off x="331" y="3298"/>
              <a:ext cx="75" cy="22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7" y="16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58" h="17">
                  <a:moveTo>
                    <a:pt x="0" y="16"/>
                  </a:moveTo>
                  <a:lnTo>
                    <a:pt x="57" y="16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29" name="Freeform 41"/>
            <p:cNvSpPr>
              <a:spLocks/>
            </p:cNvSpPr>
            <p:nvPr/>
          </p:nvSpPr>
          <p:spPr bwMode="auto">
            <a:xfrm>
              <a:off x="331" y="3530"/>
              <a:ext cx="75" cy="2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7" y="16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58" h="17">
                  <a:moveTo>
                    <a:pt x="0" y="16"/>
                  </a:moveTo>
                  <a:lnTo>
                    <a:pt x="57" y="16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530" name="Freeform 42"/>
            <p:cNvSpPr>
              <a:spLocks/>
            </p:cNvSpPr>
            <p:nvPr/>
          </p:nvSpPr>
          <p:spPr bwMode="auto">
            <a:xfrm>
              <a:off x="331" y="3759"/>
              <a:ext cx="75" cy="2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7" y="16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58" h="17">
                  <a:moveTo>
                    <a:pt x="0" y="16"/>
                  </a:moveTo>
                  <a:lnTo>
                    <a:pt x="57" y="16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75494" name="Freeform 6"/>
            <p:cNvSpPr>
              <a:spLocks/>
            </p:cNvSpPr>
            <p:nvPr/>
          </p:nvSpPr>
          <p:spPr bwMode="auto">
            <a:xfrm>
              <a:off x="327" y="1680"/>
              <a:ext cx="3647" cy="23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706"/>
                </a:cxn>
                <a:cxn ang="0">
                  <a:pos x="2817" y="1706"/>
                </a:cxn>
                <a:cxn ang="0">
                  <a:pos x="2817" y="0"/>
                </a:cxn>
                <a:cxn ang="0">
                  <a:pos x="0" y="0"/>
                </a:cxn>
                <a:cxn ang="0">
                  <a:pos x="3" y="6"/>
                </a:cxn>
                <a:cxn ang="0">
                  <a:pos x="2814" y="6"/>
                </a:cxn>
                <a:cxn ang="0">
                  <a:pos x="2811" y="3"/>
                </a:cxn>
                <a:cxn ang="0">
                  <a:pos x="2811" y="1703"/>
                </a:cxn>
                <a:cxn ang="0">
                  <a:pos x="2814" y="1700"/>
                </a:cxn>
                <a:cxn ang="0">
                  <a:pos x="3" y="1700"/>
                </a:cxn>
                <a:cxn ang="0">
                  <a:pos x="6" y="1703"/>
                </a:cxn>
                <a:cxn ang="0">
                  <a:pos x="6" y="3"/>
                </a:cxn>
                <a:cxn ang="0">
                  <a:pos x="3" y="6"/>
                </a:cxn>
                <a:cxn ang="0">
                  <a:pos x="0" y="0"/>
                </a:cxn>
              </a:cxnLst>
              <a:rect l="0" t="0" r="r" b="b"/>
              <a:pathLst>
                <a:path w="2818" h="1707">
                  <a:moveTo>
                    <a:pt x="0" y="0"/>
                  </a:moveTo>
                  <a:lnTo>
                    <a:pt x="0" y="1706"/>
                  </a:lnTo>
                  <a:lnTo>
                    <a:pt x="2817" y="1706"/>
                  </a:lnTo>
                  <a:lnTo>
                    <a:pt x="2817" y="0"/>
                  </a:lnTo>
                  <a:lnTo>
                    <a:pt x="0" y="0"/>
                  </a:lnTo>
                  <a:lnTo>
                    <a:pt x="3" y="6"/>
                  </a:lnTo>
                  <a:lnTo>
                    <a:pt x="2814" y="6"/>
                  </a:lnTo>
                  <a:lnTo>
                    <a:pt x="2811" y="3"/>
                  </a:lnTo>
                  <a:lnTo>
                    <a:pt x="2811" y="1703"/>
                  </a:lnTo>
                  <a:lnTo>
                    <a:pt x="2814" y="1700"/>
                  </a:lnTo>
                  <a:lnTo>
                    <a:pt x="3" y="1700"/>
                  </a:lnTo>
                  <a:lnTo>
                    <a:pt x="6" y="1703"/>
                  </a:lnTo>
                  <a:lnTo>
                    <a:pt x="6" y="3"/>
                  </a:ln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75588" name="Rectangle 100"/>
          <p:cNvSpPr>
            <a:spLocks noChangeArrowheads="1"/>
          </p:cNvSpPr>
          <p:nvPr/>
        </p:nvSpPr>
        <p:spPr bwMode="auto">
          <a:xfrm>
            <a:off x="6350000" y="2427288"/>
            <a:ext cx="2794000" cy="927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Let us assume a </a:t>
            </a:r>
            <a:r>
              <a:rPr lang="en-US" sz="2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harzburgitic</a:t>
            </a: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</a:t>
            </a:r>
            <a:r>
              <a:rPr lang="en-US" sz="2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ol+opx</a:t>
            </a: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 source.</a:t>
            </a:r>
          </a:p>
        </p:txBody>
      </p:sp>
      <p:sp>
        <p:nvSpPr>
          <p:cNvPr id="575589" name="Rectangle 101"/>
          <p:cNvSpPr>
            <a:spLocks noChangeArrowheads="1"/>
          </p:cNvSpPr>
          <p:nvPr/>
        </p:nvSpPr>
        <p:spPr bwMode="auto">
          <a:xfrm>
            <a:off x="6350000" y="5316538"/>
            <a:ext cx="2794000" cy="120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Let the melt raise towards the surface, with pressure depression.</a:t>
            </a:r>
          </a:p>
        </p:txBody>
      </p:sp>
      <p:sp>
        <p:nvSpPr>
          <p:cNvPr id="575591" name="Line 103"/>
          <p:cNvSpPr>
            <a:spLocks noChangeShapeType="1"/>
          </p:cNvSpPr>
          <p:nvPr/>
        </p:nvSpPr>
        <p:spPr bwMode="auto">
          <a:xfrm>
            <a:off x="2005013" y="3619500"/>
            <a:ext cx="0" cy="2719388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5592" name="Rectangle 104"/>
          <p:cNvSpPr>
            <a:spLocks noChangeArrowheads="1"/>
          </p:cNvSpPr>
          <p:nvPr/>
        </p:nvSpPr>
        <p:spPr bwMode="auto">
          <a:xfrm>
            <a:off x="6350000" y="3298825"/>
            <a:ext cx="2794000" cy="210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At relatively high P enstatite melts congruently.</a:t>
            </a:r>
          </a:p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is the composition of the first melt drop at 1.2 GPa?</a:t>
            </a:r>
          </a:p>
        </p:txBody>
      </p:sp>
      <p:sp>
        <p:nvSpPr>
          <p:cNvPr id="575593" name="Oval 105"/>
          <p:cNvSpPr>
            <a:spLocks noChangeArrowheads="1"/>
          </p:cNvSpPr>
          <p:nvPr/>
        </p:nvSpPr>
        <p:spPr bwMode="auto">
          <a:xfrm>
            <a:off x="635000" y="3700463"/>
            <a:ext cx="1349375" cy="731837"/>
          </a:xfrm>
          <a:prstGeom prst="ellipse">
            <a:avLst/>
          </a:prstGeom>
          <a:noFill/>
          <a:ln w="28575" algn="ctr">
            <a:solidFill>
              <a:srgbClr val="3333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75590" name="AutoShape 102"/>
          <p:cNvSpPr>
            <a:spLocks noChangeArrowheads="1"/>
          </p:cNvSpPr>
          <p:nvPr/>
        </p:nvSpPr>
        <p:spPr bwMode="auto">
          <a:xfrm>
            <a:off x="1852613" y="3481388"/>
            <a:ext cx="288925" cy="276225"/>
          </a:xfrm>
          <a:prstGeom prst="star5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5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75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75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75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755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755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75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1000"/>
                                        <p:tgtEl>
                                          <p:spTgt spid="575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75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5490" grpId="0" animBg="1"/>
      <p:bldP spid="575491" grpId="0"/>
      <p:bldP spid="575588" grpId="0" build="p"/>
      <p:bldP spid="575589" grpId="0"/>
      <p:bldP spid="575592" grpId="0" build="p"/>
      <p:bldP spid="575593" grpId="0" animBg="1"/>
      <p:bldP spid="575590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54" name="Rectangle 2"/>
          <p:cNvSpPr>
            <a:spLocks noChangeArrowheads="1"/>
          </p:cNvSpPr>
          <p:nvPr/>
        </p:nvSpPr>
        <p:spPr bwMode="auto">
          <a:xfrm>
            <a:off x="0" y="6443663"/>
            <a:ext cx="9144000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55" name="Rectangle 3"/>
          <p:cNvSpPr>
            <a:spLocks noChangeArrowheads="1"/>
          </p:cNvSpPr>
          <p:nvPr/>
        </p:nvSpPr>
        <p:spPr bwMode="auto">
          <a:xfrm>
            <a:off x="522288" y="2690813"/>
            <a:ext cx="5757862" cy="3629025"/>
          </a:xfrm>
          <a:prstGeom prst="rect">
            <a:avLst/>
          </a:prstGeom>
          <a:solidFill>
            <a:srgbClr val="FFCC00"/>
          </a:solidFill>
          <a:ln w="127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57" name="Freeform 5"/>
          <p:cNvSpPr>
            <a:spLocks/>
          </p:cNvSpPr>
          <p:nvPr/>
        </p:nvSpPr>
        <p:spPr bwMode="auto">
          <a:xfrm>
            <a:off x="1830388" y="2686050"/>
            <a:ext cx="1044575" cy="923925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02" y="582"/>
              </a:cxn>
              <a:cxn ang="0">
                <a:pos x="156" y="438"/>
              </a:cxn>
              <a:cxn ang="0">
                <a:pos x="204" y="386"/>
              </a:cxn>
              <a:cxn ang="0">
                <a:pos x="272" y="344"/>
              </a:cxn>
              <a:cxn ang="0">
                <a:pos x="318" y="342"/>
              </a:cxn>
              <a:cxn ang="0">
                <a:pos x="398" y="360"/>
              </a:cxn>
              <a:cxn ang="0">
                <a:pos x="460" y="376"/>
              </a:cxn>
              <a:cxn ang="0">
                <a:pos x="538" y="410"/>
              </a:cxn>
              <a:cxn ang="0">
                <a:pos x="556" y="414"/>
              </a:cxn>
              <a:cxn ang="0">
                <a:pos x="658" y="0"/>
              </a:cxn>
              <a:cxn ang="0">
                <a:pos x="0" y="4"/>
              </a:cxn>
            </a:cxnLst>
            <a:rect l="0" t="0" r="r" b="b"/>
            <a:pathLst>
              <a:path w="658" h="582">
                <a:moveTo>
                  <a:pt x="0" y="4"/>
                </a:moveTo>
                <a:lnTo>
                  <a:pt x="102" y="582"/>
                </a:lnTo>
                <a:lnTo>
                  <a:pt x="156" y="438"/>
                </a:lnTo>
                <a:lnTo>
                  <a:pt x="204" y="386"/>
                </a:lnTo>
                <a:lnTo>
                  <a:pt x="272" y="344"/>
                </a:lnTo>
                <a:lnTo>
                  <a:pt x="318" y="342"/>
                </a:lnTo>
                <a:lnTo>
                  <a:pt x="398" y="360"/>
                </a:lnTo>
                <a:lnTo>
                  <a:pt x="460" y="376"/>
                </a:lnTo>
                <a:lnTo>
                  <a:pt x="538" y="410"/>
                </a:lnTo>
                <a:lnTo>
                  <a:pt x="556" y="414"/>
                </a:lnTo>
                <a:lnTo>
                  <a:pt x="658" y="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58" name="Rectangle 6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763588" y="47625"/>
            <a:ext cx="7772400" cy="746125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n-US" sz="40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Pressure Effects</a:t>
            </a:r>
          </a:p>
        </p:txBody>
      </p:sp>
      <p:sp>
        <p:nvSpPr>
          <p:cNvPr id="586760" name="Freeform 8"/>
          <p:cNvSpPr>
            <a:spLocks/>
          </p:cNvSpPr>
          <p:nvPr/>
        </p:nvSpPr>
        <p:spPr bwMode="auto">
          <a:xfrm>
            <a:off x="6181725" y="3768725"/>
            <a:ext cx="120650" cy="36513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61" name="Freeform 9"/>
          <p:cNvSpPr>
            <a:spLocks/>
          </p:cNvSpPr>
          <p:nvPr/>
        </p:nvSpPr>
        <p:spPr bwMode="auto">
          <a:xfrm>
            <a:off x="6181725" y="3398838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62" name="Freeform 10"/>
          <p:cNvSpPr>
            <a:spLocks/>
          </p:cNvSpPr>
          <p:nvPr/>
        </p:nvSpPr>
        <p:spPr bwMode="auto">
          <a:xfrm>
            <a:off x="6181725" y="3036888"/>
            <a:ext cx="120650" cy="36512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63" name="Freeform 11"/>
          <p:cNvSpPr>
            <a:spLocks/>
          </p:cNvSpPr>
          <p:nvPr/>
        </p:nvSpPr>
        <p:spPr bwMode="auto">
          <a:xfrm>
            <a:off x="5716588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64" name="Freeform 12"/>
          <p:cNvSpPr>
            <a:spLocks/>
          </p:cNvSpPr>
          <p:nvPr/>
        </p:nvSpPr>
        <p:spPr bwMode="auto">
          <a:xfrm>
            <a:off x="5135563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65" name="Freeform 13"/>
          <p:cNvSpPr>
            <a:spLocks/>
          </p:cNvSpPr>
          <p:nvPr/>
        </p:nvSpPr>
        <p:spPr bwMode="auto">
          <a:xfrm>
            <a:off x="4560888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66" name="Freeform 14"/>
          <p:cNvSpPr>
            <a:spLocks/>
          </p:cNvSpPr>
          <p:nvPr/>
        </p:nvSpPr>
        <p:spPr bwMode="auto">
          <a:xfrm>
            <a:off x="398462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67" name="Freeform 15"/>
          <p:cNvSpPr>
            <a:spLocks/>
          </p:cNvSpPr>
          <p:nvPr/>
        </p:nvSpPr>
        <p:spPr bwMode="auto">
          <a:xfrm>
            <a:off x="3403600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68" name="Freeform 16"/>
          <p:cNvSpPr>
            <a:spLocks/>
          </p:cNvSpPr>
          <p:nvPr/>
        </p:nvSpPr>
        <p:spPr bwMode="auto">
          <a:xfrm>
            <a:off x="282892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69" name="Freeform 17"/>
          <p:cNvSpPr>
            <a:spLocks/>
          </p:cNvSpPr>
          <p:nvPr/>
        </p:nvSpPr>
        <p:spPr bwMode="auto">
          <a:xfrm>
            <a:off x="225107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70" name="Freeform 18"/>
          <p:cNvSpPr>
            <a:spLocks/>
          </p:cNvSpPr>
          <p:nvPr/>
        </p:nvSpPr>
        <p:spPr bwMode="auto">
          <a:xfrm>
            <a:off x="1674813" y="2673350"/>
            <a:ext cx="36512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71" name="Freeform 19"/>
          <p:cNvSpPr>
            <a:spLocks/>
          </p:cNvSpPr>
          <p:nvPr/>
        </p:nvSpPr>
        <p:spPr bwMode="auto">
          <a:xfrm>
            <a:off x="1093788" y="2673350"/>
            <a:ext cx="36512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72" name="Freeform 20"/>
          <p:cNvSpPr>
            <a:spLocks/>
          </p:cNvSpPr>
          <p:nvPr/>
        </p:nvSpPr>
        <p:spPr bwMode="auto">
          <a:xfrm>
            <a:off x="1825625" y="2725738"/>
            <a:ext cx="1036638" cy="8969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1" y="415"/>
              </a:cxn>
              <a:cxn ang="0">
                <a:pos x="99" y="373"/>
              </a:cxn>
              <a:cxn ang="0">
                <a:pos x="132" y="307"/>
              </a:cxn>
              <a:cxn ang="0">
                <a:pos x="132" y="310"/>
              </a:cxn>
              <a:cxn ang="0">
                <a:pos x="165" y="268"/>
              </a:cxn>
              <a:cxn ang="0">
                <a:pos x="162" y="268"/>
              </a:cxn>
              <a:cxn ang="0">
                <a:pos x="211" y="241"/>
              </a:cxn>
              <a:cxn ang="0">
                <a:pos x="247" y="238"/>
              </a:cxn>
              <a:cxn ang="0">
                <a:pos x="307" y="250"/>
              </a:cxn>
              <a:cxn ang="0">
                <a:pos x="355" y="262"/>
              </a:cxn>
              <a:cxn ang="0">
                <a:pos x="433" y="292"/>
              </a:cxn>
              <a:cxn ang="0">
                <a:pos x="503" y="33"/>
              </a:cxn>
              <a:cxn ang="0">
                <a:pos x="497" y="33"/>
              </a:cxn>
              <a:cxn ang="0">
                <a:pos x="430" y="289"/>
              </a:cxn>
              <a:cxn ang="0">
                <a:pos x="433" y="286"/>
              </a:cxn>
              <a:cxn ang="0">
                <a:pos x="355" y="256"/>
              </a:cxn>
              <a:cxn ang="0">
                <a:pos x="307" y="244"/>
              </a:cxn>
              <a:cxn ang="0">
                <a:pos x="247" y="232"/>
              </a:cxn>
              <a:cxn ang="0">
                <a:pos x="211" y="235"/>
              </a:cxn>
              <a:cxn ang="0">
                <a:pos x="159" y="262"/>
              </a:cxn>
              <a:cxn ang="0">
                <a:pos x="126" y="304"/>
              </a:cxn>
              <a:cxn ang="0">
                <a:pos x="93" y="373"/>
              </a:cxn>
              <a:cxn ang="0">
                <a:pos x="78" y="406"/>
              </a:cxn>
              <a:cxn ang="0">
                <a:pos x="84" y="406"/>
              </a:cxn>
              <a:cxn ang="0">
                <a:pos x="6" y="0"/>
              </a:cxn>
              <a:cxn ang="0">
                <a:pos x="0" y="0"/>
              </a:cxn>
            </a:cxnLst>
            <a:rect l="0" t="0" r="r" b="b"/>
            <a:pathLst>
              <a:path w="504" h="416">
                <a:moveTo>
                  <a:pt x="0" y="0"/>
                </a:moveTo>
                <a:lnTo>
                  <a:pt x="81" y="415"/>
                </a:lnTo>
                <a:lnTo>
                  <a:pt x="99" y="373"/>
                </a:lnTo>
                <a:lnTo>
                  <a:pt x="132" y="307"/>
                </a:lnTo>
                <a:lnTo>
                  <a:pt x="132" y="310"/>
                </a:lnTo>
                <a:lnTo>
                  <a:pt x="165" y="268"/>
                </a:lnTo>
                <a:lnTo>
                  <a:pt x="162" y="268"/>
                </a:lnTo>
                <a:lnTo>
                  <a:pt x="211" y="241"/>
                </a:lnTo>
                <a:lnTo>
                  <a:pt x="247" y="238"/>
                </a:lnTo>
                <a:lnTo>
                  <a:pt x="307" y="250"/>
                </a:lnTo>
                <a:lnTo>
                  <a:pt x="355" y="262"/>
                </a:lnTo>
                <a:lnTo>
                  <a:pt x="433" y="292"/>
                </a:lnTo>
                <a:lnTo>
                  <a:pt x="503" y="33"/>
                </a:lnTo>
                <a:lnTo>
                  <a:pt x="497" y="33"/>
                </a:lnTo>
                <a:lnTo>
                  <a:pt x="430" y="289"/>
                </a:lnTo>
                <a:lnTo>
                  <a:pt x="433" y="286"/>
                </a:lnTo>
                <a:lnTo>
                  <a:pt x="355" y="256"/>
                </a:lnTo>
                <a:lnTo>
                  <a:pt x="307" y="244"/>
                </a:lnTo>
                <a:lnTo>
                  <a:pt x="247" y="232"/>
                </a:lnTo>
                <a:lnTo>
                  <a:pt x="211" y="235"/>
                </a:lnTo>
                <a:lnTo>
                  <a:pt x="159" y="262"/>
                </a:lnTo>
                <a:lnTo>
                  <a:pt x="126" y="304"/>
                </a:lnTo>
                <a:lnTo>
                  <a:pt x="93" y="373"/>
                </a:lnTo>
                <a:lnTo>
                  <a:pt x="78" y="406"/>
                </a:lnTo>
                <a:lnTo>
                  <a:pt x="84" y="406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73" name="Freeform 21"/>
          <p:cNvSpPr>
            <a:spLocks/>
          </p:cNvSpPr>
          <p:nvPr/>
        </p:nvSpPr>
        <p:spPr bwMode="auto">
          <a:xfrm>
            <a:off x="525463" y="3614738"/>
            <a:ext cx="1722437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837" y="16"/>
              </a:cxn>
              <a:cxn ang="0">
                <a:pos x="83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838" h="17">
                <a:moveTo>
                  <a:pt x="0" y="16"/>
                </a:moveTo>
                <a:lnTo>
                  <a:pt x="837" y="16"/>
                </a:lnTo>
                <a:lnTo>
                  <a:pt x="83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74" name="Freeform 22"/>
          <p:cNvSpPr>
            <a:spLocks/>
          </p:cNvSpPr>
          <p:nvPr/>
        </p:nvSpPr>
        <p:spPr bwMode="auto">
          <a:xfrm>
            <a:off x="2238375" y="3251200"/>
            <a:ext cx="34925" cy="8715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03"/>
              </a:cxn>
              <a:cxn ang="0">
                <a:pos x="16" y="40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404">
                <a:moveTo>
                  <a:pt x="0" y="0"/>
                </a:moveTo>
                <a:lnTo>
                  <a:pt x="0" y="403"/>
                </a:lnTo>
                <a:lnTo>
                  <a:pt x="16" y="40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78" name="Freeform 26"/>
          <p:cNvSpPr>
            <a:spLocks/>
          </p:cNvSpPr>
          <p:nvPr/>
        </p:nvSpPr>
        <p:spPr bwMode="auto">
          <a:xfrm>
            <a:off x="2251075" y="3348038"/>
            <a:ext cx="4057650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1974" y="16"/>
              </a:cxn>
              <a:cxn ang="0">
                <a:pos x="1974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1975" h="17">
                <a:moveTo>
                  <a:pt x="0" y="16"/>
                </a:moveTo>
                <a:lnTo>
                  <a:pt x="1974" y="16"/>
                </a:lnTo>
                <a:lnTo>
                  <a:pt x="1974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33814" name="Rectangle 29"/>
          <p:cNvSpPr>
            <a:spLocks noChangeArrowheads="1"/>
          </p:cNvSpPr>
          <p:nvPr/>
        </p:nvSpPr>
        <p:spPr bwMode="auto">
          <a:xfrm>
            <a:off x="2852738" y="3497263"/>
            <a:ext cx="210544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High Quartz</a:t>
            </a:r>
          </a:p>
        </p:txBody>
      </p:sp>
      <p:sp>
        <p:nvSpPr>
          <p:cNvPr id="33815" name="Rectangle 30"/>
          <p:cNvSpPr>
            <a:spLocks noChangeArrowheads="1"/>
          </p:cNvSpPr>
          <p:nvPr/>
        </p:nvSpPr>
        <p:spPr bwMode="auto">
          <a:xfrm>
            <a:off x="2867025" y="2997200"/>
            <a:ext cx="1873911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High Quartz + Liquid</a:t>
            </a:r>
          </a:p>
        </p:txBody>
      </p:sp>
      <p:sp>
        <p:nvSpPr>
          <p:cNvPr id="586783" name="Rectangle 31"/>
          <p:cNvSpPr>
            <a:spLocks noChangeArrowheads="1"/>
          </p:cNvSpPr>
          <p:nvPr/>
        </p:nvSpPr>
        <p:spPr bwMode="auto">
          <a:xfrm>
            <a:off x="4887913" y="2711450"/>
            <a:ext cx="1152944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4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1.2 GPa</a:t>
            </a:r>
          </a:p>
        </p:txBody>
      </p:sp>
      <p:sp>
        <p:nvSpPr>
          <p:cNvPr id="33817" name="Rectangle 33"/>
          <p:cNvSpPr>
            <a:spLocks noChangeArrowheads="1"/>
          </p:cNvSpPr>
          <p:nvPr/>
        </p:nvSpPr>
        <p:spPr bwMode="auto">
          <a:xfrm>
            <a:off x="2547938" y="3914775"/>
            <a:ext cx="1616533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Liquid</a:t>
            </a:r>
          </a:p>
        </p:txBody>
      </p:sp>
      <p:sp>
        <p:nvSpPr>
          <p:cNvPr id="586787" name="Rectangle 35"/>
          <p:cNvSpPr>
            <a:spLocks noChangeArrowheads="1"/>
          </p:cNvSpPr>
          <p:nvPr/>
        </p:nvSpPr>
        <p:spPr bwMode="auto">
          <a:xfrm>
            <a:off x="1952625" y="2878138"/>
            <a:ext cx="68768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</a:t>
            </a:r>
          </a:p>
        </p:txBody>
      </p:sp>
      <p:sp>
        <p:nvSpPr>
          <p:cNvPr id="33819" name="Rectangle 39"/>
          <p:cNvSpPr>
            <a:spLocks noChangeArrowheads="1"/>
          </p:cNvSpPr>
          <p:nvPr/>
        </p:nvSpPr>
        <p:spPr bwMode="auto">
          <a:xfrm>
            <a:off x="685800" y="3768725"/>
            <a:ext cx="1114792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Enstatite</a:t>
            </a:r>
          </a:p>
        </p:txBody>
      </p:sp>
      <p:sp>
        <p:nvSpPr>
          <p:cNvPr id="33820" name="Rectangle 41"/>
          <p:cNvSpPr>
            <a:spLocks noChangeArrowheads="1"/>
          </p:cNvSpPr>
          <p:nvPr/>
        </p:nvSpPr>
        <p:spPr bwMode="auto">
          <a:xfrm>
            <a:off x="685800" y="2965450"/>
            <a:ext cx="990464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Liquid</a:t>
            </a:r>
          </a:p>
        </p:txBody>
      </p:sp>
      <p:sp>
        <p:nvSpPr>
          <p:cNvPr id="586794" name="Rectangle 42"/>
          <p:cNvSpPr>
            <a:spLocks noChangeArrowheads="1"/>
          </p:cNvSpPr>
          <p:nvPr/>
        </p:nvSpPr>
        <p:spPr bwMode="auto">
          <a:xfrm>
            <a:off x="160338" y="6413500"/>
            <a:ext cx="96019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</a:t>
            </a:r>
          </a:p>
        </p:txBody>
      </p:sp>
      <p:sp>
        <p:nvSpPr>
          <p:cNvPr id="586795" name="Rectangle 43"/>
          <p:cNvSpPr>
            <a:spLocks noChangeArrowheads="1"/>
          </p:cNvSpPr>
          <p:nvPr/>
        </p:nvSpPr>
        <p:spPr bwMode="auto">
          <a:xfrm>
            <a:off x="5969000" y="6402388"/>
            <a:ext cx="57547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</p:txBody>
      </p:sp>
      <p:sp>
        <p:nvSpPr>
          <p:cNvPr id="586796" name="Rectangle 44"/>
          <p:cNvSpPr>
            <a:spLocks noChangeArrowheads="1"/>
          </p:cNvSpPr>
          <p:nvPr/>
        </p:nvSpPr>
        <p:spPr bwMode="auto">
          <a:xfrm>
            <a:off x="3182938" y="6408738"/>
            <a:ext cx="965457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X (wt.%)</a:t>
            </a:r>
          </a:p>
        </p:txBody>
      </p:sp>
      <p:sp>
        <p:nvSpPr>
          <p:cNvPr id="586797" name="Rectangle 45"/>
          <p:cNvSpPr>
            <a:spLocks noChangeArrowheads="1"/>
          </p:cNvSpPr>
          <p:nvPr/>
        </p:nvSpPr>
        <p:spPr bwMode="auto">
          <a:xfrm>
            <a:off x="1751013" y="6424613"/>
            <a:ext cx="881652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</a:p>
        </p:txBody>
      </p:sp>
      <p:sp>
        <p:nvSpPr>
          <p:cNvPr id="586798" name="Line 46"/>
          <p:cNvSpPr>
            <a:spLocks noChangeShapeType="1"/>
          </p:cNvSpPr>
          <p:nvPr/>
        </p:nvSpPr>
        <p:spPr bwMode="auto">
          <a:xfrm>
            <a:off x="2195513" y="3475038"/>
            <a:ext cx="346075" cy="523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799" name="Line 47"/>
          <p:cNvSpPr>
            <a:spLocks noChangeShapeType="1"/>
          </p:cNvSpPr>
          <p:nvPr/>
        </p:nvSpPr>
        <p:spPr bwMode="auto">
          <a:xfrm>
            <a:off x="2393950" y="3300413"/>
            <a:ext cx="461963" cy="3365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pSp>
        <p:nvGrpSpPr>
          <p:cNvPr id="2" name="Group 96"/>
          <p:cNvGrpSpPr>
            <a:grpSpLocks/>
          </p:cNvGrpSpPr>
          <p:nvPr/>
        </p:nvGrpSpPr>
        <p:grpSpPr bwMode="auto">
          <a:xfrm>
            <a:off x="538163" y="4498975"/>
            <a:ext cx="5764212" cy="1836738"/>
            <a:chOff x="339" y="2834"/>
            <a:chExt cx="3631" cy="1157"/>
          </a:xfrm>
        </p:grpSpPr>
        <p:sp>
          <p:nvSpPr>
            <p:cNvPr id="586756" name="Freeform 4"/>
            <p:cNvSpPr>
              <a:spLocks/>
            </p:cNvSpPr>
            <p:nvPr/>
          </p:nvSpPr>
          <p:spPr bwMode="auto">
            <a:xfrm>
              <a:off x="1258" y="2834"/>
              <a:ext cx="568" cy="726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4" y="638"/>
                </a:cxn>
                <a:cxn ang="0">
                  <a:pos x="262" y="640"/>
                </a:cxn>
                <a:cxn ang="0">
                  <a:pos x="326" y="654"/>
                </a:cxn>
                <a:cxn ang="0">
                  <a:pos x="384" y="674"/>
                </a:cxn>
                <a:cxn ang="0">
                  <a:pos x="416" y="692"/>
                </a:cxn>
                <a:cxn ang="0">
                  <a:pos x="450" y="726"/>
                </a:cxn>
                <a:cxn ang="0">
                  <a:pos x="568" y="104"/>
                </a:cxn>
                <a:cxn ang="0">
                  <a:pos x="532" y="128"/>
                </a:cxn>
                <a:cxn ang="0">
                  <a:pos x="356" y="0"/>
                </a:cxn>
                <a:cxn ang="0">
                  <a:pos x="178" y="122"/>
                </a:cxn>
                <a:cxn ang="0">
                  <a:pos x="0" y="12"/>
                </a:cxn>
              </a:cxnLst>
              <a:rect l="0" t="0" r="r" b="b"/>
              <a:pathLst>
                <a:path w="568" h="726">
                  <a:moveTo>
                    <a:pt x="0" y="12"/>
                  </a:moveTo>
                  <a:lnTo>
                    <a:pt x="214" y="638"/>
                  </a:lnTo>
                  <a:lnTo>
                    <a:pt x="262" y="640"/>
                  </a:lnTo>
                  <a:lnTo>
                    <a:pt x="326" y="654"/>
                  </a:lnTo>
                  <a:lnTo>
                    <a:pt x="384" y="674"/>
                  </a:lnTo>
                  <a:lnTo>
                    <a:pt x="416" y="692"/>
                  </a:lnTo>
                  <a:lnTo>
                    <a:pt x="450" y="726"/>
                  </a:lnTo>
                  <a:lnTo>
                    <a:pt x="568" y="104"/>
                  </a:lnTo>
                  <a:lnTo>
                    <a:pt x="532" y="128"/>
                  </a:lnTo>
                  <a:lnTo>
                    <a:pt x="356" y="0"/>
                  </a:lnTo>
                  <a:lnTo>
                    <a:pt x="178" y="1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6775" name="Freeform 23"/>
            <p:cNvSpPr>
              <a:spLocks/>
            </p:cNvSpPr>
            <p:nvPr/>
          </p:nvSpPr>
          <p:spPr bwMode="auto">
            <a:xfrm>
              <a:off x="339" y="3470"/>
              <a:ext cx="1128" cy="2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871" y="16"/>
                </a:cxn>
                <a:cxn ang="0">
                  <a:pos x="871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872" h="17">
                  <a:moveTo>
                    <a:pt x="0" y="16"/>
                  </a:moveTo>
                  <a:lnTo>
                    <a:pt x="871" y="16"/>
                  </a:lnTo>
                  <a:lnTo>
                    <a:pt x="871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6776" name="Freeform 24"/>
            <p:cNvSpPr>
              <a:spLocks/>
            </p:cNvSpPr>
            <p:nvPr/>
          </p:nvSpPr>
          <p:spPr bwMode="auto">
            <a:xfrm>
              <a:off x="1406" y="3474"/>
              <a:ext cx="2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79"/>
                </a:cxn>
                <a:cxn ang="0">
                  <a:pos x="16" y="379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7" h="380">
                  <a:moveTo>
                    <a:pt x="0" y="0"/>
                  </a:moveTo>
                  <a:lnTo>
                    <a:pt x="0" y="379"/>
                  </a:lnTo>
                  <a:lnTo>
                    <a:pt x="16" y="379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6777" name="Freeform 25"/>
            <p:cNvSpPr>
              <a:spLocks/>
            </p:cNvSpPr>
            <p:nvPr/>
          </p:nvSpPr>
          <p:spPr bwMode="auto">
            <a:xfrm>
              <a:off x="1414" y="3560"/>
              <a:ext cx="2553" cy="22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71" y="16"/>
                </a:cxn>
                <a:cxn ang="0">
                  <a:pos x="1971" y="0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1972" h="17">
                  <a:moveTo>
                    <a:pt x="0" y="16"/>
                  </a:moveTo>
                  <a:lnTo>
                    <a:pt x="1971" y="16"/>
                  </a:lnTo>
                  <a:lnTo>
                    <a:pt x="1971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33863" name="Rectangle 27"/>
            <p:cNvSpPr>
              <a:spLocks noChangeArrowheads="1"/>
            </p:cNvSpPr>
            <p:nvPr/>
          </p:nvSpPr>
          <p:spPr bwMode="auto">
            <a:xfrm>
              <a:off x="2406" y="3608"/>
              <a:ext cx="1300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 + Cristobalite</a:t>
              </a:r>
            </a:p>
          </p:txBody>
        </p:sp>
        <p:sp>
          <p:nvSpPr>
            <p:cNvPr id="586780" name="Line 28"/>
            <p:cNvSpPr>
              <a:spLocks noChangeShapeType="1"/>
            </p:cNvSpPr>
            <p:nvPr/>
          </p:nvSpPr>
          <p:spPr bwMode="auto">
            <a:xfrm>
              <a:off x="1501" y="3519"/>
              <a:ext cx="78" cy="1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6784" name="Rectangle 32"/>
            <p:cNvSpPr>
              <a:spLocks noChangeArrowheads="1"/>
            </p:cNvSpPr>
            <p:nvPr/>
          </p:nvSpPr>
          <p:spPr bwMode="auto">
            <a:xfrm>
              <a:off x="2673" y="3068"/>
              <a:ext cx="1020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0.0001 GPa</a:t>
              </a:r>
            </a:p>
          </p:txBody>
        </p:sp>
        <p:sp>
          <p:nvSpPr>
            <p:cNvPr id="33866" name="Rectangle 34"/>
            <p:cNvSpPr>
              <a:spLocks noChangeArrowheads="1"/>
            </p:cNvSpPr>
            <p:nvPr/>
          </p:nvSpPr>
          <p:spPr bwMode="auto">
            <a:xfrm>
              <a:off x="1796" y="3296"/>
              <a:ext cx="1154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Cristobalite + Liquid</a:t>
              </a:r>
            </a:p>
          </p:txBody>
        </p:sp>
        <p:sp>
          <p:nvSpPr>
            <p:cNvPr id="586788" name="Rectangle 36"/>
            <p:cNvSpPr>
              <a:spLocks noChangeArrowheads="1"/>
            </p:cNvSpPr>
            <p:nvPr/>
          </p:nvSpPr>
          <p:spPr bwMode="auto">
            <a:xfrm>
              <a:off x="1352" y="3069"/>
              <a:ext cx="433" cy="2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US" sz="16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Liquid</a:t>
              </a:r>
            </a:p>
          </p:txBody>
        </p:sp>
        <p:sp>
          <p:nvSpPr>
            <p:cNvPr id="33868" name="Rectangle 37"/>
            <p:cNvSpPr>
              <a:spLocks noChangeArrowheads="1"/>
            </p:cNvSpPr>
            <p:nvPr/>
          </p:nvSpPr>
          <p:spPr bwMode="auto">
            <a:xfrm>
              <a:off x="1464" y="3622"/>
              <a:ext cx="579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Enstatite</a:t>
              </a:r>
            </a:p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+ Liquid</a:t>
              </a:r>
            </a:p>
          </p:txBody>
        </p:sp>
        <p:sp>
          <p:nvSpPr>
            <p:cNvPr id="33869" name="Rectangle 38"/>
            <p:cNvSpPr>
              <a:spLocks noChangeArrowheads="1"/>
            </p:cNvSpPr>
            <p:nvPr/>
          </p:nvSpPr>
          <p:spPr bwMode="auto">
            <a:xfrm>
              <a:off x="432" y="3577"/>
              <a:ext cx="702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Forsterite</a:t>
              </a:r>
            </a:p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 + Enstatite</a:t>
              </a:r>
            </a:p>
          </p:txBody>
        </p:sp>
        <p:sp>
          <p:nvSpPr>
            <p:cNvPr id="33870" name="Rectangle 40"/>
            <p:cNvSpPr>
              <a:spLocks noChangeArrowheads="1"/>
            </p:cNvSpPr>
            <p:nvPr/>
          </p:nvSpPr>
          <p:spPr bwMode="auto">
            <a:xfrm>
              <a:off x="432" y="3088"/>
              <a:ext cx="653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Forsterite </a:t>
              </a:r>
            </a:p>
            <a:p>
              <a:pPr eaLnBrk="0" hangingPunct="0"/>
              <a:r>
                <a:rPr lang="en-US" sz="1600">
                  <a:solidFill>
                    <a:srgbClr val="000000"/>
                  </a:solidFill>
                  <a:effectLst/>
                  <a:latin typeface="Calibri" pitchFamily="34" charset="0"/>
                </a:rPr>
                <a:t>+ Liquid</a:t>
              </a:r>
            </a:p>
          </p:txBody>
        </p:sp>
        <p:grpSp>
          <p:nvGrpSpPr>
            <p:cNvPr id="33871" name="Group 48"/>
            <p:cNvGrpSpPr>
              <a:grpSpLocks/>
            </p:cNvGrpSpPr>
            <p:nvPr/>
          </p:nvGrpSpPr>
          <p:grpSpPr bwMode="auto">
            <a:xfrm>
              <a:off x="341" y="2835"/>
              <a:ext cx="3621" cy="125"/>
              <a:chOff x="513" y="2835"/>
              <a:chExt cx="3625" cy="237"/>
            </a:xfrm>
          </p:grpSpPr>
          <p:sp>
            <p:nvSpPr>
              <p:cNvPr id="586801" name="Freeform 49"/>
              <p:cNvSpPr>
                <a:spLocks/>
              </p:cNvSpPr>
              <p:nvPr/>
            </p:nvSpPr>
            <p:spPr bwMode="auto">
              <a:xfrm>
                <a:off x="513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86802" name="Freeform 50"/>
              <p:cNvSpPr>
                <a:spLocks/>
              </p:cNvSpPr>
              <p:nvPr/>
            </p:nvSpPr>
            <p:spPr bwMode="auto">
              <a:xfrm>
                <a:off x="876" y="2835"/>
                <a:ext cx="34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86803" name="Freeform 51"/>
              <p:cNvSpPr>
                <a:spLocks/>
              </p:cNvSpPr>
              <p:nvPr/>
            </p:nvSpPr>
            <p:spPr bwMode="auto">
              <a:xfrm>
                <a:off x="1239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86804" name="Freeform 52"/>
              <p:cNvSpPr>
                <a:spLocks/>
              </p:cNvSpPr>
              <p:nvPr/>
            </p:nvSpPr>
            <p:spPr bwMode="auto">
              <a:xfrm>
                <a:off x="1602" y="2835"/>
                <a:ext cx="34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86805" name="Freeform 53"/>
              <p:cNvSpPr>
                <a:spLocks/>
              </p:cNvSpPr>
              <p:nvPr/>
            </p:nvSpPr>
            <p:spPr bwMode="auto">
              <a:xfrm>
                <a:off x="1968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86806" name="Freeform 54"/>
              <p:cNvSpPr>
                <a:spLocks/>
              </p:cNvSpPr>
              <p:nvPr/>
            </p:nvSpPr>
            <p:spPr bwMode="auto">
              <a:xfrm>
                <a:off x="2331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86807" name="Freeform 55"/>
              <p:cNvSpPr>
                <a:spLocks/>
              </p:cNvSpPr>
              <p:nvPr/>
            </p:nvSpPr>
            <p:spPr bwMode="auto">
              <a:xfrm>
                <a:off x="2694" y="2835"/>
                <a:ext cx="34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86808" name="Freeform 56"/>
              <p:cNvSpPr>
                <a:spLocks/>
              </p:cNvSpPr>
              <p:nvPr/>
            </p:nvSpPr>
            <p:spPr bwMode="auto">
              <a:xfrm>
                <a:off x="3057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86809" name="Freeform 57"/>
              <p:cNvSpPr>
                <a:spLocks/>
              </p:cNvSpPr>
              <p:nvPr/>
            </p:nvSpPr>
            <p:spPr bwMode="auto">
              <a:xfrm>
                <a:off x="3418" y="2835"/>
                <a:ext cx="34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586810" name="Freeform 58"/>
              <p:cNvSpPr>
                <a:spLocks/>
              </p:cNvSpPr>
              <p:nvPr/>
            </p:nvSpPr>
            <p:spPr bwMode="auto">
              <a:xfrm>
                <a:off x="3781" y="2835"/>
                <a:ext cx="357" cy="237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80" y="0"/>
                  </a:cxn>
                  <a:cxn ang="0">
                    <a:pos x="357" y="234"/>
                  </a:cxn>
                </a:cxnLst>
                <a:rect l="0" t="0" r="r" b="b"/>
                <a:pathLst>
                  <a:path w="357" h="237">
                    <a:moveTo>
                      <a:pt x="0" y="237"/>
                    </a:moveTo>
                    <a:lnTo>
                      <a:pt x="180" y="0"/>
                    </a:lnTo>
                    <a:lnTo>
                      <a:pt x="357" y="234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</p:grpSp>
        <p:sp>
          <p:nvSpPr>
            <p:cNvPr id="586811" name="Freeform 59"/>
            <p:cNvSpPr>
              <a:spLocks/>
            </p:cNvSpPr>
            <p:nvPr/>
          </p:nvSpPr>
          <p:spPr bwMode="auto">
            <a:xfrm>
              <a:off x="1257" y="2846"/>
              <a:ext cx="567" cy="7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6" y="630"/>
                </a:cxn>
                <a:cxn ang="0">
                  <a:pos x="256" y="628"/>
                </a:cxn>
                <a:cxn ang="0">
                  <a:pos x="316" y="633"/>
                </a:cxn>
                <a:cxn ang="0">
                  <a:pos x="373" y="654"/>
                </a:cxn>
                <a:cxn ang="0">
                  <a:pos x="415" y="679"/>
                </a:cxn>
                <a:cxn ang="0">
                  <a:pos x="453" y="717"/>
                </a:cxn>
                <a:cxn ang="0">
                  <a:pos x="567" y="100"/>
                </a:cxn>
              </a:cxnLst>
              <a:rect l="0" t="0" r="r" b="b"/>
              <a:pathLst>
                <a:path w="567" h="717">
                  <a:moveTo>
                    <a:pt x="0" y="0"/>
                  </a:moveTo>
                  <a:lnTo>
                    <a:pt x="216" y="630"/>
                  </a:lnTo>
                  <a:lnTo>
                    <a:pt x="256" y="628"/>
                  </a:lnTo>
                  <a:lnTo>
                    <a:pt x="316" y="633"/>
                  </a:lnTo>
                  <a:lnTo>
                    <a:pt x="373" y="654"/>
                  </a:lnTo>
                  <a:lnTo>
                    <a:pt x="415" y="679"/>
                  </a:lnTo>
                  <a:lnTo>
                    <a:pt x="453" y="717"/>
                  </a:lnTo>
                  <a:lnTo>
                    <a:pt x="567" y="10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6813" name="Freeform 61"/>
            <p:cNvSpPr>
              <a:spLocks/>
            </p:cNvSpPr>
            <p:nvPr/>
          </p:nvSpPr>
          <p:spPr bwMode="auto">
            <a:xfrm>
              <a:off x="3894" y="3759"/>
              <a:ext cx="76" cy="2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6814" name="Freeform 62"/>
            <p:cNvSpPr>
              <a:spLocks/>
            </p:cNvSpPr>
            <p:nvPr/>
          </p:nvSpPr>
          <p:spPr bwMode="auto">
            <a:xfrm>
              <a:off x="3894" y="3530"/>
              <a:ext cx="76" cy="2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6815" name="Freeform 63"/>
            <p:cNvSpPr>
              <a:spLocks/>
            </p:cNvSpPr>
            <p:nvPr/>
          </p:nvSpPr>
          <p:spPr bwMode="auto">
            <a:xfrm>
              <a:off x="3894" y="3298"/>
              <a:ext cx="76" cy="22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6816" name="Freeform 64"/>
            <p:cNvSpPr>
              <a:spLocks/>
            </p:cNvSpPr>
            <p:nvPr/>
          </p:nvSpPr>
          <p:spPr bwMode="auto">
            <a:xfrm>
              <a:off x="3894" y="3065"/>
              <a:ext cx="76" cy="2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6817" name="Freeform 65"/>
            <p:cNvSpPr>
              <a:spLocks/>
            </p:cNvSpPr>
            <p:nvPr/>
          </p:nvSpPr>
          <p:spPr bwMode="auto">
            <a:xfrm>
              <a:off x="3894" y="2835"/>
              <a:ext cx="76" cy="2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58" y="16"/>
                </a:cxn>
                <a:cxn ang="0">
                  <a:pos x="58" y="0"/>
                </a:cxn>
              </a:cxnLst>
              <a:rect l="0" t="0" r="r" b="b"/>
              <a:pathLst>
                <a:path w="59" h="17">
                  <a:moveTo>
                    <a:pt x="5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58" y="16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86818" name="Freeform 66"/>
          <p:cNvSpPr>
            <a:spLocks/>
          </p:cNvSpPr>
          <p:nvPr/>
        </p:nvSpPr>
        <p:spPr bwMode="auto">
          <a:xfrm>
            <a:off x="6181725" y="4133850"/>
            <a:ext cx="120650" cy="3492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19" name="Freeform 67"/>
          <p:cNvSpPr>
            <a:spLocks/>
          </p:cNvSpPr>
          <p:nvPr/>
        </p:nvSpPr>
        <p:spPr bwMode="auto">
          <a:xfrm>
            <a:off x="1093788" y="6264275"/>
            <a:ext cx="36512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20" name="Freeform 68"/>
          <p:cNvSpPr>
            <a:spLocks/>
          </p:cNvSpPr>
          <p:nvPr/>
        </p:nvSpPr>
        <p:spPr bwMode="auto">
          <a:xfrm>
            <a:off x="1674813" y="6264275"/>
            <a:ext cx="36512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21" name="Freeform 69"/>
          <p:cNvSpPr>
            <a:spLocks/>
          </p:cNvSpPr>
          <p:nvPr/>
        </p:nvSpPr>
        <p:spPr bwMode="auto">
          <a:xfrm>
            <a:off x="225107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22" name="Freeform 70"/>
          <p:cNvSpPr>
            <a:spLocks/>
          </p:cNvSpPr>
          <p:nvPr/>
        </p:nvSpPr>
        <p:spPr bwMode="auto">
          <a:xfrm>
            <a:off x="282892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23" name="Freeform 71"/>
          <p:cNvSpPr>
            <a:spLocks/>
          </p:cNvSpPr>
          <p:nvPr/>
        </p:nvSpPr>
        <p:spPr bwMode="auto">
          <a:xfrm>
            <a:off x="3403600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24" name="Freeform 72"/>
          <p:cNvSpPr>
            <a:spLocks/>
          </p:cNvSpPr>
          <p:nvPr/>
        </p:nvSpPr>
        <p:spPr bwMode="auto">
          <a:xfrm>
            <a:off x="398462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25" name="Freeform 73"/>
          <p:cNvSpPr>
            <a:spLocks/>
          </p:cNvSpPr>
          <p:nvPr/>
        </p:nvSpPr>
        <p:spPr bwMode="auto">
          <a:xfrm>
            <a:off x="4560888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26" name="Freeform 74"/>
          <p:cNvSpPr>
            <a:spLocks/>
          </p:cNvSpPr>
          <p:nvPr/>
        </p:nvSpPr>
        <p:spPr bwMode="auto">
          <a:xfrm>
            <a:off x="5135563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27" name="Freeform 75"/>
          <p:cNvSpPr>
            <a:spLocks/>
          </p:cNvSpPr>
          <p:nvPr/>
        </p:nvSpPr>
        <p:spPr bwMode="auto">
          <a:xfrm>
            <a:off x="5716588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28" name="Freeform 76"/>
          <p:cNvSpPr>
            <a:spLocks/>
          </p:cNvSpPr>
          <p:nvPr/>
        </p:nvSpPr>
        <p:spPr bwMode="auto">
          <a:xfrm>
            <a:off x="525463" y="3036888"/>
            <a:ext cx="119062" cy="36512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29" name="Freeform 77"/>
          <p:cNvSpPr>
            <a:spLocks/>
          </p:cNvSpPr>
          <p:nvPr/>
        </p:nvSpPr>
        <p:spPr bwMode="auto">
          <a:xfrm>
            <a:off x="525463" y="3398838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30" name="Freeform 78"/>
          <p:cNvSpPr>
            <a:spLocks/>
          </p:cNvSpPr>
          <p:nvPr/>
        </p:nvSpPr>
        <p:spPr bwMode="auto">
          <a:xfrm>
            <a:off x="525463" y="3768725"/>
            <a:ext cx="119062" cy="36513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31" name="Rectangle 79"/>
          <p:cNvSpPr>
            <a:spLocks noChangeArrowheads="1"/>
          </p:cNvSpPr>
          <p:nvPr/>
        </p:nvSpPr>
        <p:spPr bwMode="auto">
          <a:xfrm>
            <a:off x="-25400" y="4811713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1600</a:t>
            </a:r>
          </a:p>
        </p:txBody>
      </p:sp>
      <p:sp>
        <p:nvSpPr>
          <p:cNvPr id="586832" name="Rectangle 80"/>
          <p:cNvSpPr>
            <a:spLocks noChangeArrowheads="1"/>
          </p:cNvSpPr>
          <p:nvPr/>
        </p:nvSpPr>
        <p:spPr bwMode="auto">
          <a:xfrm>
            <a:off x="-15875" y="5943600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1500</a:t>
            </a:r>
          </a:p>
        </p:txBody>
      </p:sp>
      <p:sp>
        <p:nvSpPr>
          <p:cNvPr id="586833" name="Rectangle 81"/>
          <p:cNvSpPr>
            <a:spLocks noChangeArrowheads="1"/>
          </p:cNvSpPr>
          <p:nvPr/>
        </p:nvSpPr>
        <p:spPr bwMode="auto">
          <a:xfrm>
            <a:off x="-11113" y="3609975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1700</a:t>
            </a:r>
          </a:p>
        </p:txBody>
      </p:sp>
      <p:sp>
        <p:nvSpPr>
          <p:cNvPr id="586834" name="Rectangle 82"/>
          <p:cNvSpPr>
            <a:spLocks noChangeArrowheads="1"/>
          </p:cNvSpPr>
          <p:nvPr/>
        </p:nvSpPr>
        <p:spPr bwMode="auto">
          <a:xfrm rot="16200000">
            <a:off x="2072" y="4238582"/>
            <a:ext cx="556243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 </a:t>
            </a:r>
            <a:r>
              <a:rPr lang="en-US" baseline="30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</a:t>
            </a:r>
          </a:p>
        </p:txBody>
      </p:sp>
      <p:sp>
        <p:nvSpPr>
          <p:cNvPr id="586835" name="Freeform 83"/>
          <p:cNvSpPr>
            <a:spLocks/>
          </p:cNvSpPr>
          <p:nvPr/>
        </p:nvSpPr>
        <p:spPr bwMode="auto">
          <a:xfrm>
            <a:off x="525463" y="4133850"/>
            <a:ext cx="119062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36" name="Freeform 84"/>
          <p:cNvSpPr>
            <a:spLocks/>
          </p:cNvSpPr>
          <p:nvPr/>
        </p:nvSpPr>
        <p:spPr bwMode="auto">
          <a:xfrm>
            <a:off x="525463" y="4500563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37" name="Freeform 85"/>
          <p:cNvSpPr>
            <a:spLocks/>
          </p:cNvSpPr>
          <p:nvPr/>
        </p:nvSpPr>
        <p:spPr bwMode="auto">
          <a:xfrm>
            <a:off x="525463" y="4865688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38" name="Freeform 86"/>
          <p:cNvSpPr>
            <a:spLocks/>
          </p:cNvSpPr>
          <p:nvPr/>
        </p:nvSpPr>
        <p:spPr bwMode="auto">
          <a:xfrm>
            <a:off x="525463" y="5235575"/>
            <a:ext cx="119062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39" name="Freeform 87"/>
          <p:cNvSpPr>
            <a:spLocks/>
          </p:cNvSpPr>
          <p:nvPr/>
        </p:nvSpPr>
        <p:spPr bwMode="auto">
          <a:xfrm>
            <a:off x="525463" y="5603875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40" name="Freeform 88"/>
          <p:cNvSpPr>
            <a:spLocks/>
          </p:cNvSpPr>
          <p:nvPr/>
        </p:nvSpPr>
        <p:spPr bwMode="auto">
          <a:xfrm>
            <a:off x="525463" y="5967413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41" name="Freeform 89"/>
          <p:cNvSpPr>
            <a:spLocks/>
          </p:cNvSpPr>
          <p:nvPr/>
        </p:nvSpPr>
        <p:spPr bwMode="auto">
          <a:xfrm>
            <a:off x="519113" y="2667000"/>
            <a:ext cx="5789612" cy="36798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706"/>
              </a:cxn>
              <a:cxn ang="0">
                <a:pos x="2817" y="1706"/>
              </a:cxn>
              <a:cxn ang="0">
                <a:pos x="2817" y="0"/>
              </a:cxn>
              <a:cxn ang="0">
                <a:pos x="0" y="0"/>
              </a:cxn>
              <a:cxn ang="0">
                <a:pos x="3" y="6"/>
              </a:cxn>
              <a:cxn ang="0">
                <a:pos x="2814" y="6"/>
              </a:cxn>
              <a:cxn ang="0">
                <a:pos x="2811" y="3"/>
              </a:cxn>
              <a:cxn ang="0">
                <a:pos x="2811" y="1703"/>
              </a:cxn>
              <a:cxn ang="0">
                <a:pos x="2814" y="1700"/>
              </a:cxn>
              <a:cxn ang="0">
                <a:pos x="3" y="1700"/>
              </a:cxn>
              <a:cxn ang="0">
                <a:pos x="6" y="1703"/>
              </a:cxn>
              <a:cxn ang="0">
                <a:pos x="6" y="3"/>
              </a:cxn>
              <a:cxn ang="0">
                <a:pos x="3" y="6"/>
              </a:cxn>
              <a:cxn ang="0">
                <a:pos x="0" y="0"/>
              </a:cxn>
            </a:cxnLst>
            <a:rect l="0" t="0" r="r" b="b"/>
            <a:pathLst>
              <a:path w="2818" h="1707">
                <a:moveTo>
                  <a:pt x="0" y="0"/>
                </a:moveTo>
                <a:lnTo>
                  <a:pt x="0" y="1706"/>
                </a:lnTo>
                <a:lnTo>
                  <a:pt x="2817" y="1706"/>
                </a:lnTo>
                <a:lnTo>
                  <a:pt x="2817" y="0"/>
                </a:lnTo>
                <a:lnTo>
                  <a:pt x="0" y="0"/>
                </a:lnTo>
                <a:lnTo>
                  <a:pt x="3" y="6"/>
                </a:lnTo>
                <a:lnTo>
                  <a:pt x="2814" y="6"/>
                </a:lnTo>
                <a:lnTo>
                  <a:pt x="2811" y="3"/>
                </a:lnTo>
                <a:lnTo>
                  <a:pt x="2811" y="1703"/>
                </a:lnTo>
                <a:lnTo>
                  <a:pt x="2814" y="1700"/>
                </a:lnTo>
                <a:lnTo>
                  <a:pt x="3" y="1700"/>
                </a:lnTo>
                <a:lnTo>
                  <a:pt x="6" y="1703"/>
                </a:lnTo>
                <a:lnTo>
                  <a:pt x="6" y="3"/>
                </a:lnTo>
                <a:lnTo>
                  <a:pt x="3" y="6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42" name="Rectangle 90"/>
          <p:cNvSpPr>
            <a:spLocks noChangeArrowheads="1"/>
          </p:cNvSpPr>
          <p:nvPr/>
        </p:nvSpPr>
        <p:spPr bwMode="auto">
          <a:xfrm>
            <a:off x="0" y="2343150"/>
            <a:ext cx="91440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At ambient pressure Enstatite melts incongruently.</a:t>
            </a:r>
            <a:endParaRPr 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86844" name="Line 92"/>
          <p:cNvSpPr>
            <a:spLocks noChangeShapeType="1"/>
          </p:cNvSpPr>
          <p:nvPr/>
        </p:nvSpPr>
        <p:spPr bwMode="auto">
          <a:xfrm>
            <a:off x="2005013" y="3619500"/>
            <a:ext cx="0" cy="2719388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45" name="AutoShape 93"/>
          <p:cNvSpPr>
            <a:spLocks noChangeArrowheads="1"/>
          </p:cNvSpPr>
          <p:nvPr/>
        </p:nvSpPr>
        <p:spPr bwMode="auto">
          <a:xfrm>
            <a:off x="1852613" y="3481388"/>
            <a:ext cx="288925" cy="276225"/>
          </a:xfrm>
          <a:prstGeom prst="star5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46" name="AutoShape 94"/>
          <p:cNvSpPr>
            <a:spLocks noChangeArrowheads="1"/>
          </p:cNvSpPr>
          <p:nvPr/>
        </p:nvSpPr>
        <p:spPr bwMode="auto">
          <a:xfrm rot="4226407">
            <a:off x="1645444" y="4917281"/>
            <a:ext cx="1063625" cy="195263"/>
          </a:xfrm>
          <a:prstGeom prst="rightArrow">
            <a:avLst>
              <a:gd name="adj1" fmla="val 50000"/>
              <a:gd name="adj2" fmla="val 136179"/>
            </a:avLst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6849" name="Rectangle 97"/>
          <p:cNvSpPr>
            <a:spLocks noChangeArrowheads="1"/>
          </p:cNvSpPr>
          <p:nvPr/>
        </p:nvSpPr>
        <p:spPr bwMode="auto">
          <a:xfrm>
            <a:off x="6267450" y="5286375"/>
            <a:ext cx="2876550" cy="1265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equilibrium conditions, the crystallization process ends here.</a:t>
            </a:r>
          </a:p>
        </p:txBody>
      </p:sp>
      <p:sp>
        <p:nvSpPr>
          <p:cNvPr id="586850" name="Rectangle 98"/>
          <p:cNvSpPr>
            <a:spLocks noChangeArrowheads="1"/>
          </p:cNvSpPr>
          <p:nvPr/>
        </p:nvSpPr>
        <p:spPr bwMode="auto">
          <a:xfrm>
            <a:off x="6273800" y="2466975"/>
            <a:ext cx="2870200" cy="325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5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melt previously formed encounters forsterite on the liquidus and, with decreasing T, evolves towards the </a:t>
            </a:r>
            <a:r>
              <a:rPr lang="en-US" sz="25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Peritectic</a:t>
            </a:r>
            <a:r>
              <a:rPr lang="en-US" sz="25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Point. </a:t>
            </a:r>
          </a:p>
        </p:txBody>
      </p:sp>
      <p:sp>
        <p:nvSpPr>
          <p:cNvPr id="96" name="Rectangle 3"/>
          <p:cNvSpPr>
            <a:spLocks noChangeArrowheads="1"/>
          </p:cNvSpPr>
          <p:nvPr/>
        </p:nvSpPr>
        <p:spPr bwMode="auto">
          <a:xfrm>
            <a:off x="189186" y="515938"/>
            <a:ext cx="8765628" cy="155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Different phases have different </a:t>
            </a:r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compressibilities</a:t>
            </a:r>
            <a:endParaRPr 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Thus P will change Gibbs Free Energy differentially, raising melting point and shifting eutectic position (and thus the composition of the first melt, etc.).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86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8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68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0" dur="3000"/>
                                        <p:tgtEl>
                                          <p:spTgt spid="586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86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6842" grpId="0" build="p"/>
      <p:bldP spid="586846" grpId="0" animBg="1"/>
      <p:bldP spid="586849" grpId="0"/>
      <p:bldP spid="586850" grpId="0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2"/>
          <p:cNvSpPr>
            <a:spLocks noChangeArrowheads="1"/>
          </p:cNvSpPr>
          <p:nvPr/>
        </p:nvSpPr>
        <p:spPr bwMode="auto">
          <a:xfrm>
            <a:off x="0" y="6443663"/>
            <a:ext cx="9144000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47" name="Rectangle 3"/>
          <p:cNvSpPr>
            <a:spLocks noChangeArrowheads="1"/>
          </p:cNvSpPr>
          <p:nvPr/>
        </p:nvSpPr>
        <p:spPr bwMode="auto">
          <a:xfrm>
            <a:off x="522288" y="2690813"/>
            <a:ext cx="5757862" cy="3629025"/>
          </a:xfrm>
          <a:prstGeom prst="rect">
            <a:avLst/>
          </a:prstGeom>
          <a:solidFill>
            <a:srgbClr val="FFCC00"/>
          </a:solidFill>
          <a:ln w="127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48" name="Freeform 4"/>
          <p:cNvSpPr>
            <a:spLocks/>
          </p:cNvSpPr>
          <p:nvPr/>
        </p:nvSpPr>
        <p:spPr bwMode="auto">
          <a:xfrm>
            <a:off x="1997075" y="4498975"/>
            <a:ext cx="901700" cy="115252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214" y="638"/>
              </a:cxn>
              <a:cxn ang="0">
                <a:pos x="262" y="640"/>
              </a:cxn>
              <a:cxn ang="0">
                <a:pos x="326" y="654"/>
              </a:cxn>
              <a:cxn ang="0">
                <a:pos x="384" y="674"/>
              </a:cxn>
              <a:cxn ang="0">
                <a:pos x="416" y="692"/>
              </a:cxn>
              <a:cxn ang="0">
                <a:pos x="450" y="726"/>
              </a:cxn>
              <a:cxn ang="0">
                <a:pos x="568" y="104"/>
              </a:cxn>
              <a:cxn ang="0">
                <a:pos x="532" y="128"/>
              </a:cxn>
              <a:cxn ang="0">
                <a:pos x="356" y="0"/>
              </a:cxn>
              <a:cxn ang="0">
                <a:pos x="178" y="122"/>
              </a:cxn>
              <a:cxn ang="0">
                <a:pos x="0" y="12"/>
              </a:cxn>
            </a:cxnLst>
            <a:rect l="0" t="0" r="r" b="b"/>
            <a:pathLst>
              <a:path w="568" h="726">
                <a:moveTo>
                  <a:pt x="0" y="12"/>
                </a:moveTo>
                <a:lnTo>
                  <a:pt x="214" y="638"/>
                </a:lnTo>
                <a:lnTo>
                  <a:pt x="262" y="640"/>
                </a:lnTo>
                <a:lnTo>
                  <a:pt x="326" y="654"/>
                </a:lnTo>
                <a:lnTo>
                  <a:pt x="384" y="674"/>
                </a:lnTo>
                <a:lnTo>
                  <a:pt x="416" y="692"/>
                </a:lnTo>
                <a:lnTo>
                  <a:pt x="450" y="726"/>
                </a:lnTo>
                <a:lnTo>
                  <a:pt x="568" y="104"/>
                </a:lnTo>
                <a:lnTo>
                  <a:pt x="532" y="128"/>
                </a:lnTo>
                <a:lnTo>
                  <a:pt x="356" y="0"/>
                </a:lnTo>
                <a:lnTo>
                  <a:pt x="178" y="122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49" name="Freeform 5"/>
          <p:cNvSpPr>
            <a:spLocks/>
          </p:cNvSpPr>
          <p:nvPr/>
        </p:nvSpPr>
        <p:spPr bwMode="auto">
          <a:xfrm>
            <a:off x="1830388" y="2686050"/>
            <a:ext cx="1044575" cy="923925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02" y="582"/>
              </a:cxn>
              <a:cxn ang="0">
                <a:pos x="156" y="438"/>
              </a:cxn>
              <a:cxn ang="0">
                <a:pos x="204" y="386"/>
              </a:cxn>
              <a:cxn ang="0">
                <a:pos x="272" y="344"/>
              </a:cxn>
              <a:cxn ang="0">
                <a:pos x="318" y="342"/>
              </a:cxn>
              <a:cxn ang="0">
                <a:pos x="398" y="360"/>
              </a:cxn>
              <a:cxn ang="0">
                <a:pos x="460" y="376"/>
              </a:cxn>
              <a:cxn ang="0">
                <a:pos x="538" y="410"/>
              </a:cxn>
              <a:cxn ang="0">
                <a:pos x="556" y="414"/>
              </a:cxn>
              <a:cxn ang="0">
                <a:pos x="658" y="0"/>
              </a:cxn>
              <a:cxn ang="0">
                <a:pos x="0" y="4"/>
              </a:cxn>
            </a:cxnLst>
            <a:rect l="0" t="0" r="r" b="b"/>
            <a:pathLst>
              <a:path w="658" h="582">
                <a:moveTo>
                  <a:pt x="0" y="4"/>
                </a:moveTo>
                <a:lnTo>
                  <a:pt x="102" y="582"/>
                </a:lnTo>
                <a:lnTo>
                  <a:pt x="156" y="438"/>
                </a:lnTo>
                <a:lnTo>
                  <a:pt x="204" y="386"/>
                </a:lnTo>
                <a:lnTo>
                  <a:pt x="272" y="344"/>
                </a:lnTo>
                <a:lnTo>
                  <a:pt x="318" y="342"/>
                </a:lnTo>
                <a:lnTo>
                  <a:pt x="398" y="360"/>
                </a:lnTo>
                <a:lnTo>
                  <a:pt x="460" y="376"/>
                </a:lnTo>
                <a:lnTo>
                  <a:pt x="538" y="410"/>
                </a:lnTo>
                <a:lnTo>
                  <a:pt x="556" y="414"/>
                </a:lnTo>
                <a:lnTo>
                  <a:pt x="658" y="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50" name="Rectangle 6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763588" y="47625"/>
            <a:ext cx="7772400" cy="746125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n-US" sz="40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Pressure Effects</a:t>
            </a:r>
          </a:p>
        </p:txBody>
      </p:sp>
      <p:sp>
        <p:nvSpPr>
          <p:cNvPr id="594952" name="Freeform 8"/>
          <p:cNvSpPr>
            <a:spLocks/>
          </p:cNvSpPr>
          <p:nvPr/>
        </p:nvSpPr>
        <p:spPr bwMode="auto">
          <a:xfrm>
            <a:off x="6181725" y="3768725"/>
            <a:ext cx="120650" cy="36513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53" name="Freeform 9"/>
          <p:cNvSpPr>
            <a:spLocks/>
          </p:cNvSpPr>
          <p:nvPr/>
        </p:nvSpPr>
        <p:spPr bwMode="auto">
          <a:xfrm>
            <a:off x="6181725" y="3398838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54" name="Freeform 10"/>
          <p:cNvSpPr>
            <a:spLocks/>
          </p:cNvSpPr>
          <p:nvPr/>
        </p:nvSpPr>
        <p:spPr bwMode="auto">
          <a:xfrm>
            <a:off x="6181725" y="3036888"/>
            <a:ext cx="120650" cy="36512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55" name="Freeform 11"/>
          <p:cNvSpPr>
            <a:spLocks/>
          </p:cNvSpPr>
          <p:nvPr/>
        </p:nvSpPr>
        <p:spPr bwMode="auto">
          <a:xfrm>
            <a:off x="5716588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56" name="Freeform 12"/>
          <p:cNvSpPr>
            <a:spLocks/>
          </p:cNvSpPr>
          <p:nvPr/>
        </p:nvSpPr>
        <p:spPr bwMode="auto">
          <a:xfrm>
            <a:off x="5135563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57" name="Freeform 13"/>
          <p:cNvSpPr>
            <a:spLocks/>
          </p:cNvSpPr>
          <p:nvPr/>
        </p:nvSpPr>
        <p:spPr bwMode="auto">
          <a:xfrm>
            <a:off x="4560888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58" name="Freeform 14"/>
          <p:cNvSpPr>
            <a:spLocks/>
          </p:cNvSpPr>
          <p:nvPr/>
        </p:nvSpPr>
        <p:spPr bwMode="auto">
          <a:xfrm>
            <a:off x="398462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59" name="Freeform 15"/>
          <p:cNvSpPr>
            <a:spLocks/>
          </p:cNvSpPr>
          <p:nvPr/>
        </p:nvSpPr>
        <p:spPr bwMode="auto">
          <a:xfrm>
            <a:off x="3403600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60" name="Freeform 16"/>
          <p:cNvSpPr>
            <a:spLocks/>
          </p:cNvSpPr>
          <p:nvPr/>
        </p:nvSpPr>
        <p:spPr bwMode="auto">
          <a:xfrm>
            <a:off x="282892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61" name="Freeform 17"/>
          <p:cNvSpPr>
            <a:spLocks/>
          </p:cNvSpPr>
          <p:nvPr/>
        </p:nvSpPr>
        <p:spPr bwMode="auto">
          <a:xfrm>
            <a:off x="225107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62" name="Freeform 18"/>
          <p:cNvSpPr>
            <a:spLocks/>
          </p:cNvSpPr>
          <p:nvPr/>
        </p:nvSpPr>
        <p:spPr bwMode="auto">
          <a:xfrm>
            <a:off x="1674813" y="2673350"/>
            <a:ext cx="36512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63" name="Freeform 19"/>
          <p:cNvSpPr>
            <a:spLocks/>
          </p:cNvSpPr>
          <p:nvPr/>
        </p:nvSpPr>
        <p:spPr bwMode="auto">
          <a:xfrm>
            <a:off x="1093788" y="2673350"/>
            <a:ext cx="36512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64" name="Freeform 20"/>
          <p:cNvSpPr>
            <a:spLocks/>
          </p:cNvSpPr>
          <p:nvPr/>
        </p:nvSpPr>
        <p:spPr bwMode="auto">
          <a:xfrm>
            <a:off x="1825625" y="2725738"/>
            <a:ext cx="1036638" cy="8969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1" y="415"/>
              </a:cxn>
              <a:cxn ang="0">
                <a:pos x="99" y="373"/>
              </a:cxn>
              <a:cxn ang="0">
                <a:pos x="132" y="307"/>
              </a:cxn>
              <a:cxn ang="0">
                <a:pos x="132" y="310"/>
              </a:cxn>
              <a:cxn ang="0">
                <a:pos x="165" y="268"/>
              </a:cxn>
              <a:cxn ang="0">
                <a:pos x="162" y="268"/>
              </a:cxn>
              <a:cxn ang="0">
                <a:pos x="211" y="241"/>
              </a:cxn>
              <a:cxn ang="0">
                <a:pos x="247" y="238"/>
              </a:cxn>
              <a:cxn ang="0">
                <a:pos x="307" y="250"/>
              </a:cxn>
              <a:cxn ang="0">
                <a:pos x="355" y="262"/>
              </a:cxn>
              <a:cxn ang="0">
                <a:pos x="433" y="292"/>
              </a:cxn>
              <a:cxn ang="0">
                <a:pos x="503" y="33"/>
              </a:cxn>
              <a:cxn ang="0">
                <a:pos x="497" y="33"/>
              </a:cxn>
              <a:cxn ang="0">
                <a:pos x="430" y="289"/>
              </a:cxn>
              <a:cxn ang="0">
                <a:pos x="433" y="286"/>
              </a:cxn>
              <a:cxn ang="0">
                <a:pos x="355" y="256"/>
              </a:cxn>
              <a:cxn ang="0">
                <a:pos x="307" y="244"/>
              </a:cxn>
              <a:cxn ang="0">
                <a:pos x="247" y="232"/>
              </a:cxn>
              <a:cxn ang="0">
                <a:pos x="211" y="235"/>
              </a:cxn>
              <a:cxn ang="0">
                <a:pos x="159" y="262"/>
              </a:cxn>
              <a:cxn ang="0">
                <a:pos x="126" y="304"/>
              </a:cxn>
              <a:cxn ang="0">
                <a:pos x="93" y="373"/>
              </a:cxn>
              <a:cxn ang="0">
                <a:pos x="78" y="406"/>
              </a:cxn>
              <a:cxn ang="0">
                <a:pos x="84" y="406"/>
              </a:cxn>
              <a:cxn ang="0">
                <a:pos x="6" y="0"/>
              </a:cxn>
              <a:cxn ang="0">
                <a:pos x="0" y="0"/>
              </a:cxn>
            </a:cxnLst>
            <a:rect l="0" t="0" r="r" b="b"/>
            <a:pathLst>
              <a:path w="504" h="416">
                <a:moveTo>
                  <a:pt x="0" y="0"/>
                </a:moveTo>
                <a:lnTo>
                  <a:pt x="81" y="415"/>
                </a:lnTo>
                <a:lnTo>
                  <a:pt x="99" y="373"/>
                </a:lnTo>
                <a:lnTo>
                  <a:pt x="132" y="307"/>
                </a:lnTo>
                <a:lnTo>
                  <a:pt x="132" y="310"/>
                </a:lnTo>
                <a:lnTo>
                  <a:pt x="165" y="268"/>
                </a:lnTo>
                <a:lnTo>
                  <a:pt x="162" y="268"/>
                </a:lnTo>
                <a:lnTo>
                  <a:pt x="211" y="241"/>
                </a:lnTo>
                <a:lnTo>
                  <a:pt x="247" y="238"/>
                </a:lnTo>
                <a:lnTo>
                  <a:pt x="307" y="250"/>
                </a:lnTo>
                <a:lnTo>
                  <a:pt x="355" y="262"/>
                </a:lnTo>
                <a:lnTo>
                  <a:pt x="433" y="292"/>
                </a:lnTo>
                <a:lnTo>
                  <a:pt x="503" y="33"/>
                </a:lnTo>
                <a:lnTo>
                  <a:pt x="497" y="33"/>
                </a:lnTo>
                <a:lnTo>
                  <a:pt x="430" y="289"/>
                </a:lnTo>
                <a:lnTo>
                  <a:pt x="433" y="286"/>
                </a:lnTo>
                <a:lnTo>
                  <a:pt x="355" y="256"/>
                </a:lnTo>
                <a:lnTo>
                  <a:pt x="307" y="244"/>
                </a:lnTo>
                <a:lnTo>
                  <a:pt x="247" y="232"/>
                </a:lnTo>
                <a:lnTo>
                  <a:pt x="211" y="235"/>
                </a:lnTo>
                <a:lnTo>
                  <a:pt x="159" y="262"/>
                </a:lnTo>
                <a:lnTo>
                  <a:pt x="126" y="304"/>
                </a:lnTo>
                <a:lnTo>
                  <a:pt x="93" y="373"/>
                </a:lnTo>
                <a:lnTo>
                  <a:pt x="78" y="406"/>
                </a:lnTo>
                <a:lnTo>
                  <a:pt x="84" y="406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65" name="Freeform 21"/>
          <p:cNvSpPr>
            <a:spLocks/>
          </p:cNvSpPr>
          <p:nvPr/>
        </p:nvSpPr>
        <p:spPr bwMode="auto">
          <a:xfrm>
            <a:off x="525463" y="3614738"/>
            <a:ext cx="1722437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837" y="16"/>
              </a:cxn>
              <a:cxn ang="0">
                <a:pos x="83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838" h="17">
                <a:moveTo>
                  <a:pt x="0" y="16"/>
                </a:moveTo>
                <a:lnTo>
                  <a:pt x="837" y="16"/>
                </a:lnTo>
                <a:lnTo>
                  <a:pt x="83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66" name="Freeform 22"/>
          <p:cNvSpPr>
            <a:spLocks/>
          </p:cNvSpPr>
          <p:nvPr/>
        </p:nvSpPr>
        <p:spPr bwMode="auto">
          <a:xfrm>
            <a:off x="2238375" y="3251200"/>
            <a:ext cx="34925" cy="8715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03"/>
              </a:cxn>
              <a:cxn ang="0">
                <a:pos x="16" y="40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404">
                <a:moveTo>
                  <a:pt x="0" y="0"/>
                </a:moveTo>
                <a:lnTo>
                  <a:pt x="0" y="403"/>
                </a:lnTo>
                <a:lnTo>
                  <a:pt x="16" y="40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67" name="Freeform 23"/>
          <p:cNvSpPr>
            <a:spLocks/>
          </p:cNvSpPr>
          <p:nvPr/>
        </p:nvSpPr>
        <p:spPr bwMode="auto">
          <a:xfrm>
            <a:off x="538163" y="5508625"/>
            <a:ext cx="1790700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871" y="16"/>
              </a:cxn>
              <a:cxn ang="0">
                <a:pos x="871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872" h="17">
                <a:moveTo>
                  <a:pt x="0" y="16"/>
                </a:moveTo>
                <a:lnTo>
                  <a:pt x="871" y="16"/>
                </a:lnTo>
                <a:lnTo>
                  <a:pt x="871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68" name="Freeform 24"/>
          <p:cNvSpPr>
            <a:spLocks/>
          </p:cNvSpPr>
          <p:nvPr/>
        </p:nvSpPr>
        <p:spPr bwMode="auto">
          <a:xfrm>
            <a:off x="2232025" y="5514975"/>
            <a:ext cx="34925" cy="8207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79"/>
              </a:cxn>
              <a:cxn ang="0">
                <a:pos x="16" y="379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80">
                <a:moveTo>
                  <a:pt x="0" y="0"/>
                </a:moveTo>
                <a:lnTo>
                  <a:pt x="0" y="379"/>
                </a:lnTo>
                <a:lnTo>
                  <a:pt x="16" y="379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69" name="Freeform 25"/>
          <p:cNvSpPr>
            <a:spLocks/>
          </p:cNvSpPr>
          <p:nvPr/>
        </p:nvSpPr>
        <p:spPr bwMode="auto">
          <a:xfrm>
            <a:off x="2244725" y="5651500"/>
            <a:ext cx="4052888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1971" y="16"/>
              </a:cxn>
              <a:cxn ang="0">
                <a:pos x="1971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1972" h="17">
                <a:moveTo>
                  <a:pt x="0" y="16"/>
                </a:moveTo>
                <a:lnTo>
                  <a:pt x="1971" y="16"/>
                </a:lnTo>
                <a:lnTo>
                  <a:pt x="1971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70" name="Freeform 26"/>
          <p:cNvSpPr>
            <a:spLocks/>
          </p:cNvSpPr>
          <p:nvPr/>
        </p:nvSpPr>
        <p:spPr bwMode="auto">
          <a:xfrm>
            <a:off x="2251075" y="3348038"/>
            <a:ext cx="4057650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1974" y="16"/>
              </a:cxn>
              <a:cxn ang="0">
                <a:pos x="1974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1975" h="17">
                <a:moveTo>
                  <a:pt x="0" y="16"/>
                </a:moveTo>
                <a:lnTo>
                  <a:pt x="1974" y="16"/>
                </a:lnTo>
                <a:lnTo>
                  <a:pt x="1974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34842" name="Rectangle 27"/>
          <p:cNvSpPr>
            <a:spLocks noChangeArrowheads="1"/>
          </p:cNvSpPr>
          <p:nvPr/>
        </p:nvSpPr>
        <p:spPr bwMode="auto">
          <a:xfrm>
            <a:off x="3819525" y="5727700"/>
            <a:ext cx="2063706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Cristobalite</a:t>
            </a:r>
          </a:p>
        </p:txBody>
      </p:sp>
      <p:sp>
        <p:nvSpPr>
          <p:cNvPr id="594972" name="Line 28"/>
          <p:cNvSpPr>
            <a:spLocks noChangeShapeType="1"/>
          </p:cNvSpPr>
          <p:nvPr/>
        </p:nvSpPr>
        <p:spPr bwMode="auto">
          <a:xfrm>
            <a:off x="2382838" y="5586413"/>
            <a:ext cx="123825" cy="2190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34844" name="Rectangle 29"/>
          <p:cNvSpPr>
            <a:spLocks noChangeArrowheads="1"/>
          </p:cNvSpPr>
          <p:nvPr/>
        </p:nvSpPr>
        <p:spPr bwMode="auto">
          <a:xfrm>
            <a:off x="2852738" y="3497263"/>
            <a:ext cx="210544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High Quartz</a:t>
            </a:r>
          </a:p>
        </p:txBody>
      </p:sp>
      <p:sp>
        <p:nvSpPr>
          <p:cNvPr id="34845" name="Rectangle 30"/>
          <p:cNvSpPr>
            <a:spLocks noChangeArrowheads="1"/>
          </p:cNvSpPr>
          <p:nvPr/>
        </p:nvSpPr>
        <p:spPr bwMode="auto">
          <a:xfrm>
            <a:off x="2867025" y="2997200"/>
            <a:ext cx="1873911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High Quartz + Liquid</a:t>
            </a:r>
          </a:p>
        </p:txBody>
      </p:sp>
      <p:sp>
        <p:nvSpPr>
          <p:cNvPr id="594975" name="Rectangle 31"/>
          <p:cNvSpPr>
            <a:spLocks noChangeArrowheads="1"/>
          </p:cNvSpPr>
          <p:nvPr/>
        </p:nvSpPr>
        <p:spPr bwMode="auto">
          <a:xfrm>
            <a:off x="4887913" y="2711450"/>
            <a:ext cx="1152944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4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1.2 GPa</a:t>
            </a:r>
          </a:p>
        </p:txBody>
      </p:sp>
      <p:sp>
        <p:nvSpPr>
          <p:cNvPr id="594976" name="Rectangle 32"/>
          <p:cNvSpPr>
            <a:spLocks noChangeArrowheads="1"/>
          </p:cNvSpPr>
          <p:nvPr/>
        </p:nvSpPr>
        <p:spPr bwMode="auto">
          <a:xfrm>
            <a:off x="4243388" y="4870450"/>
            <a:ext cx="1619418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4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0.0001 GPa</a:t>
            </a:r>
          </a:p>
        </p:txBody>
      </p:sp>
      <p:sp>
        <p:nvSpPr>
          <p:cNvPr id="34848" name="Rectangle 33"/>
          <p:cNvSpPr>
            <a:spLocks noChangeArrowheads="1"/>
          </p:cNvSpPr>
          <p:nvPr/>
        </p:nvSpPr>
        <p:spPr bwMode="auto">
          <a:xfrm>
            <a:off x="2547938" y="3914775"/>
            <a:ext cx="1616533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Liquid</a:t>
            </a:r>
          </a:p>
        </p:txBody>
      </p:sp>
      <p:sp>
        <p:nvSpPr>
          <p:cNvPr id="34849" name="Rectangle 34"/>
          <p:cNvSpPr>
            <a:spLocks noChangeArrowheads="1"/>
          </p:cNvSpPr>
          <p:nvPr/>
        </p:nvSpPr>
        <p:spPr bwMode="auto">
          <a:xfrm>
            <a:off x="2851150" y="5232400"/>
            <a:ext cx="183216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Cristobalite + Liquid</a:t>
            </a:r>
          </a:p>
        </p:txBody>
      </p:sp>
      <p:sp>
        <p:nvSpPr>
          <p:cNvPr id="594979" name="Rectangle 35"/>
          <p:cNvSpPr>
            <a:spLocks noChangeArrowheads="1"/>
          </p:cNvSpPr>
          <p:nvPr/>
        </p:nvSpPr>
        <p:spPr bwMode="auto">
          <a:xfrm>
            <a:off x="1952625" y="2878138"/>
            <a:ext cx="68768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</a:t>
            </a:r>
          </a:p>
        </p:txBody>
      </p:sp>
      <p:sp>
        <p:nvSpPr>
          <p:cNvPr id="594980" name="Rectangle 36"/>
          <p:cNvSpPr>
            <a:spLocks noChangeArrowheads="1"/>
          </p:cNvSpPr>
          <p:nvPr/>
        </p:nvSpPr>
        <p:spPr bwMode="auto">
          <a:xfrm>
            <a:off x="2146300" y="4872038"/>
            <a:ext cx="68768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</a:t>
            </a:r>
          </a:p>
        </p:txBody>
      </p:sp>
      <p:sp>
        <p:nvSpPr>
          <p:cNvPr id="34852" name="Rectangle 37"/>
          <p:cNvSpPr>
            <a:spLocks noChangeArrowheads="1"/>
          </p:cNvSpPr>
          <p:nvPr/>
        </p:nvSpPr>
        <p:spPr bwMode="auto">
          <a:xfrm>
            <a:off x="2324100" y="5749925"/>
            <a:ext cx="919226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+ Liquid</a:t>
            </a:r>
          </a:p>
        </p:txBody>
      </p:sp>
      <p:sp>
        <p:nvSpPr>
          <p:cNvPr id="34853" name="Rectangle 38"/>
          <p:cNvSpPr>
            <a:spLocks noChangeArrowheads="1"/>
          </p:cNvSpPr>
          <p:nvPr/>
        </p:nvSpPr>
        <p:spPr bwMode="auto">
          <a:xfrm>
            <a:off x="685800" y="5678488"/>
            <a:ext cx="1114792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Enstatite</a:t>
            </a:r>
          </a:p>
        </p:txBody>
      </p:sp>
      <p:sp>
        <p:nvSpPr>
          <p:cNvPr id="34854" name="Rectangle 39"/>
          <p:cNvSpPr>
            <a:spLocks noChangeArrowheads="1"/>
          </p:cNvSpPr>
          <p:nvPr/>
        </p:nvSpPr>
        <p:spPr bwMode="auto">
          <a:xfrm>
            <a:off x="685800" y="3768725"/>
            <a:ext cx="1114792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Enstatite</a:t>
            </a:r>
          </a:p>
        </p:txBody>
      </p:sp>
      <p:sp>
        <p:nvSpPr>
          <p:cNvPr id="34855" name="Rectangle 40"/>
          <p:cNvSpPr>
            <a:spLocks noChangeArrowheads="1"/>
          </p:cNvSpPr>
          <p:nvPr/>
        </p:nvSpPr>
        <p:spPr bwMode="auto">
          <a:xfrm>
            <a:off x="685800" y="4902200"/>
            <a:ext cx="1036951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 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+ Liquid</a:t>
            </a:r>
          </a:p>
        </p:txBody>
      </p:sp>
      <p:sp>
        <p:nvSpPr>
          <p:cNvPr id="34856" name="Rectangle 41"/>
          <p:cNvSpPr>
            <a:spLocks noChangeArrowheads="1"/>
          </p:cNvSpPr>
          <p:nvPr/>
        </p:nvSpPr>
        <p:spPr bwMode="auto">
          <a:xfrm>
            <a:off x="685800" y="2965450"/>
            <a:ext cx="990464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Liquid</a:t>
            </a:r>
          </a:p>
        </p:txBody>
      </p:sp>
      <p:sp>
        <p:nvSpPr>
          <p:cNvPr id="594986" name="Rectangle 42"/>
          <p:cNvSpPr>
            <a:spLocks noChangeArrowheads="1"/>
          </p:cNvSpPr>
          <p:nvPr/>
        </p:nvSpPr>
        <p:spPr bwMode="auto">
          <a:xfrm>
            <a:off x="160338" y="6413500"/>
            <a:ext cx="96019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</a:t>
            </a:r>
          </a:p>
        </p:txBody>
      </p:sp>
      <p:sp>
        <p:nvSpPr>
          <p:cNvPr id="594987" name="Rectangle 43"/>
          <p:cNvSpPr>
            <a:spLocks noChangeArrowheads="1"/>
          </p:cNvSpPr>
          <p:nvPr/>
        </p:nvSpPr>
        <p:spPr bwMode="auto">
          <a:xfrm>
            <a:off x="5969000" y="6402388"/>
            <a:ext cx="57547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</p:txBody>
      </p:sp>
      <p:sp>
        <p:nvSpPr>
          <p:cNvPr id="594988" name="Rectangle 44"/>
          <p:cNvSpPr>
            <a:spLocks noChangeArrowheads="1"/>
          </p:cNvSpPr>
          <p:nvPr/>
        </p:nvSpPr>
        <p:spPr bwMode="auto">
          <a:xfrm>
            <a:off x="3182938" y="6408738"/>
            <a:ext cx="965457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X (wt.%)</a:t>
            </a:r>
          </a:p>
        </p:txBody>
      </p:sp>
      <p:sp>
        <p:nvSpPr>
          <p:cNvPr id="594989" name="Rectangle 45"/>
          <p:cNvSpPr>
            <a:spLocks noChangeArrowheads="1"/>
          </p:cNvSpPr>
          <p:nvPr/>
        </p:nvSpPr>
        <p:spPr bwMode="auto">
          <a:xfrm>
            <a:off x="1751013" y="6424613"/>
            <a:ext cx="881652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</a:p>
        </p:txBody>
      </p:sp>
      <p:sp>
        <p:nvSpPr>
          <p:cNvPr id="594990" name="Line 46"/>
          <p:cNvSpPr>
            <a:spLocks noChangeShapeType="1"/>
          </p:cNvSpPr>
          <p:nvPr/>
        </p:nvSpPr>
        <p:spPr bwMode="auto">
          <a:xfrm>
            <a:off x="2195513" y="3475038"/>
            <a:ext cx="346075" cy="523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4991" name="Line 47"/>
          <p:cNvSpPr>
            <a:spLocks noChangeShapeType="1"/>
          </p:cNvSpPr>
          <p:nvPr/>
        </p:nvSpPr>
        <p:spPr bwMode="auto">
          <a:xfrm>
            <a:off x="2393950" y="3300413"/>
            <a:ext cx="461963" cy="3365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pSp>
        <p:nvGrpSpPr>
          <p:cNvPr id="34863" name="Group 48"/>
          <p:cNvGrpSpPr>
            <a:grpSpLocks/>
          </p:cNvGrpSpPr>
          <p:nvPr/>
        </p:nvGrpSpPr>
        <p:grpSpPr bwMode="auto">
          <a:xfrm>
            <a:off x="541338" y="4500563"/>
            <a:ext cx="5748337" cy="198437"/>
            <a:chOff x="513" y="2835"/>
            <a:chExt cx="3625" cy="237"/>
          </a:xfrm>
        </p:grpSpPr>
        <p:sp>
          <p:nvSpPr>
            <p:cNvPr id="594993" name="Freeform 49"/>
            <p:cNvSpPr>
              <a:spLocks/>
            </p:cNvSpPr>
            <p:nvPr/>
          </p:nvSpPr>
          <p:spPr bwMode="auto">
            <a:xfrm>
              <a:off x="513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4994" name="Freeform 50"/>
            <p:cNvSpPr>
              <a:spLocks/>
            </p:cNvSpPr>
            <p:nvPr/>
          </p:nvSpPr>
          <p:spPr bwMode="auto">
            <a:xfrm>
              <a:off x="876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4995" name="Freeform 51"/>
            <p:cNvSpPr>
              <a:spLocks/>
            </p:cNvSpPr>
            <p:nvPr/>
          </p:nvSpPr>
          <p:spPr bwMode="auto">
            <a:xfrm>
              <a:off x="1239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4996" name="Freeform 52"/>
            <p:cNvSpPr>
              <a:spLocks/>
            </p:cNvSpPr>
            <p:nvPr/>
          </p:nvSpPr>
          <p:spPr bwMode="auto">
            <a:xfrm>
              <a:off x="1602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4997" name="Freeform 53"/>
            <p:cNvSpPr>
              <a:spLocks/>
            </p:cNvSpPr>
            <p:nvPr/>
          </p:nvSpPr>
          <p:spPr bwMode="auto">
            <a:xfrm>
              <a:off x="1968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4998" name="Freeform 54"/>
            <p:cNvSpPr>
              <a:spLocks/>
            </p:cNvSpPr>
            <p:nvPr/>
          </p:nvSpPr>
          <p:spPr bwMode="auto">
            <a:xfrm>
              <a:off x="2331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4999" name="Freeform 55"/>
            <p:cNvSpPr>
              <a:spLocks/>
            </p:cNvSpPr>
            <p:nvPr/>
          </p:nvSpPr>
          <p:spPr bwMode="auto">
            <a:xfrm>
              <a:off x="2694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5000" name="Freeform 56"/>
            <p:cNvSpPr>
              <a:spLocks/>
            </p:cNvSpPr>
            <p:nvPr/>
          </p:nvSpPr>
          <p:spPr bwMode="auto">
            <a:xfrm>
              <a:off x="3057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5001" name="Freeform 57"/>
            <p:cNvSpPr>
              <a:spLocks/>
            </p:cNvSpPr>
            <p:nvPr/>
          </p:nvSpPr>
          <p:spPr bwMode="auto">
            <a:xfrm>
              <a:off x="3418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5002" name="Freeform 58"/>
            <p:cNvSpPr>
              <a:spLocks/>
            </p:cNvSpPr>
            <p:nvPr/>
          </p:nvSpPr>
          <p:spPr bwMode="auto">
            <a:xfrm>
              <a:off x="3781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95003" name="Freeform 59"/>
          <p:cNvSpPr>
            <a:spLocks/>
          </p:cNvSpPr>
          <p:nvPr/>
        </p:nvSpPr>
        <p:spPr bwMode="auto">
          <a:xfrm>
            <a:off x="1995488" y="4518025"/>
            <a:ext cx="900112" cy="11382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16" y="630"/>
              </a:cxn>
              <a:cxn ang="0">
                <a:pos x="256" y="628"/>
              </a:cxn>
              <a:cxn ang="0">
                <a:pos x="316" y="633"/>
              </a:cxn>
              <a:cxn ang="0">
                <a:pos x="373" y="654"/>
              </a:cxn>
              <a:cxn ang="0">
                <a:pos x="415" y="679"/>
              </a:cxn>
              <a:cxn ang="0">
                <a:pos x="453" y="717"/>
              </a:cxn>
              <a:cxn ang="0">
                <a:pos x="567" y="100"/>
              </a:cxn>
            </a:cxnLst>
            <a:rect l="0" t="0" r="r" b="b"/>
            <a:pathLst>
              <a:path w="567" h="717">
                <a:moveTo>
                  <a:pt x="0" y="0"/>
                </a:moveTo>
                <a:lnTo>
                  <a:pt x="216" y="630"/>
                </a:lnTo>
                <a:lnTo>
                  <a:pt x="256" y="628"/>
                </a:lnTo>
                <a:lnTo>
                  <a:pt x="316" y="633"/>
                </a:lnTo>
                <a:lnTo>
                  <a:pt x="373" y="654"/>
                </a:lnTo>
                <a:lnTo>
                  <a:pt x="415" y="679"/>
                </a:lnTo>
                <a:lnTo>
                  <a:pt x="453" y="717"/>
                </a:lnTo>
                <a:lnTo>
                  <a:pt x="567" y="100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04" name="Freeform 60"/>
          <p:cNvSpPr>
            <a:spLocks/>
          </p:cNvSpPr>
          <p:nvPr/>
        </p:nvSpPr>
        <p:spPr bwMode="auto">
          <a:xfrm>
            <a:off x="6181725" y="5967413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05" name="Freeform 61"/>
          <p:cNvSpPr>
            <a:spLocks/>
          </p:cNvSpPr>
          <p:nvPr/>
        </p:nvSpPr>
        <p:spPr bwMode="auto">
          <a:xfrm>
            <a:off x="6181725" y="5603875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06" name="Freeform 62"/>
          <p:cNvSpPr>
            <a:spLocks/>
          </p:cNvSpPr>
          <p:nvPr/>
        </p:nvSpPr>
        <p:spPr bwMode="auto">
          <a:xfrm>
            <a:off x="6181725" y="5235575"/>
            <a:ext cx="120650" cy="3492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07" name="Freeform 63"/>
          <p:cNvSpPr>
            <a:spLocks/>
          </p:cNvSpPr>
          <p:nvPr/>
        </p:nvSpPr>
        <p:spPr bwMode="auto">
          <a:xfrm>
            <a:off x="6181725" y="4865688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08" name="Freeform 64"/>
          <p:cNvSpPr>
            <a:spLocks/>
          </p:cNvSpPr>
          <p:nvPr/>
        </p:nvSpPr>
        <p:spPr bwMode="auto">
          <a:xfrm>
            <a:off x="6181725" y="4500563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09" name="Freeform 65"/>
          <p:cNvSpPr>
            <a:spLocks/>
          </p:cNvSpPr>
          <p:nvPr/>
        </p:nvSpPr>
        <p:spPr bwMode="auto">
          <a:xfrm>
            <a:off x="6181725" y="4133850"/>
            <a:ext cx="120650" cy="3492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10" name="Freeform 66"/>
          <p:cNvSpPr>
            <a:spLocks/>
          </p:cNvSpPr>
          <p:nvPr/>
        </p:nvSpPr>
        <p:spPr bwMode="auto">
          <a:xfrm>
            <a:off x="1093788" y="6264275"/>
            <a:ext cx="36512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11" name="Freeform 67"/>
          <p:cNvSpPr>
            <a:spLocks/>
          </p:cNvSpPr>
          <p:nvPr/>
        </p:nvSpPr>
        <p:spPr bwMode="auto">
          <a:xfrm>
            <a:off x="1674813" y="6264275"/>
            <a:ext cx="36512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12" name="Freeform 68"/>
          <p:cNvSpPr>
            <a:spLocks/>
          </p:cNvSpPr>
          <p:nvPr/>
        </p:nvSpPr>
        <p:spPr bwMode="auto">
          <a:xfrm>
            <a:off x="225107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13" name="Freeform 69"/>
          <p:cNvSpPr>
            <a:spLocks/>
          </p:cNvSpPr>
          <p:nvPr/>
        </p:nvSpPr>
        <p:spPr bwMode="auto">
          <a:xfrm>
            <a:off x="282892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14" name="Freeform 70"/>
          <p:cNvSpPr>
            <a:spLocks/>
          </p:cNvSpPr>
          <p:nvPr/>
        </p:nvSpPr>
        <p:spPr bwMode="auto">
          <a:xfrm>
            <a:off x="3403600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15" name="Freeform 71"/>
          <p:cNvSpPr>
            <a:spLocks/>
          </p:cNvSpPr>
          <p:nvPr/>
        </p:nvSpPr>
        <p:spPr bwMode="auto">
          <a:xfrm>
            <a:off x="398462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16" name="Freeform 72"/>
          <p:cNvSpPr>
            <a:spLocks/>
          </p:cNvSpPr>
          <p:nvPr/>
        </p:nvSpPr>
        <p:spPr bwMode="auto">
          <a:xfrm>
            <a:off x="4560888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17" name="Freeform 73"/>
          <p:cNvSpPr>
            <a:spLocks/>
          </p:cNvSpPr>
          <p:nvPr/>
        </p:nvSpPr>
        <p:spPr bwMode="auto">
          <a:xfrm>
            <a:off x="5135563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18" name="Freeform 74"/>
          <p:cNvSpPr>
            <a:spLocks/>
          </p:cNvSpPr>
          <p:nvPr/>
        </p:nvSpPr>
        <p:spPr bwMode="auto">
          <a:xfrm>
            <a:off x="5716588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19" name="Freeform 75"/>
          <p:cNvSpPr>
            <a:spLocks/>
          </p:cNvSpPr>
          <p:nvPr/>
        </p:nvSpPr>
        <p:spPr bwMode="auto">
          <a:xfrm>
            <a:off x="525463" y="3036888"/>
            <a:ext cx="119062" cy="36512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20" name="Freeform 76"/>
          <p:cNvSpPr>
            <a:spLocks/>
          </p:cNvSpPr>
          <p:nvPr/>
        </p:nvSpPr>
        <p:spPr bwMode="auto">
          <a:xfrm>
            <a:off x="525463" y="3398838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21" name="Freeform 77"/>
          <p:cNvSpPr>
            <a:spLocks/>
          </p:cNvSpPr>
          <p:nvPr/>
        </p:nvSpPr>
        <p:spPr bwMode="auto">
          <a:xfrm>
            <a:off x="525463" y="3768725"/>
            <a:ext cx="119062" cy="36513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22" name="Rectangle 78"/>
          <p:cNvSpPr>
            <a:spLocks noChangeArrowheads="1"/>
          </p:cNvSpPr>
          <p:nvPr/>
        </p:nvSpPr>
        <p:spPr bwMode="auto">
          <a:xfrm>
            <a:off x="-25400" y="4811713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1600</a:t>
            </a:r>
          </a:p>
        </p:txBody>
      </p:sp>
      <p:sp>
        <p:nvSpPr>
          <p:cNvPr id="595023" name="Rectangle 79"/>
          <p:cNvSpPr>
            <a:spLocks noChangeArrowheads="1"/>
          </p:cNvSpPr>
          <p:nvPr/>
        </p:nvSpPr>
        <p:spPr bwMode="auto">
          <a:xfrm>
            <a:off x="-15875" y="5943600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1500</a:t>
            </a:r>
          </a:p>
        </p:txBody>
      </p:sp>
      <p:sp>
        <p:nvSpPr>
          <p:cNvPr id="595024" name="Rectangle 80"/>
          <p:cNvSpPr>
            <a:spLocks noChangeArrowheads="1"/>
          </p:cNvSpPr>
          <p:nvPr/>
        </p:nvSpPr>
        <p:spPr bwMode="auto">
          <a:xfrm>
            <a:off x="-11113" y="3609975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1700</a:t>
            </a:r>
          </a:p>
        </p:txBody>
      </p:sp>
      <p:sp>
        <p:nvSpPr>
          <p:cNvPr id="595025" name="Rectangle 81"/>
          <p:cNvSpPr>
            <a:spLocks noChangeArrowheads="1"/>
          </p:cNvSpPr>
          <p:nvPr/>
        </p:nvSpPr>
        <p:spPr bwMode="auto">
          <a:xfrm rot="16200000">
            <a:off x="2072" y="4238582"/>
            <a:ext cx="556243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 </a:t>
            </a:r>
            <a:r>
              <a:rPr lang="en-US" baseline="30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</a:t>
            </a:r>
          </a:p>
        </p:txBody>
      </p:sp>
      <p:sp>
        <p:nvSpPr>
          <p:cNvPr id="595026" name="Freeform 82"/>
          <p:cNvSpPr>
            <a:spLocks/>
          </p:cNvSpPr>
          <p:nvPr/>
        </p:nvSpPr>
        <p:spPr bwMode="auto">
          <a:xfrm>
            <a:off x="525463" y="4133850"/>
            <a:ext cx="119062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27" name="Freeform 83"/>
          <p:cNvSpPr>
            <a:spLocks/>
          </p:cNvSpPr>
          <p:nvPr/>
        </p:nvSpPr>
        <p:spPr bwMode="auto">
          <a:xfrm>
            <a:off x="525463" y="4500563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28" name="Freeform 84"/>
          <p:cNvSpPr>
            <a:spLocks/>
          </p:cNvSpPr>
          <p:nvPr/>
        </p:nvSpPr>
        <p:spPr bwMode="auto">
          <a:xfrm>
            <a:off x="525463" y="4865688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29" name="Freeform 85"/>
          <p:cNvSpPr>
            <a:spLocks/>
          </p:cNvSpPr>
          <p:nvPr/>
        </p:nvSpPr>
        <p:spPr bwMode="auto">
          <a:xfrm>
            <a:off x="525463" y="5235575"/>
            <a:ext cx="119062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30" name="Freeform 86"/>
          <p:cNvSpPr>
            <a:spLocks/>
          </p:cNvSpPr>
          <p:nvPr/>
        </p:nvSpPr>
        <p:spPr bwMode="auto">
          <a:xfrm>
            <a:off x="525463" y="5603875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31" name="Freeform 87"/>
          <p:cNvSpPr>
            <a:spLocks/>
          </p:cNvSpPr>
          <p:nvPr/>
        </p:nvSpPr>
        <p:spPr bwMode="auto">
          <a:xfrm>
            <a:off x="525463" y="5967413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32" name="Freeform 88"/>
          <p:cNvSpPr>
            <a:spLocks/>
          </p:cNvSpPr>
          <p:nvPr/>
        </p:nvSpPr>
        <p:spPr bwMode="auto">
          <a:xfrm>
            <a:off x="519113" y="2667000"/>
            <a:ext cx="5789612" cy="36798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706"/>
              </a:cxn>
              <a:cxn ang="0">
                <a:pos x="2817" y="1706"/>
              </a:cxn>
              <a:cxn ang="0">
                <a:pos x="2817" y="0"/>
              </a:cxn>
              <a:cxn ang="0">
                <a:pos x="0" y="0"/>
              </a:cxn>
              <a:cxn ang="0">
                <a:pos x="3" y="6"/>
              </a:cxn>
              <a:cxn ang="0">
                <a:pos x="2814" y="6"/>
              </a:cxn>
              <a:cxn ang="0">
                <a:pos x="2811" y="3"/>
              </a:cxn>
              <a:cxn ang="0">
                <a:pos x="2811" y="1703"/>
              </a:cxn>
              <a:cxn ang="0">
                <a:pos x="2814" y="1700"/>
              </a:cxn>
              <a:cxn ang="0">
                <a:pos x="3" y="1700"/>
              </a:cxn>
              <a:cxn ang="0">
                <a:pos x="6" y="1703"/>
              </a:cxn>
              <a:cxn ang="0">
                <a:pos x="6" y="3"/>
              </a:cxn>
              <a:cxn ang="0">
                <a:pos x="3" y="6"/>
              </a:cxn>
              <a:cxn ang="0">
                <a:pos x="0" y="0"/>
              </a:cxn>
            </a:cxnLst>
            <a:rect l="0" t="0" r="r" b="b"/>
            <a:pathLst>
              <a:path w="2818" h="1707">
                <a:moveTo>
                  <a:pt x="0" y="0"/>
                </a:moveTo>
                <a:lnTo>
                  <a:pt x="0" y="1706"/>
                </a:lnTo>
                <a:lnTo>
                  <a:pt x="2817" y="1706"/>
                </a:lnTo>
                <a:lnTo>
                  <a:pt x="2817" y="0"/>
                </a:lnTo>
                <a:lnTo>
                  <a:pt x="0" y="0"/>
                </a:lnTo>
                <a:lnTo>
                  <a:pt x="3" y="6"/>
                </a:lnTo>
                <a:lnTo>
                  <a:pt x="2814" y="6"/>
                </a:lnTo>
                <a:lnTo>
                  <a:pt x="2811" y="3"/>
                </a:lnTo>
                <a:lnTo>
                  <a:pt x="2811" y="1703"/>
                </a:lnTo>
                <a:lnTo>
                  <a:pt x="2814" y="1700"/>
                </a:lnTo>
                <a:lnTo>
                  <a:pt x="3" y="1700"/>
                </a:lnTo>
                <a:lnTo>
                  <a:pt x="6" y="1703"/>
                </a:lnTo>
                <a:lnTo>
                  <a:pt x="6" y="3"/>
                </a:lnTo>
                <a:lnTo>
                  <a:pt x="3" y="6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33" name="Rectangle 89"/>
          <p:cNvSpPr>
            <a:spLocks noChangeArrowheads="1"/>
          </p:cNvSpPr>
          <p:nvPr/>
        </p:nvSpPr>
        <p:spPr bwMode="auto">
          <a:xfrm>
            <a:off x="6350000" y="2593975"/>
            <a:ext cx="2794000" cy="3921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is the final assemblage in this case?</a:t>
            </a:r>
          </a:p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Is the rock formed by this process SiO</a:t>
            </a:r>
            <a:r>
              <a:rPr lang="en-US" sz="24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US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-oversaturated?</a:t>
            </a:r>
          </a:p>
          <a:p>
            <a:pPr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(Presence of olivine and enstatite only).</a:t>
            </a:r>
          </a:p>
        </p:txBody>
      </p:sp>
      <p:sp>
        <p:nvSpPr>
          <p:cNvPr id="595034" name="Line 90"/>
          <p:cNvSpPr>
            <a:spLocks noChangeShapeType="1"/>
          </p:cNvSpPr>
          <p:nvPr/>
        </p:nvSpPr>
        <p:spPr bwMode="auto">
          <a:xfrm>
            <a:off x="2005013" y="3619500"/>
            <a:ext cx="0" cy="2719388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35" name="AutoShape 91"/>
          <p:cNvSpPr>
            <a:spLocks noChangeArrowheads="1"/>
          </p:cNvSpPr>
          <p:nvPr/>
        </p:nvSpPr>
        <p:spPr bwMode="auto">
          <a:xfrm>
            <a:off x="1852613" y="3481388"/>
            <a:ext cx="288925" cy="276225"/>
          </a:xfrm>
          <a:prstGeom prst="star5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5036" name="AutoShape 92"/>
          <p:cNvSpPr>
            <a:spLocks noChangeArrowheads="1"/>
          </p:cNvSpPr>
          <p:nvPr/>
        </p:nvSpPr>
        <p:spPr bwMode="auto">
          <a:xfrm rot="4226407">
            <a:off x="1645444" y="4917281"/>
            <a:ext cx="1063625" cy="195263"/>
          </a:xfrm>
          <a:prstGeom prst="rightArrow">
            <a:avLst>
              <a:gd name="adj1" fmla="val 50000"/>
              <a:gd name="adj2" fmla="val 136179"/>
            </a:avLst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94" name="Rectangle 3"/>
          <p:cNvSpPr>
            <a:spLocks noChangeArrowheads="1"/>
          </p:cNvSpPr>
          <p:nvPr/>
        </p:nvSpPr>
        <p:spPr bwMode="auto">
          <a:xfrm>
            <a:off x="189186" y="515938"/>
            <a:ext cx="8765628" cy="155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Different phases have different </a:t>
            </a:r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compressibilities</a:t>
            </a:r>
            <a:endParaRPr 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Thus P will change Gibbs Free Energy differentially, raising melting point and shifting eutectic position (and thus the composition of the first melt, etc.).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50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50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950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950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5033" grpId="0" build="p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02" name="Rectangle 2"/>
          <p:cNvSpPr>
            <a:spLocks noChangeArrowheads="1"/>
          </p:cNvSpPr>
          <p:nvPr/>
        </p:nvSpPr>
        <p:spPr bwMode="auto">
          <a:xfrm>
            <a:off x="0" y="6443663"/>
            <a:ext cx="9144000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03" name="Rectangle 3"/>
          <p:cNvSpPr>
            <a:spLocks noChangeArrowheads="1"/>
          </p:cNvSpPr>
          <p:nvPr/>
        </p:nvSpPr>
        <p:spPr bwMode="auto">
          <a:xfrm>
            <a:off x="522288" y="2690813"/>
            <a:ext cx="5757862" cy="3629025"/>
          </a:xfrm>
          <a:prstGeom prst="rect">
            <a:avLst/>
          </a:prstGeom>
          <a:solidFill>
            <a:srgbClr val="FFCC00"/>
          </a:solidFill>
          <a:ln w="127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04" name="Freeform 4"/>
          <p:cNvSpPr>
            <a:spLocks/>
          </p:cNvSpPr>
          <p:nvPr/>
        </p:nvSpPr>
        <p:spPr bwMode="auto">
          <a:xfrm>
            <a:off x="1997075" y="4498975"/>
            <a:ext cx="901700" cy="115252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214" y="638"/>
              </a:cxn>
              <a:cxn ang="0">
                <a:pos x="262" y="640"/>
              </a:cxn>
              <a:cxn ang="0">
                <a:pos x="326" y="654"/>
              </a:cxn>
              <a:cxn ang="0">
                <a:pos x="384" y="674"/>
              </a:cxn>
              <a:cxn ang="0">
                <a:pos x="416" y="692"/>
              </a:cxn>
              <a:cxn ang="0">
                <a:pos x="450" y="726"/>
              </a:cxn>
              <a:cxn ang="0">
                <a:pos x="568" y="104"/>
              </a:cxn>
              <a:cxn ang="0">
                <a:pos x="532" y="128"/>
              </a:cxn>
              <a:cxn ang="0">
                <a:pos x="356" y="0"/>
              </a:cxn>
              <a:cxn ang="0">
                <a:pos x="178" y="122"/>
              </a:cxn>
              <a:cxn ang="0">
                <a:pos x="0" y="12"/>
              </a:cxn>
            </a:cxnLst>
            <a:rect l="0" t="0" r="r" b="b"/>
            <a:pathLst>
              <a:path w="568" h="726">
                <a:moveTo>
                  <a:pt x="0" y="12"/>
                </a:moveTo>
                <a:lnTo>
                  <a:pt x="214" y="638"/>
                </a:lnTo>
                <a:lnTo>
                  <a:pt x="262" y="640"/>
                </a:lnTo>
                <a:lnTo>
                  <a:pt x="326" y="654"/>
                </a:lnTo>
                <a:lnTo>
                  <a:pt x="384" y="674"/>
                </a:lnTo>
                <a:lnTo>
                  <a:pt x="416" y="692"/>
                </a:lnTo>
                <a:lnTo>
                  <a:pt x="450" y="726"/>
                </a:lnTo>
                <a:lnTo>
                  <a:pt x="568" y="104"/>
                </a:lnTo>
                <a:lnTo>
                  <a:pt x="532" y="128"/>
                </a:lnTo>
                <a:lnTo>
                  <a:pt x="356" y="0"/>
                </a:lnTo>
                <a:lnTo>
                  <a:pt x="178" y="122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05" name="Freeform 5"/>
          <p:cNvSpPr>
            <a:spLocks/>
          </p:cNvSpPr>
          <p:nvPr/>
        </p:nvSpPr>
        <p:spPr bwMode="auto">
          <a:xfrm>
            <a:off x="1830388" y="2686050"/>
            <a:ext cx="1044575" cy="923925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02" y="582"/>
              </a:cxn>
              <a:cxn ang="0">
                <a:pos x="156" y="438"/>
              </a:cxn>
              <a:cxn ang="0">
                <a:pos x="204" y="386"/>
              </a:cxn>
              <a:cxn ang="0">
                <a:pos x="272" y="344"/>
              </a:cxn>
              <a:cxn ang="0">
                <a:pos x="318" y="342"/>
              </a:cxn>
              <a:cxn ang="0">
                <a:pos x="398" y="360"/>
              </a:cxn>
              <a:cxn ang="0">
                <a:pos x="460" y="376"/>
              </a:cxn>
              <a:cxn ang="0">
                <a:pos x="538" y="410"/>
              </a:cxn>
              <a:cxn ang="0">
                <a:pos x="556" y="414"/>
              </a:cxn>
              <a:cxn ang="0">
                <a:pos x="658" y="0"/>
              </a:cxn>
              <a:cxn ang="0">
                <a:pos x="0" y="4"/>
              </a:cxn>
            </a:cxnLst>
            <a:rect l="0" t="0" r="r" b="b"/>
            <a:pathLst>
              <a:path w="658" h="582">
                <a:moveTo>
                  <a:pt x="0" y="4"/>
                </a:moveTo>
                <a:lnTo>
                  <a:pt x="102" y="582"/>
                </a:lnTo>
                <a:lnTo>
                  <a:pt x="156" y="438"/>
                </a:lnTo>
                <a:lnTo>
                  <a:pt x="204" y="386"/>
                </a:lnTo>
                <a:lnTo>
                  <a:pt x="272" y="344"/>
                </a:lnTo>
                <a:lnTo>
                  <a:pt x="318" y="342"/>
                </a:lnTo>
                <a:lnTo>
                  <a:pt x="398" y="360"/>
                </a:lnTo>
                <a:lnTo>
                  <a:pt x="460" y="376"/>
                </a:lnTo>
                <a:lnTo>
                  <a:pt x="538" y="410"/>
                </a:lnTo>
                <a:lnTo>
                  <a:pt x="556" y="414"/>
                </a:lnTo>
                <a:lnTo>
                  <a:pt x="658" y="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06" name="Rectangle 6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763588" y="47625"/>
            <a:ext cx="7772400" cy="746125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n-US" sz="40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Pressure Effects</a:t>
            </a:r>
          </a:p>
        </p:txBody>
      </p:sp>
      <p:sp>
        <p:nvSpPr>
          <p:cNvPr id="588808" name="Freeform 8"/>
          <p:cNvSpPr>
            <a:spLocks/>
          </p:cNvSpPr>
          <p:nvPr/>
        </p:nvSpPr>
        <p:spPr bwMode="auto">
          <a:xfrm>
            <a:off x="6181725" y="3768725"/>
            <a:ext cx="120650" cy="36513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09" name="Freeform 9"/>
          <p:cNvSpPr>
            <a:spLocks/>
          </p:cNvSpPr>
          <p:nvPr/>
        </p:nvSpPr>
        <p:spPr bwMode="auto">
          <a:xfrm>
            <a:off x="6181725" y="3398838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10" name="Freeform 10"/>
          <p:cNvSpPr>
            <a:spLocks/>
          </p:cNvSpPr>
          <p:nvPr/>
        </p:nvSpPr>
        <p:spPr bwMode="auto">
          <a:xfrm>
            <a:off x="6181725" y="3036888"/>
            <a:ext cx="120650" cy="36512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11" name="Freeform 11"/>
          <p:cNvSpPr>
            <a:spLocks/>
          </p:cNvSpPr>
          <p:nvPr/>
        </p:nvSpPr>
        <p:spPr bwMode="auto">
          <a:xfrm>
            <a:off x="5716588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12" name="Freeform 12"/>
          <p:cNvSpPr>
            <a:spLocks/>
          </p:cNvSpPr>
          <p:nvPr/>
        </p:nvSpPr>
        <p:spPr bwMode="auto">
          <a:xfrm>
            <a:off x="5135563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13" name="Freeform 13"/>
          <p:cNvSpPr>
            <a:spLocks/>
          </p:cNvSpPr>
          <p:nvPr/>
        </p:nvSpPr>
        <p:spPr bwMode="auto">
          <a:xfrm>
            <a:off x="4560888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14" name="Freeform 14"/>
          <p:cNvSpPr>
            <a:spLocks/>
          </p:cNvSpPr>
          <p:nvPr/>
        </p:nvSpPr>
        <p:spPr bwMode="auto">
          <a:xfrm>
            <a:off x="398462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15" name="Freeform 15"/>
          <p:cNvSpPr>
            <a:spLocks/>
          </p:cNvSpPr>
          <p:nvPr/>
        </p:nvSpPr>
        <p:spPr bwMode="auto">
          <a:xfrm>
            <a:off x="3403600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16" name="Freeform 16"/>
          <p:cNvSpPr>
            <a:spLocks/>
          </p:cNvSpPr>
          <p:nvPr/>
        </p:nvSpPr>
        <p:spPr bwMode="auto">
          <a:xfrm>
            <a:off x="282892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17" name="Freeform 17"/>
          <p:cNvSpPr>
            <a:spLocks/>
          </p:cNvSpPr>
          <p:nvPr/>
        </p:nvSpPr>
        <p:spPr bwMode="auto">
          <a:xfrm>
            <a:off x="225107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18" name="Freeform 18"/>
          <p:cNvSpPr>
            <a:spLocks/>
          </p:cNvSpPr>
          <p:nvPr/>
        </p:nvSpPr>
        <p:spPr bwMode="auto">
          <a:xfrm>
            <a:off x="1674813" y="2673350"/>
            <a:ext cx="36512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19" name="Freeform 19"/>
          <p:cNvSpPr>
            <a:spLocks/>
          </p:cNvSpPr>
          <p:nvPr/>
        </p:nvSpPr>
        <p:spPr bwMode="auto">
          <a:xfrm>
            <a:off x="1093788" y="2673350"/>
            <a:ext cx="36512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20" name="Freeform 20"/>
          <p:cNvSpPr>
            <a:spLocks/>
          </p:cNvSpPr>
          <p:nvPr/>
        </p:nvSpPr>
        <p:spPr bwMode="auto">
          <a:xfrm>
            <a:off x="1825625" y="2725738"/>
            <a:ext cx="1036638" cy="8969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1" y="415"/>
              </a:cxn>
              <a:cxn ang="0">
                <a:pos x="99" y="373"/>
              </a:cxn>
              <a:cxn ang="0">
                <a:pos x="132" y="307"/>
              </a:cxn>
              <a:cxn ang="0">
                <a:pos x="132" y="310"/>
              </a:cxn>
              <a:cxn ang="0">
                <a:pos x="165" y="268"/>
              </a:cxn>
              <a:cxn ang="0">
                <a:pos x="162" y="268"/>
              </a:cxn>
              <a:cxn ang="0">
                <a:pos x="211" y="241"/>
              </a:cxn>
              <a:cxn ang="0">
                <a:pos x="247" y="238"/>
              </a:cxn>
              <a:cxn ang="0">
                <a:pos x="307" y="250"/>
              </a:cxn>
              <a:cxn ang="0">
                <a:pos x="355" y="262"/>
              </a:cxn>
              <a:cxn ang="0">
                <a:pos x="433" y="292"/>
              </a:cxn>
              <a:cxn ang="0">
                <a:pos x="503" y="33"/>
              </a:cxn>
              <a:cxn ang="0">
                <a:pos x="497" y="33"/>
              </a:cxn>
              <a:cxn ang="0">
                <a:pos x="430" y="289"/>
              </a:cxn>
              <a:cxn ang="0">
                <a:pos x="433" y="286"/>
              </a:cxn>
              <a:cxn ang="0">
                <a:pos x="355" y="256"/>
              </a:cxn>
              <a:cxn ang="0">
                <a:pos x="307" y="244"/>
              </a:cxn>
              <a:cxn ang="0">
                <a:pos x="247" y="232"/>
              </a:cxn>
              <a:cxn ang="0">
                <a:pos x="211" y="235"/>
              </a:cxn>
              <a:cxn ang="0">
                <a:pos x="159" y="262"/>
              </a:cxn>
              <a:cxn ang="0">
                <a:pos x="126" y="304"/>
              </a:cxn>
              <a:cxn ang="0">
                <a:pos x="93" y="373"/>
              </a:cxn>
              <a:cxn ang="0">
                <a:pos x="78" y="406"/>
              </a:cxn>
              <a:cxn ang="0">
                <a:pos x="84" y="406"/>
              </a:cxn>
              <a:cxn ang="0">
                <a:pos x="6" y="0"/>
              </a:cxn>
              <a:cxn ang="0">
                <a:pos x="0" y="0"/>
              </a:cxn>
            </a:cxnLst>
            <a:rect l="0" t="0" r="r" b="b"/>
            <a:pathLst>
              <a:path w="504" h="416">
                <a:moveTo>
                  <a:pt x="0" y="0"/>
                </a:moveTo>
                <a:lnTo>
                  <a:pt x="81" y="415"/>
                </a:lnTo>
                <a:lnTo>
                  <a:pt x="99" y="373"/>
                </a:lnTo>
                <a:lnTo>
                  <a:pt x="132" y="307"/>
                </a:lnTo>
                <a:lnTo>
                  <a:pt x="132" y="310"/>
                </a:lnTo>
                <a:lnTo>
                  <a:pt x="165" y="268"/>
                </a:lnTo>
                <a:lnTo>
                  <a:pt x="162" y="268"/>
                </a:lnTo>
                <a:lnTo>
                  <a:pt x="211" y="241"/>
                </a:lnTo>
                <a:lnTo>
                  <a:pt x="247" y="238"/>
                </a:lnTo>
                <a:lnTo>
                  <a:pt x="307" y="250"/>
                </a:lnTo>
                <a:lnTo>
                  <a:pt x="355" y="262"/>
                </a:lnTo>
                <a:lnTo>
                  <a:pt x="433" y="292"/>
                </a:lnTo>
                <a:lnTo>
                  <a:pt x="503" y="33"/>
                </a:lnTo>
                <a:lnTo>
                  <a:pt x="497" y="33"/>
                </a:lnTo>
                <a:lnTo>
                  <a:pt x="430" y="289"/>
                </a:lnTo>
                <a:lnTo>
                  <a:pt x="433" y="286"/>
                </a:lnTo>
                <a:lnTo>
                  <a:pt x="355" y="256"/>
                </a:lnTo>
                <a:lnTo>
                  <a:pt x="307" y="244"/>
                </a:lnTo>
                <a:lnTo>
                  <a:pt x="247" y="232"/>
                </a:lnTo>
                <a:lnTo>
                  <a:pt x="211" y="235"/>
                </a:lnTo>
                <a:lnTo>
                  <a:pt x="159" y="262"/>
                </a:lnTo>
                <a:lnTo>
                  <a:pt x="126" y="304"/>
                </a:lnTo>
                <a:lnTo>
                  <a:pt x="93" y="373"/>
                </a:lnTo>
                <a:lnTo>
                  <a:pt x="78" y="406"/>
                </a:lnTo>
                <a:lnTo>
                  <a:pt x="84" y="406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21" name="Freeform 21"/>
          <p:cNvSpPr>
            <a:spLocks/>
          </p:cNvSpPr>
          <p:nvPr/>
        </p:nvSpPr>
        <p:spPr bwMode="auto">
          <a:xfrm>
            <a:off x="525463" y="3614738"/>
            <a:ext cx="1722437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837" y="16"/>
              </a:cxn>
              <a:cxn ang="0">
                <a:pos x="83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838" h="17">
                <a:moveTo>
                  <a:pt x="0" y="16"/>
                </a:moveTo>
                <a:lnTo>
                  <a:pt x="837" y="16"/>
                </a:lnTo>
                <a:lnTo>
                  <a:pt x="83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22" name="Freeform 22"/>
          <p:cNvSpPr>
            <a:spLocks/>
          </p:cNvSpPr>
          <p:nvPr/>
        </p:nvSpPr>
        <p:spPr bwMode="auto">
          <a:xfrm>
            <a:off x="2238375" y="3251200"/>
            <a:ext cx="34925" cy="8715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03"/>
              </a:cxn>
              <a:cxn ang="0">
                <a:pos x="16" y="40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404">
                <a:moveTo>
                  <a:pt x="0" y="0"/>
                </a:moveTo>
                <a:lnTo>
                  <a:pt x="0" y="403"/>
                </a:lnTo>
                <a:lnTo>
                  <a:pt x="16" y="40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23" name="Freeform 23"/>
          <p:cNvSpPr>
            <a:spLocks/>
          </p:cNvSpPr>
          <p:nvPr/>
        </p:nvSpPr>
        <p:spPr bwMode="auto">
          <a:xfrm>
            <a:off x="538163" y="5508625"/>
            <a:ext cx="1790700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871" y="16"/>
              </a:cxn>
              <a:cxn ang="0">
                <a:pos x="871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872" h="17">
                <a:moveTo>
                  <a:pt x="0" y="16"/>
                </a:moveTo>
                <a:lnTo>
                  <a:pt x="871" y="16"/>
                </a:lnTo>
                <a:lnTo>
                  <a:pt x="871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24" name="Freeform 24"/>
          <p:cNvSpPr>
            <a:spLocks/>
          </p:cNvSpPr>
          <p:nvPr/>
        </p:nvSpPr>
        <p:spPr bwMode="auto">
          <a:xfrm>
            <a:off x="2232025" y="5514975"/>
            <a:ext cx="34925" cy="8207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79"/>
              </a:cxn>
              <a:cxn ang="0">
                <a:pos x="16" y="379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80">
                <a:moveTo>
                  <a:pt x="0" y="0"/>
                </a:moveTo>
                <a:lnTo>
                  <a:pt x="0" y="379"/>
                </a:lnTo>
                <a:lnTo>
                  <a:pt x="16" y="379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25" name="Freeform 25"/>
          <p:cNvSpPr>
            <a:spLocks/>
          </p:cNvSpPr>
          <p:nvPr/>
        </p:nvSpPr>
        <p:spPr bwMode="auto">
          <a:xfrm>
            <a:off x="2244725" y="5651500"/>
            <a:ext cx="4052888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1971" y="16"/>
              </a:cxn>
              <a:cxn ang="0">
                <a:pos x="1971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1972" h="17">
                <a:moveTo>
                  <a:pt x="0" y="16"/>
                </a:moveTo>
                <a:lnTo>
                  <a:pt x="1971" y="16"/>
                </a:lnTo>
                <a:lnTo>
                  <a:pt x="1971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26" name="Freeform 26"/>
          <p:cNvSpPr>
            <a:spLocks/>
          </p:cNvSpPr>
          <p:nvPr/>
        </p:nvSpPr>
        <p:spPr bwMode="auto">
          <a:xfrm>
            <a:off x="2251075" y="3348038"/>
            <a:ext cx="4057650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1974" y="16"/>
              </a:cxn>
              <a:cxn ang="0">
                <a:pos x="1974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1975" h="17">
                <a:moveTo>
                  <a:pt x="0" y="16"/>
                </a:moveTo>
                <a:lnTo>
                  <a:pt x="1974" y="16"/>
                </a:lnTo>
                <a:lnTo>
                  <a:pt x="1974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35866" name="Rectangle 27"/>
          <p:cNvSpPr>
            <a:spLocks noChangeArrowheads="1"/>
          </p:cNvSpPr>
          <p:nvPr/>
        </p:nvSpPr>
        <p:spPr bwMode="auto">
          <a:xfrm>
            <a:off x="3819525" y="5727700"/>
            <a:ext cx="2063706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Cristobalite</a:t>
            </a:r>
          </a:p>
        </p:txBody>
      </p:sp>
      <p:sp>
        <p:nvSpPr>
          <p:cNvPr id="588828" name="Line 28"/>
          <p:cNvSpPr>
            <a:spLocks noChangeShapeType="1"/>
          </p:cNvSpPr>
          <p:nvPr/>
        </p:nvSpPr>
        <p:spPr bwMode="auto">
          <a:xfrm>
            <a:off x="2382838" y="5586413"/>
            <a:ext cx="123825" cy="2190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35868" name="Rectangle 29"/>
          <p:cNvSpPr>
            <a:spLocks noChangeArrowheads="1"/>
          </p:cNvSpPr>
          <p:nvPr/>
        </p:nvSpPr>
        <p:spPr bwMode="auto">
          <a:xfrm>
            <a:off x="2852738" y="3497263"/>
            <a:ext cx="210544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High Quartz</a:t>
            </a:r>
          </a:p>
        </p:txBody>
      </p:sp>
      <p:sp>
        <p:nvSpPr>
          <p:cNvPr id="35869" name="Rectangle 30"/>
          <p:cNvSpPr>
            <a:spLocks noChangeArrowheads="1"/>
          </p:cNvSpPr>
          <p:nvPr/>
        </p:nvSpPr>
        <p:spPr bwMode="auto">
          <a:xfrm>
            <a:off x="2867025" y="2997200"/>
            <a:ext cx="1873911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High Quartz + Liquid</a:t>
            </a:r>
          </a:p>
        </p:txBody>
      </p:sp>
      <p:sp>
        <p:nvSpPr>
          <p:cNvPr id="588831" name="Rectangle 31"/>
          <p:cNvSpPr>
            <a:spLocks noChangeArrowheads="1"/>
          </p:cNvSpPr>
          <p:nvPr/>
        </p:nvSpPr>
        <p:spPr bwMode="auto">
          <a:xfrm>
            <a:off x="4887913" y="2711450"/>
            <a:ext cx="1152944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4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1.2 GPa</a:t>
            </a:r>
          </a:p>
        </p:txBody>
      </p:sp>
      <p:sp>
        <p:nvSpPr>
          <p:cNvPr id="588832" name="Rectangle 32"/>
          <p:cNvSpPr>
            <a:spLocks noChangeArrowheads="1"/>
          </p:cNvSpPr>
          <p:nvPr/>
        </p:nvSpPr>
        <p:spPr bwMode="auto">
          <a:xfrm>
            <a:off x="4243388" y="4870450"/>
            <a:ext cx="1619418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4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0.0001 GPa</a:t>
            </a:r>
          </a:p>
        </p:txBody>
      </p:sp>
      <p:sp>
        <p:nvSpPr>
          <p:cNvPr id="35872" name="Rectangle 33"/>
          <p:cNvSpPr>
            <a:spLocks noChangeArrowheads="1"/>
          </p:cNvSpPr>
          <p:nvPr/>
        </p:nvSpPr>
        <p:spPr bwMode="auto">
          <a:xfrm>
            <a:off x="2547938" y="3914775"/>
            <a:ext cx="1616533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Liquid</a:t>
            </a:r>
          </a:p>
        </p:txBody>
      </p:sp>
      <p:sp>
        <p:nvSpPr>
          <p:cNvPr id="35873" name="Rectangle 34"/>
          <p:cNvSpPr>
            <a:spLocks noChangeArrowheads="1"/>
          </p:cNvSpPr>
          <p:nvPr/>
        </p:nvSpPr>
        <p:spPr bwMode="auto">
          <a:xfrm>
            <a:off x="2851150" y="5232400"/>
            <a:ext cx="183216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Cristobalite + Liquid</a:t>
            </a:r>
          </a:p>
        </p:txBody>
      </p:sp>
      <p:sp>
        <p:nvSpPr>
          <p:cNvPr id="588835" name="Rectangle 35"/>
          <p:cNvSpPr>
            <a:spLocks noChangeArrowheads="1"/>
          </p:cNvSpPr>
          <p:nvPr/>
        </p:nvSpPr>
        <p:spPr bwMode="auto">
          <a:xfrm>
            <a:off x="1952625" y="2878138"/>
            <a:ext cx="68768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</a:t>
            </a:r>
          </a:p>
        </p:txBody>
      </p:sp>
      <p:sp>
        <p:nvSpPr>
          <p:cNvPr id="588836" name="Rectangle 36"/>
          <p:cNvSpPr>
            <a:spLocks noChangeArrowheads="1"/>
          </p:cNvSpPr>
          <p:nvPr/>
        </p:nvSpPr>
        <p:spPr bwMode="auto">
          <a:xfrm>
            <a:off x="2146300" y="4872038"/>
            <a:ext cx="68768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</a:t>
            </a:r>
          </a:p>
        </p:txBody>
      </p:sp>
      <p:sp>
        <p:nvSpPr>
          <p:cNvPr id="35876" name="Rectangle 37"/>
          <p:cNvSpPr>
            <a:spLocks noChangeArrowheads="1"/>
          </p:cNvSpPr>
          <p:nvPr/>
        </p:nvSpPr>
        <p:spPr bwMode="auto">
          <a:xfrm>
            <a:off x="2324100" y="5749925"/>
            <a:ext cx="919226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+ Liquid</a:t>
            </a:r>
          </a:p>
        </p:txBody>
      </p:sp>
      <p:sp>
        <p:nvSpPr>
          <p:cNvPr id="35877" name="Rectangle 38"/>
          <p:cNvSpPr>
            <a:spLocks noChangeArrowheads="1"/>
          </p:cNvSpPr>
          <p:nvPr/>
        </p:nvSpPr>
        <p:spPr bwMode="auto">
          <a:xfrm>
            <a:off x="685800" y="5678488"/>
            <a:ext cx="1114792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Enstatite</a:t>
            </a:r>
          </a:p>
        </p:txBody>
      </p:sp>
      <p:sp>
        <p:nvSpPr>
          <p:cNvPr id="35878" name="Rectangle 39"/>
          <p:cNvSpPr>
            <a:spLocks noChangeArrowheads="1"/>
          </p:cNvSpPr>
          <p:nvPr/>
        </p:nvSpPr>
        <p:spPr bwMode="auto">
          <a:xfrm>
            <a:off x="685800" y="3768725"/>
            <a:ext cx="1114792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Enstatite</a:t>
            </a:r>
          </a:p>
        </p:txBody>
      </p:sp>
      <p:sp>
        <p:nvSpPr>
          <p:cNvPr id="35879" name="Rectangle 40"/>
          <p:cNvSpPr>
            <a:spLocks noChangeArrowheads="1"/>
          </p:cNvSpPr>
          <p:nvPr/>
        </p:nvSpPr>
        <p:spPr bwMode="auto">
          <a:xfrm>
            <a:off x="685800" y="4902200"/>
            <a:ext cx="1036951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 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+ Liquid</a:t>
            </a:r>
          </a:p>
        </p:txBody>
      </p:sp>
      <p:sp>
        <p:nvSpPr>
          <p:cNvPr id="35880" name="Rectangle 41"/>
          <p:cNvSpPr>
            <a:spLocks noChangeArrowheads="1"/>
          </p:cNvSpPr>
          <p:nvPr/>
        </p:nvSpPr>
        <p:spPr bwMode="auto">
          <a:xfrm>
            <a:off x="685800" y="2965450"/>
            <a:ext cx="990464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Liquid</a:t>
            </a:r>
          </a:p>
        </p:txBody>
      </p:sp>
      <p:sp>
        <p:nvSpPr>
          <p:cNvPr id="588842" name="Rectangle 42"/>
          <p:cNvSpPr>
            <a:spLocks noChangeArrowheads="1"/>
          </p:cNvSpPr>
          <p:nvPr/>
        </p:nvSpPr>
        <p:spPr bwMode="auto">
          <a:xfrm>
            <a:off x="160338" y="6413500"/>
            <a:ext cx="96019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</a:t>
            </a:r>
          </a:p>
        </p:txBody>
      </p:sp>
      <p:sp>
        <p:nvSpPr>
          <p:cNvPr id="588843" name="Rectangle 43"/>
          <p:cNvSpPr>
            <a:spLocks noChangeArrowheads="1"/>
          </p:cNvSpPr>
          <p:nvPr/>
        </p:nvSpPr>
        <p:spPr bwMode="auto">
          <a:xfrm>
            <a:off x="5969000" y="6402388"/>
            <a:ext cx="57547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</p:txBody>
      </p:sp>
      <p:sp>
        <p:nvSpPr>
          <p:cNvPr id="588844" name="Rectangle 44"/>
          <p:cNvSpPr>
            <a:spLocks noChangeArrowheads="1"/>
          </p:cNvSpPr>
          <p:nvPr/>
        </p:nvSpPr>
        <p:spPr bwMode="auto">
          <a:xfrm>
            <a:off x="3182938" y="6408738"/>
            <a:ext cx="965457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X (wt.%)</a:t>
            </a:r>
          </a:p>
        </p:txBody>
      </p:sp>
      <p:sp>
        <p:nvSpPr>
          <p:cNvPr id="588845" name="Rectangle 45"/>
          <p:cNvSpPr>
            <a:spLocks noChangeArrowheads="1"/>
          </p:cNvSpPr>
          <p:nvPr/>
        </p:nvSpPr>
        <p:spPr bwMode="auto">
          <a:xfrm>
            <a:off x="1751013" y="6424613"/>
            <a:ext cx="881652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</a:p>
        </p:txBody>
      </p:sp>
      <p:sp>
        <p:nvSpPr>
          <p:cNvPr id="588846" name="Line 46"/>
          <p:cNvSpPr>
            <a:spLocks noChangeShapeType="1"/>
          </p:cNvSpPr>
          <p:nvPr/>
        </p:nvSpPr>
        <p:spPr bwMode="auto">
          <a:xfrm>
            <a:off x="2195513" y="3475038"/>
            <a:ext cx="346075" cy="523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47" name="Line 47"/>
          <p:cNvSpPr>
            <a:spLocks noChangeShapeType="1"/>
          </p:cNvSpPr>
          <p:nvPr/>
        </p:nvSpPr>
        <p:spPr bwMode="auto">
          <a:xfrm>
            <a:off x="2393950" y="3300413"/>
            <a:ext cx="461963" cy="3365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pSp>
        <p:nvGrpSpPr>
          <p:cNvPr id="35887" name="Group 48"/>
          <p:cNvGrpSpPr>
            <a:grpSpLocks/>
          </p:cNvGrpSpPr>
          <p:nvPr/>
        </p:nvGrpSpPr>
        <p:grpSpPr bwMode="auto">
          <a:xfrm>
            <a:off x="541338" y="4500563"/>
            <a:ext cx="5748337" cy="198437"/>
            <a:chOff x="513" y="2835"/>
            <a:chExt cx="3625" cy="237"/>
          </a:xfrm>
        </p:grpSpPr>
        <p:sp>
          <p:nvSpPr>
            <p:cNvPr id="588849" name="Freeform 49"/>
            <p:cNvSpPr>
              <a:spLocks/>
            </p:cNvSpPr>
            <p:nvPr/>
          </p:nvSpPr>
          <p:spPr bwMode="auto">
            <a:xfrm>
              <a:off x="513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8850" name="Freeform 50"/>
            <p:cNvSpPr>
              <a:spLocks/>
            </p:cNvSpPr>
            <p:nvPr/>
          </p:nvSpPr>
          <p:spPr bwMode="auto">
            <a:xfrm>
              <a:off x="876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8851" name="Freeform 51"/>
            <p:cNvSpPr>
              <a:spLocks/>
            </p:cNvSpPr>
            <p:nvPr/>
          </p:nvSpPr>
          <p:spPr bwMode="auto">
            <a:xfrm>
              <a:off x="1239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8852" name="Freeform 52"/>
            <p:cNvSpPr>
              <a:spLocks/>
            </p:cNvSpPr>
            <p:nvPr/>
          </p:nvSpPr>
          <p:spPr bwMode="auto">
            <a:xfrm>
              <a:off x="1602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8853" name="Freeform 53"/>
            <p:cNvSpPr>
              <a:spLocks/>
            </p:cNvSpPr>
            <p:nvPr/>
          </p:nvSpPr>
          <p:spPr bwMode="auto">
            <a:xfrm>
              <a:off x="1968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8854" name="Freeform 54"/>
            <p:cNvSpPr>
              <a:spLocks/>
            </p:cNvSpPr>
            <p:nvPr/>
          </p:nvSpPr>
          <p:spPr bwMode="auto">
            <a:xfrm>
              <a:off x="2331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8855" name="Freeform 55"/>
            <p:cNvSpPr>
              <a:spLocks/>
            </p:cNvSpPr>
            <p:nvPr/>
          </p:nvSpPr>
          <p:spPr bwMode="auto">
            <a:xfrm>
              <a:off x="2694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8856" name="Freeform 56"/>
            <p:cNvSpPr>
              <a:spLocks/>
            </p:cNvSpPr>
            <p:nvPr/>
          </p:nvSpPr>
          <p:spPr bwMode="auto">
            <a:xfrm>
              <a:off x="3057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8857" name="Freeform 57"/>
            <p:cNvSpPr>
              <a:spLocks/>
            </p:cNvSpPr>
            <p:nvPr/>
          </p:nvSpPr>
          <p:spPr bwMode="auto">
            <a:xfrm>
              <a:off x="3418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88858" name="Freeform 58"/>
            <p:cNvSpPr>
              <a:spLocks/>
            </p:cNvSpPr>
            <p:nvPr/>
          </p:nvSpPr>
          <p:spPr bwMode="auto">
            <a:xfrm>
              <a:off x="3781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88859" name="Freeform 59"/>
          <p:cNvSpPr>
            <a:spLocks/>
          </p:cNvSpPr>
          <p:nvPr/>
        </p:nvSpPr>
        <p:spPr bwMode="auto">
          <a:xfrm>
            <a:off x="1995488" y="4518025"/>
            <a:ext cx="900112" cy="11382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16" y="630"/>
              </a:cxn>
              <a:cxn ang="0">
                <a:pos x="256" y="628"/>
              </a:cxn>
              <a:cxn ang="0">
                <a:pos x="316" y="633"/>
              </a:cxn>
              <a:cxn ang="0">
                <a:pos x="373" y="654"/>
              </a:cxn>
              <a:cxn ang="0">
                <a:pos x="415" y="679"/>
              </a:cxn>
              <a:cxn ang="0">
                <a:pos x="453" y="717"/>
              </a:cxn>
              <a:cxn ang="0">
                <a:pos x="567" y="100"/>
              </a:cxn>
            </a:cxnLst>
            <a:rect l="0" t="0" r="r" b="b"/>
            <a:pathLst>
              <a:path w="567" h="717">
                <a:moveTo>
                  <a:pt x="0" y="0"/>
                </a:moveTo>
                <a:lnTo>
                  <a:pt x="216" y="630"/>
                </a:lnTo>
                <a:lnTo>
                  <a:pt x="256" y="628"/>
                </a:lnTo>
                <a:lnTo>
                  <a:pt x="316" y="633"/>
                </a:lnTo>
                <a:lnTo>
                  <a:pt x="373" y="654"/>
                </a:lnTo>
                <a:lnTo>
                  <a:pt x="415" y="679"/>
                </a:lnTo>
                <a:lnTo>
                  <a:pt x="453" y="717"/>
                </a:lnTo>
                <a:lnTo>
                  <a:pt x="567" y="100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60" name="Freeform 60"/>
          <p:cNvSpPr>
            <a:spLocks/>
          </p:cNvSpPr>
          <p:nvPr/>
        </p:nvSpPr>
        <p:spPr bwMode="auto">
          <a:xfrm>
            <a:off x="6181725" y="5967413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61" name="Freeform 61"/>
          <p:cNvSpPr>
            <a:spLocks/>
          </p:cNvSpPr>
          <p:nvPr/>
        </p:nvSpPr>
        <p:spPr bwMode="auto">
          <a:xfrm>
            <a:off x="6181725" y="5603875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62" name="Freeform 62"/>
          <p:cNvSpPr>
            <a:spLocks/>
          </p:cNvSpPr>
          <p:nvPr/>
        </p:nvSpPr>
        <p:spPr bwMode="auto">
          <a:xfrm>
            <a:off x="6181725" y="5235575"/>
            <a:ext cx="120650" cy="3492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63" name="Freeform 63"/>
          <p:cNvSpPr>
            <a:spLocks/>
          </p:cNvSpPr>
          <p:nvPr/>
        </p:nvSpPr>
        <p:spPr bwMode="auto">
          <a:xfrm>
            <a:off x="6181725" y="4865688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64" name="Freeform 64"/>
          <p:cNvSpPr>
            <a:spLocks/>
          </p:cNvSpPr>
          <p:nvPr/>
        </p:nvSpPr>
        <p:spPr bwMode="auto">
          <a:xfrm>
            <a:off x="6181725" y="4500563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65" name="Freeform 65"/>
          <p:cNvSpPr>
            <a:spLocks/>
          </p:cNvSpPr>
          <p:nvPr/>
        </p:nvSpPr>
        <p:spPr bwMode="auto">
          <a:xfrm>
            <a:off x="6181725" y="4133850"/>
            <a:ext cx="120650" cy="3492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66" name="Freeform 66"/>
          <p:cNvSpPr>
            <a:spLocks/>
          </p:cNvSpPr>
          <p:nvPr/>
        </p:nvSpPr>
        <p:spPr bwMode="auto">
          <a:xfrm>
            <a:off x="1093788" y="6264275"/>
            <a:ext cx="36512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67" name="Freeform 67"/>
          <p:cNvSpPr>
            <a:spLocks/>
          </p:cNvSpPr>
          <p:nvPr/>
        </p:nvSpPr>
        <p:spPr bwMode="auto">
          <a:xfrm>
            <a:off x="1674813" y="6264275"/>
            <a:ext cx="36512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68" name="Freeform 68"/>
          <p:cNvSpPr>
            <a:spLocks/>
          </p:cNvSpPr>
          <p:nvPr/>
        </p:nvSpPr>
        <p:spPr bwMode="auto">
          <a:xfrm>
            <a:off x="225107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69" name="Freeform 69"/>
          <p:cNvSpPr>
            <a:spLocks/>
          </p:cNvSpPr>
          <p:nvPr/>
        </p:nvSpPr>
        <p:spPr bwMode="auto">
          <a:xfrm>
            <a:off x="282892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70" name="Freeform 70"/>
          <p:cNvSpPr>
            <a:spLocks/>
          </p:cNvSpPr>
          <p:nvPr/>
        </p:nvSpPr>
        <p:spPr bwMode="auto">
          <a:xfrm>
            <a:off x="3403600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71" name="Freeform 71"/>
          <p:cNvSpPr>
            <a:spLocks/>
          </p:cNvSpPr>
          <p:nvPr/>
        </p:nvSpPr>
        <p:spPr bwMode="auto">
          <a:xfrm>
            <a:off x="398462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72" name="Freeform 72"/>
          <p:cNvSpPr>
            <a:spLocks/>
          </p:cNvSpPr>
          <p:nvPr/>
        </p:nvSpPr>
        <p:spPr bwMode="auto">
          <a:xfrm>
            <a:off x="4560888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73" name="Freeform 73"/>
          <p:cNvSpPr>
            <a:spLocks/>
          </p:cNvSpPr>
          <p:nvPr/>
        </p:nvSpPr>
        <p:spPr bwMode="auto">
          <a:xfrm>
            <a:off x="5135563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74" name="Freeform 74"/>
          <p:cNvSpPr>
            <a:spLocks/>
          </p:cNvSpPr>
          <p:nvPr/>
        </p:nvSpPr>
        <p:spPr bwMode="auto">
          <a:xfrm>
            <a:off x="5716588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75" name="Freeform 75"/>
          <p:cNvSpPr>
            <a:spLocks/>
          </p:cNvSpPr>
          <p:nvPr/>
        </p:nvSpPr>
        <p:spPr bwMode="auto">
          <a:xfrm>
            <a:off x="525463" y="3036888"/>
            <a:ext cx="119062" cy="36512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76" name="Freeform 76"/>
          <p:cNvSpPr>
            <a:spLocks/>
          </p:cNvSpPr>
          <p:nvPr/>
        </p:nvSpPr>
        <p:spPr bwMode="auto">
          <a:xfrm>
            <a:off x="525463" y="3398838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77" name="Freeform 77"/>
          <p:cNvSpPr>
            <a:spLocks/>
          </p:cNvSpPr>
          <p:nvPr/>
        </p:nvSpPr>
        <p:spPr bwMode="auto">
          <a:xfrm>
            <a:off x="525463" y="3768725"/>
            <a:ext cx="119062" cy="36513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78" name="Rectangle 78"/>
          <p:cNvSpPr>
            <a:spLocks noChangeArrowheads="1"/>
          </p:cNvSpPr>
          <p:nvPr/>
        </p:nvSpPr>
        <p:spPr bwMode="auto">
          <a:xfrm>
            <a:off x="-25400" y="4811713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1600</a:t>
            </a:r>
          </a:p>
        </p:txBody>
      </p:sp>
      <p:sp>
        <p:nvSpPr>
          <p:cNvPr id="588879" name="Rectangle 79"/>
          <p:cNvSpPr>
            <a:spLocks noChangeArrowheads="1"/>
          </p:cNvSpPr>
          <p:nvPr/>
        </p:nvSpPr>
        <p:spPr bwMode="auto">
          <a:xfrm>
            <a:off x="-15875" y="5943600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1500</a:t>
            </a:r>
          </a:p>
        </p:txBody>
      </p:sp>
      <p:sp>
        <p:nvSpPr>
          <p:cNvPr id="588880" name="Rectangle 80"/>
          <p:cNvSpPr>
            <a:spLocks noChangeArrowheads="1"/>
          </p:cNvSpPr>
          <p:nvPr/>
        </p:nvSpPr>
        <p:spPr bwMode="auto">
          <a:xfrm>
            <a:off x="-11113" y="3609975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1700</a:t>
            </a:r>
          </a:p>
        </p:txBody>
      </p:sp>
      <p:sp>
        <p:nvSpPr>
          <p:cNvPr id="588881" name="Rectangle 81"/>
          <p:cNvSpPr>
            <a:spLocks noChangeArrowheads="1"/>
          </p:cNvSpPr>
          <p:nvPr/>
        </p:nvSpPr>
        <p:spPr bwMode="auto">
          <a:xfrm rot="16200000">
            <a:off x="2072" y="4238582"/>
            <a:ext cx="556243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 </a:t>
            </a:r>
            <a:r>
              <a:rPr lang="en-US" baseline="30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</a:t>
            </a:r>
          </a:p>
        </p:txBody>
      </p:sp>
      <p:sp>
        <p:nvSpPr>
          <p:cNvPr id="588882" name="Freeform 82"/>
          <p:cNvSpPr>
            <a:spLocks/>
          </p:cNvSpPr>
          <p:nvPr/>
        </p:nvSpPr>
        <p:spPr bwMode="auto">
          <a:xfrm>
            <a:off x="525463" y="4133850"/>
            <a:ext cx="119062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83" name="Freeform 83"/>
          <p:cNvSpPr>
            <a:spLocks/>
          </p:cNvSpPr>
          <p:nvPr/>
        </p:nvSpPr>
        <p:spPr bwMode="auto">
          <a:xfrm>
            <a:off x="525463" y="4500563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84" name="Freeform 84"/>
          <p:cNvSpPr>
            <a:spLocks/>
          </p:cNvSpPr>
          <p:nvPr/>
        </p:nvSpPr>
        <p:spPr bwMode="auto">
          <a:xfrm>
            <a:off x="525463" y="4865688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85" name="Freeform 85"/>
          <p:cNvSpPr>
            <a:spLocks/>
          </p:cNvSpPr>
          <p:nvPr/>
        </p:nvSpPr>
        <p:spPr bwMode="auto">
          <a:xfrm>
            <a:off x="525463" y="5235575"/>
            <a:ext cx="119062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86" name="Freeform 86"/>
          <p:cNvSpPr>
            <a:spLocks/>
          </p:cNvSpPr>
          <p:nvPr/>
        </p:nvSpPr>
        <p:spPr bwMode="auto">
          <a:xfrm>
            <a:off x="525463" y="5603875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87" name="Freeform 87"/>
          <p:cNvSpPr>
            <a:spLocks/>
          </p:cNvSpPr>
          <p:nvPr/>
        </p:nvSpPr>
        <p:spPr bwMode="auto">
          <a:xfrm>
            <a:off x="525463" y="5967413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88" name="Freeform 88"/>
          <p:cNvSpPr>
            <a:spLocks/>
          </p:cNvSpPr>
          <p:nvPr/>
        </p:nvSpPr>
        <p:spPr bwMode="auto">
          <a:xfrm>
            <a:off x="519113" y="2667000"/>
            <a:ext cx="5789612" cy="36798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706"/>
              </a:cxn>
              <a:cxn ang="0">
                <a:pos x="2817" y="1706"/>
              </a:cxn>
              <a:cxn ang="0">
                <a:pos x="2817" y="0"/>
              </a:cxn>
              <a:cxn ang="0">
                <a:pos x="0" y="0"/>
              </a:cxn>
              <a:cxn ang="0">
                <a:pos x="3" y="6"/>
              </a:cxn>
              <a:cxn ang="0">
                <a:pos x="2814" y="6"/>
              </a:cxn>
              <a:cxn ang="0">
                <a:pos x="2811" y="3"/>
              </a:cxn>
              <a:cxn ang="0">
                <a:pos x="2811" y="1703"/>
              </a:cxn>
              <a:cxn ang="0">
                <a:pos x="2814" y="1700"/>
              </a:cxn>
              <a:cxn ang="0">
                <a:pos x="3" y="1700"/>
              </a:cxn>
              <a:cxn ang="0">
                <a:pos x="6" y="1703"/>
              </a:cxn>
              <a:cxn ang="0">
                <a:pos x="6" y="3"/>
              </a:cxn>
              <a:cxn ang="0">
                <a:pos x="3" y="6"/>
              </a:cxn>
              <a:cxn ang="0">
                <a:pos x="0" y="0"/>
              </a:cxn>
            </a:cxnLst>
            <a:rect l="0" t="0" r="r" b="b"/>
            <a:pathLst>
              <a:path w="2818" h="1707">
                <a:moveTo>
                  <a:pt x="0" y="0"/>
                </a:moveTo>
                <a:lnTo>
                  <a:pt x="0" y="1706"/>
                </a:lnTo>
                <a:lnTo>
                  <a:pt x="2817" y="1706"/>
                </a:lnTo>
                <a:lnTo>
                  <a:pt x="2817" y="0"/>
                </a:lnTo>
                <a:lnTo>
                  <a:pt x="0" y="0"/>
                </a:lnTo>
                <a:lnTo>
                  <a:pt x="3" y="6"/>
                </a:lnTo>
                <a:lnTo>
                  <a:pt x="2814" y="6"/>
                </a:lnTo>
                <a:lnTo>
                  <a:pt x="2811" y="3"/>
                </a:lnTo>
                <a:lnTo>
                  <a:pt x="2811" y="1703"/>
                </a:lnTo>
                <a:lnTo>
                  <a:pt x="2814" y="1700"/>
                </a:lnTo>
                <a:lnTo>
                  <a:pt x="3" y="1700"/>
                </a:lnTo>
                <a:lnTo>
                  <a:pt x="6" y="1703"/>
                </a:lnTo>
                <a:lnTo>
                  <a:pt x="6" y="3"/>
                </a:lnTo>
                <a:lnTo>
                  <a:pt x="3" y="6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89" name="Rectangle 89"/>
          <p:cNvSpPr>
            <a:spLocks noChangeArrowheads="1"/>
          </p:cNvSpPr>
          <p:nvPr/>
        </p:nvSpPr>
        <p:spPr bwMode="auto">
          <a:xfrm>
            <a:off x="6350000" y="2559050"/>
            <a:ext cx="2794000" cy="408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happens in the case of perfect fractional crystallization?</a:t>
            </a:r>
          </a:p>
          <a:p>
            <a:pPr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Olivine is removed as soon as it forms.</a:t>
            </a:r>
          </a:p>
          <a:p>
            <a:pPr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means that the composition of the system evolves towards ol-poor compositions.</a:t>
            </a:r>
          </a:p>
        </p:txBody>
      </p:sp>
      <p:sp>
        <p:nvSpPr>
          <p:cNvPr id="588890" name="Line 90"/>
          <p:cNvSpPr>
            <a:spLocks noChangeShapeType="1"/>
          </p:cNvSpPr>
          <p:nvPr/>
        </p:nvSpPr>
        <p:spPr bwMode="auto">
          <a:xfrm>
            <a:off x="2005013" y="3619500"/>
            <a:ext cx="0" cy="2719388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91" name="AutoShape 91"/>
          <p:cNvSpPr>
            <a:spLocks noChangeArrowheads="1"/>
          </p:cNvSpPr>
          <p:nvPr/>
        </p:nvSpPr>
        <p:spPr bwMode="auto">
          <a:xfrm>
            <a:off x="1852613" y="3481388"/>
            <a:ext cx="288925" cy="276225"/>
          </a:xfrm>
          <a:prstGeom prst="star5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92" name="AutoShape 92"/>
          <p:cNvSpPr>
            <a:spLocks noChangeArrowheads="1"/>
          </p:cNvSpPr>
          <p:nvPr/>
        </p:nvSpPr>
        <p:spPr bwMode="auto">
          <a:xfrm>
            <a:off x="1990725" y="6275388"/>
            <a:ext cx="465138" cy="239712"/>
          </a:xfrm>
          <a:prstGeom prst="rightArrow">
            <a:avLst>
              <a:gd name="adj1" fmla="val 50000"/>
              <a:gd name="adj2" fmla="val 48510"/>
            </a:avLst>
          </a:prstGeom>
          <a:gradFill rotWithShape="1">
            <a:gsLst>
              <a:gs pos="0">
                <a:srgbClr val="FFFF00"/>
              </a:gs>
              <a:gs pos="100000">
                <a:srgbClr val="FF0000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88894" name="Line 94"/>
          <p:cNvSpPr>
            <a:spLocks noChangeShapeType="1"/>
          </p:cNvSpPr>
          <p:nvPr/>
        </p:nvSpPr>
        <p:spPr bwMode="auto">
          <a:xfrm>
            <a:off x="2430463" y="4635500"/>
            <a:ext cx="0" cy="1666875"/>
          </a:xfrm>
          <a:prstGeom prst="line">
            <a:avLst/>
          </a:prstGeom>
          <a:noFill/>
          <a:ln w="57150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95" name="Rectangle 3"/>
          <p:cNvSpPr>
            <a:spLocks noChangeArrowheads="1"/>
          </p:cNvSpPr>
          <p:nvPr/>
        </p:nvSpPr>
        <p:spPr bwMode="auto">
          <a:xfrm>
            <a:off x="189186" y="515938"/>
            <a:ext cx="8765628" cy="155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Different phases have different </a:t>
            </a:r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compressibilities</a:t>
            </a:r>
            <a:endParaRPr 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Thus P will change Gibbs Free Energy differentially, raising melting point and shifting eutectic position (and thus the composition of the first melt, etc.).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8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88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8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888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8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888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0"/>
                                        <p:tgtEl>
                                          <p:spTgt spid="588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588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8889" grpId="0" build="p"/>
      <p:bldP spid="588892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0" name="Rectangle 2"/>
          <p:cNvSpPr>
            <a:spLocks noChangeArrowheads="1"/>
          </p:cNvSpPr>
          <p:nvPr/>
        </p:nvSpPr>
        <p:spPr bwMode="auto">
          <a:xfrm>
            <a:off x="0" y="6443663"/>
            <a:ext cx="9144000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51" name="Rectangle 3"/>
          <p:cNvSpPr>
            <a:spLocks noChangeArrowheads="1"/>
          </p:cNvSpPr>
          <p:nvPr/>
        </p:nvSpPr>
        <p:spPr bwMode="auto">
          <a:xfrm>
            <a:off x="522288" y="2690813"/>
            <a:ext cx="5757862" cy="3629025"/>
          </a:xfrm>
          <a:prstGeom prst="rect">
            <a:avLst/>
          </a:prstGeom>
          <a:solidFill>
            <a:srgbClr val="FFCC00"/>
          </a:solidFill>
          <a:ln w="127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52" name="Freeform 4"/>
          <p:cNvSpPr>
            <a:spLocks/>
          </p:cNvSpPr>
          <p:nvPr/>
        </p:nvSpPr>
        <p:spPr bwMode="auto">
          <a:xfrm>
            <a:off x="1997075" y="4498975"/>
            <a:ext cx="901700" cy="115252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214" y="638"/>
              </a:cxn>
              <a:cxn ang="0">
                <a:pos x="262" y="640"/>
              </a:cxn>
              <a:cxn ang="0">
                <a:pos x="326" y="654"/>
              </a:cxn>
              <a:cxn ang="0">
                <a:pos x="384" y="674"/>
              </a:cxn>
              <a:cxn ang="0">
                <a:pos x="416" y="692"/>
              </a:cxn>
              <a:cxn ang="0">
                <a:pos x="450" y="726"/>
              </a:cxn>
              <a:cxn ang="0">
                <a:pos x="568" y="104"/>
              </a:cxn>
              <a:cxn ang="0">
                <a:pos x="532" y="128"/>
              </a:cxn>
              <a:cxn ang="0">
                <a:pos x="356" y="0"/>
              </a:cxn>
              <a:cxn ang="0">
                <a:pos x="178" y="122"/>
              </a:cxn>
              <a:cxn ang="0">
                <a:pos x="0" y="12"/>
              </a:cxn>
            </a:cxnLst>
            <a:rect l="0" t="0" r="r" b="b"/>
            <a:pathLst>
              <a:path w="568" h="726">
                <a:moveTo>
                  <a:pt x="0" y="12"/>
                </a:moveTo>
                <a:lnTo>
                  <a:pt x="214" y="638"/>
                </a:lnTo>
                <a:lnTo>
                  <a:pt x="262" y="640"/>
                </a:lnTo>
                <a:lnTo>
                  <a:pt x="326" y="654"/>
                </a:lnTo>
                <a:lnTo>
                  <a:pt x="384" y="674"/>
                </a:lnTo>
                <a:lnTo>
                  <a:pt x="416" y="692"/>
                </a:lnTo>
                <a:lnTo>
                  <a:pt x="450" y="726"/>
                </a:lnTo>
                <a:lnTo>
                  <a:pt x="568" y="104"/>
                </a:lnTo>
                <a:lnTo>
                  <a:pt x="532" y="128"/>
                </a:lnTo>
                <a:lnTo>
                  <a:pt x="356" y="0"/>
                </a:lnTo>
                <a:lnTo>
                  <a:pt x="178" y="122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53" name="Freeform 5"/>
          <p:cNvSpPr>
            <a:spLocks/>
          </p:cNvSpPr>
          <p:nvPr/>
        </p:nvSpPr>
        <p:spPr bwMode="auto">
          <a:xfrm>
            <a:off x="1830388" y="2686050"/>
            <a:ext cx="1044575" cy="923925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02" y="582"/>
              </a:cxn>
              <a:cxn ang="0">
                <a:pos x="156" y="438"/>
              </a:cxn>
              <a:cxn ang="0">
                <a:pos x="204" y="386"/>
              </a:cxn>
              <a:cxn ang="0">
                <a:pos x="272" y="344"/>
              </a:cxn>
              <a:cxn ang="0">
                <a:pos x="318" y="342"/>
              </a:cxn>
              <a:cxn ang="0">
                <a:pos x="398" y="360"/>
              </a:cxn>
              <a:cxn ang="0">
                <a:pos x="460" y="376"/>
              </a:cxn>
              <a:cxn ang="0">
                <a:pos x="538" y="410"/>
              </a:cxn>
              <a:cxn ang="0">
                <a:pos x="556" y="414"/>
              </a:cxn>
              <a:cxn ang="0">
                <a:pos x="658" y="0"/>
              </a:cxn>
              <a:cxn ang="0">
                <a:pos x="0" y="4"/>
              </a:cxn>
            </a:cxnLst>
            <a:rect l="0" t="0" r="r" b="b"/>
            <a:pathLst>
              <a:path w="658" h="582">
                <a:moveTo>
                  <a:pt x="0" y="4"/>
                </a:moveTo>
                <a:lnTo>
                  <a:pt x="102" y="582"/>
                </a:lnTo>
                <a:lnTo>
                  <a:pt x="156" y="438"/>
                </a:lnTo>
                <a:lnTo>
                  <a:pt x="204" y="386"/>
                </a:lnTo>
                <a:lnTo>
                  <a:pt x="272" y="344"/>
                </a:lnTo>
                <a:lnTo>
                  <a:pt x="318" y="342"/>
                </a:lnTo>
                <a:lnTo>
                  <a:pt x="398" y="360"/>
                </a:lnTo>
                <a:lnTo>
                  <a:pt x="460" y="376"/>
                </a:lnTo>
                <a:lnTo>
                  <a:pt x="538" y="410"/>
                </a:lnTo>
                <a:lnTo>
                  <a:pt x="556" y="414"/>
                </a:lnTo>
                <a:lnTo>
                  <a:pt x="658" y="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54" name="Rectangle 6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763588" y="47625"/>
            <a:ext cx="7772400" cy="746125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n-US" sz="40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Pressure Effects</a:t>
            </a:r>
          </a:p>
        </p:txBody>
      </p:sp>
      <p:sp>
        <p:nvSpPr>
          <p:cNvPr id="590856" name="Freeform 8"/>
          <p:cNvSpPr>
            <a:spLocks/>
          </p:cNvSpPr>
          <p:nvPr/>
        </p:nvSpPr>
        <p:spPr bwMode="auto">
          <a:xfrm>
            <a:off x="6181725" y="3768725"/>
            <a:ext cx="120650" cy="36513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57" name="Freeform 9"/>
          <p:cNvSpPr>
            <a:spLocks/>
          </p:cNvSpPr>
          <p:nvPr/>
        </p:nvSpPr>
        <p:spPr bwMode="auto">
          <a:xfrm>
            <a:off x="6181725" y="3398838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58" name="Freeform 10"/>
          <p:cNvSpPr>
            <a:spLocks/>
          </p:cNvSpPr>
          <p:nvPr/>
        </p:nvSpPr>
        <p:spPr bwMode="auto">
          <a:xfrm>
            <a:off x="6181725" y="3036888"/>
            <a:ext cx="120650" cy="36512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59" name="Freeform 11"/>
          <p:cNvSpPr>
            <a:spLocks/>
          </p:cNvSpPr>
          <p:nvPr/>
        </p:nvSpPr>
        <p:spPr bwMode="auto">
          <a:xfrm>
            <a:off x="5716588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60" name="Freeform 12"/>
          <p:cNvSpPr>
            <a:spLocks/>
          </p:cNvSpPr>
          <p:nvPr/>
        </p:nvSpPr>
        <p:spPr bwMode="auto">
          <a:xfrm>
            <a:off x="5135563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61" name="Freeform 13"/>
          <p:cNvSpPr>
            <a:spLocks/>
          </p:cNvSpPr>
          <p:nvPr/>
        </p:nvSpPr>
        <p:spPr bwMode="auto">
          <a:xfrm>
            <a:off x="4560888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62" name="Freeform 14"/>
          <p:cNvSpPr>
            <a:spLocks/>
          </p:cNvSpPr>
          <p:nvPr/>
        </p:nvSpPr>
        <p:spPr bwMode="auto">
          <a:xfrm>
            <a:off x="398462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63" name="Freeform 15"/>
          <p:cNvSpPr>
            <a:spLocks/>
          </p:cNvSpPr>
          <p:nvPr/>
        </p:nvSpPr>
        <p:spPr bwMode="auto">
          <a:xfrm>
            <a:off x="3403600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64" name="Freeform 16"/>
          <p:cNvSpPr>
            <a:spLocks/>
          </p:cNvSpPr>
          <p:nvPr/>
        </p:nvSpPr>
        <p:spPr bwMode="auto">
          <a:xfrm>
            <a:off x="282892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65" name="Freeform 17"/>
          <p:cNvSpPr>
            <a:spLocks/>
          </p:cNvSpPr>
          <p:nvPr/>
        </p:nvSpPr>
        <p:spPr bwMode="auto">
          <a:xfrm>
            <a:off x="225107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66" name="Freeform 18"/>
          <p:cNvSpPr>
            <a:spLocks/>
          </p:cNvSpPr>
          <p:nvPr/>
        </p:nvSpPr>
        <p:spPr bwMode="auto">
          <a:xfrm>
            <a:off x="1674813" y="2673350"/>
            <a:ext cx="36512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67" name="Freeform 19"/>
          <p:cNvSpPr>
            <a:spLocks/>
          </p:cNvSpPr>
          <p:nvPr/>
        </p:nvSpPr>
        <p:spPr bwMode="auto">
          <a:xfrm>
            <a:off x="1093788" y="2673350"/>
            <a:ext cx="36512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68" name="Freeform 20"/>
          <p:cNvSpPr>
            <a:spLocks/>
          </p:cNvSpPr>
          <p:nvPr/>
        </p:nvSpPr>
        <p:spPr bwMode="auto">
          <a:xfrm>
            <a:off x="1825625" y="2725738"/>
            <a:ext cx="1036638" cy="8969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1" y="415"/>
              </a:cxn>
              <a:cxn ang="0">
                <a:pos x="99" y="373"/>
              </a:cxn>
              <a:cxn ang="0">
                <a:pos x="132" y="307"/>
              </a:cxn>
              <a:cxn ang="0">
                <a:pos x="132" y="310"/>
              </a:cxn>
              <a:cxn ang="0">
                <a:pos x="165" y="268"/>
              </a:cxn>
              <a:cxn ang="0">
                <a:pos x="162" y="268"/>
              </a:cxn>
              <a:cxn ang="0">
                <a:pos x="211" y="241"/>
              </a:cxn>
              <a:cxn ang="0">
                <a:pos x="247" y="238"/>
              </a:cxn>
              <a:cxn ang="0">
                <a:pos x="307" y="250"/>
              </a:cxn>
              <a:cxn ang="0">
                <a:pos x="355" y="262"/>
              </a:cxn>
              <a:cxn ang="0">
                <a:pos x="433" y="292"/>
              </a:cxn>
              <a:cxn ang="0">
                <a:pos x="503" y="33"/>
              </a:cxn>
              <a:cxn ang="0">
                <a:pos x="497" y="33"/>
              </a:cxn>
              <a:cxn ang="0">
                <a:pos x="430" y="289"/>
              </a:cxn>
              <a:cxn ang="0">
                <a:pos x="433" y="286"/>
              </a:cxn>
              <a:cxn ang="0">
                <a:pos x="355" y="256"/>
              </a:cxn>
              <a:cxn ang="0">
                <a:pos x="307" y="244"/>
              </a:cxn>
              <a:cxn ang="0">
                <a:pos x="247" y="232"/>
              </a:cxn>
              <a:cxn ang="0">
                <a:pos x="211" y="235"/>
              </a:cxn>
              <a:cxn ang="0">
                <a:pos x="159" y="262"/>
              </a:cxn>
              <a:cxn ang="0">
                <a:pos x="126" y="304"/>
              </a:cxn>
              <a:cxn ang="0">
                <a:pos x="93" y="373"/>
              </a:cxn>
              <a:cxn ang="0">
                <a:pos x="78" y="406"/>
              </a:cxn>
              <a:cxn ang="0">
                <a:pos x="84" y="406"/>
              </a:cxn>
              <a:cxn ang="0">
                <a:pos x="6" y="0"/>
              </a:cxn>
              <a:cxn ang="0">
                <a:pos x="0" y="0"/>
              </a:cxn>
            </a:cxnLst>
            <a:rect l="0" t="0" r="r" b="b"/>
            <a:pathLst>
              <a:path w="504" h="416">
                <a:moveTo>
                  <a:pt x="0" y="0"/>
                </a:moveTo>
                <a:lnTo>
                  <a:pt x="81" y="415"/>
                </a:lnTo>
                <a:lnTo>
                  <a:pt x="99" y="373"/>
                </a:lnTo>
                <a:lnTo>
                  <a:pt x="132" y="307"/>
                </a:lnTo>
                <a:lnTo>
                  <a:pt x="132" y="310"/>
                </a:lnTo>
                <a:lnTo>
                  <a:pt x="165" y="268"/>
                </a:lnTo>
                <a:lnTo>
                  <a:pt x="162" y="268"/>
                </a:lnTo>
                <a:lnTo>
                  <a:pt x="211" y="241"/>
                </a:lnTo>
                <a:lnTo>
                  <a:pt x="247" y="238"/>
                </a:lnTo>
                <a:lnTo>
                  <a:pt x="307" y="250"/>
                </a:lnTo>
                <a:lnTo>
                  <a:pt x="355" y="262"/>
                </a:lnTo>
                <a:lnTo>
                  <a:pt x="433" y="292"/>
                </a:lnTo>
                <a:lnTo>
                  <a:pt x="503" y="33"/>
                </a:lnTo>
                <a:lnTo>
                  <a:pt x="497" y="33"/>
                </a:lnTo>
                <a:lnTo>
                  <a:pt x="430" y="289"/>
                </a:lnTo>
                <a:lnTo>
                  <a:pt x="433" y="286"/>
                </a:lnTo>
                <a:lnTo>
                  <a:pt x="355" y="256"/>
                </a:lnTo>
                <a:lnTo>
                  <a:pt x="307" y="244"/>
                </a:lnTo>
                <a:lnTo>
                  <a:pt x="247" y="232"/>
                </a:lnTo>
                <a:lnTo>
                  <a:pt x="211" y="235"/>
                </a:lnTo>
                <a:lnTo>
                  <a:pt x="159" y="262"/>
                </a:lnTo>
                <a:lnTo>
                  <a:pt x="126" y="304"/>
                </a:lnTo>
                <a:lnTo>
                  <a:pt x="93" y="373"/>
                </a:lnTo>
                <a:lnTo>
                  <a:pt x="78" y="406"/>
                </a:lnTo>
                <a:lnTo>
                  <a:pt x="84" y="406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69" name="Freeform 21"/>
          <p:cNvSpPr>
            <a:spLocks/>
          </p:cNvSpPr>
          <p:nvPr/>
        </p:nvSpPr>
        <p:spPr bwMode="auto">
          <a:xfrm>
            <a:off x="525463" y="3614738"/>
            <a:ext cx="1722437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837" y="16"/>
              </a:cxn>
              <a:cxn ang="0">
                <a:pos x="83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838" h="17">
                <a:moveTo>
                  <a:pt x="0" y="16"/>
                </a:moveTo>
                <a:lnTo>
                  <a:pt x="837" y="16"/>
                </a:lnTo>
                <a:lnTo>
                  <a:pt x="83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70" name="Freeform 22"/>
          <p:cNvSpPr>
            <a:spLocks/>
          </p:cNvSpPr>
          <p:nvPr/>
        </p:nvSpPr>
        <p:spPr bwMode="auto">
          <a:xfrm>
            <a:off x="2238375" y="3251200"/>
            <a:ext cx="34925" cy="8715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03"/>
              </a:cxn>
              <a:cxn ang="0">
                <a:pos x="16" y="40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404">
                <a:moveTo>
                  <a:pt x="0" y="0"/>
                </a:moveTo>
                <a:lnTo>
                  <a:pt x="0" y="403"/>
                </a:lnTo>
                <a:lnTo>
                  <a:pt x="16" y="40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71" name="Freeform 23"/>
          <p:cNvSpPr>
            <a:spLocks/>
          </p:cNvSpPr>
          <p:nvPr/>
        </p:nvSpPr>
        <p:spPr bwMode="auto">
          <a:xfrm>
            <a:off x="538163" y="5508625"/>
            <a:ext cx="1790700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871" y="16"/>
              </a:cxn>
              <a:cxn ang="0">
                <a:pos x="871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872" h="17">
                <a:moveTo>
                  <a:pt x="0" y="16"/>
                </a:moveTo>
                <a:lnTo>
                  <a:pt x="871" y="16"/>
                </a:lnTo>
                <a:lnTo>
                  <a:pt x="871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72" name="Freeform 24"/>
          <p:cNvSpPr>
            <a:spLocks/>
          </p:cNvSpPr>
          <p:nvPr/>
        </p:nvSpPr>
        <p:spPr bwMode="auto">
          <a:xfrm>
            <a:off x="2232025" y="5514975"/>
            <a:ext cx="34925" cy="8207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79"/>
              </a:cxn>
              <a:cxn ang="0">
                <a:pos x="16" y="379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80">
                <a:moveTo>
                  <a:pt x="0" y="0"/>
                </a:moveTo>
                <a:lnTo>
                  <a:pt x="0" y="379"/>
                </a:lnTo>
                <a:lnTo>
                  <a:pt x="16" y="379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73" name="Freeform 25"/>
          <p:cNvSpPr>
            <a:spLocks/>
          </p:cNvSpPr>
          <p:nvPr/>
        </p:nvSpPr>
        <p:spPr bwMode="auto">
          <a:xfrm>
            <a:off x="2244725" y="5651500"/>
            <a:ext cx="4052888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1971" y="16"/>
              </a:cxn>
              <a:cxn ang="0">
                <a:pos x="1971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1972" h="17">
                <a:moveTo>
                  <a:pt x="0" y="16"/>
                </a:moveTo>
                <a:lnTo>
                  <a:pt x="1971" y="16"/>
                </a:lnTo>
                <a:lnTo>
                  <a:pt x="1971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74" name="Freeform 26"/>
          <p:cNvSpPr>
            <a:spLocks/>
          </p:cNvSpPr>
          <p:nvPr/>
        </p:nvSpPr>
        <p:spPr bwMode="auto">
          <a:xfrm>
            <a:off x="2251075" y="3348038"/>
            <a:ext cx="4057650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1974" y="16"/>
              </a:cxn>
              <a:cxn ang="0">
                <a:pos x="1974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1975" h="17">
                <a:moveTo>
                  <a:pt x="0" y="16"/>
                </a:moveTo>
                <a:lnTo>
                  <a:pt x="1974" y="16"/>
                </a:lnTo>
                <a:lnTo>
                  <a:pt x="1974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36890" name="Rectangle 27"/>
          <p:cNvSpPr>
            <a:spLocks noChangeArrowheads="1"/>
          </p:cNvSpPr>
          <p:nvPr/>
        </p:nvSpPr>
        <p:spPr bwMode="auto">
          <a:xfrm>
            <a:off x="3819525" y="5727700"/>
            <a:ext cx="2063706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Cristobalite</a:t>
            </a:r>
          </a:p>
        </p:txBody>
      </p:sp>
      <p:sp>
        <p:nvSpPr>
          <p:cNvPr id="590876" name="Line 28"/>
          <p:cNvSpPr>
            <a:spLocks noChangeShapeType="1"/>
          </p:cNvSpPr>
          <p:nvPr/>
        </p:nvSpPr>
        <p:spPr bwMode="auto">
          <a:xfrm>
            <a:off x="2382838" y="5586413"/>
            <a:ext cx="123825" cy="2190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36892" name="Rectangle 29"/>
          <p:cNvSpPr>
            <a:spLocks noChangeArrowheads="1"/>
          </p:cNvSpPr>
          <p:nvPr/>
        </p:nvSpPr>
        <p:spPr bwMode="auto">
          <a:xfrm>
            <a:off x="2852738" y="3497263"/>
            <a:ext cx="210544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High Quartz</a:t>
            </a:r>
          </a:p>
        </p:txBody>
      </p:sp>
      <p:sp>
        <p:nvSpPr>
          <p:cNvPr id="36893" name="Rectangle 30"/>
          <p:cNvSpPr>
            <a:spLocks noChangeArrowheads="1"/>
          </p:cNvSpPr>
          <p:nvPr/>
        </p:nvSpPr>
        <p:spPr bwMode="auto">
          <a:xfrm>
            <a:off x="2867025" y="2997200"/>
            <a:ext cx="1873911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High Quartz + Liquid</a:t>
            </a:r>
          </a:p>
        </p:txBody>
      </p:sp>
      <p:sp>
        <p:nvSpPr>
          <p:cNvPr id="590879" name="Rectangle 31"/>
          <p:cNvSpPr>
            <a:spLocks noChangeArrowheads="1"/>
          </p:cNvSpPr>
          <p:nvPr/>
        </p:nvSpPr>
        <p:spPr bwMode="auto">
          <a:xfrm>
            <a:off x="4887913" y="2711450"/>
            <a:ext cx="1152944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4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1.2 GPa</a:t>
            </a:r>
          </a:p>
        </p:txBody>
      </p:sp>
      <p:sp>
        <p:nvSpPr>
          <p:cNvPr id="590880" name="Rectangle 32"/>
          <p:cNvSpPr>
            <a:spLocks noChangeArrowheads="1"/>
          </p:cNvSpPr>
          <p:nvPr/>
        </p:nvSpPr>
        <p:spPr bwMode="auto">
          <a:xfrm>
            <a:off x="4243388" y="4870450"/>
            <a:ext cx="1619418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4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0.0001 GPa</a:t>
            </a:r>
          </a:p>
        </p:txBody>
      </p:sp>
      <p:sp>
        <p:nvSpPr>
          <p:cNvPr id="36896" name="Rectangle 33"/>
          <p:cNvSpPr>
            <a:spLocks noChangeArrowheads="1"/>
          </p:cNvSpPr>
          <p:nvPr/>
        </p:nvSpPr>
        <p:spPr bwMode="auto">
          <a:xfrm>
            <a:off x="2547938" y="3914775"/>
            <a:ext cx="1616533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Liquid</a:t>
            </a:r>
          </a:p>
        </p:txBody>
      </p:sp>
      <p:sp>
        <p:nvSpPr>
          <p:cNvPr id="36897" name="Rectangle 34"/>
          <p:cNvSpPr>
            <a:spLocks noChangeArrowheads="1"/>
          </p:cNvSpPr>
          <p:nvPr/>
        </p:nvSpPr>
        <p:spPr bwMode="auto">
          <a:xfrm>
            <a:off x="2851150" y="5232400"/>
            <a:ext cx="183216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Cristobalite + Liquid</a:t>
            </a:r>
          </a:p>
        </p:txBody>
      </p:sp>
      <p:sp>
        <p:nvSpPr>
          <p:cNvPr id="590883" name="Rectangle 35"/>
          <p:cNvSpPr>
            <a:spLocks noChangeArrowheads="1"/>
          </p:cNvSpPr>
          <p:nvPr/>
        </p:nvSpPr>
        <p:spPr bwMode="auto">
          <a:xfrm>
            <a:off x="1952625" y="2878138"/>
            <a:ext cx="68768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</a:t>
            </a:r>
          </a:p>
        </p:txBody>
      </p:sp>
      <p:sp>
        <p:nvSpPr>
          <p:cNvPr id="590884" name="Rectangle 36"/>
          <p:cNvSpPr>
            <a:spLocks noChangeArrowheads="1"/>
          </p:cNvSpPr>
          <p:nvPr/>
        </p:nvSpPr>
        <p:spPr bwMode="auto">
          <a:xfrm>
            <a:off x="2146300" y="4872038"/>
            <a:ext cx="68768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</a:t>
            </a:r>
          </a:p>
        </p:txBody>
      </p:sp>
      <p:sp>
        <p:nvSpPr>
          <p:cNvPr id="36900" name="Rectangle 37"/>
          <p:cNvSpPr>
            <a:spLocks noChangeArrowheads="1"/>
          </p:cNvSpPr>
          <p:nvPr/>
        </p:nvSpPr>
        <p:spPr bwMode="auto">
          <a:xfrm>
            <a:off x="2324100" y="5749925"/>
            <a:ext cx="919226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+ Liquid</a:t>
            </a:r>
          </a:p>
        </p:txBody>
      </p:sp>
      <p:sp>
        <p:nvSpPr>
          <p:cNvPr id="36901" name="Rectangle 38"/>
          <p:cNvSpPr>
            <a:spLocks noChangeArrowheads="1"/>
          </p:cNvSpPr>
          <p:nvPr/>
        </p:nvSpPr>
        <p:spPr bwMode="auto">
          <a:xfrm>
            <a:off x="685800" y="5678488"/>
            <a:ext cx="1114792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Enstatite</a:t>
            </a:r>
          </a:p>
        </p:txBody>
      </p:sp>
      <p:sp>
        <p:nvSpPr>
          <p:cNvPr id="36902" name="Rectangle 39"/>
          <p:cNvSpPr>
            <a:spLocks noChangeArrowheads="1"/>
          </p:cNvSpPr>
          <p:nvPr/>
        </p:nvSpPr>
        <p:spPr bwMode="auto">
          <a:xfrm>
            <a:off x="685800" y="3768725"/>
            <a:ext cx="1114792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Enstatite</a:t>
            </a:r>
          </a:p>
        </p:txBody>
      </p:sp>
      <p:sp>
        <p:nvSpPr>
          <p:cNvPr id="36903" name="Rectangle 40"/>
          <p:cNvSpPr>
            <a:spLocks noChangeArrowheads="1"/>
          </p:cNvSpPr>
          <p:nvPr/>
        </p:nvSpPr>
        <p:spPr bwMode="auto">
          <a:xfrm>
            <a:off x="685800" y="4902200"/>
            <a:ext cx="1036951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 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+ Liquid</a:t>
            </a:r>
          </a:p>
        </p:txBody>
      </p:sp>
      <p:sp>
        <p:nvSpPr>
          <p:cNvPr id="36904" name="Rectangle 41"/>
          <p:cNvSpPr>
            <a:spLocks noChangeArrowheads="1"/>
          </p:cNvSpPr>
          <p:nvPr/>
        </p:nvSpPr>
        <p:spPr bwMode="auto">
          <a:xfrm>
            <a:off x="685800" y="2965450"/>
            <a:ext cx="990464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Liquid</a:t>
            </a:r>
          </a:p>
        </p:txBody>
      </p:sp>
      <p:sp>
        <p:nvSpPr>
          <p:cNvPr id="590890" name="Rectangle 42"/>
          <p:cNvSpPr>
            <a:spLocks noChangeArrowheads="1"/>
          </p:cNvSpPr>
          <p:nvPr/>
        </p:nvSpPr>
        <p:spPr bwMode="auto">
          <a:xfrm>
            <a:off x="160338" y="6413500"/>
            <a:ext cx="96019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</a:t>
            </a:r>
          </a:p>
        </p:txBody>
      </p:sp>
      <p:sp>
        <p:nvSpPr>
          <p:cNvPr id="590891" name="Rectangle 43"/>
          <p:cNvSpPr>
            <a:spLocks noChangeArrowheads="1"/>
          </p:cNvSpPr>
          <p:nvPr/>
        </p:nvSpPr>
        <p:spPr bwMode="auto">
          <a:xfrm>
            <a:off x="5969000" y="6402388"/>
            <a:ext cx="57547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</p:txBody>
      </p:sp>
      <p:sp>
        <p:nvSpPr>
          <p:cNvPr id="590892" name="Rectangle 44"/>
          <p:cNvSpPr>
            <a:spLocks noChangeArrowheads="1"/>
          </p:cNvSpPr>
          <p:nvPr/>
        </p:nvSpPr>
        <p:spPr bwMode="auto">
          <a:xfrm>
            <a:off x="3182938" y="6408738"/>
            <a:ext cx="965457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X (wt.%)</a:t>
            </a:r>
          </a:p>
        </p:txBody>
      </p:sp>
      <p:sp>
        <p:nvSpPr>
          <p:cNvPr id="590893" name="Rectangle 45"/>
          <p:cNvSpPr>
            <a:spLocks noChangeArrowheads="1"/>
          </p:cNvSpPr>
          <p:nvPr/>
        </p:nvSpPr>
        <p:spPr bwMode="auto">
          <a:xfrm>
            <a:off x="1751013" y="6424613"/>
            <a:ext cx="881652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</a:p>
        </p:txBody>
      </p:sp>
      <p:sp>
        <p:nvSpPr>
          <p:cNvPr id="590894" name="Line 46"/>
          <p:cNvSpPr>
            <a:spLocks noChangeShapeType="1"/>
          </p:cNvSpPr>
          <p:nvPr/>
        </p:nvSpPr>
        <p:spPr bwMode="auto">
          <a:xfrm>
            <a:off x="2195513" y="3475038"/>
            <a:ext cx="346075" cy="523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895" name="Line 47"/>
          <p:cNvSpPr>
            <a:spLocks noChangeShapeType="1"/>
          </p:cNvSpPr>
          <p:nvPr/>
        </p:nvSpPr>
        <p:spPr bwMode="auto">
          <a:xfrm>
            <a:off x="2393950" y="3300413"/>
            <a:ext cx="461963" cy="3365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pSp>
        <p:nvGrpSpPr>
          <p:cNvPr id="36911" name="Group 48"/>
          <p:cNvGrpSpPr>
            <a:grpSpLocks/>
          </p:cNvGrpSpPr>
          <p:nvPr/>
        </p:nvGrpSpPr>
        <p:grpSpPr bwMode="auto">
          <a:xfrm>
            <a:off x="541338" y="4500563"/>
            <a:ext cx="5748337" cy="198437"/>
            <a:chOff x="513" y="2835"/>
            <a:chExt cx="3625" cy="237"/>
          </a:xfrm>
        </p:grpSpPr>
        <p:sp>
          <p:nvSpPr>
            <p:cNvPr id="590897" name="Freeform 49"/>
            <p:cNvSpPr>
              <a:spLocks/>
            </p:cNvSpPr>
            <p:nvPr/>
          </p:nvSpPr>
          <p:spPr bwMode="auto">
            <a:xfrm>
              <a:off x="513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0898" name="Freeform 50"/>
            <p:cNvSpPr>
              <a:spLocks/>
            </p:cNvSpPr>
            <p:nvPr/>
          </p:nvSpPr>
          <p:spPr bwMode="auto">
            <a:xfrm>
              <a:off x="876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0899" name="Freeform 51"/>
            <p:cNvSpPr>
              <a:spLocks/>
            </p:cNvSpPr>
            <p:nvPr/>
          </p:nvSpPr>
          <p:spPr bwMode="auto">
            <a:xfrm>
              <a:off x="1239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0900" name="Freeform 52"/>
            <p:cNvSpPr>
              <a:spLocks/>
            </p:cNvSpPr>
            <p:nvPr/>
          </p:nvSpPr>
          <p:spPr bwMode="auto">
            <a:xfrm>
              <a:off x="1602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0901" name="Freeform 53"/>
            <p:cNvSpPr>
              <a:spLocks/>
            </p:cNvSpPr>
            <p:nvPr/>
          </p:nvSpPr>
          <p:spPr bwMode="auto">
            <a:xfrm>
              <a:off x="1968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0902" name="Freeform 54"/>
            <p:cNvSpPr>
              <a:spLocks/>
            </p:cNvSpPr>
            <p:nvPr/>
          </p:nvSpPr>
          <p:spPr bwMode="auto">
            <a:xfrm>
              <a:off x="2331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0903" name="Freeform 55"/>
            <p:cNvSpPr>
              <a:spLocks/>
            </p:cNvSpPr>
            <p:nvPr/>
          </p:nvSpPr>
          <p:spPr bwMode="auto">
            <a:xfrm>
              <a:off x="2694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0904" name="Freeform 56"/>
            <p:cNvSpPr>
              <a:spLocks/>
            </p:cNvSpPr>
            <p:nvPr/>
          </p:nvSpPr>
          <p:spPr bwMode="auto">
            <a:xfrm>
              <a:off x="3057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0905" name="Freeform 57"/>
            <p:cNvSpPr>
              <a:spLocks/>
            </p:cNvSpPr>
            <p:nvPr/>
          </p:nvSpPr>
          <p:spPr bwMode="auto">
            <a:xfrm>
              <a:off x="3418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0906" name="Freeform 58"/>
            <p:cNvSpPr>
              <a:spLocks/>
            </p:cNvSpPr>
            <p:nvPr/>
          </p:nvSpPr>
          <p:spPr bwMode="auto">
            <a:xfrm>
              <a:off x="3781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90907" name="Freeform 59"/>
          <p:cNvSpPr>
            <a:spLocks/>
          </p:cNvSpPr>
          <p:nvPr/>
        </p:nvSpPr>
        <p:spPr bwMode="auto">
          <a:xfrm>
            <a:off x="1995488" y="4518025"/>
            <a:ext cx="900112" cy="11382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16" y="630"/>
              </a:cxn>
              <a:cxn ang="0">
                <a:pos x="256" y="628"/>
              </a:cxn>
              <a:cxn ang="0">
                <a:pos x="316" y="633"/>
              </a:cxn>
              <a:cxn ang="0">
                <a:pos x="373" y="654"/>
              </a:cxn>
              <a:cxn ang="0">
                <a:pos x="415" y="679"/>
              </a:cxn>
              <a:cxn ang="0">
                <a:pos x="453" y="717"/>
              </a:cxn>
              <a:cxn ang="0">
                <a:pos x="567" y="100"/>
              </a:cxn>
            </a:cxnLst>
            <a:rect l="0" t="0" r="r" b="b"/>
            <a:pathLst>
              <a:path w="567" h="717">
                <a:moveTo>
                  <a:pt x="0" y="0"/>
                </a:moveTo>
                <a:lnTo>
                  <a:pt x="216" y="630"/>
                </a:lnTo>
                <a:lnTo>
                  <a:pt x="256" y="628"/>
                </a:lnTo>
                <a:lnTo>
                  <a:pt x="316" y="633"/>
                </a:lnTo>
                <a:lnTo>
                  <a:pt x="373" y="654"/>
                </a:lnTo>
                <a:lnTo>
                  <a:pt x="415" y="679"/>
                </a:lnTo>
                <a:lnTo>
                  <a:pt x="453" y="717"/>
                </a:lnTo>
                <a:lnTo>
                  <a:pt x="567" y="100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08" name="Freeform 60"/>
          <p:cNvSpPr>
            <a:spLocks/>
          </p:cNvSpPr>
          <p:nvPr/>
        </p:nvSpPr>
        <p:spPr bwMode="auto">
          <a:xfrm>
            <a:off x="6181725" y="5967413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09" name="Freeform 61"/>
          <p:cNvSpPr>
            <a:spLocks/>
          </p:cNvSpPr>
          <p:nvPr/>
        </p:nvSpPr>
        <p:spPr bwMode="auto">
          <a:xfrm>
            <a:off x="6181725" y="5603875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10" name="Freeform 62"/>
          <p:cNvSpPr>
            <a:spLocks/>
          </p:cNvSpPr>
          <p:nvPr/>
        </p:nvSpPr>
        <p:spPr bwMode="auto">
          <a:xfrm>
            <a:off x="6181725" y="5235575"/>
            <a:ext cx="120650" cy="3492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11" name="Freeform 63"/>
          <p:cNvSpPr>
            <a:spLocks/>
          </p:cNvSpPr>
          <p:nvPr/>
        </p:nvSpPr>
        <p:spPr bwMode="auto">
          <a:xfrm>
            <a:off x="6181725" y="4865688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12" name="Freeform 64"/>
          <p:cNvSpPr>
            <a:spLocks/>
          </p:cNvSpPr>
          <p:nvPr/>
        </p:nvSpPr>
        <p:spPr bwMode="auto">
          <a:xfrm>
            <a:off x="6181725" y="4500563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13" name="Freeform 65"/>
          <p:cNvSpPr>
            <a:spLocks/>
          </p:cNvSpPr>
          <p:nvPr/>
        </p:nvSpPr>
        <p:spPr bwMode="auto">
          <a:xfrm>
            <a:off x="6181725" y="4133850"/>
            <a:ext cx="120650" cy="3492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14" name="Freeform 66"/>
          <p:cNvSpPr>
            <a:spLocks/>
          </p:cNvSpPr>
          <p:nvPr/>
        </p:nvSpPr>
        <p:spPr bwMode="auto">
          <a:xfrm>
            <a:off x="1093788" y="6264275"/>
            <a:ext cx="36512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15" name="Freeform 67"/>
          <p:cNvSpPr>
            <a:spLocks/>
          </p:cNvSpPr>
          <p:nvPr/>
        </p:nvSpPr>
        <p:spPr bwMode="auto">
          <a:xfrm>
            <a:off x="1674813" y="6264275"/>
            <a:ext cx="36512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16" name="Freeform 68"/>
          <p:cNvSpPr>
            <a:spLocks/>
          </p:cNvSpPr>
          <p:nvPr/>
        </p:nvSpPr>
        <p:spPr bwMode="auto">
          <a:xfrm>
            <a:off x="225107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17" name="Freeform 69"/>
          <p:cNvSpPr>
            <a:spLocks/>
          </p:cNvSpPr>
          <p:nvPr/>
        </p:nvSpPr>
        <p:spPr bwMode="auto">
          <a:xfrm>
            <a:off x="282892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18" name="Freeform 70"/>
          <p:cNvSpPr>
            <a:spLocks/>
          </p:cNvSpPr>
          <p:nvPr/>
        </p:nvSpPr>
        <p:spPr bwMode="auto">
          <a:xfrm>
            <a:off x="3403600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19" name="Freeform 71"/>
          <p:cNvSpPr>
            <a:spLocks/>
          </p:cNvSpPr>
          <p:nvPr/>
        </p:nvSpPr>
        <p:spPr bwMode="auto">
          <a:xfrm>
            <a:off x="398462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20" name="Freeform 72"/>
          <p:cNvSpPr>
            <a:spLocks/>
          </p:cNvSpPr>
          <p:nvPr/>
        </p:nvSpPr>
        <p:spPr bwMode="auto">
          <a:xfrm>
            <a:off x="4560888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21" name="Freeform 73"/>
          <p:cNvSpPr>
            <a:spLocks/>
          </p:cNvSpPr>
          <p:nvPr/>
        </p:nvSpPr>
        <p:spPr bwMode="auto">
          <a:xfrm>
            <a:off x="5135563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22" name="Freeform 74"/>
          <p:cNvSpPr>
            <a:spLocks/>
          </p:cNvSpPr>
          <p:nvPr/>
        </p:nvSpPr>
        <p:spPr bwMode="auto">
          <a:xfrm>
            <a:off x="5716588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23" name="Freeform 75"/>
          <p:cNvSpPr>
            <a:spLocks/>
          </p:cNvSpPr>
          <p:nvPr/>
        </p:nvSpPr>
        <p:spPr bwMode="auto">
          <a:xfrm>
            <a:off x="525463" y="3036888"/>
            <a:ext cx="119062" cy="36512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24" name="Freeform 76"/>
          <p:cNvSpPr>
            <a:spLocks/>
          </p:cNvSpPr>
          <p:nvPr/>
        </p:nvSpPr>
        <p:spPr bwMode="auto">
          <a:xfrm>
            <a:off x="525463" y="3398838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25" name="Freeform 77"/>
          <p:cNvSpPr>
            <a:spLocks/>
          </p:cNvSpPr>
          <p:nvPr/>
        </p:nvSpPr>
        <p:spPr bwMode="auto">
          <a:xfrm>
            <a:off x="525463" y="3768725"/>
            <a:ext cx="119062" cy="36513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26" name="Rectangle 78"/>
          <p:cNvSpPr>
            <a:spLocks noChangeArrowheads="1"/>
          </p:cNvSpPr>
          <p:nvPr/>
        </p:nvSpPr>
        <p:spPr bwMode="auto">
          <a:xfrm>
            <a:off x="-25400" y="4811713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1600</a:t>
            </a:r>
          </a:p>
        </p:txBody>
      </p:sp>
      <p:sp>
        <p:nvSpPr>
          <p:cNvPr id="590927" name="Rectangle 79"/>
          <p:cNvSpPr>
            <a:spLocks noChangeArrowheads="1"/>
          </p:cNvSpPr>
          <p:nvPr/>
        </p:nvSpPr>
        <p:spPr bwMode="auto">
          <a:xfrm>
            <a:off x="-15875" y="5943600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1500</a:t>
            </a:r>
          </a:p>
        </p:txBody>
      </p:sp>
      <p:sp>
        <p:nvSpPr>
          <p:cNvPr id="590928" name="Rectangle 80"/>
          <p:cNvSpPr>
            <a:spLocks noChangeArrowheads="1"/>
          </p:cNvSpPr>
          <p:nvPr/>
        </p:nvSpPr>
        <p:spPr bwMode="auto">
          <a:xfrm>
            <a:off x="-11113" y="3609975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1700</a:t>
            </a:r>
          </a:p>
        </p:txBody>
      </p:sp>
      <p:sp>
        <p:nvSpPr>
          <p:cNvPr id="590929" name="Rectangle 81"/>
          <p:cNvSpPr>
            <a:spLocks noChangeArrowheads="1"/>
          </p:cNvSpPr>
          <p:nvPr/>
        </p:nvSpPr>
        <p:spPr bwMode="auto">
          <a:xfrm rot="16200000">
            <a:off x="2072" y="4238582"/>
            <a:ext cx="556243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 </a:t>
            </a:r>
            <a:r>
              <a:rPr lang="en-US" baseline="30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</a:t>
            </a:r>
          </a:p>
        </p:txBody>
      </p:sp>
      <p:sp>
        <p:nvSpPr>
          <p:cNvPr id="590930" name="Freeform 82"/>
          <p:cNvSpPr>
            <a:spLocks/>
          </p:cNvSpPr>
          <p:nvPr/>
        </p:nvSpPr>
        <p:spPr bwMode="auto">
          <a:xfrm>
            <a:off x="525463" y="4133850"/>
            <a:ext cx="119062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31" name="Freeform 83"/>
          <p:cNvSpPr>
            <a:spLocks/>
          </p:cNvSpPr>
          <p:nvPr/>
        </p:nvSpPr>
        <p:spPr bwMode="auto">
          <a:xfrm>
            <a:off x="525463" y="4500563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32" name="Freeform 84"/>
          <p:cNvSpPr>
            <a:spLocks/>
          </p:cNvSpPr>
          <p:nvPr/>
        </p:nvSpPr>
        <p:spPr bwMode="auto">
          <a:xfrm>
            <a:off x="525463" y="4865688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33" name="Freeform 85"/>
          <p:cNvSpPr>
            <a:spLocks/>
          </p:cNvSpPr>
          <p:nvPr/>
        </p:nvSpPr>
        <p:spPr bwMode="auto">
          <a:xfrm>
            <a:off x="525463" y="5235575"/>
            <a:ext cx="119062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34" name="Freeform 86"/>
          <p:cNvSpPr>
            <a:spLocks/>
          </p:cNvSpPr>
          <p:nvPr/>
        </p:nvSpPr>
        <p:spPr bwMode="auto">
          <a:xfrm>
            <a:off x="525463" y="5603875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35" name="Freeform 87"/>
          <p:cNvSpPr>
            <a:spLocks/>
          </p:cNvSpPr>
          <p:nvPr/>
        </p:nvSpPr>
        <p:spPr bwMode="auto">
          <a:xfrm>
            <a:off x="525463" y="5967413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36" name="Freeform 88"/>
          <p:cNvSpPr>
            <a:spLocks/>
          </p:cNvSpPr>
          <p:nvPr/>
        </p:nvSpPr>
        <p:spPr bwMode="auto">
          <a:xfrm>
            <a:off x="519113" y="2667000"/>
            <a:ext cx="5789612" cy="36798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706"/>
              </a:cxn>
              <a:cxn ang="0">
                <a:pos x="2817" y="1706"/>
              </a:cxn>
              <a:cxn ang="0">
                <a:pos x="2817" y="0"/>
              </a:cxn>
              <a:cxn ang="0">
                <a:pos x="0" y="0"/>
              </a:cxn>
              <a:cxn ang="0">
                <a:pos x="3" y="6"/>
              </a:cxn>
              <a:cxn ang="0">
                <a:pos x="2814" y="6"/>
              </a:cxn>
              <a:cxn ang="0">
                <a:pos x="2811" y="3"/>
              </a:cxn>
              <a:cxn ang="0">
                <a:pos x="2811" y="1703"/>
              </a:cxn>
              <a:cxn ang="0">
                <a:pos x="2814" y="1700"/>
              </a:cxn>
              <a:cxn ang="0">
                <a:pos x="3" y="1700"/>
              </a:cxn>
              <a:cxn ang="0">
                <a:pos x="6" y="1703"/>
              </a:cxn>
              <a:cxn ang="0">
                <a:pos x="6" y="3"/>
              </a:cxn>
              <a:cxn ang="0">
                <a:pos x="3" y="6"/>
              </a:cxn>
              <a:cxn ang="0">
                <a:pos x="0" y="0"/>
              </a:cxn>
            </a:cxnLst>
            <a:rect l="0" t="0" r="r" b="b"/>
            <a:pathLst>
              <a:path w="2818" h="1707">
                <a:moveTo>
                  <a:pt x="0" y="0"/>
                </a:moveTo>
                <a:lnTo>
                  <a:pt x="0" y="1706"/>
                </a:lnTo>
                <a:lnTo>
                  <a:pt x="2817" y="1706"/>
                </a:lnTo>
                <a:lnTo>
                  <a:pt x="2817" y="0"/>
                </a:lnTo>
                <a:lnTo>
                  <a:pt x="0" y="0"/>
                </a:lnTo>
                <a:lnTo>
                  <a:pt x="3" y="6"/>
                </a:lnTo>
                <a:lnTo>
                  <a:pt x="2814" y="6"/>
                </a:lnTo>
                <a:lnTo>
                  <a:pt x="2811" y="3"/>
                </a:lnTo>
                <a:lnTo>
                  <a:pt x="2811" y="1703"/>
                </a:lnTo>
                <a:lnTo>
                  <a:pt x="2814" y="1700"/>
                </a:lnTo>
                <a:lnTo>
                  <a:pt x="3" y="1700"/>
                </a:lnTo>
                <a:lnTo>
                  <a:pt x="6" y="1703"/>
                </a:lnTo>
                <a:lnTo>
                  <a:pt x="6" y="3"/>
                </a:lnTo>
                <a:lnTo>
                  <a:pt x="3" y="6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37" name="Rectangle 89"/>
          <p:cNvSpPr>
            <a:spLocks noChangeArrowheads="1"/>
          </p:cNvSpPr>
          <p:nvPr/>
        </p:nvSpPr>
        <p:spPr bwMode="auto">
          <a:xfrm>
            <a:off x="0" y="2341563"/>
            <a:ext cx="9144000" cy="466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Under these conditions the final assemblage can be SiO</a:t>
            </a:r>
            <a:r>
              <a:rPr lang="en-US" sz="20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-oversaturated.</a:t>
            </a:r>
          </a:p>
          <a:p>
            <a:pPr algn="ctr">
              <a:lnSpc>
                <a:spcPct val="90000"/>
              </a:lnSpc>
              <a:spcBef>
                <a:spcPct val="20000"/>
              </a:spcBef>
              <a:defRPr/>
            </a:pPr>
            <a:endParaRPr lang="en-US" sz="2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90938" name="Line 90"/>
          <p:cNvSpPr>
            <a:spLocks noChangeShapeType="1"/>
          </p:cNvSpPr>
          <p:nvPr/>
        </p:nvSpPr>
        <p:spPr bwMode="auto">
          <a:xfrm>
            <a:off x="2005013" y="3619500"/>
            <a:ext cx="0" cy="2719388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39" name="AutoShape 91"/>
          <p:cNvSpPr>
            <a:spLocks noChangeArrowheads="1"/>
          </p:cNvSpPr>
          <p:nvPr/>
        </p:nvSpPr>
        <p:spPr bwMode="auto">
          <a:xfrm>
            <a:off x="1852613" y="3481388"/>
            <a:ext cx="288925" cy="276225"/>
          </a:xfrm>
          <a:prstGeom prst="star5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40" name="AutoShape 92"/>
          <p:cNvSpPr>
            <a:spLocks noChangeArrowheads="1"/>
          </p:cNvSpPr>
          <p:nvPr/>
        </p:nvSpPr>
        <p:spPr bwMode="auto">
          <a:xfrm>
            <a:off x="1990725" y="6275388"/>
            <a:ext cx="465138" cy="239712"/>
          </a:xfrm>
          <a:prstGeom prst="rightArrow">
            <a:avLst>
              <a:gd name="adj1" fmla="val 50000"/>
              <a:gd name="adj2" fmla="val 48510"/>
            </a:avLst>
          </a:prstGeom>
          <a:gradFill rotWithShape="1">
            <a:gsLst>
              <a:gs pos="0">
                <a:srgbClr val="FFFF00"/>
              </a:gs>
              <a:gs pos="100000">
                <a:srgbClr val="FF0000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41" name="Line 93"/>
          <p:cNvSpPr>
            <a:spLocks noChangeShapeType="1"/>
          </p:cNvSpPr>
          <p:nvPr/>
        </p:nvSpPr>
        <p:spPr bwMode="auto">
          <a:xfrm>
            <a:off x="2430463" y="4635500"/>
            <a:ext cx="0" cy="1666875"/>
          </a:xfrm>
          <a:prstGeom prst="line">
            <a:avLst/>
          </a:prstGeom>
          <a:noFill/>
          <a:ln w="57150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0943" name="Rectangle 95"/>
          <p:cNvSpPr>
            <a:spLocks noChangeArrowheads="1"/>
          </p:cNvSpPr>
          <p:nvPr/>
        </p:nvSpPr>
        <p:spPr bwMode="auto">
          <a:xfrm>
            <a:off x="6327775" y="2616200"/>
            <a:ext cx="2794000" cy="424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does this mean?</a:t>
            </a:r>
          </a:p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Ab-En plane in the basaltic tetrahedron can be crossed.</a:t>
            </a:r>
            <a:endParaRPr lang="en-US" sz="1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It is not a CRITICAL Plane.</a:t>
            </a:r>
          </a:p>
        </p:txBody>
      </p:sp>
      <p:sp>
        <p:nvSpPr>
          <p:cNvPr id="96" name="Rectangle 3"/>
          <p:cNvSpPr>
            <a:spLocks noChangeArrowheads="1"/>
          </p:cNvSpPr>
          <p:nvPr/>
        </p:nvSpPr>
        <p:spPr bwMode="auto">
          <a:xfrm>
            <a:off x="189186" y="515938"/>
            <a:ext cx="8765628" cy="155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Different phases have different </a:t>
            </a:r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compressibilities</a:t>
            </a:r>
            <a:endParaRPr 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Thus P will change Gibbs Free Energy differentially, raising melting point and shifting eutectic position (and thus the composition of the first melt, etc.).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9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09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9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09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9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909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9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909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0937" grpId="0" build="p"/>
      <p:bldP spid="590943" grpId="0" build="p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4" name="Rectangle 6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763588" y="47625"/>
            <a:ext cx="7772400" cy="746125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n-US" sz="40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Pressure Effects</a:t>
            </a:r>
          </a:p>
        </p:txBody>
      </p:sp>
      <p:grpSp>
        <p:nvGrpSpPr>
          <p:cNvPr id="2" name="Gruppo 110"/>
          <p:cNvGrpSpPr>
            <a:grpSpLocks/>
          </p:cNvGrpSpPr>
          <p:nvPr/>
        </p:nvGrpSpPr>
        <p:grpSpPr bwMode="auto">
          <a:xfrm>
            <a:off x="1524000" y="2578100"/>
            <a:ext cx="4802188" cy="4110038"/>
            <a:chOff x="1524241" y="2508594"/>
            <a:chExt cx="4801574" cy="4110295"/>
          </a:xfrm>
        </p:grpSpPr>
        <p:sp>
          <p:nvSpPr>
            <p:cNvPr id="110" name="Figura a mano libera 109"/>
            <p:cNvSpPr/>
            <p:nvPr/>
          </p:nvSpPr>
          <p:spPr bwMode="auto">
            <a:xfrm>
              <a:off x="2302017" y="2911844"/>
              <a:ext cx="3593640" cy="3237115"/>
            </a:xfrm>
            <a:custGeom>
              <a:avLst/>
              <a:gdLst>
                <a:gd name="connsiteX0" fmla="*/ 0 w 3594537"/>
                <a:gd name="connsiteY0" fmla="*/ 3216165 h 3237186"/>
                <a:gd name="connsiteX1" fmla="*/ 3594537 w 3594537"/>
                <a:gd name="connsiteY1" fmla="*/ 3237186 h 3237186"/>
                <a:gd name="connsiteX2" fmla="*/ 1786758 w 3594537"/>
                <a:gd name="connsiteY2" fmla="*/ 0 h 3237186"/>
                <a:gd name="connsiteX3" fmla="*/ 0 w 3594537"/>
                <a:gd name="connsiteY3" fmla="*/ 3216165 h 323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4537" h="3237186">
                  <a:moveTo>
                    <a:pt x="0" y="3216165"/>
                  </a:moveTo>
                  <a:lnTo>
                    <a:pt x="3594537" y="3237186"/>
                  </a:lnTo>
                  <a:lnTo>
                    <a:pt x="1786758" y="0"/>
                  </a:lnTo>
                  <a:lnTo>
                    <a:pt x="0" y="3216165"/>
                  </a:lnTo>
                  <a:close/>
                </a:path>
              </a:pathLst>
            </a:custGeom>
            <a:solidFill>
              <a:srgbClr val="00B0F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97" name="Freeform 93"/>
            <p:cNvSpPr>
              <a:spLocks/>
            </p:cNvSpPr>
            <p:nvPr/>
          </p:nvSpPr>
          <p:spPr bwMode="auto">
            <a:xfrm flipH="1">
              <a:off x="2286144" y="2881680"/>
              <a:ext cx="3612688" cy="3270454"/>
            </a:xfrm>
            <a:custGeom>
              <a:avLst/>
              <a:gdLst/>
              <a:ahLst/>
              <a:cxnLst>
                <a:cxn ang="0">
                  <a:pos x="1395" y="0"/>
                </a:cxn>
                <a:cxn ang="0">
                  <a:pos x="0" y="2290"/>
                </a:cxn>
                <a:cxn ang="0">
                  <a:pos x="2774" y="2290"/>
                </a:cxn>
                <a:cxn ang="0">
                  <a:pos x="1395" y="0"/>
                </a:cxn>
                <a:cxn ang="0">
                  <a:pos x="1391" y="7"/>
                </a:cxn>
                <a:cxn ang="0">
                  <a:pos x="2762" y="2290"/>
                </a:cxn>
                <a:cxn ang="0">
                  <a:pos x="2766" y="2282"/>
                </a:cxn>
                <a:cxn ang="0">
                  <a:pos x="8" y="2282"/>
                </a:cxn>
                <a:cxn ang="0">
                  <a:pos x="12" y="2290"/>
                </a:cxn>
                <a:cxn ang="0">
                  <a:pos x="1399" y="7"/>
                </a:cxn>
                <a:cxn ang="0">
                  <a:pos x="1391" y="7"/>
                </a:cxn>
                <a:cxn ang="0">
                  <a:pos x="1395" y="0"/>
                </a:cxn>
              </a:cxnLst>
              <a:rect l="0" t="0" r="r" b="b"/>
              <a:pathLst>
                <a:path w="2774" h="2290">
                  <a:moveTo>
                    <a:pt x="1395" y="0"/>
                  </a:moveTo>
                  <a:lnTo>
                    <a:pt x="0" y="2290"/>
                  </a:lnTo>
                  <a:lnTo>
                    <a:pt x="2774" y="2290"/>
                  </a:lnTo>
                  <a:lnTo>
                    <a:pt x="1395" y="0"/>
                  </a:lnTo>
                  <a:lnTo>
                    <a:pt x="1391" y="7"/>
                  </a:lnTo>
                  <a:lnTo>
                    <a:pt x="2762" y="2290"/>
                  </a:lnTo>
                  <a:lnTo>
                    <a:pt x="2766" y="2282"/>
                  </a:lnTo>
                  <a:lnTo>
                    <a:pt x="8" y="2282"/>
                  </a:lnTo>
                  <a:lnTo>
                    <a:pt x="12" y="2290"/>
                  </a:lnTo>
                  <a:lnTo>
                    <a:pt x="1399" y="7"/>
                  </a:lnTo>
                  <a:lnTo>
                    <a:pt x="1391" y="7"/>
                  </a:lnTo>
                  <a:lnTo>
                    <a:pt x="139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98" name="Freeform 94"/>
            <p:cNvSpPr>
              <a:spLocks/>
            </p:cNvSpPr>
            <p:nvPr/>
          </p:nvSpPr>
          <p:spPr bwMode="auto">
            <a:xfrm rot="14412857" flipH="1">
              <a:off x="3284476" y="3809137"/>
              <a:ext cx="814439" cy="3147611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0" y="2290"/>
                </a:cxn>
                <a:cxn ang="0">
                  <a:pos x="624" y="542"/>
                </a:cxn>
              </a:cxnLst>
              <a:rect l="0" t="0" r="r" b="b"/>
              <a:pathLst>
                <a:path w="624" h="2290">
                  <a:moveTo>
                    <a:pt x="291" y="0"/>
                  </a:moveTo>
                  <a:lnTo>
                    <a:pt x="0" y="2290"/>
                  </a:lnTo>
                  <a:lnTo>
                    <a:pt x="624" y="542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99" name="Rectangle 95"/>
            <p:cNvSpPr>
              <a:spLocks noChangeArrowheads="1"/>
            </p:cNvSpPr>
            <p:nvPr/>
          </p:nvSpPr>
          <p:spPr bwMode="auto">
            <a:xfrm>
              <a:off x="3881378" y="2508594"/>
              <a:ext cx="866664" cy="4155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Ne</a:t>
              </a:r>
              <a:endParaRPr lang="en-US" sz="21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00" name="Rectangle 96"/>
            <p:cNvSpPr>
              <a:spLocks noChangeArrowheads="1"/>
            </p:cNvSpPr>
            <p:nvPr/>
          </p:nvSpPr>
          <p:spPr bwMode="auto">
            <a:xfrm>
              <a:off x="4705184" y="3810425"/>
              <a:ext cx="760316" cy="4155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Ab</a:t>
              </a:r>
              <a:endParaRPr lang="en-US" sz="21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01" name="Rectangle 97"/>
            <p:cNvSpPr>
              <a:spLocks noChangeArrowheads="1"/>
            </p:cNvSpPr>
            <p:nvPr/>
          </p:nvSpPr>
          <p:spPr bwMode="auto">
            <a:xfrm>
              <a:off x="5722642" y="6006076"/>
              <a:ext cx="603173" cy="4155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Q</a:t>
              </a:r>
              <a:endParaRPr lang="en-US" sz="21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02" name="Rectangle 98"/>
            <p:cNvSpPr>
              <a:spLocks noChangeArrowheads="1"/>
            </p:cNvSpPr>
            <p:nvPr/>
          </p:nvSpPr>
          <p:spPr bwMode="auto">
            <a:xfrm>
              <a:off x="1797256" y="6072755"/>
              <a:ext cx="606347" cy="4155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Fo</a:t>
              </a:r>
              <a:endParaRPr lang="en-US" sz="21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03" name="Rectangle 99"/>
            <p:cNvSpPr>
              <a:spLocks noChangeArrowheads="1"/>
            </p:cNvSpPr>
            <p:nvPr/>
          </p:nvSpPr>
          <p:spPr bwMode="auto">
            <a:xfrm>
              <a:off x="2873443" y="6056879"/>
              <a:ext cx="606347" cy="4155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1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En</a:t>
              </a:r>
              <a:endParaRPr lang="en-US" sz="21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04" name="Rectangle 100"/>
            <p:cNvSpPr>
              <a:spLocks noChangeArrowheads="1"/>
            </p:cNvSpPr>
            <p:nvPr/>
          </p:nvSpPr>
          <p:spPr bwMode="auto">
            <a:xfrm>
              <a:off x="3457569" y="3778673"/>
              <a:ext cx="1219044" cy="6461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>
                <a:defRPr/>
              </a:pPr>
              <a:r>
                <a:rPr lang="en-US" b="1" dirty="0">
                  <a:solidFill>
                    <a:srgbClr val="FF6600"/>
                  </a:solidFill>
                  <a:effectLst/>
                  <a:latin typeface="Calibri" pitchFamily="34" charset="0"/>
                  <a:cs typeface="Arial" charset="0"/>
                </a:rPr>
                <a:t>Alkaline Field</a:t>
              </a:r>
              <a:endParaRPr lang="en-US" b="1" dirty="0">
                <a:solidFill>
                  <a:srgbClr val="FF6600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05" name="Rectangle 101"/>
            <p:cNvSpPr>
              <a:spLocks noChangeArrowheads="1"/>
            </p:cNvSpPr>
            <p:nvPr/>
          </p:nvSpPr>
          <p:spPr bwMode="auto">
            <a:xfrm>
              <a:off x="3927409" y="5178936"/>
              <a:ext cx="1566663" cy="6461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>
                <a:defRPr/>
              </a:pPr>
              <a:r>
                <a:rPr lang="en-US" b="1" dirty="0">
                  <a:solidFill>
                    <a:srgbClr val="FF6600"/>
                  </a:solidFill>
                  <a:effectLst/>
                  <a:latin typeface="Calibri" pitchFamily="34" charset="0"/>
                  <a:cs typeface="Arial" charset="0"/>
                </a:rPr>
                <a:t>Subalkaline Field</a:t>
              </a:r>
              <a:endParaRPr lang="en-US" b="1" dirty="0">
                <a:solidFill>
                  <a:srgbClr val="FF6600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06" name="Rectangle 102"/>
            <p:cNvSpPr>
              <a:spLocks noChangeArrowheads="1"/>
            </p:cNvSpPr>
            <p:nvPr/>
          </p:nvSpPr>
          <p:spPr bwMode="auto">
            <a:xfrm>
              <a:off x="3771854" y="6034652"/>
              <a:ext cx="1611107" cy="5842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Plane of silica saturation</a:t>
              </a:r>
              <a:endParaRPr lang="en-US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07" name="Rectangle 103"/>
            <p:cNvSpPr>
              <a:spLocks noChangeArrowheads="1"/>
            </p:cNvSpPr>
            <p:nvPr/>
          </p:nvSpPr>
          <p:spPr bwMode="auto">
            <a:xfrm>
              <a:off x="1524241" y="4135884"/>
              <a:ext cx="2325391" cy="5842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1600" b="1" dirty="0">
                  <a:solidFill>
                    <a:schemeClr val="bg1"/>
                  </a:solidFill>
                  <a:effectLst/>
                  <a:latin typeface="Calibri" pitchFamily="34" charset="0"/>
                  <a:cs typeface="Arial" charset="0"/>
                </a:rPr>
                <a:t>Critical plane of silica undersaturation</a:t>
              </a:r>
              <a:endParaRPr lang="en-US" sz="1600" b="1" dirty="0">
                <a:solidFill>
                  <a:schemeClr val="bg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08" name="Line 104"/>
            <p:cNvSpPr>
              <a:spLocks noChangeShapeType="1"/>
            </p:cNvSpPr>
            <p:nvPr/>
          </p:nvSpPr>
          <p:spPr bwMode="auto">
            <a:xfrm rot="3612857" flipV="1">
              <a:off x="3301168" y="4754269"/>
              <a:ext cx="557247" cy="165079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109" name="Line 105"/>
            <p:cNvSpPr>
              <a:spLocks noChangeShapeType="1"/>
            </p:cNvSpPr>
            <p:nvPr/>
          </p:nvSpPr>
          <p:spPr bwMode="auto">
            <a:xfrm rot="3612857" flipH="1">
              <a:off x="3633699" y="5785399"/>
              <a:ext cx="628689" cy="6349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cxnSp>
        <p:nvCxnSpPr>
          <p:cNvPr id="117" name="Connettore 1 116"/>
          <p:cNvCxnSpPr>
            <a:cxnSpLocks noChangeShapeType="1"/>
          </p:cNvCxnSpPr>
          <p:nvPr/>
        </p:nvCxnSpPr>
        <p:spPr bwMode="auto">
          <a:xfrm rot="5400000" flipH="1" flipV="1">
            <a:off x="3048795" y="4463256"/>
            <a:ext cx="1890712" cy="1660525"/>
          </a:xfrm>
          <a:prstGeom prst="line">
            <a:avLst/>
          </a:prstGeom>
          <a:noFill/>
          <a:ln w="57150" algn="ctr">
            <a:solidFill>
              <a:srgbClr val="FFFF00"/>
            </a:solidFill>
            <a:prstDash val="dash"/>
            <a:round/>
            <a:headEnd/>
            <a:tailEnd/>
          </a:ln>
        </p:spPr>
      </p:cxnSp>
      <p:sp>
        <p:nvSpPr>
          <p:cNvPr id="22" name="Rectangle 95"/>
          <p:cNvSpPr>
            <a:spLocks noChangeArrowheads="1"/>
          </p:cNvSpPr>
          <p:nvPr/>
        </p:nvSpPr>
        <p:spPr bwMode="auto">
          <a:xfrm>
            <a:off x="6327775" y="2616200"/>
            <a:ext cx="2794000" cy="424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does this mean?</a:t>
            </a:r>
          </a:p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Ab-En plane in the basaltic tetrahedron can be crossed.</a:t>
            </a:r>
            <a:endParaRPr lang="en-US" sz="1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It is not a CRITICAL Plane.</a:t>
            </a:r>
          </a:p>
        </p:txBody>
      </p:sp>
      <p:sp>
        <p:nvSpPr>
          <p:cNvPr id="23" name="Rectangle 89"/>
          <p:cNvSpPr>
            <a:spLocks noChangeArrowheads="1"/>
          </p:cNvSpPr>
          <p:nvPr/>
        </p:nvSpPr>
        <p:spPr bwMode="auto">
          <a:xfrm>
            <a:off x="0" y="2341563"/>
            <a:ext cx="9144000" cy="466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Under these conditions the final assemblage can be SiO</a:t>
            </a:r>
            <a:r>
              <a:rPr lang="en-US" sz="20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-oversaturated.</a:t>
            </a:r>
          </a:p>
          <a:p>
            <a:pPr algn="ctr">
              <a:lnSpc>
                <a:spcPct val="90000"/>
              </a:lnSpc>
              <a:spcBef>
                <a:spcPct val="20000"/>
              </a:spcBef>
              <a:defRPr/>
            </a:pPr>
            <a:endParaRPr lang="en-US" sz="2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5" name="Rectangle 3"/>
          <p:cNvSpPr>
            <a:spLocks noChangeArrowheads="1"/>
          </p:cNvSpPr>
          <p:nvPr/>
        </p:nvSpPr>
        <p:spPr bwMode="auto">
          <a:xfrm>
            <a:off x="189186" y="515938"/>
            <a:ext cx="8765628" cy="155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Different phases have different </a:t>
            </a:r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compressibilities</a:t>
            </a:r>
            <a:endParaRPr 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Thus P will change Gibbs Free Energy differentially, raising melting point and shifting eutectic position (and thus the composition of the first melt, etc.).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2"/>
          <p:cNvSpPr>
            <a:spLocks noChangeArrowheads="1"/>
          </p:cNvSpPr>
          <p:nvPr/>
        </p:nvSpPr>
        <p:spPr bwMode="auto">
          <a:xfrm>
            <a:off x="0" y="6443663"/>
            <a:ext cx="9144000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899" name="Rectangle 3"/>
          <p:cNvSpPr>
            <a:spLocks noChangeArrowheads="1"/>
          </p:cNvSpPr>
          <p:nvPr/>
        </p:nvSpPr>
        <p:spPr bwMode="auto">
          <a:xfrm>
            <a:off x="522288" y="2690813"/>
            <a:ext cx="5757862" cy="3629025"/>
          </a:xfrm>
          <a:prstGeom prst="rect">
            <a:avLst/>
          </a:prstGeom>
          <a:solidFill>
            <a:schemeClr val="bg1"/>
          </a:solidFill>
          <a:ln w="127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00" name="Freeform 4"/>
          <p:cNvSpPr>
            <a:spLocks/>
          </p:cNvSpPr>
          <p:nvPr/>
        </p:nvSpPr>
        <p:spPr bwMode="auto">
          <a:xfrm>
            <a:off x="1997075" y="4498975"/>
            <a:ext cx="901700" cy="115252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214" y="638"/>
              </a:cxn>
              <a:cxn ang="0">
                <a:pos x="262" y="640"/>
              </a:cxn>
              <a:cxn ang="0">
                <a:pos x="326" y="654"/>
              </a:cxn>
              <a:cxn ang="0">
                <a:pos x="384" y="674"/>
              </a:cxn>
              <a:cxn ang="0">
                <a:pos x="416" y="692"/>
              </a:cxn>
              <a:cxn ang="0">
                <a:pos x="450" y="726"/>
              </a:cxn>
              <a:cxn ang="0">
                <a:pos x="568" y="104"/>
              </a:cxn>
              <a:cxn ang="0">
                <a:pos x="532" y="128"/>
              </a:cxn>
              <a:cxn ang="0">
                <a:pos x="356" y="0"/>
              </a:cxn>
              <a:cxn ang="0">
                <a:pos x="178" y="122"/>
              </a:cxn>
              <a:cxn ang="0">
                <a:pos x="0" y="12"/>
              </a:cxn>
            </a:cxnLst>
            <a:rect l="0" t="0" r="r" b="b"/>
            <a:pathLst>
              <a:path w="568" h="726">
                <a:moveTo>
                  <a:pt x="0" y="12"/>
                </a:moveTo>
                <a:lnTo>
                  <a:pt x="214" y="638"/>
                </a:lnTo>
                <a:lnTo>
                  <a:pt x="262" y="640"/>
                </a:lnTo>
                <a:lnTo>
                  <a:pt x="326" y="654"/>
                </a:lnTo>
                <a:lnTo>
                  <a:pt x="384" y="674"/>
                </a:lnTo>
                <a:lnTo>
                  <a:pt x="416" y="692"/>
                </a:lnTo>
                <a:lnTo>
                  <a:pt x="450" y="726"/>
                </a:lnTo>
                <a:lnTo>
                  <a:pt x="568" y="104"/>
                </a:lnTo>
                <a:lnTo>
                  <a:pt x="532" y="128"/>
                </a:lnTo>
                <a:lnTo>
                  <a:pt x="356" y="0"/>
                </a:lnTo>
                <a:lnTo>
                  <a:pt x="178" y="122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01" name="Freeform 5"/>
          <p:cNvSpPr>
            <a:spLocks/>
          </p:cNvSpPr>
          <p:nvPr/>
        </p:nvSpPr>
        <p:spPr bwMode="auto">
          <a:xfrm>
            <a:off x="1830388" y="2686050"/>
            <a:ext cx="1044575" cy="923925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02" y="582"/>
              </a:cxn>
              <a:cxn ang="0">
                <a:pos x="156" y="438"/>
              </a:cxn>
              <a:cxn ang="0">
                <a:pos x="204" y="386"/>
              </a:cxn>
              <a:cxn ang="0">
                <a:pos x="272" y="344"/>
              </a:cxn>
              <a:cxn ang="0">
                <a:pos x="318" y="342"/>
              </a:cxn>
              <a:cxn ang="0">
                <a:pos x="398" y="360"/>
              </a:cxn>
              <a:cxn ang="0">
                <a:pos x="460" y="376"/>
              </a:cxn>
              <a:cxn ang="0">
                <a:pos x="538" y="410"/>
              </a:cxn>
              <a:cxn ang="0">
                <a:pos x="556" y="414"/>
              </a:cxn>
              <a:cxn ang="0">
                <a:pos x="658" y="0"/>
              </a:cxn>
              <a:cxn ang="0">
                <a:pos x="0" y="4"/>
              </a:cxn>
            </a:cxnLst>
            <a:rect l="0" t="0" r="r" b="b"/>
            <a:pathLst>
              <a:path w="658" h="582">
                <a:moveTo>
                  <a:pt x="0" y="4"/>
                </a:moveTo>
                <a:lnTo>
                  <a:pt x="102" y="582"/>
                </a:lnTo>
                <a:lnTo>
                  <a:pt x="156" y="438"/>
                </a:lnTo>
                <a:lnTo>
                  <a:pt x="204" y="386"/>
                </a:lnTo>
                <a:lnTo>
                  <a:pt x="272" y="344"/>
                </a:lnTo>
                <a:lnTo>
                  <a:pt x="318" y="342"/>
                </a:lnTo>
                <a:lnTo>
                  <a:pt x="398" y="360"/>
                </a:lnTo>
                <a:lnTo>
                  <a:pt x="460" y="376"/>
                </a:lnTo>
                <a:lnTo>
                  <a:pt x="538" y="410"/>
                </a:lnTo>
                <a:lnTo>
                  <a:pt x="556" y="414"/>
                </a:lnTo>
                <a:lnTo>
                  <a:pt x="658" y="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02" name="Rectangle 6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763588" y="47625"/>
            <a:ext cx="7772400" cy="746125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n-US" sz="40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Pressure Effects</a:t>
            </a:r>
          </a:p>
        </p:txBody>
      </p:sp>
      <p:sp>
        <p:nvSpPr>
          <p:cNvPr id="592904" name="Freeform 8"/>
          <p:cNvSpPr>
            <a:spLocks/>
          </p:cNvSpPr>
          <p:nvPr/>
        </p:nvSpPr>
        <p:spPr bwMode="auto">
          <a:xfrm>
            <a:off x="6181725" y="3768725"/>
            <a:ext cx="120650" cy="36513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05" name="Freeform 9"/>
          <p:cNvSpPr>
            <a:spLocks/>
          </p:cNvSpPr>
          <p:nvPr/>
        </p:nvSpPr>
        <p:spPr bwMode="auto">
          <a:xfrm>
            <a:off x="6181725" y="3398838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06" name="Freeform 10"/>
          <p:cNvSpPr>
            <a:spLocks/>
          </p:cNvSpPr>
          <p:nvPr/>
        </p:nvSpPr>
        <p:spPr bwMode="auto">
          <a:xfrm>
            <a:off x="6181725" y="3036888"/>
            <a:ext cx="120650" cy="36512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07" name="Freeform 11"/>
          <p:cNvSpPr>
            <a:spLocks/>
          </p:cNvSpPr>
          <p:nvPr/>
        </p:nvSpPr>
        <p:spPr bwMode="auto">
          <a:xfrm>
            <a:off x="5716588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08" name="Freeform 12"/>
          <p:cNvSpPr>
            <a:spLocks/>
          </p:cNvSpPr>
          <p:nvPr/>
        </p:nvSpPr>
        <p:spPr bwMode="auto">
          <a:xfrm>
            <a:off x="5135563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09" name="Freeform 13"/>
          <p:cNvSpPr>
            <a:spLocks/>
          </p:cNvSpPr>
          <p:nvPr/>
        </p:nvSpPr>
        <p:spPr bwMode="auto">
          <a:xfrm>
            <a:off x="4560888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10" name="Freeform 14"/>
          <p:cNvSpPr>
            <a:spLocks/>
          </p:cNvSpPr>
          <p:nvPr/>
        </p:nvSpPr>
        <p:spPr bwMode="auto">
          <a:xfrm>
            <a:off x="398462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11" name="Freeform 15"/>
          <p:cNvSpPr>
            <a:spLocks/>
          </p:cNvSpPr>
          <p:nvPr/>
        </p:nvSpPr>
        <p:spPr bwMode="auto">
          <a:xfrm>
            <a:off x="3403600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12" name="Freeform 16"/>
          <p:cNvSpPr>
            <a:spLocks/>
          </p:cNvSpPr>
          <p:nvPr/>
        </p:nvSpPr>
        <p:spPr bwMode="auto">
          <a:xfrm>
            <a:off x="282892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13" name="Freeform 17"/>
          <p:cNvSpPr>
            <a:spLocks/>
          </p:cNvSpPr>
          <p:nvPr/>
        </p:nvSpPr>
        <p:spPr bwMode="auto">
          <a:xfrm>
            <a:off x="2251075" y="2673350"/>
            <a:ext cx="34925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14" name="Freeform 18"/>
          <p:cNvSpPr>
            <a:spLocks/>
          </p:cNvSpPr>
          <p:nvPr/>
        </p:nvSpPr>
        <p:spPr bwMode="auto">
          <a:xfrm>
            <a:off x="1674813" y="2673350"/>
            <a:ext cx="36512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15" name="Freeform 19"/>
          <p:cNvSpPr>
            <a:spLocks/>
          </p:cNvSpPr>
          <p:nvPr/>
        </p:nvSpPr>
        <p:spPr bwMode="auto">
          <a:xfrm>
            <a:off x="1093788" y="2673350"/>
            <a:ext cx="36512" cy="730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3"/>
              </a:cxn>
              <a:cxn ang="0">
                <a:pos x="16" y="3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4">
                <a:moveTo>
                  <a:pt x="0" y="0"/>
                </a:moveTo>
                <a:lnTo>
                  <a:pt x="0" y="33"/>
                </a:lnTo>
                <a:lnTo>
                  <a:pt x="16" y="3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16" name="Freeform 20"/>
          <p:cNvSpPr>
            <a:spLocks/>
          </p:cNvSpPr>
          <p:nvPr/>
        </p:nvSpPr>
        <p:spPr bwMode="auto">
          <a:xfrm>
            <a:off x="1825625" y="2725738"/>
            <a:ext cx="1036638" cy="8969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1" y="415"/>
              </a:cxn>
              <a:cxn ang="0">
                <a:pos x="99" y="373"/>
              </a:cxn>
              <a:cxn ang="0">
                <a:pos x="132" y="307"/>
              </a:cxn>
              <a:cxn ang="0">
                <a:pos x="132" y="310"/>
              </a:cxn>
              <a:cxn ang="0">
                <a:pos x="165" y="268"/>
              </a:cxn>
              <a:cxn ang="0">
                <a:pos x="162" y="268"/>
              </a:cxn>
              <a:cxn ang="0">
                <a:pos x="211" y="241"/>
              </a:cxn>
              <a:cxn ang="0">
                <a:pos x="247" y="238"/>
              </a:cxn>
              <a:cxn ang="0">
                <a:pos x="307" y="250"/>
              </a:cxn>
              <a:cxn ang="0">
                <a:pos x="355" y="262"/>
              </a:cxn>
              <a:cxn ang="0">
                <a:pos x="433" y="292"/>
              </a:cxn>
              <a:cxn ang="0">
                <a:pos x="503" y="33"/>
              </a:cxn>
              <a:cxn ang="0">
                <a:pos x="497" y="33"/>
              </a:cxn>
              <a:cxn ang="0">
                <a:pos x="430" y="289"/>
              </a:cxn>
              <a:cxn ang="0">
                <a:pos x="433" y="286"/>
              </a:cxn>
              <a:cxn ang="0">
                <a:pos x="355" y="256"/>
              </a:cxn>
              <a:cxn ang="0">
                <a:pos x="307" y="244"/>
              </a:cxn>
              <a:cxn ang="0">
                <a:pos x="247" y="232"/>
              </a:cxn>
              <a:cxn ang="0">
                <a:pos x="211" y="235"/>
              </a:cxn>
              <a:cxn ang="0">
                <a:pos x="159" y="262"/>
              </a:cxn>
              <a:cxn ang="0">
                <a:pos x="126" y="304"/>
              </a:cxn>
              <a:cxn ang="0">
                <a:pos x="93" y="373"/>
              </a:cxn>
              <a:cxn ang="0">
                <a:pos x="78" y="406"/>
              </a:cxn>
              <a:cxn ang="0">
                <a:pos x="84" y="406"/>
              </a:cxn>
              <a:cxn ang="0">
                <a:pos x="6" y="0"/>
              </a:cxn>
              <a:cxn ang="0">
                <a:pos x="0" y="0"/>
              </a:cxn>
            </a:cxnLst>
            <a:rect l="0" t="0" r="r" b="b"/>
            <a:pathLst>
              <a:path w="504" h="416">
                <a:moveTo>
                  <a:pt x="0" y="0"/>
                </a:moveTo>
                <a:lnTo>
                  <a:pt x="81" y="415"/>
                </a:lnTo>
                <a:lnTo>
                  <a:pt x="99" y="373"/>
                </a:lnTo>
                <a:lnTo>
                  <a:pt x="132" y="307"/>
                </a:lnTo>
                <a:lnTo>
                  <a:pt x="132" y="310"/>
                </a:lnTo>
                <a:lnTo>
                  <a:pt x="165" y="268"/>
                </a:lnTo>
                <a:lnTo>
                  <a:pt x="162" y="268"/>
                </a:lnTo>
                <a:lnTo>
                  <a:pt x="211" y="241"/>
                </a:lnTo>
                <a:lnTo>
                  <a:pt x="247" y="238"/>
                </a:lnTo>
                <a:lnTo>
                  <a:pt x="307" y="250"/>
                </a:lnTo>
                <a:lnTo>
                  <a:pt x="355" y="262"/>
                </a:lnTo>
                <a:lnTo>
                  <a:pt x="433" y="292"/>
                </a:lnTo>
                <a:lnTo>
                  <a:pt x="503" y="33"/>
                </a:lnTo>
                <a:lnTo>
                  <a:pt x="497" y="33"/>
                </a:lnTo>
                <a:lnTo>
                  <a:pt x="430" y="289"/>
                </a:lnTo>
                <a:lnTo>
                  <a:pt x="433" y="286"/>
                </a:lnTo>
                <a:lnTo>
                  <a:pt x="355" y="256"/>
                </a:lnTo>
                <a:lnTo>
                  <a:pt x="307" y="244"/>
                </a:lnTo>
                <a:lnTo>
                  <a:pt x="247" y="232"/>
                </a:lnTo>
                <a:lnTo>
                  <a:pt x="211" y="235"/>
                </a:lnTo>
                <a:lnTo>
                  <a:pt x="159" y="262"/>
                </a:lnTo>
                <a:lnTo>
                  <a:pt x="126" y="304"/>
                </a:lnTo>
                <a:lnTo>
                  <a:pt x="93" y="373"/>
                </a:lnTo>
                <a:lnTo>
                  <a:pt x="78" y="406"/>
                </a:lnTo>
                <a:lnTo>
                  <a:pt x="84" y="406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17" name="Freeform 21"/>
          <p:cNvSpPr>
            <a:spLocks/>
          </p:cNvSpPr>
          <p:nvPr/>
        </p:nvSpPr>
        <p:spPr bwMode="auto">
          <a:xfrm>
            <a:off x="525463" y="3614738"/>
            <a:ext cx="1722437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837" y="16"/>
              </a:cxn>
              <a:cxn ang="0">
                <a:pos x="83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838" h="17">
                <a:moveTo>
                  <a:pt x="0" y="16"/>
                </a:moveTo>
                <a:lnTo>
                  <a:pt x="837" y="16"/>
                </a:lnTo>
                <a:lnTo>
                  <a:pt x="83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18" name="Freeform 22"/>
          <p:cNvSpPr>
            <a:spLocks/>
          </p:cNvSpPr>
          <p:nvPr/>
        </p:nvSpPr>
        <p:spPr bwMode="auto">
          <a:xfrm>
            <a:off x="2238375" y="3251200"/>
            <a:ext cx="34925" cy="8715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03"/>
              </a:cxn>
              <a:cxn ang="0">
                <a:pos x="16" y="403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404">
                <a:moveTo>
                  <a:pt x="0" y="0"/>
                </a:moveTo>
                <a:lnTo>
                  <a:pt x="0" y="403"/>
                </a:lnTo>
                <a:lnTo>
                  <a:pt x="16" y="403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19" name="Freeform 23"/>
          <p:cNvSpPr>
            <a:spLocks/>
          </p:cNvSpPr>
          <p:nvPr/>
        </p:nvSpPr>
        <p:spPr bwMode="auto">
          <a:xfrm>
            <a:off x="538163" y="5508625"/>
            <a:ext cx="1790700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871" y="16"/>
              </a:cxn>
              <a:cxn ang="0">
                <a:pos x="871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872" h="17">
                <a:moveTo>
                  <a:pt x="0" y="16"/>
                </a:moveTo>
                <a:lnTo>
                  <a:pt x="871" y="16"/>
                </a:lnTo>
                <a:lnTo>
                  <a:pt x="871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20" name="Freeform 24"/>
          <p:cNvSpPr>
            <a:spLocks/>
          </p:cNvSpPr>
          <p:nvPr/>
        </p:nvSpPr>
        <p:spPr bwMode="auto">
          <a:xfrm>
            <a:off x="2232025" y="5514975"/>
            <a:ext cx="34925" cy="8207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79"/>
              </a:cxn>
              <a:cxn ang="0">
                <a:pos x="16" y="379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7" h="380">
                <a:moveTo>
                  <a:pt x="0" y="0"/>
                </a:moveTo>
                <a:lnTo>
                  <a:pt x="0" y="379"/>
                </a:lnTo>
                <a:lnTo>
                  <a:pt x="16" y="379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21" name="Freeform 25"/>
          <p:cNvSpPr>
            <a:spLocks/>
          </p:cNvSpPr>
          <p:nvPr/>
        </p:nvSpPr>
        <p:spPr bwMode="auto">
          <a:xfrm>
            <a:off x="2244725" y="5651500"/>
            <a:ext cx="4052888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1971" y="16"/>
              </a:cxn>
              <a:cxn ang="0">
                <a:pos x="1971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1972" h="17">
                <a:moveTo>
                  <a:pt x="0" y="16"/>
                </a:moveTo>
                <a:lnTo>
                  <a:pt x="1971" y="16"/>
                </a:lnTo>
                <a:lnTo>
                  <a:pt x="1971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22" name="Freeform 26"/>
          <p:cNvSpPr>
            <a:spLocks/>
          </p:cNvSpPr>
          <p:nvPr/>
        </p:nvSpPr>
        <p:spPr bwMode="auto">
          <a:xfrm>
            <a:off x="2251075" y="3348038"/>
            <a:ext cx="4057650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1974" y="16"/>
              </a:cxn>
              <a:cxn ang="0">
                <a:pos x="1974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1975" h="17">
                <a:moveTo>
                  <a:pt x="0" y="16"/>
                </a:moveTo>
                <a:lnTo>
                  <a:pt x="1974" y="16"/>
                </a:lnTo>
                <a:lnTo>
                  <a:pt x="1974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38938" name="Rectangle 27"/>
          <p:cNvSpPr>
            <a:spLocks noChangeArrowheads="1"/>
          </p:cNvSpPr>
          <p:nvPr/>
        </p:nvSpPr>
        <p:spPr bwMode="auto">
          <a:xfrm>
            <a:off x="3819525" y="5727700"/>
            <a:ext cx="2063706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Cristobalite</a:t>
            </a:r>
          </a:p>
        </p:txBody>
      </p:sp>
      <p:sp>
        <p:nvSpPr>
          <p:cNvPr id="592924" name="Line 28"/>
          <p:cNvSpPr>
            <a:spLocks noChangeShapeType="1"/>
          </p:cNvSpPr>
          <p:nvPr/>
        </p:nvSpPr>
        <p:spPr bwMode="auto">
          <a:xfrm>
            <a:off x="2382838" y="5586413"/>
            <a:ext cx="123825" cy="2190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38940" name="Rectangle 29"/>
          <p:cNvSpPr>
            <a:spLocks noChangeArrowheads="1"/>
          </p:cNvSpPr>
          <p:nvPr/>
        </p:nvSpPr>
        <p:spPr bwMode="auto">
          <a:xfrm>
            <a:off x="2852738" y="3497263"/>
            <a:ext cx="210544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High Quartz</a:t>
            </a:r>
          </a:p>
        </p:txBody>
      </p:sp>
      <p:sp>
        <p:nvSpPr>
          <p:cNvPr id="38941" name="Rectangle 30"/>
          <p:cNvSpPr>
            <a:spLocks noChangeArrowheads="1"/>
          </p:cNvSpPr>
          <p:nvPr/>
        </p:nvSpPr>
        <p:spPr bwMode="auto">
          <a:xfrm>
            <a:off x="2867025" y="2997200"/>
            <a:ext cx="1873911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High Quartz + Liquid</a:t>
            </a:r>
          </a:p>
        </p:txBody>
      </p:sp>
      <p:sp>
        <p:nvSpPr>
          <p:cNvPr id="592927" name="Rectangle 31"/>
          <p:cNvSpPr>
            <a:spLocks noChangeArrowheads="1"/>
          </p:cNvSpPr>
          <p:nvPr/>
        </p:nvSpPr>
        <p:spPr bwMode="auto">
          <a:xfrm>
            <a:off x="4887913" y="2711450"/>
            <a:ext cx="1152944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4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1.2 GPa</a:t>
            </a:r>
          </a:p>
        </p:txBody>
      </p:sp>
      <p:sp>
        <p:nvSpPr>
          <p:cNvPr id="592928" name="Rectangle 32"/>
          <p:cNvSpPr>
            <a:spLocks noChangeArrowheads="1"/>
          </p:cNvSpPr>
          <p:nvPr/>
        </p:nvSpPr>
        <p:spPr bwMode="auto">
          <a:xfrm>
            <a:off x="4243388" y="4870450"/>
            <a:ext cx="1619418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24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0.0001 GPa</a:t>
            </a:r>
          </a:p>
        </p:txBody>
      </p:sp>
      <p:sp>
        <p:nvSpPr>
          <p:cNvPr id="38944" name="Rectangle 33"/>
          <p:cNvSpPr>
            <a:spLocks noChangeArrowheads="1"/>
          </p:cNvSpPr>
          <p:nvPr/>
        </p:nvSpPr>
        <p:spPr bwMode="auto">
          <a:xfrm>
            <a:off x="2547938" y="3914775"/>
            <a:ext cx="1616533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 + Liquid</a:t>
            </a:r>
          </a:p>
        </p:txBody>
      </p:sp>
      <p:sp>
        <p:nvSpPr>
          <p:cNvPr id="38945" name="Rectangle 34"/>
          <p:cNvSpPr>
            <a:spLocks noChangeArrowheads="1"/>
          </p:cNvSpPr>
          <p:nvPr/>
        </p:nvSpPr>
        <p:spPr bwMode="auto">
          <a:xfrm>
            <a:off x="2851150" y="5232400"/>
            <a:ext cx="183216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Cristobalite + Liquid</a:t>
            </a:r>
          </a:p>
        </p:txBody>
      </p:sp>
      <p:sp>
        <p:nvSpPr>
          <p:cNvPr id="592931" name="Rectangle 35"/>
          <p:cNvSpPr>
            <a:spLocks noChangeArrowheads="1"/>
          </p:cNvSpPr>
          <p:nvPr/>
        </p:nvSpPr>
        <p:spPr bwMode="auto">
          <a:xfrm>
            <a:off x="1952625" y="2878138"/>
            <a:ext cx="68768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</a:t>
            </a:r>
          </a:p>
        </p:txBody>
      </p:sp>
      <p:sp>
        <p:nvSpPr>
          <p:cNvPr id="592932" name="Rectangle 36"/>
          <p:cNvSpPr>
            <a:spLocks noChangeArrowheads="1"/>
          </p:cNvSpPr>
          <p:nvPr/>
        </p:nvSpPr>
        <p:spPr bwMode="auto">
          <a:xfrm>
            <a:off x="2146300" y="4872038"/>
            <a:ext cx="68768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</a:t>
            </a:r>
          </a:p>
        </p:txBody>
      </p:sp>
      <p:sp>
        <p:nvSpPr>
          <p:cNvPr id="38948" name="Rectangle 37"/>
          <p:cNvSpPr>
            <a:spLocks noChangeArrowheads="1"/>
          </p:cNvSpPr>
          <p:nvPr/>
        </p:nvSpPr>
        <p:spPr bwMode="auto">
          <a:xfrm>
            <a:off x="2324100" y="5749925"/>
            <a:ext cx="919226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Enstatite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+ Liquid</a:t>
            </a:r>
          </a:p>
        </p:txBody>
      </p:sp>
      <p:sp>
        <p:nvSpPr>
          <p:cNvPr id="38949" name="Rectangle 38"/>
          <p:cNvSpPr>
            <a:spLocks noChangeArrowheads="1"/>
          </p:cNvSpPr>
          <p:nvPr/>
        </p:nvSpPr>
        <p:spPr bwMode="auto">
          <a:xfrm>
            <a:off x="685800" y="5678488"/>
            <a:ext cx="1114792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Enstatite</a:t>
            </a:r>
          </a:p>
        </p:txBody>
      </p:sp>
      <p:sp>
        <p:nvSpPr>
          <p:cNvPr id="38950" name="Rectangle 39"/>
          <p:cNvSpPr>
            <a:spLocks noChangeArrowheads="1"/>
          </p:cNvSpPr>
          <p:nvPr/>
        </p:nvSpPr>
        <p:spPr bwMode="auto">
          <a:xfrm>
            <a:off x="685800" y="3768725"/>
            <a:ext cx="1114792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Enstatite</a:t>
            </a:r>
          </a:p>
        </p:txBody>
      </p:sp>
      <p:sp>
        <p:nvSpPr>
          <p:cNvPr id="38951" name="Rectangle 40"/>
          <p:cNvSpPr>
            <a:spLocks noChangeArrowheads="1"/>
          </p:cNvSpPr>
          <p:nvPr/>
        </p:nvSpPr>
        <p:spPr bwMode="auto">
          <a:xfrm>
            <a:off x="685800" y="4902200"/>
            <a:ext cx="1036951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 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+ Liquid</a:t>
            </a:r>
          </a:p>
        </p:txBody>
      </p:sp>
      <p:sp>
        <p:nvSpPr>
          <p:cNvPr id="38952" name="Rectangle 41"/>
          <p:cNvSpPr>
            <a:spLocks noChangeArrowheads="1"/>
          </p:cNvSpPr>
          <p:nvPr/>
        </p:nvSpPr>
        <p:spPr bwMode="auto">
          <a:xfrm>
            <a:off x="685800" y="2965450"/>
            <a:ext cx="990464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Forsterite</a:t>
            </a:r>
          </a:p>
          <a:p>
            <a:pPr eaLnBrk="0" hangingPunct="0"/>
            <a:r>
              <a:rPr lang="en-US" sz="1600">
                <a:solidFill>
                  <a:srgbClr val="000000"/>
                </a:solidFill>
                <a:effectLst/>
                <a:latin typeface="Calibri" pitchFamily="34" charset="0"/>
              </a:rPr>
              <a:t> + Liquid</a:t>
            </a:r>
          </a:p>
        </p:txBody>
      </p:sp>
      <p:sp>
        <p:nvSpPr>
          <p:cNvPr id="592938" name="Rectangle 42"/>
          <p:cNvSpPr>
            <a:spLocks noChangeArrowheads="1"/>
          </p:cNvSpPr>
          <p:nvPr/>
        </p:nvSpPr>
        <p:spPr bwMode="auto">
          <a:xfrm>
            <a:off x="160338" y="6413500"/>
            <a:ext cx="96019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</a:t>
            </a:r>
          </a:p>
        </p:txBody>
      </p:sp>
      <p:sp>
        <p:nvSpPr>
          <p:cNvPr id="592939" name="Rectangle 43"/>
          <p:cNvSpPr>
            <a:spLocks noChangeArrowheads="1"/>
          </p:cNvSpPr>
          <p:nvPr/>
        </p:nvSpPr>
        <p:spPr bwMode="auto">
          <a:xfrm>
            <a:off x="5969000" y="6402388"/>
            <a:ext cx="57547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</p:txBody>
      </p:sp>
      <p:sp>
        <p:nvSpPr>
          <p:cNvPr id="592940" name="Rectangle 44"/>
          <p:cNvSpPr>
            <a:spLocks noChangeArrowheads="1"/>
          </p:cNvSpPr>
          <p:nvPr/>
        </p:nvSpPr>
        <p:spPr bwMode="auto">
          <a:xfrm>
            <a:off x="3182938" y="6408738"/>
            <a:ext cx="965457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X (wt.%)</a:t>
            </a:r>
          </a:p>
        </p:txBody>
      </p:sp>
      <p:sp>
        <p:nvSpPr>
          <p:cNvPr id="592941" name="Rectangle 45"/>
          <p:cNvSpPr>
            <a:spLocks noChangeArrowheads="1"/>
          </p:cNvSpPr>
          <p:nvPr/>
        </p:nvSpPr>
        <p:spPr bwMode="auto">
          <a:xfrm>
            <a:off x="1751013" y="6424613"/>
            <a:ext cx="881652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MgSiO</a:t>
            </a:r>
            <a:r>
              <a:rPr lang="en-US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</a:p>
        </p:txBody>
      </p:sp>
      <p:sp>
        <p:nvSpPr>
          <p:cNvPr id="592942" name="Line 46"/>
          <p:cNvSpPr>
            <a:spLocks noChangeShapeType="1"/>
          </p:cNvSpPr>
          <p:nvPr/>
        </p:nvSpPr>
        <p:spPr bwMode="auto">
          <a:xfrm>
            <a:off x="2195513" y="3475038"/>
            <a:ext cx="346075" cy="523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43" name="Line 47"/>
          <p:cNvSpPr>
            <a:spLocks noChangeShapeType="1"/>
          </p:cNvSpPr>
          <p:nvPr/>
        </p:nvSpPr>
        <p:spPr bwMode="auto">
          <a:xfrm>
            <a:off x="2393950" y="3300413"/>
            <a:ext cx="461963" cy="3365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pSp>
        <p:nvGrpSpPr>
          <p:cNvPr id="38959" name="Group 48"/>
          <p:cNvGrpSpPr>
            <a:grpSpLocks/>
          </p:cNvGrpSpPr>
          <p:nvPr/>
        </p:nvGrpSpPr>
        <p:grpSpPr bwMode="auto">
          <a:xfrm>
            <a:off x="541338" y="4500563"/>
            <a:ext cx="5748337" cy="198437"/>
            <a:chOff x="513" y="2835"/>
            <a:chExt cx="3625" cy="237"/>
          </a:xfrm>
        </p:grpSpPr>
        <p:sp>
          <p:nvSpPr>
            <p:cNvPr id="592945" name="Freeform 49"/>
            <p:cNvSpPr>
              <a:spLocks/>
            </p:cNvSpPr>
            <p:nvPr/>
          </p:nvSpPr>
          <p:spPr bwMode="auto">
            <a:xfrm>
              <a:off x="513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2946" name="Freeform 50"/>
            <p:cNvSpPr>
              <a:spLocks/>
            </p:cNvSpPr>
            <p:nvPr/>
          </p:nvSpPr>
          <p:spPr bwMode="auto">
            <a:xfrm>
              <a:off x="876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2947" name="Freeform 51"/>
            <p:cNvSpPr>
              <a:spLocks/>
            </p:cNvSpPr>
            <p:nvPr/>
          </p:nvSpPr>
          <p:spPr bwMode="auto">
            <a:xfrm>
              <a:off x="1239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2948" name="Freeform 52"/>
            <p:cNvSpPr>
              <a:spLocks/>
            </p:cNvSpPr>
            <p:nvPr/>
          </p:nvSpPr>
          <p:spPr bwMode="auto">
            <a:xfrm>
              <a:off x="1602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2949" name="Freeform 53"/>
            <p:cNvSpPr>
              <a:spLocks/>
            </p:cNvSpPr>
            <p:nvPr/>
          </p:nvSpPr>
          <p:spPr bwMode="auto">
            <a:xfrm>
              <a:off x="1968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2950" name="Freeform 54"/>
            <p:cNvSpPr>
              <a:spLocks/>
            </p:cNvSpPr>
            <p:nvPr/>
          </p:nvSpPr>
          <p:spPr bwMode="auto">
            <a:xfrm>
              <a:off x="2331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2951" name="Freeform 55"/>
            <p:cNvSpPr>
              <a:spLocks/>
            </p:cNvSpPr>
            <p:nvPr/>
          </p:nvSpPr>
          <p:spPr bwMode="auto">
            <a:xfrm>
              <a:off x="2694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2952" name="Freeform 56"/>
            <p:cNvSpPr>
              <a:spLocks/>
            </p:cNvSpPr>
            <p:nvPr/>
          </p:nvSpPr>
          <p:spPr bwMode="auto">
            <a:xfrm>
              <a:off x="3057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2953" name="Freeform 57"/>
            <p:cNvSpPr>
              <a:spLocks/>
            </p:cNvSpPr>
            <p:nvPr/>
          </p:nvSpPr>
          <p:spPr bwMode="auto">
            <a:xfrm>
              <a:off x="3418" y="2835"/>
              <a:ext cx="34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592954" name="Freeform 58"/>
            <p:cNvSpPr>
              <a:spLocks/>
            </p:cNvSpPr>
            <p:nvPr/>
          </p:nvSpPr>
          <p:spPr bwMode="auto">
            <a:xfrm>
              <a:off x="3781" y="2835"/>
              <a:ext cx="357" cy="237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180" y="0"/>
                </a:cxn>
                <a:cxn ang="0">
                  <a:pos x="357" y="234"/>
                </a:cxn>
              </a:cxnLst>
              <a:rect l="0" t="0" r="r" b="b"/>
              <a:pathLst>
                <a:path w="357" h="237">
                  <a:moveTo>
                    <a:pt x="0" y="237"/>
                  </a:moveTo>
                  <a:lnTo>
                    <a:pt x="180" y="0"/>
                  </a:lnTo>
                  <a:lnTo>
                    <a:pt x="357" y="234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592955" name="Freeform 59"/>
          <p:cNvSpPr>
            <a:spLocks/>
          </p:cNvSpPr>
          <p:nvPr/>
        </p:nvSpPr>
        <p:spPr bwMode="auto">
          <a:xfrm>
            <a:off x="1995488" y="4518025"/>
            <a:ext cx="900112" cy="11382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16" y="630"/>
              </a:cxn>
              <a:cxn ang="0">
                <a:pos x="256" y="628"/>
              </a:cxn>
              <a:cxn ang="0">
                <a:pos x="316" y="633"/>
              </a:cxn>
              <a:cxn ang="0">
                <a:pos x="373" y="654"/>
              </a:cxn>
              <a:cxn ang="0">
                <a:pos x="415" y="679"/>
              </a:cxn>
              <a:cxn ang="0">
                <a:pos x="453" y="717"/>
              </a:cxn>
              <a:cxn ang="0">
                <a:pos x="567" y="100"/>
              </a:cxn>
            </a:cxnLst>
            <a:rect l="0" t="0" r="r" b="b"/>
            <a:pathLst>
              <a:path w="567" h="717">
                <a:moveTo>
                  <a:pt x="0" y="0"/>
                </a:moveTo>
                <a:lnTo>
                  <a:pt x="216" y="630"/>
                </a:lnTo>
                <a:lnTo>
                  <a:pt x="256" y="628"/>
                </a:lnTo>
                <a:lnTo>
                  <a:pt x="316" y="633"/>
                </a:lnTo>
                <a:lnTo>
                  <a:pt x="373" y="654"/>
                </a:lnTo>
                <a:lnTo>
                  <a:pt x="415" y="679"/>
                </a:lnTo>
                <a:lnTo>
                  <a:pt x="453" y="717"/>
                </a:lnTo>
                <a:lnTo>
                  <a:pt x="567" y="100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56" name="Freeform 60"/>
          <p:cNvSpPr>
            <a:spLocks/>
          </p:cNvSpPr>
          <p:nvPr/>
        </p:nvSpPr>
        <p:spPr bwMode="auto">
          <a:xfrm>
            <a:off x="6181725" y="5967413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57" name="Freeform 61"/>
          <p:cNvSpPr>
            <a:spLocks/>
          </p:cNvSpPr>
          <p:nvPr/>
        </p:nvSpPr>
        <p:spPr bwMode="auto">
          <a:xfrm>
            <a:off x="6181725" y="5603875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58" name="Freeform 62"/>
          <p:cNvSpPr>
            <a:spLocks/>
          </p:cNvSpPr>
          <p:nvPr/>
        </p:nvSpPr>
        <p:spPr bwMode="auto">
          <a:xfrm>
            <a:off x="6181725" y="5235575"/>
            <a:ext cx="120650" cy="3492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59" name="Freeform 63"/>
          <p:cNvSpPr>
            <a:spLocks/>
          </p:cNvSpPr>
          <p:nvPr/>
        </p:nvSpPr>
        <p:spPr bwMode="auto">
          <a:xfrm>
            <a:off x="6181725" y="4865688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60" name="Freeform 64"/>
          <p:cNvSpPr>
            <a:spLocks/>
          </p:cNvSpPr>
          <p:nvPr/>
        </p:nvSpPr>
        <p:spPr bwMode="auto">
          <a:xfrm>
            <a:off x="6181725" y="4500563"/>
            <a:ext cx="120650" cy="38100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61" name="Freeform 65"/>
          <p:cNvSpPr>
            <a:spLocks/>
          </p:cNvSpPr>
          <p:nvPr/>
        </p:nvSpPr>
        <p:spPr bwMode="auto">
          <a:xfrm>
            <a:off x="6181725" y="4133850"/>
            <a:ext cx="120650" cy="3492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0" y="0"/>
              </a:cxn>
              <a:cxn ang="0">
                <a:pos x="0" y="16"/>
              </a:cxn>
              <a:cxn ang="0">
                <a:pos x="58" y="16"/>
              </a:cxn>
              <a:cxn ang="0">
                <a:pos x="58" y="0"/>
              </a:cxn>
            </a:cxnLst>
            <a:rect l="0" t="0" r="r" b="b"/>
            <a:pathLst>
              <a:path w="59" h="17">
                <a:moveTo>
                  <a:pt x="58" y="0"/>
                </a:moveTo>
                <a:lnTo>
                  <a:pt x="0" y="0"/>
                </a:lnTo>
                <a:lnTo>
                  <a:pt x="0" y="16"/>
                </a:lnTo>
                <a:lnTo>
                  <a:pt x="58" y="16"/>
                </a:lnTo>
                <a:lnTo>
                  <a:pt x="5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62" name="Freeform 66"/>
          <p:cNvSpPr>
            <a:spLocks/>
          </p:cNvSpPr>
          <p:nvPr/>
        </p:nvSpPr>
        <p:spPr bwMode="auto">
          <a:xfrm>
            <a:off x="1093788" y="6264275"/>
            <a:ext cx="36512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63" name="Freeform 67"/>
          <p:cNvSpPr>
            <a:spLocks/>
          </p:cNvSpPr>
          <p:nvPr/>
        </p:nvSpPr>
        <p:spPr bwMode="auto">
          <a:xfrm>
            <a:off x="1674813" y="6264275"/>
            <a:ext cx="36512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64" name="Freeform 68"/>
          <p:cNvSpPr>
            <a:spLocks/>
          </p:cNvSpPr>
          <p:nvPr/>
        </p:nvSpPr>
        <p:spPr bwMode="auto">
          <a:xfrm>
            <a:off x="225107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65" name="Freeform 69"/>
          <p:cNvSpPr>
            <a:spLocks/>
          </p:cNvSpPr>
          <p:nvPr/>
        </p:nvSpPr>
        <p:spPr bwMode="auto">
          <a:xfrm>
            <a:off x="282892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66" name="Freeform 70"/>
          <p:cNvSpPr>
            <a:spLocks/>
          </p:cNvSpPr>
          <p:nvPr/>
        </p:nvSpPr>
        <p:spPr bwMode="auto">
          <a:xfrm>
            <a:off x="3403600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67" name="Freeform 71"/>
          <p:cNvSpPr>
            <a:spLocks/>
          </p:cNvSpPr>
          <p:nvPr/>
        </p:nvSpPr>
        <p:spPr bwMode="auto">
          <a:xfrm>
            <a:off x="3984625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68" name="Freeform 72"/>
          <p:cNvSpPr>
            <a:spLocks/>
          </p:cNvSpPr>
          <p:nvPr/>
        </p:nvSpPr>
        <p:spPr bwMode="auto">
          <a:xfrm>
            <a:off x="4560888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69" name="Freeform 73"/>
          <p:cNvSpPr>
            <a:spLocks/>
          </p:cNvSpPr>
          <p:nvPr/>
        </p:nvSpPr>
        <p:spPr bwMode="auto">
          <a:xfrm>
            <a:off x="5135563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70" name="Freeform 74"/>
          <p:cNvSpPr>
            <a:spLocks/>
          </p:cNvSpPr>
          <p:nvPr/>
        </p:nvSpPr>
        <p:spPr bwMode="auto">
          <a:xfrm>
            <a:off x="5716588" y="6264275"/>
            <a:ext cx="34925" cy="82550"/>
          </a:xfrm>
          <a:custGeom>
            <a:avLst/>
            <a:gdLst/>
            <a:ahLst/>
            <a:cxnLst>
              <a:cxn ang="0">
                <a:pos x="16" y="37"/>
              </a:cxn>
              <a:cxn ang="0">
                <a:pos x="16" y="0"/>
              </a:cxn>
              <a:cxn ang="0">
                <a:pos x="0" y="0"/>
              </a:cxn>
              <a:cxn ang="0">
                <a:pos x="0" y="37"/>
              </a:cxn>
              <a:cxn ang="0">
                <a:pos x="16" y="37"/>
              </a:cxn>
            </a:cxnLst>
            <a:rect l="0" t="0" r="r" b="b"/>
            <a:pathLst>
              <a:path w="17" h="38">
                <a:moveTo>
                  <a:pt x="16" y="37"/>
                </a:moveTo>
                <a:lnTo>
                  <a:pt x="16" y="0"/>
                </a:lnTo>
                <a:lnTo>
                  <a:pt x="0" y="0"/>
                </a:lnTo>
                <a:lnTo>
                  <a:pt x="0" y="37"/>
                </a:lnTo>
                <a:lnTo>
                  <a:pt x="1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71" name="Freeform 75"/>
          <p:cNvSpPr>
            <a:spLocks/>
          </p:cNvSpPr>
          <p:nvPr/>
        </p:nvSpPr>
        <p:spPr bwMode="auto">
          <a:xfrm>
            <a:off x="525463" y="3036888"/>
            <a:ext cx="119062" cy="36512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72" name="Freeform 76"/>
          <p:cNvSpPr>
            <a:spLocks/>
          </p:cNvSpPr>
          <p:nvPr/>
        </p:nvSpPr>
        <p:spPr bwMode="auto">
          <a:xfrm>
            <a:off x="525463" y="3398838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73" name="Freeform 77"/>
          <p:cNvSpPr>
            <a:spLocks/>
          </p:cNvSpPr>
          <p:nvPr/>
        </p:nvSpPr>
        <p:spPr bwMode="auto">
          <a:xfrm>
            <a:off x="525463" y="3768725"/>
            <a:ext cx="119062" cy="36513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74" name="Rectangle 78"/>
          <p:cNvSpPr>
            <a:spLocks noChangeArrowheads="1"/>
          </p:cNvSpPr>
          <p:nvPr/>
        </p:nvSpPr>
        <p:spPr bwMode="auto">
          <a:xfrm>
            <a:off x="-25400" y="4811713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1600</a:t>
            </a:r>
          </a:p>
        </p:txBody>
      </p:sp>
      <p:sp>
        <p:nvSpPr>
          <p:cNvPr id="592975" name="Rectangle 79"/>
          <p:cNvSpPr>
            <a:spLocks noChangeArrowheads="1"/>
          </p:cNvSpPr>
          <p:nvPr/>
        </p:nvSpPr>
        <p:spPr bwMode="auto">
          <a:xfrm>
            <a:off x="-15875" y="5943600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1500</a:t>
            </a:r>
          </a:p>
        </p:txBody>
      </p:sp>
      <p:sp>
        <p:nvSpPr>
          <p:cNvPr id="592976" name="Rectangle 80"/>
          <p:cNvSpPr>
            <a:spLocks noChangeArrowheads="1"/>
          </p:cNvSpPr>
          <p:nvPr/>
        </p:nvSpPr>
        <p:spPr bwMode="auto">
          <a:xfrm>
            <a:off x="-11113" y="3609975"/>
            <a:ext cx="551433" cy="308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1700</a:t>
            </a:r>
          </a:p>
        </p:txBody>
      </p:sp>
      <p:sp>
        <p:nvSpPr>
          <p:cNvPr id="592977" name="Rectangle 81"/>
          <p:cNvSpPr>
            <a:spLocks noChangeArrowheads="1"/>
          </p:cNvSpPr>
          <p:nvPr/>
        </p:nvSpPr>
        <p:spPr bwMode="auto">
          <a:xfrm rot="16200000">
            <a:off x="2072" y="4238582"/>
            <a:ext cx="556243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 </a:t>
            </a:r>
            <a:r>
              <a:rPr lang="en-US" baseline="30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US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</a:t>
            </a:r>
          </a:p>
        </p:txBody>
      </p:sp>
      <p:sp>
        <p:nvSpPr>
          <p:cNvPr id="592978" name="Freeform 82"/>
          <p:cNvSpPr>
            <a:spLocks/>
          </p:cNvSpPr>
          <p:nvPr/>
        </p:nvSpPr>
        <p:spPr bwMode="auto">
          <a:xfrm>
            <a:off x="525463" y="4133850"/>
            <a:ext cx="119062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79" name="Freeform 83"/>
          <p:cNvSpPr>
            <a:spLocks/>
          </p:cNvSpPr>
          <p:nvPr/>
        </p:nvSpPr>
        <p:spPr bwMode="auto">
          <a:xfrm>
            <a:off x="525463" y="4500563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80" name="Freeform 84"/>
          <p:cNvSpPr>
            <a:spLocks/>
          </p:cNvSpPr>
          <p:nvPr/>
        </p:nvSpPr>
        <p:spPr bwMode="auto">
          <a:xfrm>
            <a:off x="525463" y="4865688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81" name="Freeform 85"/>
          <p:cNvSpPr>
            <a:spLocks/>
          </p:cNvSpPr>
          <p:nvPr/>
        </p:nvSpPr>
        <p:spPr bwMode="auto">
          <a:xfrm>
            <a:off x="525463" y="5235575"/>
            <a:ext cx="119062" cy="349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82" name="Freeform 86"/>
          <p:cNvSpPr>
            <a:spLocks/>
          </p:cNvSpPr>
          <p:nvPr/>
        </p:nvSpPr>
        <p:spPr bwMode="auto">
          <a:xfrm>
            <a:off x="525463" y="5603875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83" name="Freeform 87"/>
          <p:cNvSpPr>
            <a:spLocks/>
          </p:cNvSpPr>
          <p:nvPr/>
        </p:nvSpPr>
        <p:spPr bwMode="auto">
          <a:xfrm>
            <a:off x="525463" y="5967413"/>
            <a:ext cx="119062" cy="38100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57" y="16"/>
              </a:cxn>
              <a:cxn ang="0">
                <a:pos x="57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8" h="17">
                <a:moveTo>
                  <a:pt x="0" y="16"/>
                </a:moveTo>
                <a:lnTo>
                  <a:pt x="57" y="16"/>
                </a:lnTo>
                <a:lnTo>
                  <a:pt x="57" y="0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84" name="Freeform 88"/>
          <p:cNvSpPr>
            <a:spLocks/>
          </p:cNvSpPr>
          <p:nvPr/>
        </p:nvSpPr>
        <p:spPr bwMode="auto">
          <a:xfrm>
            <a:off x="519113" y="2667000"/>
            <a:ext cx="5789612" cy="36798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706"/>
              </a:cxn>
              <a:cxn ang="0">
                <a:pos x="2817" y="1706"/>
              </a:cxn>
              <a:cxn ang="0">
                <a:pos x="2817" y="0"/>
              </a:cxn>
              <a:cxn ang="0">
                <a:pos x="0" y="0"/>
              </a:cxn>
              <a:cxn ang="0">
                <a:pos x="3" y="6"/>
              </a:cxn>
              <a:cxn ang="0">
                <a:pos x="2814" y="6"/>
              </a:cxn>
              <a:cxn ang="0">
                <a:pos x="2811" y="3"/>
              </a:cxn>
              <a:cxn ang="0">
                <a:pos x="2811" y="1703"/>
              </a:cxn>
              <a:cxn ang="0">
                <a:pos x="2814" y="1700"/>
              </a:cxn>
              <a:cxn ang="0">
                <a:pos x="3" y="1700"/>
              </a:cxn>
              <a:cxn ang="0">
                <a:pos x="6" y="1703"/>
              </a:cxn>
              <a:cxn ang="0">
                <a:pos x="6" y="3"/>
              </a:cxn>
              <a:cxn ang="0">
                <a:pos x="3" y="6"/>
              </a:cxn>
              <a:cxn ang="0">
                <a:pos x="0" y="0"/>
              </a:cxn>
            </a:cxnLst>
            <a:rect l="0" t="0" r="r" b="b"/>
            <a:pathLst>
              <a:path w="2818" h="1707">
                <a:moveTo>
                  <a:pt x="0" y="0"/>
                </a:moveTo>
                <a:lnTo>
                  <a:pt x="0" y="1706"/>
                </a:lnTo>
                <a:lnTo>
                  <a:pt x="2817" y="1706"/>
                </a:lnTo>
                <a:lnTo>
                  <a:pt x="2817" y="0"/>
                </a:lnTo>
                <a:lnTo>
                  <a:pt x="0" y="0"/>
                </a:lnTo>
                <a:lnTo>
                  <a:pt x="3" y="6"/>
                </a:lnTo>
                <a:lnTo>
                  <a:pt x="2814" y="6"/>
                </a:lnTo>
                <a:lnTo>
                  <a:pt x="2811" y="3"/>
                </a:lnTo>
                <a:lnTo>
                  <a:pt x="2811" y="1703"/>
                </a:lnTo>
                <a:lnTo>
                  <a:pt x="2814" y="1700"/>
                </a:lnTo>
                <a:lnTo>
                  <a:pt x="3" y="1700"/>
                </a:lnTo>
                <a:lnTo>
                  <a:pt x="6" y="1703"/>
                </a:lnTo>
                <a:lnTo>
                  <a:pt x="6" y="3"/>
                </a:lnTo>
                <a:lnTo>
                  <a:pt x="3" y="6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85" name="Rectangle 89"/>
          <p:cNvSpPr>
            <a:spLocks noChangeArrowheads="1"/>
          </p:cNvSpPr>
          <p:nvPr/>
        </p:nvSpPr>
        <p:spPr bwMode="auto">
          <a:xfrm>
            <a:off x="6350000" y="2430463"/>
            <a:ext cx="2794000" cy="4441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Every mantle melt generated at relatively high depths is:</a:t>
            </a:r>
          </a:p>
          <a:p>
            <a:pPr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Olivine-oversaturated </a:t>
            </a:r>
          </a:p>
          <a:p>
            <a:pPr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(i.e., it starts to </a:t>
            </a:r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crystallyze</a:t>
            </a: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olivine when it cools at shallower depths).</a:t>
            </a:r>
          </a:p>
        </p:txBody>
      </p:sp>
      <p:sp>
        <p:nvSpPr>
          <p:cNvPr id="592986" name="Line 90"/>
          <p:cNvSpPr>
            <a:spLocks noChangeShapeType="1"/>
          </p:cNvSpPr>
          <p:nvPr/>
        </p:nvSpPr>
        <p:spPr bwMode="auto">
          <a:xfrm>
            <a:off x="2005013" y="3619500"/>
            <a:ext cx="0" cy="2719388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87" name="AutoShape 91"/>
          <p:cNvSpPr>
            <a:spLocks noChangeArrowheads="1"/>
          </p:cNvSpPr>
          <p:nvPr/>
        </p:nvSpPr>
        <p:spPr bwMode="auto">
          <a:xfrm>
            <a:off x="1852613" y="3481388"/>
            <a:ext cx="288925" cy="276225"/>
          </a:xfrm>
          <a:prstGeom prst="star5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88" name="AutoShape 92"/>
          <p:cNvSpPr>
            <a:spLocks noChangeArrowheads="1"/>
          </p:cNvSpPr>
          <p:nvPr/>
        </p:nvSpPr>
        <p:spPr bwMode="auto">
          <a:xfrm>
            <a:off x="1990725" y="6275388"/>
            <a:ext cx="465138" cy="239712"/>
          </a:xfrm>
          <a:prstGeom prst="rightArrow">
            <a:avLst>
              <a:gd name="adj1" fmla="val 50000"/>
              <a:gd name="adj2" fmla="val 48510"/>
            </a:avLst>
          </a:prstGeom>
          <a:gradFill rotWithShape="1">
            <a:gsLst>
              <a:gs pos="0">
                <a:srgbClr val="FFFF00"/>
              </a:gs>
              <a:gs pos="100000">
                <a:srgbClr val="FF0000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92989" name="Line 93"/>
          <p:cNvSpPr>
            <a:spLocks noChangeShapeType="1"/>
          </p:cNvSpPr>
          <p:nvPr/>
        </p:nvSpPr>
        <p:spPr bwMode="auto">
          <a:xfrm>
            <a:off x="2430463" y="4635500"/>
            <a:ext cx="0" cy="1666875"/>
          </a:xfrm>
          <a:prstGeom prst="line">
            <a:avLst/>
          </a:prstGeom>
          <a:noFill/>
          <a:ln w="57150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95" name="Rectangle 3"/>
          <p:cNvSpPr>
            <a:spLocks noChangeArrowheads="1"/>
          </p:cNvSpPr>
          <p:nvPr/>
        </p:nvSpPr>
        <p:spPr bwMode="auto">
          <a:xfrm>
            <a:off x="189186" y="515938"/>
            <a:ext cx="8765628" cy="155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Different phases have different </a:t>
            </a:r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compressibilities</a:t>
            </a:r>
            <a:endParaRPr 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4138" indent="-84138">
              <a:spcBef>
                <a:spcPct val="20000"/>
              </a:spcBef>
              <a:defRPr/>
            </a:pP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Thus P will change Gibbs Free Energy differentially, raising melting point and shifting eutectic position (and thus the composition of the first melt, etc.).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9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29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9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29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9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929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2985" grpId="0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30" name="Line 6"/>
          <p:cNvSpPr>
            <a:spLocks noChangeShapeType="1"/>
          </p:cNvSpPr>
          <p:nvPr/>
        </p:nvSpPr>
        <p:spPr bwMode="auto">
          <a:xfrm>
            <a:off x="4618038" y="3735388"/>
            <a:ext cx="2664000" cy="0"/>
          </a:xfrm>
          <a:prstGeom prst="line">
            <a:avLst/>
          </a:prstGeom>
          <a:noFill/>
          <a:ln w="28575">
            <a:solidFill>
              <a:srgbClr val="FFFF00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10626" name="Rectangle 2"/>
          <p:cNvSpPr>
            <a:spLocks noChangeArrowheads="1"/>
          </p:cNvSpPr>
          <p:nvPr/>
        </p:nvSpPr>
        <p:spPr bwMode="auto">
          <a:xfrm>
            <a:off x="0" y="158750"/>
            <a:ext cx="9144000" cy="738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Come back to the TAS Diagram.</a:t>
            </a:r>
            <a:endParaRPr lang="en-GB" sz="4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0627" name="Rectangle 3"/>
          <p:cNvSpPr>
            <a:spLocks noChangeArrowheads="1"/>
          </p:cNvSpPr>
          <p:nvPr/>
        </p:nvSpPr>
        <p:spPr bwMode="auto">
          <a:xfrm>
            <a:off x="12700" y="1327150"/>
            <a:ext cx="9144000" cy="174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Once have established the name of a rock, we have to define what rock series it belongs to.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0628" name="Rectangle 4"/>
          <p:cNvSpPr>
            <a:spLocks noChangeArrowheads="1"/>
          </p:cNvSpPr>
          <p:nvPr/>
        </p:nvSpPr>
        <p:spPr bwMode="auto">
          <a:xfrm>
            <a:off x="-12700" y="3157538"/>
            <a:ext cx="9144000" cy="1217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For alkaline rocks it is relatively easy (Na/K).</a:t>
            </a:r>
            <a:endParaRPr lang="en-GB" sz="3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0629" name="Rectangle 5"/>
          <p:cNvSpPr>
            <a:spLocks noChangeArrowheads="1"/>
          </p:cNvSpPr>
          <p:nvPr/>
        </p:nvSpPr>
        <p:spPr bwMode="auto">
          <a:xfrm>
            <a:off x="-25400" y="4518025"/>
            <a:ext cx="9144000" cy="180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For subalkaline rocks the subdivision in tholeiitic and calcalkaline rocks is a bit more complicated.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0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10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0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10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10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626" grpId="0"/>
      <p:bldP spid="410627" grpId="0"/>
      <p:bldP spid="410628" grpId="0"/>
      <p:bldP spid="410629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1" name="Rectangle 3"/>
          <p:cNvSpPr>
            <a:spLocks noChangeArrowheads="1"/>
          </p:cNvSpPr>
          <p:nvPr/>
        </p:nvSpPr>
        <p:spPr bwMode="auto">
          <a:xfrm>
            <a:off x="0" y="38100"/>
            <a:ext cx="9144000" cy="1241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Alkaline Rocks</a:t>
            </a:r>
            <a:b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in sodic and potassic series.</a:t>
            </a:r>
            <a:endParaRPr lang="en-GB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173" name="Rectangle 5"/>
          <p:cNvSpPr>
            <a:spLocks noChangeArrowheads="1"/>
          </p:cNvSpPr>
          <p:nvPr/>
        </p:nvSpPr>
        <p:spPr bwMode="auto">
          <a:xfrm>
            <a:off x="985838" y="1285875"/>
            <a:ext cx="4500562" cy="4476750"/>
          </a:xfrm>
          <a:prstGeom prst="rect">
            <a:avLst/>
          </a:prstGeom>
          <a:solidFill>
            <a:srgbClr val="0066FF"/>
          </a:solidFill>
          <a:ln w="381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647174" name="Line 6"/>
          <p:cNvSpPr>
            <a:spLocks noChangeShapeType="1"/>
          </p:cNvSpPr>
          <p:nvPr/>
        </p:nvSpPr>
        <p:spPr bwMode="auto">
          <a:xfrm flipV="1">
            <a:off x="1581150" y="1857375"/>
            <a:ext cx="3881438" cy="390525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647175" name="Line 7"/>
          <p:cNvSpPr>
            <a:spLocks noChangeShapeType="1"/>
          </p:cNvSpPr>
          <p:nvPr/>
        </p:nvSpPr>
        <p:spPr bwMode="auto">
          <a:xfrm flipV="1">
            <a:off x="985838" y="1285875"/>
            <a:ext cx="4476750" cy="447675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647176" name="Line 8"/>
          <p:cNvSpPr>
            <a:spLocks noChangeShapeType="1"/>
          </p:cNvSpPr>
          <p:nvPr/>
        </p:nvSpPr>
        <p:spPr bwMode="auto">
          <a:xfrm flipV="1">
            <a:off x="985838" y="1309688"/>
            <a:ext cx="2246312" cy="4452937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pSp>
        <p:nvGrpSpPr>
          <p:cNvPr id="40968" name="Group 9"/>
          <p:cNvGrpSpPr>
            <a:grpSpLocks/>
          </p:cNvGrpSpPr>
          <p:nvPr/>
        </p:nvGrpSpPr>
        <p:grpSpPr bwMode="auto">
          <a:xfrm rot="10800000">
            <a:off x="1020763" y="1285875"/>
            <a:ext cx="157162" cy="4478338"/>
            <a:chOff x="1574" y="888"/>
            <a:chExt cx="75" cy="2821"/>
          </a:xfrm>
          <a:effectLst/>
        </p:grpSpPr>
        <p:sp>
          <p:nvSpPr>
            <p:cNvPr id="647178" name="Line 10"/>
            <p:cNvSpPr>
              <a:spLocks noChangeShapeType="1"/>
            </p:cNvSpPr>
            <p:nvPr/>
          </p:nvSpPr>
          <p:spPr bwMode="auto">
            <a:xfrm>
              <a:off x="1584" y="3708"/>
              <a:ext cx="7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79" name="Line 11"/>
            <p:cNvSpPr>
              <a:spLocks noChangeShapeType="1"/>
            </p:cNvSpPr>
            <p:nvPr/>
          </p:nvSpPr>
          <p:spPr bwMode="auto">
            <a:xfrm>
              <a:off x="1584" y="2763"/>
              <a:ext cx="7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80" name="Line 12"/>
            <p:cNvSpPr>
              <a:spLocks noChangeShapeType="1"/>
            </p:cNvSpPr>
            <p:nvPr/>
          </p:nvSpPr>
          <p:spPr bwMode="auto">
            <a:xfrm>
              <a:off x="1574" y="1818"/>
              <a:ext cx="7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81" name="Line 13"/>
            <p:cNvSpPr>
              <a:spLocks noChangeShapeType="1"/>
            </p:cNvSpPr>
            <p:nvPr/>
          </p:nvSpPr>
          <p:spPr bwMode="auto">
            <a:xfrm>
              <a:off x="1574" y="888"/>
              <a:ext cx="7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82" name="Line 14"/>
            <p:cNvSpPr>
              <a:spLocks noChangeShapeType="1"/>
            </p:cNvSpPr>
            <p:nvPr/>
          </p:nvSpPr>
          <p:spPr bwMode="auto">
            <a:xfrm>
              <a:off x="1634" y="3528"/>
              <a:ext cx="1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83" name="Line 15"/>
            <p:cNvSpPr>
              <a:spLocks noChangeShapeType="1"/>
            </p:cNvSpPr>
            <p:nvPr/>
          </p:nvSpPr>
          <p:spPr bwMode="auto">
            <a:xfrm>
              <a:off x="1634" y="3318"/>
              <a:ext cx="1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84" name="Line 16"/>
            <p:cNvSpPr>
              <a:spLocks noChangeShapeType="1"/>
            </p:cNvSpPr>
            <p:nvPr/>
          </p:nvSpPr>
          <p:spPr bwMode="auto">
            <a:xfrm>
              <a:off x="1634" y="3138"/>
              <a:ext cx="1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85" name="Line 17"/>
            <p:cNvSpPr>
              <a:spLocks noChangeShapeType="1"/>
            </p:cNvSpPr>
            <p:nvPr/>
          </p:nvSpPr>
          <p:spPr bwMode="auto">
            <a:xfrm>
              <a:off x="1634" y="2943"/>
              <a:ext cx="1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86" name="Line 18"/>
            <p:cNvSpPr>
              <a:spLocks noChangeShapeType="1"/>
            </p:cNvSpPr>
            <p:nvPr/>
          </p:nvSpPr>
          <p:spPr bwMode="auto">
            <a:xfrm>
              <a:off x="1634" y="2583"/>
              <a:ext cx="1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87" name="Line 19"/>
            <p:cNvSpPr>
              <a:spLocks noChangeShapeType="1"/>
            </p:cNvSpPr>
            <p:nvPr/>
          </p:nvSpPr>
          <p:spPr bwMode="auto">
            <a:xfrm>
              <a:off x="1632" y="2388"/>
              <a:ext cx="1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88" name="Line 20"/>
            <p:cNvSpPr>
              <a:spLocks noChangeShapeType="1"/>
            </p:cNvSpPr>
            <p:nvPr/>
          </p:nvSpPr>
          <p:spPr bwMode="auto">
            <a:xfrm>
              <a:off x="1632" y="2208"/>
              <a:ext cx="1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89" name="Line 21"/>
            <p:cNvSpPr>
              <a:spLocks noChangeShapeType="1"/>
            </p:cNvSpPr>
            <p:nvPr/>
          </p:nvSpPr>
          <p:spPr bwMode="auto">
            <a:xfrm>
              <a:off x="1632" y="1998"/>
              <a:ext cx="1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90" name="Line 22"/>
            <p:cNvSpPr>
              <a:spLocks noChangeShapeType="1"/>
            </p:cNvSpPr>
            <p:nvPr/>
          </p:nvSpPr>
          <p:spPr bwMode="auto">
            <a:xfrm>
              <a:off x="1632" y="1623"/>
              <a:ext cx="1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91" name="Line 23"/>
            <p:cNvSpPr>
              <a:spLocks noChangeShapeType="1"/>
            </p:cNvSpPr>
            <p:nvPr/>
          </p:nvSpPr>
          <p:spPr bwMode="auto">
            <a:xfrm>
              <a:off x="1632" y="1443"/>
              <a:ext cx="1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92" name="Line 24"/>
            <p:cNvSpPr>
              <a:spLocks noChangeShapeType="1"/>
            </p:cNvSpPr>
            <p:nvPr/>
          </p:nvSpPr>
          <p:spPr bwMode="auto">
            <a:xfrm>
              <a:off x="1632" y="1248"/>
              <a:ext cx="1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93" name="Line 25"/>
            <p:cNvSpPr>
              <a:spLocks noChangeShapeType="1"/>
            </p:cNvSpPr>
            <p:nvPr/>
          </p:nvSpPr>
          <p:spPr bwMode="auto">
            <a:xfrm>
              <a:off x="1632" y="1068"/>
              <a:ext cx="1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40969" name="Group 26"/>
          <p:cNvGrpSpPr>
            <a:grpSpLocks/>
          </p:cNvGrpSpPr>
          <p:nvPr/>
        </p:nvGrpSpPr>
        <p:grpSpPr bwMode="auto">
          <a:xfrm rot="10800000">
            <a:off x="985838" y="5545138"/>
            <a:ext cx="4502150" cy="195262"/>
            <a:chOff x="1664" y="3723"/>
            <a:chExt cx="2836" cy="75"/>
          </a:xfrm>
          <a:effectLst/>
        </p:grpSpPr>
        <p:sp>
          <p:nvSpPr>
            <p:cNvPr id="647195" name="Line 27"/>
            <p:cNvSpPr>
              <a:spLocks noChangeShapeType="1"/>
            </p:cNvSpPr>
            <p:nvPr/>
          </p:nvSpPr>
          <p:spPr bwMode="auto">
            <a:xfrm>
              <a:off x="1674" y="3723"/>
              <a:ext cx="1" cy="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96" name="Line 28"/>
            <p:cNvSpPr>
              <a:spLocks noChangeShapeType="1"/>
            </p:cNvSpPr>
            <p:nvPr/>
          </p:nvSpPr>
          <p:spPr bwMode="auto">
            <a:xfrm>
              <a:off x="1884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97" name="Line 29"/>
            <p:cNvSpPr>
              <a:spLocks noChangeShapeType="1"/>
            </p:cNvSpPr>
            <p:nvPr/>
          </p:nvSpPr>
          <p:spPr bwMode="auto">
            <a:xfrm>
              <a:off x="2064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98" name="Line 30"/>
            <p:cNvSpPr>
              <a:spLocks noChangeShapeType="1"/>
            </p:cNvSpPr>
            <p:nvPr/>
          </p:nvSpPr>
          <p:spPr bwMode="auto">
            <a:xfrm>
              <a:off x="2619" y="3723"/>
              <a:ext cx="1" cy="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199" name="Line 31"/>
            <p:cNvSpPr>
              <a:spLocks noChangeShapeType="1"/>
            </p:cNvSpPr>
            <p:nvPr/>
          </p:nvSpPr>
          <p:spPr bwMode="auto">
            <a:xfrm>
              <a:off x="3579" y="3723"/>
              <a:ext cx="1" cy="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200" name="Line 32"/>
            <p:cNvSpPr>
              <a:spLocks noChangeShapeType="1"/>
            </p:cNvSpPr>
            <p:nvPr/>
          </p:nvSpPr>
          <p:spPr bwMode="auto">
            <a:xfrm>
              <a:off x="4509" y="3723"/>
              <a:ext cx="1" cy="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201" name="Line 33"/>
            <p:cNvSpPr>
              <a:spLocks noChangeShapeType="1"/>
            </p:cNvSpPr>
            <p:nvPr/>
          </p:nvSpPr>
          <p:spPr bwMode="auto">
            <a:xfrm>
              <a:off x="2439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202" name="Line 34"/>
            <p:cNvSpPr>
              <a:spLocks noChangeShapeType="1"/>
            </p:cNvSpPr>
            <p:nvPr/>
          </p:nvSpPr>
          <p:spPr bwMode="auto">
            <a:xfrm>
              <a:off x="2814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203" name="Line 35"/>
            <p:cNvSpPr>
              <a:spLocks noChangeShapeType="1"/>
            </p:cNvSpPr>
            <p:nvPr/>
          </p:nvSpPr>
          <p:spPr bwMode="auto">
            <a:xfrm>
              <a:off x="2994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204" name="Line 36"/>
            <p:cNvSpPr>
              <a:spLocks noChangeShapeType="1"/>
            </p:cNvSpPr>
            <p:nvPr/>
          </p:nvSpPr>
          <p:spPr bwMode="auto">
            <a:xfrm>
              <a:off x="3204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205" name="Line 37"/>
            <p:cNvSpPr>
              <a:spLocks noChangeShapeType="1"/>
            </p:cNvSpPr>
            <p:nvPr/>
          </p:nvSpPr>
          <p:spPr bwMode="auto">
            <a:xfrm>
              <a:off x="3384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206" name="Line 38"/>
            <p:cNvSpPr>
              <a:spLocks noChangeShapeType="1"/>
            </p:cNvSpPr>
            <p:nvPr/>
          </p:nvSpPr>
          <p:spPr bwMode="auto">
            <a:xfrm>
              <a:off x="3759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207" name="Line 39"/>
            <p:cNvSpPr>
              <a:spLocks noChangeShapeType="1"/>
            </p:cNvSpPr>
            <p:nvPr/>
          </p:nvSpPr>
          <p:spPr bwMode="auto">
            <a:xfrm>
              <a:off x="3954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208" name="Line 40"/>
            <p:cNvSpPr>
              <a:spLocks noChangeShapeType="1"/>
            </p:cNvSpPr>
            <p:nvPr/>
          </p:nvSpPr>
          <p:spPr bwMode="auto">
            <a:xfrm>
              <a:off x="4134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209" name="Line 41"/>
            <p:cNvSpPr>
              <a:spLocks noChangeShapeType="1"/>
            </p:cNvSpPr>
            <p:nvPr/>
          </p:nvSpPr>
          <p:spPr bwMode="auto">
            <a:xfrm>
              <a:off x="4329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647210" name="Line 42"/>
            <p:cNvSpPr>
              <a:spLocks noChangeShapeType="1"/>
            </p:cNvSpPr>
            <p:nvPr/>
          </p:nvSpPr>
          <p:spPr bwMode="auto">
            <a:xfrm>
              <a:off x="2259" y="3723"/>
              <a:ext cx="1" cy="1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647211" name="Text Box 43"/>
          <p:cNvSpPr txBox="1">
            <a:spLocks noChangeArrowheads="1"/>
          </p:cNvSpPr>
          <p:nvPr/>
        </p:nvSpPr>
        <p:spPr bwMode="auto">
          <a:xfrm rot="16200000">
            <a:off x="-467519" y="3355182"/>
            <a:ext cx="1849437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en-GB" sz="24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wt. %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12" name="Text Box 44"/>
          <p:cNvSpPr txBox="1">
            <a:spLocks noChangeArrowheads="1"/>
          </p:cNvSpPr>
          <p:nvPr/>
        </p:nvSpPr>
        <p:spPr bwMode="auto">
          <a:xfrm>
            <a:off x="2163763" y="6080125"/>
            <a:ext cx="2208212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en-GB" sz="24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wt. %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13" name="Text Box 45"/>
          <p:cNvSpPr txBox="1">
            <a:spLocks noChangeArrowheads="1"/>
          </p:cNvSpPr>
          <p:nvPr/>
        </p:nvSpPr>
        <p:spPr bwMode="auto">
          <a:xfrm>
            <a:off x="584200" y="5802313"/>
            <a:ext cx="71913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0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14" name="Text Box 46"/>
          <p:cNvSpPr txBox="1">
            <a:spLocks noChangeArrowheads="1"/>
          </p:cNvSpPr>
          <p:nvPr/>
        </p:nvSpPr>
        <p:spPr bwMode="auto">
          <a:xfrm>
            <a:off x="2132013" y="5802313"/>
            <a:ext cx="719137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5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15" name="Text Box 47"/>
          <p:cNvSpPr txBox="1">
            <a:spLocks noChangeArrowheads="1"/>
          </p:cNvSpPr>
          <p:nvPr/>
        </p:nvSpPr>
        <p:spPr bwMode="auto">
          <a:xfrm>
            <a:off x="3552825" y="5802313"/>
            <a:ext cx="71913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10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16" name="Text Box 48"/>
          <p:cNvSpPr txBox="1">
            <a:spLocks noChangeArrowheads="1"/>
          </p:cNvSpPr>
          <p:nvPr/>
        </p:nvSpPr>
        <p:spPr bwMode="auto">
          <a:xfrm>
            <a:off x="5087938" y="5802313"/>
            <a:ext cx="719137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15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17" name="Text Box 49"/>
          <p:cNvSpPr txBox="1">
            <a:spLocks noChangeArrowheads="1"/>
          </p:cNvSpPr>
          <p:nvPr/>
        </p:nvSpPr>
        <p:spPr bwMode="auto">
          <a:xfrm>
            <a:off x="635000" y="4035425"/>
            <a:ext cx="71913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5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18" name="Text Box 50"/>
          <p:cNvSpPr txBox="1">
            <a:spLocks noChangeArrowheads="1"/>
          </p:cNvSpPr>
          <p:nvPr/>
        </p:nvSpPr>
        <p:spPr bwMode="auto">
          <a:xfrm>
            <a:off x="520700" y="2557463"/>
            <a:ext cx="71913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10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19" name="Text Box 51"/>
          <p:cNvSpPr txBox="1">
            <a:spLocks noChangeArrowheads="1"/>
          </p:cNvSpPr>
          <p:nvPr/>
        </p:nvSpPr>
        <p:spPr bwMode="auto">
          <a:xfrm>
            <a:off x="520700" y="1063625"/>
            <a:ext cx="71913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15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24" name="Rectangle 56"/>
          <p:cNvSpPr>
            <a:spLocks noChangeArrowheads="1"/>
          </p:cNvSpPr>
          <p:nvPr/>
        </p:nvSpPr>
        <p:spPr bwMode="auto">
          <a:xfrm>
            <a:off x="5510213" y="1328739"/>
            <a:ext cx="3621087" cy="1262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Scheme proposed for the nomenclature of igneous rocks.</a:t>
            </a:r>
            <a:endParaRPr lang="en-GB" sz="2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30" name="Rectangle 62"/>
          <p:cNvSpPr>
            <a:spLocks noChangeArrowheads="1"/>
          </p:cNvSpPr>
          <p:nvPr/>
        </p:nvSpPr>
        <p:spPr bwMode="auto">
          <a:xfrm>
            <a:off x="5510213" y="3776663"/>
            <a:ext cx="3621087" cy="166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      </a:t>
            </a: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sodic rock:</a:t>
            </a:r>
            <a:b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1)</a:t>
            </a: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must plot in the alkaline field of TAS;</a:t>
            </a:r>
            <a:b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2)</a:t>
            </a: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</a:t>
            </a:r>
            <a:r>
              <a:rPr lang="en-GB" sz="3000" u="sng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en-GB" sz="3000" u="sng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000" u="sng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O-2)/K</a:t>
            </a:r>
            <a:r>
              <a:rPr lang="en-GB" sz="3000" u="sng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000" u="sng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&gt;1</a:t>
            </a:r>
            <a:endParaRPr lang="en-GB" sz="3000" u="sng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34" name="Freeform 66"/>
          <p:cNvSpPr>
            <a:spLocks/>
          </p:cNvSpPr>
          <p:nvPr/>
        </p:nvSpPr>
        <p:spPr bwMode="auto">
          <a:xfrm>
            <a:off x="1624013" y="1865313"/>
            <a:ext cx="3849687" cy="3886200"/>
          </a:xfrm>
          <a:custGeom>
            <a:avLst/>
            <a:gdLst/>
            <a:ahLst/>
            <a:cxnLst>
              <a:cxn ang="0">
                <a:pos x="0" y="2440"/>
              </a:cxn>
              <a:cxn ang="0">
                <a:pos x="2425" y="0"/>
              </a:cxn>
              <a:cxn ang="0">
                <a:pos x="2418" y="2448"/>
              </a:cxn>
              <a:cxn ang="0">
                <a:pos x="0" y="2440"/>
              </a:cxn>
            </a:cxnLst>
            <a:rect l="0" t="0" r="r" b="b"/>
            <a:pathLst>
              <a:path w="2425" h="2448">
                <a:moveTo>
                  <a:pt x="0" y="2440"/>
                </a:moveTo>
                <a:lnTo>
                  <a:pt x="2425" y="0"/>
                </a:lnTo>
                <a:lnTo>
                  <a:pt x="2418" y="2448"/>
                </a:lnTo>
                <a:lnTo>
                  <a:pt x="0" y="2440"/>
                </a:lnTo>
                <a:close/>
              </a:path>
            </a:pathLst>
          </a:custGeom>
          <a:solidFill>
            <a:srgbClr val="808080">
              <a:alpha val="70000"/>
            </a:srgbClr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647235" name="Freeform 67"/>
          <p:cNvSpPr>
            <a:spLocks/>
          </p:cNvSpPr>
          <p:nvPr/>
        </p:nvSpPr>
        <p:spPr bwMode="auto">
          <a:xfrm>
            <a:off x="998538" y="1300163"/>
            <a:ext cx="4464050" cy="4438650"/>
          </a:xfrm>
          <a:custGeom>
            <a:avLst/>
            <a:gdLst/>
            <a:ahLst/>
            <a:cxnLst>
              <a:cxn ang="0">
                <a:pos x="0" y="2796"/>
              </a:cxn>
              <a:cxn ang="0">
                <a:pos x="356" y="2796"/>
              </a:cxn>
              <a:cxn ang="0">
                <a:pos x="2812" y="325"/>
              </a:cxn>
              <a:cxn ang="0">
                <a:pos x="2812" y="0"/>
              </a:cxn>
              <a:cxn ang="0">
                <a:pos x="0" y="0"/>
              </a:cxn>
              <a:cxn ang="0">
                <a:pos x="0" y="2796"/>
              </a:cxn>
            </a:cxnLst>
            <a:rect l="0" t="0" r="r" b="b"/>
            <a:pathLst>
              <a:path w="2812" h="2796">
                <a:moveTo>
                  <a:pt x="0" y="2796"/>
                </a:moveTo>
                <a:lnTo>
                  <a:pt x="356" y="2796"/>
                </a:lnTo>
                <a:lnTo>
                  <a:pt x="2812" y="325"/>
                </a:lnTo>
                <a:lnTo>
                  <a:pt x="2812" y="0"/>
                </a:lnTo>
                <a:lnTo>
                  <a:pt x="0" y="0"/>
                </a:lnTo>
                <a:lnTo>
                  <a:pt x="0" y="2796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647236" name="Rectangle 68"/>
          <p:cNvSpPr>
            <a:spLocks noChangeArrowheads="1"/>
          </p:cNvSpPr>
          <p:nvPr/>
        </p:nvSpPr>
        <p:spPr bwMode="auto">
          <a:xfrm>
            <a:off x="1495425" y="2173288"/>
            <a:ext cx="2406650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Non-sodic series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20" name="Text Box 52"/>
          <p:cNvSpPr txBox="1">
            <a:spLocks noChangeArrowheads="1"/>
          </p:cNvSpPr>
          <p:nvPr/>
        </p:nvSpPr>
        <p:spPr bwMode="auto">
          <a:xfrm>
            <a:off x="3060700" y="4664075"/>
            <a:ext cx="2208213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Sodic Series</a:t>
            </a:r>
            <a:endParaRPr lang="en-GB" sz="2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27" name="Rectangle 59"/>
          <p:cNvSpPr>
            <a:spLocks noChangeArrowheads="1"/>
          </p:cNvSpPr>
          <p:nvPr/>
        </p:nvSpPr>
        <p:spPr bwMode="auto">
          <a:xfrm rot="-2766489">
            <a:off x="3086100" y="2903538"/>
            <a:ext cx="2909888" cy="569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24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(Na</a:t>
            </a:r>
            <a:r>
              <a:rPr lang="en-GB" sz="2400" i="1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O-2)/K</a:t>
            </a:r>
            <a:r>
              <a:rPr lang="en-GB" sz="2400" i="1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= 1</a:t>
            </a:r>
            <a:endParaRPr lang="en-GB" sz="2400" i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22" name="Text Box 54"/>
          <p:cNvSpPr txBox="1">
            <a:spLocks noChangeArrowheads="1"/>
          </p:cNvSpPr>
          <p:nvPr/>
        </p:nvSpPr>
        <p:spPr bwMode="auto">
          <a:xfrm>
            <a:off x="969963" y="1295400"/>
            <a:ext cx="1535112" cy="108952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Ultra-potassic Series</a:t>
            </a:r>
            <a:endParaRPr lang="en-GB" sz="2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23" name="Text Box 55"/>
          <p:cNvSpPr txBox="1">
            <a:spLocks noChangeArrowheads="1"/>
          </p:cNvSpPr>
          <p:nvPr/>
        </p:nvSpPr>
        <p:spPr bwMode="auto">
          <a:xfrm rot="-2740643">
            <a:off x="1704975" y="3282950"/>
            <a:ext cx="3600450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Transitional Series</a:t>
            </a:r>
            <a:endParaRPr lang="en-GB" sz="2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26" name="Rectangle 58"/>
          <p:cNvSpPr>
            <a:spLocks noChangeArrowheads="1"/>
          </p:cNvSpPr>
          <p:nvPr/>
        </p:nvSpPr>
        <p:spPr bwMode="auto">
          <a:xfrm rot="-25386389">
            <a:off x="434182" y="3831431"/>
            <a:ext cx="2311400" cy="528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24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en-GB" sz="2400" i="1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O/Na</a:t>
            </a:r>
            <a:r>
              <a:rPr lang="en-GB" sz="2400" i="1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= 2</a:t>
            </a:r>
            <a:endParaRPr lang="en-GB" sz="2400" i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21" name="Text Box 53"/>
          <p:cNvSpPr txBox="1">
            <a:spLocks noChangeArrowheads="1"/>
          </p:cNvSpPr>
          <p:nvPr/>
        </p:nvSpPr>
        <p:spPr bwMode="auto">
          <a:xfrm>
            <a:off x="3155950" y="1346200"/>
            <a:ext cx="1522413" cy="83099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 Series</a:t>
            </a:r>
            <a:endParaRPr lang="en-GB" sz="2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7225" name="Rectangle 57"/>
          <p:cNvSpPr>
            <a:spLocks noChangeArrowheads="1"/>
          </p:cNvSpPr>
          <p:nvPr/>
        </p:nvSpPr>
        <p:spPr bwMode="auto">
          <a:xfrm rot="-2632920">
            <a:off x="1481138" y="3659188"/>
            <a:ext cx="2189162" cy="65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24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en-GB" sz="2400" i="1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O/K</a:t>
            </a:r>
            <a:r>
              <a:rPr lang="en-GB" sz="2400" i="1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= 1</a:t>
            </a:r>
            <a:endParaRPr lang="en-GB" sz="2400" i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47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47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47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47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47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47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47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47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47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7171" grpId="0"/>
      <p:bldP spid="647224" grpId="0"/>
      <p:bldP spid="647230" grpId="0"/>
      <p:bldP spid="647234" grpId="0" animBg="1"/>
      <p:bldP spid="647235" grpId="0" animBg="1"/>
      <p:bldP spid="647236" grpId="0"/>
      <p:bldP spid="647227" grpId="0"/>
      <p:bldP spid="647226" grpId="0"/>
      <p:bldP spid="64722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62"/>
          <p:cNvGrpSpPr>
            <a:grpSpLocks/>
          </p:cNvGrpSpPr>
          <p:nvPr/>
        </p:nvGrpSpPr>
        <p:grpSpPr bwMode="auto">
          <a:xfrm>
            <a:off x="4672013" y="1208088"/>
            <a:ext cx="4370387" cy="3560762"/>
            <a:chOff x="2943" y="761"/>
            <a:chExt cx="2753" cy="2243"/>
          </a:xfrm>
          <a:effectLst/>
        </p:grpSpPr>
        <p:sp>
          <p:nvSpPr>
            <p:cNvPr id="629099" name="Rectangle 363"/>
            <p:cNvSpPr>
              <a:spLocks noChangeArrowheads="1"/>
            </p:cNvSpPr>
            <p:nvPr/>
          </p:nvSpPr>
          <p:spPr bwMode="auto">
            <a:xfrm>
              <a:off x="3394" y="848"/>
              <a:ext cx="2059" cy="1762"/>
            </a:xfrm>
            <a:prstGeom prst="rect">
              <a:avLst/>
            </a:prstGeom>
            <a:solidFill>
              <a:srgbClr val="0066FF"/>
            </a:solidFill>
            <a:ln w="38100">
              <a:solidFill>
                <a:srgbClr val="FFFF00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9100" name="Line 364"/>
            <p:cNvSpPr>
              <a:spLocks noChangeShapeType="1"/>
            </p:cNvSpPr>
            <p:nvPr/>
          </p:nvSpPr>
          <p:spPr bwMode="auto">
            <a:xfrm flipV="1">
              <a:off x="3666" y="1074"/>
              <a:ext cx="1776" cy="1536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9101" name="Line 365"/>
            <p:cNvSpPr>
              <a:spLocks noChangeShapeType="1"/>
            </p:cNvSpPr>
            <p:nvPr/>
          </p:nvSpPr>
          <p:spPr bwMode="auto">
            <a:xfrm flipV="1">
              <a:off x="3394" y="848"/>
              <a:ext cx="2048" cy="1762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9102" name="Line 366"/>
            <p:cNvSpPr>
              <a:spLocks noChangeShapeType="1"/>
            </p:cNvSpPr>
            <p:nvPr/>
          </p:nvSpPr>
          <p:spPr bwMode="auto">
            <a:xfrm flipV="1">
              <a:off x="3394" y="848"/>
              <a:ext cx="1081" cy="1762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grpSp>
          <p:nvGrpSpPr>
            <p:cNvPr id="42158" name="Group 367"/>
            <p:cNvGrpSpPr>
              <a:grpSpLocks/>
            </p:cNvGrpSpPr>
            <p:nvPr/>
          </p:nvGrpSpPr>
          <p:grpSpPr bwMode="auto">
            <a:xfrm rot="10800000">
              <a:off x="3410" y="848"/>
              <a:ext cx="72" cy="1763"/>
              <a:chOff x="1574" y="888"/>
              <a:chExt cx="75" cy="2821"/>
            </a:xfrm>
          </p:grpSpPr>
          <p:sp>
            <p:nvSpPr>
              <p:cNvPr id="629104" name="Line 368"/>
              <p:cNvSpPr>
                <a:spLocks noChangeShapeType="1"/>
              </p:cNvSpPr>
              <p:nvPr/>
            </p:nvSpPr>
            <p:spPr bwMode="auto">
              <a:xfrm>
                <a:off x="1584" y="3707"/>
                <a:ext cx="7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05" name="Line 369"/>
              <p:cNvSpPr>
                <a:spLocks noChangeShapeType="1"/>
              </p:cNvSpPr>
              <p:nvPr/>
            </p:nvSpPr>
            <p:spPr bwMode="auto">
              <a:xfrm>
                <a:off x="1584" y="2747"/>
                <a:ext cx="75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06" name="Line 370"/>
              <p:cNvSpPr>
                <a:spLocks noChangeShapeType="1"/>
              </p:cNvSpPr>
              <p:nvPr/>
            </p:nvSpPr>
            <p:spPr bwMode="auto">
              <a:xfrm>
                <a:off x="1574" y="1818"/>
                <a:ext cx="7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07" name="Line 371"/>
              <p:cNvSpPr>
                <a:spLocks noChangeShapeType="1"/>
              </p:cNvSpPr>
              <p:nvPr/>
            </p:nvSpPr>
            <p:spPr bwMode="auto">
              <a:xfrm>
                <a:off x="1574" y="888"/>
                <a:ext cx="7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08" name="Line 372"/>
              <p:cNvSpPr>
                <a:spLocks noChangeShapeType="1"/>
              </p:cNvSpPr>
              <p:nvPr/>
            </p:nvSpPr>
            <p:spPr bwMode="auto">
              <a:xfrm>
                <a:off x="1647" y="3528"/>
                <a:ext cx="19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09" name="Line 373"/>
              <p:cNvSpPr>
                <a:spLocks noChangeShapeType="1"/>
              </p:cNvSpPr>
              <p:nvPr/>
            </p:nvSpPr>
            <p:spPr bwMode="auto">
              <a:xfrm>
                <a:off x="1647" y="3303"/>
                <a:ext cx="19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10" name="Line 374"/>
              <p:cNvSpPr>
                <a:spLocks noChangeShapeType="1"/>
              </p:cNvSpPr>
              <p:nvPr/>
            </p:nvSpPr>
            <p:spPr bwMode="auto">
              <a:xfrm>
                <a:off x="1647" y="3138"/>
                <a:ext cx="19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11" name="Line 375"/>
              <p:cNvSpPr>
                <a:spLocks noChangeShapeType="1"/>
              </p:cNvSpPr>
              <p:nvPr/>
            </p:nvSpPr>
            <p:spPr bwMode="auto">
              <a:xfrm>
                <a:off x="1647" y="2928"/>
                <a:ext cx="19" cy="3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12" name="Line 376"/>
              <p:cNvSpPr>
                <a:spLocks noChangeShapeType="1"/>
              </p:cNvSpPr>
              <p:nvPr/>
            </p:nvSpPr>
            <p:spPr bwMode="auto">
              <a:xfrm>
                <a:off x="1647" y="2568"/>
                <a:ext cx="19" cy="3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13" name="Line 377"/>
              <p:cNvSpPr>
                <a:spLocks noChangeShapeType="1"/>
              </p:cNvSpPr>
              <p:nvPr/>
            </p:nvSpPr>
            <p:spPr bwMode="auto">
              <a:xfrm>
                <a:off x="1634" y="2387"/>
                <a:ext cx="1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14" name="Line 378"/>
              <p:cNvSpPr>
                <a:spLocks noChangeShapeType="1"/>
              </p:cNvSpPr>
              <p:nvPr/>
            </p:nvSpPr>
            <p:spPr bwMode="auto">
              <a:xfrm>
                <a:off x="1634" y="2208"/>
                <a:ext cx="1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15" name="Line 379"/>
              <p:cNvSpPr>
                <a:spLocks noChangeShapeType="1"/>
              </p:cNvSpPr>
              <p:nvPr/>
            </p:nvSpPr>
            <p:spPr bwMode="auto">
              <a:xfrm>
                <a:off x="1634" y="1982"/>
                <a:ext cx="15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16" name="Line 380"/>
              <p:cNvSpPr>
                <a:spLocks noChangeShapeType="1"/>
              </p:cNvSpPr>
              <p:nvPr/>
            </p:nvSpPr>
            <p:spPr bwMode="auto">
              <a:xfrm>
                <a:off x="1634" y="1622"/>
                <a:ext cx="1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17" name="Line 381"/>
              <p:cNvSpPr>
                <a:spLocks noChangeShapeType="1"/>
              </p:cNvSpPr>
              <p:nvPr/>
            </p:nvSpPr>
            <p:spPr bwMode="auto">
              <a:xfrm>
                <a:off x="1634" y="1427"/>
                <a:ext cx="15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18" name="Line 382"/>
              <p:cNvSpPr>
                <a:spLocks noChangeShapeType="1"/>
              </p:cNvSpPr>
              <p:nvPr/>
            </p:nvSpPr>
            <p:spPr bwMode="auto">
              <a:xfrm>
                <a:off x="1634" y="1248"/>
                <a:ext cx="1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19" name="Line 383"/>
              <p:cNvSpPr>
                <a:spLocks noChangeShapeType="1"/>
              </p:cNvSpPr>
              <p:nvPr/>
            </p:nvSpPr>
            <p:spPr bwMode="auto">
              <a:xfrm>
                <a:off x="1634" y="1067"/>
                <a:ext cx="1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</p:grpSp>
        <p:grpSp>
          <p:nvGrpSpPr>
            <p:cNvPr id="42159" name="Group 384"/>
            <p:cNvGrpSpPr>
              <a:grpSpLocks/>
            </p:cNvGrpSpPr>
            <p:nvPr/>
          </p:nvGrpSpPr>
          <p:grpSpPr bwMode="auto">
            <a:xfrm rot="10800000">
              <a:off x="3394" y="2525"/>
              <a:ext cx="2060" cy="77"/>
              <a:chOff x="1664" y="3723"/>
              <a:chExt cx="2836" cy="75"/>
            </a:xfrm>
          </p:grpSpPr>
          <p:sp>
            <p:nvSpPr>
              <p:cNvPr id="629121" name="Line 385"/>
              <p:cNvSpPr>
                <a:spLocks noChangeShapeType="1"/>
              </p:cNvSpPr>
              <p:nvPr/>
            </p:nvSpPr>
            <p:spPr bwMode="auto">
              <a:xfrm>
                <a:off x="1665" y="3723"/>
                <a:ext cx="0" cy="7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22" name="Line 386"/>
              <p:cNvSpPr>
                <a:spLocks noChangeShapeType="1"/>
              </p:cNvSpPr>
              <p:nvPr/>
            </p:nvSpPr>
            <p:spPr bwMode="auto">
              <a:xfrm>
                <a:off x="1875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23" name="Line 387"/>
              <p:cNvSpPr>
                <a:spLocks noChangeShapeType="1"/>
              </p:cNvSpPr>
              <p:nvPr/>
            </p:nvSpPr>
            <p:spPr bwMode="auto">
              <a:xfrm>
                <a:off x="2056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24" name="Line 388"/>
              <p:cNvSpPr>
                <a:spLocks noChangeShapeType="1"/>
              </p:cNvSpPr>
              <p:nvPr/>
            </p:nvSpPr>
            <p:spPr bwMode="auto">
              <a:xfrm>
                <a:off x="2619" y="3723"/>
                <a:ext cx="0" cy="7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25" name="Line 389"/>
              <p:cNvSpPr>
                <a:spLocks noChangeShapeType="1"/>
              </p:cNvSpPr>
              <p:nvPr/>
            </p:nvSpPr>
            <p:spPr bwMode="auto">
              <a:xfrm>
                <a:off x="3583" y="3723"/>
                <a:ext cx="0" cy="7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26" name="Line 390"/>
              <p:cNvSpPr>
                <a:spLocks noChangeShapeType="1"/>
              </p:cNvSpPr>
              <p:nvPr/>
            </p:nvSpPr>
            <p:spPr bwMode="auto">
              <a:xfrm>
                <a:off x="4514" y="3723"/>
                <a:ext cx="0" cy="7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27" name="Line 391"/>
              <p:cNvSpPr>
                <a:spLocks noChangeShapeType="1"/>
              </p:cNvSpPr>
              <p:nvPr/>
            </p:nvSpPr>
            <p:spPr bwMode="auto">
              <a:xfrm>
                <a:off x="2429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28" name="Line 392"/>
              <p:cNvSpPr>
                <a:spLocks noChangeShapeType="1"/>
              </p:cNvSpPr>
              <p:nvPr/>
            </p:nvSpPr>
            <p:spPr bwMode="auto">
              <a:xfrm>
                <a:off x="2809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29" name="Line 393"/>
              <p:cNvSpPr>
                <a:spLocks noChangeShapeType="1"/>
              </p:cNvSpPr>
              <p:nvPr/>
            </p:nvSpPr>
            <p:spPr bwMode="auto">
              <a:xfrm>
                <a:off x="2988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30" name="Line 394"/>
              <p:cNvSpPr>
                <a:spLocks noChangeShapeType="1"/>
              </p:cNvSpPr>
              <p:nvPr/>
            </p:nvSpPr>
            <p:spPr bwMode="auto">
              <a:xfrm>
                <a:off x="3200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31" name="Line 395"/>
              <p:cNvSpPr>
                <a:spLocks noChangeShapeType="1"/>
              </p:cNvSpPr>
              <p:nvPr/>
            </p:nvSpPr>
            <p:spPr bwMode="auto">
              <a:xfrm>
                <a:off x="3379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32" name="Line 396"/>
              <p:cNvSpPr>
                <a:spLocks noChangeShapeType="1"/>
              </p:cNvSpPr>
              <p:nvPr/>
            </p:nvSpPr>
            <p:spPr bwMode="auto">
              <a:xfrm>
                <a:off x="3768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33" name="Line 397"/>
              <p:cNvSpPr>
                <a:spLocks noChangeShapeType="1"/>
              </p:cNvSpPr>
              <p:nvPr/>
            </p:nvSpPr>
            <p:spPr bwMode="auto">
              <a:xfrm>
                <a:off x="3960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34" name="Line 398"/>
              <p:cNvSpPr>
                <a:spLocks noChangeShapeType="1"/>
              </p:cNvSpPr>
              <p:nvPr/>
            </p:nvSpPr>
            <p:spPr bwMode="auto">
              <a:xfrm>
                <a:off x="4142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35" name="Line 399"/>
              <p:cNvSpPr>
                <a:spLocks noChangeShapeType="1"/>
              </p:cNvSpPr>
              <p:nvPr/>
            </p:nvSpPr>
            <p:spPr bwMode="auto">
              <a:xfrm>
                <a:off x="4333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29136" name="Line 400"/>
              <p:cNvSpPr>
                <a:spLocks noChangeShapeType="1"/>
              </p:cNvSpPr>
              <p:nvPr/>
            </p:nvSpPr>
            <p:spPr bwMode="auto">
              <a:xfrm>
                <a:off x="2250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</p:grpSp>
        <p:sp>
          <p:nvSpPr>
            <p:cNvPr id="629137" name="Text Box 401"/>
            <p:cNvSpPr txBox="1">
              <a:spLocks noChangeArrowheads="1"/>
            </p:cNvSpPr>
            <p:nvPr/>
          </p:nvSpPr>
          <p:spPr bwMode="auto">
            <a:xfrm rot="16200000">
              <a:off x="2685" y="1628"/>
              <a:ext cx="728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it-IT" sz="160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</a:p>
          </p:txBody>
        </p:sp>
        <p:sp>
          <p:nvSpPr>
            <p:cNvPr id="629138" name="Text Box 402"/>
            <p:cNvSpPr txBox="1">
              <a:spLocks noChangeArrowheads="1"/>
            </p:cNvSpPr>
            <p:nvPr/>
          </p:nvSpPr>
          <p:spPr bwMode="auto">
            <a:xfrm>
              <a:off x="4025" y="2792"/>
              <a:ext cx="101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Na</a:t>
              </a:r>
              <a:r>
                <a:rPr lang="it-IT" sz="160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</a:p>
          </p:txBody>
        </p:sp>
        <p:sp>
          <p:nvSpPr>
            <p:cNvPr id="629139" name="Text Box 403"/>
            <p:cNvSpPr txBox="1">
              <a:spLocks noChangeArrowheads="1"/>
            </p:cNvSpPr>
            <p:nvPr/>
          </p:nvSpPr>
          <p:spPr bwMode="auto">
            <a:xfrm>
              <a:off x="3306" y="2660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629140" name="Text Box 404"/>
            <p:cNvSpPr txBox="1">
              <a:spLocks noChangeArrowheads="1"/>
            </p:cNvSpPr>
            <p:nvPr/>
          </p:nvSpPr>
          <p:spPr bwMode="auto">
            <a:xfrm>
              <a:off x="4014" y="2660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629141" name="Text Box 405"/>
            <p:cNvSpPr txBox="1">
              <a:spLocks noChangeArrowheads="1"/>
            </p:cNvSpPr>
            <p:nvPr/>
          </p:nvSpPr>
          <p:spPr bwMode="auto">
            <a:xfrm>
              <a:off x="4665" y="2660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</a:p>
          </p:txBody>
        </p:sp>
        <p:sp>
          <p:nvSpPr>
            <p:cNvPr id="629142" name="Text Box 406"/>
            <p:cNvSpPr txBox="1">
              <a:spLocks noChangeArrowheads="1"/>
            </p:cNvSpPr>
            <p:nvPr/>
          </p:nvSpPr>
          <p:spPr bwMode="auto">
            <a:xfrm>
              <a:off x="5367" y="2660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15</a:t>
              </a:r>
            </a:p>
          </p:txBody>
        </p:sp>
        <p:sp>
          <p:nvSpPr>
            <p:cNvPr id="629143" name="Text Box 407"/>
            <p:cNvSpPr txBox="1">
              <a:spLocks noChangeArrowheads="1"/>
            </p:cNvSpPr>
            <p:nvPr/>
          </p:nvSpPr>
          <p:spPr bwMode="auto">
            <a:xfrm>
              <a:off x="3151" y="1931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629144" name="Text Box 408"/>
            <p:cNvSpPr txBox="1">
              <a:spLocks noChangeArrowheads="1"/>
            </p:cNvSpPr>
            <p:nvPr/>
          </p:nvSpPr>
          <p:spPr bwMode="auto">
            <a:xfrm>
              <a:off x="3098" y="1349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</a:p>
          </p:txBody>
        </p:sp>
        <p:sp>
          <p:nvSpPr>
            <p:cNvPr id="629145" name="Text Box 409"/>
            <p:cNvSpPr txBox="1">
              <a:spLocks noChangeArrowheads="1"/>
            </p:cNvSpPr>
            <p:nvPr/>
          </p:nvSpPr>
          <p:spPr bwMode="auto">
            <a:xfrm>
              <a:off x="3098" y="761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15</a:t>
              </a:r>
            </a:p>
          </p:txBody>
        </p:sp>
        <p:sp>
          <p:nvSpPr>
            <p:cNvPr id="629146" name="Text Box 410"/>
            <p:cNvSpPr txBox="1">
              <a:spLocks noChangeArrowheads="1"/>
            </p:cNvSpPr>
            <p:nvPr/>
          </p:nvSpPr>
          <p:spPr bwMode="auto">
            <a:xfrm>
              <a:off x="4343" y="2178"/>
              <a:ext cx="1011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Sodic Series</a:t>
              </a:r>
            </a:p>
          </p:txBody>
        </p:sp>
        <p:sp>
          <p:nvSpPr>
            <p:cNvPr id="629147" name="Text Box 411"/>
            <p:cNvSpPr txBox="1">
              <a:spLocks noChangeArrowheads="1"/>
            </p:cNvSpPr>
            <p:nvPr/>
          </p:nvSpPr>
          <p:spPr bwMode="auto">
            <a:xfrm>
              <a:off x="4365" y="862"/>
              <a:ext cx="1010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Potassic Series</a:t>
              </a:r>
            </a:p>
          </p:txBody>
        </p:sp>
        <p:sp>
          <p:nvSpPr>
            <p:cNvPr id="629148" name="Text Box 412"/>
            <p:cNvSpPr txBox="1">
              <a:spLocks noChangeArrowheads="1"/>
            </p:cNvSpPr>
            <p:nvPr/>
          </p:nvSpPr>
          <p:spPr bwMode="auto">
            <a:xfrm>
              <a:off x="3390" y="854"/>
              <a:ext cx="656" cy="47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lnSpc>
                  <a:spcPct val="90000"/>
                </a:lnSpc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Ultra-potassic Series</a:t>
              </a:r>
            </a:p>
          </p:txBody>
        </p:sp>
        <p:sp>
          <p:nvSpPr>
            <p:cNvPr id="629149" name="Text Box 413"/>
            <p:cNvSpPr txBox="1">
              <a:spLocks noChangeArrowheads="1"/>
            </p:cNvSpPr>
            <p:nvPr/>
          </p:nvSpPr>
          <p:spPr bwMode="auto">
            <a:xfrm rot="-24146140">
              <a:off x="3806" y="1621"/>
              <a:ext cx="1492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Transitional Series</a:t>
              </a:r>
            </a:p>
          </p:txBody>
        </p:sp>
        <p:sp>
          <p:nvSpPr>
            <p:cNvPr id="629150" name="Rectangle 414"/>
            <p:cNvSpPr>
              <a:spLocks noChangeArrowheads="1"/>
            </p:cNvSpPr>
            <p:nvPr/>
          </p:nvSpPr>
          <p:spPr bwMode="auto">
            <a:xfrm rot="-2632920">
              <a:off x="4417" y="1062"/>
              <a:ext cx="979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buFont typeface="Wingdings" pitchFamily="2" charset="2"/>
                <a:buNone/>
                <a:defRPr/>
              </a:pP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Na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O/K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= 1</a:t>
              </a:r>
            </a:p>
          </p:txBody>
        </p:sp>
        <p:sp>
          <p:nvSpPr>
            <p:cNvPr id="629151" name="Rectangle 415"/>
            <p:cNvSpPr>
              <a:spLocks noChangeArrowheads="1"/>
            </p:cNvSpPr>
            <p:nvPr/>
          </p:nvSpPr>
          <p:spPr bwMode="auto">
            <a:xfrm rot="18169127">
              <a:off x="3308" y="1562"/>
              <a:ext cx="1099" cy="3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buFont typeface="Wingdings" pitchFamily="2" charset="2"/>
                <a:buNone/>
                <a:defRPr/>
              </a:pP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O/Na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= 2</a:t>
              </a:r>
            </a:p>
          </p:txBody>
        </p:sp>
        <p:sp>
          <p:nvSpPr>
            <p:cNvPr id="629152" name="Rectangle 416"/>
            <p:cNvSpPr>
              <a:spLocks noChangeArrowheads="1"/>
            </p:cNvSpPr>
            <p:nvPr/>
          </p:nvSpPr>
          <p:spPr bwMode="auto">
            <a:xfrm rot="-2766489">
              <a:off x="4318" y="1560"/>
              <a:ext cx="1232" cy="2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 algn="r">
                <a:buFont typeface="Wingdings" pitchFamily="2" charset="2"/>
                <a:buNone/>
                <a:defRPr/>
              </a:pP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(Na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O-2)/K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= 1</a:t>
              </a:r>
            </a:p>
          </p:txBody>
        </p:sp>
      </p:grpSp>
      <p:sp>
        <p:nvSpPr>
          <p:cNvPr id="628738" name="Rectangle 2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28739" name="Rectangle 3"/>
          <p:cNvSpPr>
            <a:spLocks noChangeArrowheads="1"/>
          </p:cNvSpPr>
          <p:nvPr/>
        </p:nvSpPr>
        <p:spPr bwMode="auto">
          <a:xfrm>
            <a:off x="0" y="38100"/>
            <a:ext cx="9144000" cy="1241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it-IT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Alkaline Rocks</a:t>
            </a:r>
            <a:br>
              <a:rPr lang="it-IT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in sodic and potassic series.</a:t>
            </a:r>
            <a:endParaRPr lang="it-IT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28792" name="Rectangle 56"/>
          <p:cNvSpPr>
            <a:spLocks noChangeArrowheads="1"/>
          </p:cNvSpPr>
          <p:nvPr/>
        </p:nvSpPr>
        <p:spPr bwMode="auto">
          <a:xfrm>
            <a:off x="20638" y="5380038"/>
            <a:ext cx="3621087" cy="592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it-IT" sz="28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it-IT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5.5 wt%</a:t>
            </a:r>
          </a:p>
        </p:txBody>
      </p:sp>
      <p:sp>
        <p:nvSpPr>
          <p:cNvPr id="628803" name="Rectangle 67"/>
          <p:cNvSpPr>
            <a:spLocks noChangeArrowheads="1"/>
          </p:cNvSpPr>
          <p:nvPr/>
        </p:nvSpPr>
        <p:spPr bwMode="auto">
          <a:xfrm>
            <a:off x="20638" y="5970588"/>
            <a:ext cx="3621087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it-IT" sz="28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</a:t>
            </a:r>
            <a:r>
              <a:rPr lang="it-IT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	 = 3.0 wt%</a:t>
            </a:r>
          </a:p>
        </p:txBody>
      </p:sp>
      <p:sp>
        <p:nvSpPr>
          <p:cNvPr id="628804" name="Rectangle 68"/>
          <p:cNvSpPr>
            <a:spLocks noChangeArrowheads="1"/>
          </p:cNvSpPr>
          <p:nvPr/>
        </p:nvSpPr>
        <p:spPr bwMode="auto">
          <a:xfrm>
            <a:off x="3413125" y="4489450"/>
            <a:ext cx="2616200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rock has:</a:t>
            </a:r>
          </a:p>
        </p:txBody>
      </p:sp>
      <p:sp>
        <p:nvSpPr>
          <p:cNvPr id="628806" name="Rectangle 70"/>
          <p:cNvSpPr>
            <a:spLocks noChangeArrowheads="1"/>
          </p:cNvSpPr>
          <p:nvPr/>
        </p:nvSpPr>
        <p:spPr bwMode="auto">
          <a:xfrm>
            <a:off x="5316538" y="5918200"/>
            <a:ext cx="457200" cy="417513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28799" name="Rectangle 63"/>
          <p:cNvSpPr>
            <a:spLocks noChangeArrowheads="1"/>
          </p:cNvSpPr>
          <p:nvPr/>
        </p:nvSpPr>
        <p:spPr bwMode="auto">
          <a:xfrm>
            <a:off x="3767138" y="5575300"/>
            <a:ext cx="5189537" cy="120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	       </a:t>
            </a:r>
            <a:r>
              <a:rPr lang="it-IT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sodic rock must:</a:t>
            </a:r>
            <a:br>
              <a:rPr lang="it-IT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1)</a:t>
            </a:r>
            <a:r>
              <a:rPr lang="it-IT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plot in the alkaline field of TAS</a:t>
            </a:r>
            <a:br>
              <a:rPr lang="it-IT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2) </a:t>
            </a:r>
            <a:r>
              <a:rPr lang="it-IT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have (</a:t>
            </a:r>
            <a:r>
              <a:rPr lang="it-IT" sz="2600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it-IT" sz="2600" u="sng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600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O-2)/K</a:t>
            </a:r>
            <a:r>
              <a:rPr lang="it-IT" sz="2600" u="sng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600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&gt;1</a:t>
            </a:r>
          </a:p>
        </p:txBody>
      </p:sp>
      <p:grpSp>
        <p:nvGrpSpPr>
          <p:cNvPr id="5" name="Group 236"/>
          <p:cNvGrpSpPr>
            <a:grpSpLocks/>
          </p:cNvGrpSpPr>
          <p:nvPr/>
        </p:nvGrpSpPr>
        <p:grpSpPr bwMode="auto">
          <a:xfrm>
            <a:off x="146051" y="1333500"/>
            <a:ext cx="4256088" cy="3336926"/>
            <a:chOff x="140" y="768"/>
            <a:chExt cx="2681" cy="2102"/>
          </a:xfrm>
          <a:effectLst/>
        </p:grpSpPr>
        <p:sp>
          <p:nvSpPr>
            <p:cNvPr id="628809" name="Rectangle 73"/>
            <p:cNvSpPr>
              <a:spLocks noChangeAspect="1" noChangeArrowheads="1"/>
            </p:cNvSpPr>
            <p:nvPr/>
          </p:nvSpPr>
          <p:spPr bwMode="auto">
            <a:xfrm>
              <a:off x="332" y="772"/>
              <a:ext cx="2486" cy="184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10" name="Freeform 74"/>
            <p:cNvSpPr>
              <a:spLocks noChangeAspect="1"/>
            </p:cNvSpPr>
            <p:nvPr/>
          </p:nvSpPr>
          <p:spPr bwMode="auto">
            <a:xfrm>
              <a:off x="328" y="768"/>
              <a:ext cx="2493" cy="184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736"/>
                </a:cxn>
                <a:cxn ang="0">
                  <a:pos x="3868" y="2736"/>
                </a:cxn>
                <a:cxn ang="0">
                  <a:pos x="3868" y="0"/>
                </a:cxn>
                <a:cxn ang="0">
                  <a:pos x="0" y="0"/>
                </a:cxn>
                <a:cxn ang="0">
                  <a:pos x="13" y="13"/>
                </a:cxn>
                <a:cxn ang="0">
                  <a:pos x="3855" y="13"/>
                </a:cxn>
                <a:cxn ang="0">
                  <a:pos x="3855" y="2723"/>
                </a:cxn>
                <a:cxn ang="0">
                  <a:pos x="13" y="2723"/>
                </a:cxn>
                <a:cxn ang="0">
                  <a:pos x="13" y="13"/>
                </a:cxn>
                <a:cxn ang="0">
                  <a:pos x="0" y="0"/>
                </a:cxn>
              </a:cxnLst>
              <a:rect l="0" t="0" r="r" b="b"/>
              <a:pathLst>
                <a:path w="3868" h="2736">
                  <a:moveTo>
                    <a:pt x="0" y="0"/>
                  </a:moveTo>
                  <a:lnTo>
                    <a:pt x="0" y="2736"/>
                  </a:lnTo>
                  <a:lnTo>
                    <a:pt x="3868" y="2736"/>
                  </a:lnTo>
                  <a:lnTo>
                    <a:pt x="3868" y="0"/>
                  </a:lnTo>
                  <a:lnTo>
                    <a:pt x="0" y="0"/>
                  </a:lnTo>
                  <a:lnTo>
                    <a:pt x="13" y="13"/>
                  </a:lnTo>
                  <a:lnTo>
                    <a:pt x="3855" y="13"/>
                  </a:lnTo>
                  <a:lnTo>
                    <a:pt x="3855" y="2723"/>
                  </a:lnTo>
                  <a:lnTo>
                    <a:pt x="13" y="2723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11" name="Freeform 75"/>
            <p:cNvSpPr>
              <a:spLocks noChangeAspect="1"/>
            </p:cNvSpPr>
            <p:nvPr/>
          </p:nvSpPr>
          <p:spPr bwMode="auto">
            <a:xfrm>
              <a:off x="1167" y="785"/>
              <a:ext cx="754" cy="173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85" y="626"/>
                </a:cxn>
                <a:cxn ang="0">
                  <a:pos x="1158" y="1480"/>
                </a:cxn>
                <a:cxn ang="0">
                  <a:pos x="1158" y="2567"/>
                </a:cxn>
                <a:cxn ang="0">
                  <a:pos x="1171" y="2567"/>
                </a:cxn>
                <a:cxn ang="0">
                  <a:pos x="1171" y="1473"/>
                </a:cxn>
                <a:cxn ang="0">
                  <a:pos x="698" y="620"/>
                </a:cxn>
                <a:cxn ang="0">
                  <a:pos x="6" y="0"/>
                </a:cxn>
                <a:cxn ang="0">
                  <a:pos x="0" y="6"/>
                </a:cxn>
              </a:cxnLst>
              <a:rect l="0" t="0" r="r" b="b"/>
              <a:pathLst>
                <a:path w="1171" h="2567">
                  <a:moveTo>
                    <a:pt x="0" y="6"/>
                  </a:moveTo>
                  <a:lnTo>
                    <a:pt x="685" y="626"/>
                  </a:lnTo>
                  <a:lnTo>
                    <a:pt x="1158" y="1480"/>
                  </a:lnTo>
                  <a:lnTo>
                    <a:pt x="1158" y="2567"/>
                  </a:lnTo>
                  <a:lnTo>
                    <a:pt x="1171" y="2567"/>
                  </a:lnTo>
                  <a:lnTo>
                    <a:pt x="1171" y="1473"/>
                  </a:lnTo>
                  <a:lnTo>
                    <a:pt x="698" y="62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12" name="Freeform 76"/>
            <p:cNvSpPr>
              <a:spLocks noChangeAspect="1"/>
            </p:cNvSpPr>
            <p:nvPr/>
          </p:nvSpPr>
          <p:spPr bwMode="auto">
            <a:xfrm>
              <a:off x="888" y="851"/>
              <a:ext cx="1044" cy="1693"/>
            </a:xfrm>
            <a:custGeom>
              <a:avLst/>
              <a:gdLst/>
              <a:ahLst/>
              <a:cxnLst>
                <a:cxn ang="0">
                  <a:pos x="1613" y="0"/>
                </a:cxn>
                <a:cxn ang="0">
                  <a:pos x="4" y="1714"/>
                </a:cxn>
                <a:cxn ang="0">
                  <a:pos x="0" y="2506"/>
                </a:cxn>
                <a:cxn ang="0">
                  <a:pos x="13" y="2506"/>
                </a:cxn>
                <a:cxn ang="0">
                  <a:pos x="17" y="1721"/>
                </a:cxn>
                <a:cxn ang="0">
                  <a:pos x="1619" y="7"/>
                </a:cxn>
                <a:cxn ang="0">
                  <a:pos x="1613" y="0"/>
                </a:cxn>
              </a:cxnLst>
              <a:rect l="0" t="0" r="r" b="b"/>
              <a:pathLst>
                <a:path w="1619" h="2506">
                  <a:moveTo>
                    <a:pt x="1613" y="0"/>
                  </a:moveTo>
                  <a:lnTo>
                    <a:pt x="4" y="1714"/>
                  </a:lnTo>
                  <a:lnTo>
                    <a:pt x="0" y="2506"/>
                  </a:lnTo>
                  <a:lnTo>
                    <a:pt x="13" y="2506"/>
                  </a:lnTo>
                  <a:lnTo>
                    <a:pt x="17" y="1721"/>
                  </a:lnTo>
                  <a:lnTo>
                    <a:pt x="1619" y="7"/>
                  </a:lnTo>
                  <a:lnTo>
                    <a:pt x="16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13" name="Freeform 77"/>
            <p:cNvSpPr>
              <a:spLocks noChangeAspect="1"/>
            </p:cNvSpPr>
            <p:nvPr/>
          </p:nvSpPr>
          <p:spPr bwMode="auto">
            <a:xfrm>
              <a:off x="664" y="935"/>
              <a:ext cx="663" cy="1615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0" y="1259"/>
                </a:cxn>
                <a:cxn ang="0">
                  <a:pos x="0" y="2392"/>
                </a:cxn>
                <a:cxn ang="0">
                  <a:pos x="13" y="2392"/>
                </a:cxn>
                <a:cxn ang="0">
                  <a:pos x="13" y="1265"/>
                </a:cxn>
                <a:cxn ang="0">
                  <a:pos x="1029" y="6"/>
                </a:cxn>
                <a:cxn ang="0">
                  <a:pos x="1016" y="0"/>
                </a:cxn>
              </a:cxnLst>
              <a:rect l="0" t="0" r="r" b="b"/>
              <a:pathLst>
                <a:path w="1029" h="2392">
                  <a:moveTo>
                    <a:pt x="1016" y="0"/>
                  </a:moveTo>
                  <a:lnTo>
                    <a:pt x="0" y="1259"/>
                  </a:lnTo>
                  <a:lnTo>
                    <a:pt x="0" y="2392"/>
                  </a:lnTo>
                  <a:lnTo>
                    <a:pt x="13" y="2392"/>
                  </a:lnTo>
                  <a:lnTo>
                    <a:pt x="13" y="1265"/>
                  </a:lnTo>
                  <a:lnTo>
                    <a:pt x="1029" y="6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14" name="Freeform 78"/>
            <p:cNvSpPr>
              <a:spLocks noChangeAspect="1"/>
            </p:cNvSpPr>
            <p:nvPr/>
          </p:nvSpPr>
          <p:spPr bwMode="auto">
            <a:xfrm>
              <a:off x="1081" y="1241"/>
              <a:ext cx="504" cy="127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05" y="383"/>
                </a:cxn>
                <a:cxn ang="0">
                  <a:pos x="766" y="990"/>
                </a:cxn>
                <a:cxn ang="0">
                  <a:pos x="769" y="1892"/>
                </a:cxn>
                <a:cxn ang="0">
                  <a:pos x="782" y="1892"/>
                </a:cxn>
                <a:cxn ang="0">
                  <a:pos x="779" y="983"/>
                </a:cxn>
                <a:cxn ang="0">
                  <a:pos x="418" y="377"/>
                </a:cxn>
                <a:cxn ang="0">
                  <a:pos x="6" y="0"/>
                </a:cxn>
                <a:cxn ang="0">
                  <a:pos x="0" y="7"/>
                </a:cxn>
              </a:cxnLst>
              <a:rect l="0" t="0" r="r" b="b"/>
              <a:pathLst>
                <a:path w="782" h="1892">
                  <a:moveTo>
                    <a:pt x="0" y="7"/>
                  </a:moveTo>
                  <a:lnTo>
                    <a:pt x="405" y="383"/>
                  </a:lnTo>
                  <a:lnTo>
                    <a:pt x="766" y="990"/>
                  </a:lnTo>
                  <a:lnTo>
                    <a:pt x="769" y="1892"/>
                  </a:lnTo>
                  <a:lnTo>
                    <a:pt x="782" y="1892"/>
                  </a:lnTo>
                  <a:lnTo>
                    <a:pt x="779" y="983"/>
                  </a:lnTo>
                  <a:lnTo>
                    <a:pt x="418" y="377"/>
                  </a:lnTo>
                  <a:lnTo>
                    <a:pt x="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15" name="Freeform 79"/>
            <p:cNvSpPr>
              <a:spLocks noChangeAspect="1"/>
            </p:cNvSpPr>
            <p:nvPr/>
          </p:nvSpPr>
          <p:spPr bwMode="auto">
            <a:xfrm>
              <a:off x="877" y="1491"/>
              <a:ext cx="424" cy="105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0" y="367"/>
                </a:cxn>
                <a:cxn ang="0">
                  <a:pos x="643" y="779"/>
                </a:cxn>
                <a:cxn ang="0">
                  <a:pos x="643" y="1564"/>
                </a:cxn>
                <a:cxn ang="0">
                  <a:pos x="656" y="1564"/>
                </a:cxn>
                <a:cxn ang="0">
                  <a:pos x="656" y="773"/>
                </a:cxn>
                <a:cxn ang="0">
                  <a:pos x="402" y="360"/>
                </a:cxn>
                <a:cxn ang="0">
                  <a:pos x="7" y="0"/>
                </a:cxn>
                <a:cxn ang="0">
                  <a:pos x="0" y="7"/>
                </a:cxn>
              </a:cxnLst>
              <a:rect l="0" t="0" r="r" b="b"/>
              <a:pathLst>
                <a:path w="656" h="1564">
                  <a:moveTo>
                    <a:pt x="0" y="7"/>
                  </a:moveTo>
                  <a:lnTo>
                    <a:pt x="390" y="367"/>
                  </a:lnTo>
                  <a:lnTo>
                    <a:pt x="643" y="779"/>
                  </a:lnTo>
                  <a:lnTo>
                    <a:pt x="643" y="1564"/>
                  </a:lnTo>
                  <a:lnTo>
                    <a:pt x="656" y="1564"/>
                  </a:lnTo>
                  <a:lnTo>
                    <a:pt x="656" y="773"/>
                  </a:lnTo>
                  <a:lnTo>
                    <a:pt x="402" y="360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16" name="Freeform 80"/>
            <p:cNvSpPr>
              <a:spLocks noChangeAspect="1"/>
            </p:cNvSpPr>
            <p:nvPr/>
          </p:nvSpPr>
          <p:spPr bwMode="auto">
            <a:xfrm>
              <a:off x="2254" y="1051"/>
              <a:ext cx="278" cy="12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92"/>
                </a:cxn>
                <a:cxn ang="0">
                  <a:pos x="416" y="1782"/>
                </a:cxn>
                <a:cxn ang="0">
                  <a:pos x="419" y="1788"/>
                </a:cxn>
                <a:cxn ang="0">
                  <a:pos x="432" y="1782"/>
                </a:cxn>
                <a:cxn ang="0">
                  <a:pos x="428" y="1775"/>
                </a:cxn>
                <a:cxn ang="0">
                  <a:pos x="13" y="892"/>
                </a:cxn>
                <a:cxn ang="0">
                  <a:pos x="13" y="0"/>
                </a:cxn>
                <a:cxn ang="0">
                  <a:pos x="0" y="0"/>
                </a:cxn>
              </a:cxnLst>
              <a:rect l="0" t="0" r="r" b="b"/>
              <a:pathLst>
                <a:path w="432" h="1788">
                  <a:moveTo>
                    <a:pt x="0" y="0"/>
                  </a:moveTo>
                  <a:lnTo>
                    <a:pt x="0" y="892"/>
                  </a:lnTo>
                  <a:lnTo>
                    <a:pt x="416" y="1782"/>
                  </a:lnTo>
                  <a:lnTo>
                    <a:pt x="419" y="1788"/>
                  </a:lnTo>
                  <a:lnTo>
                    <a:pt x="432" y="1782"/>
                  </a:lnTo>
                  <a:lnTo>
                    <a:pt x="428" y="1775"/>
                  </a:lnTo>
                  <a:lnTo>
                    <a:pt x="13" y="892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17" name="Freeform 81"/>
            <p:cNvSpPr>
              <a:spLocks noChangeAspect="1"/>
            </p:cNvSpPr>
            <p:nvPr/>
          </p:nvSpPr>
          <p:spPr bwMode="auto">
            <a:xfrm>
              <a:off x="894" y="1649"/>
              <a:ext cx="1358" cy="370"/>
            </a:xfrm>
            <a:custGeom>
              <a:avLst/>
              <a:gdLst/>
              <a:ahLst/>
              <a:cxnLst>
                <a:cxn ang="0">
                  <a:pos x="2099" y="0"/>
                </a:cxn>
                <a:cxn ang="0">
                  <a:pos x="620" y="535"/>
                </a:cxn>
                <a:cxn ang="0">
                  <a:pos x="0" y="535"/>
                </a:cxn>
                <a:cxn ang="0">
                  <a:pos x="0" y="548"/>
                </a:cxn>
                <a:cxn ang="0">
                  <a:pos x="620" y="548"/>
                </a:cxn>
                <a:cxn ang="0">
                  <a:pos x="2106" y="13"/>
                </a:cxn>
                <a:cxn ang="0">
                  <a:pos x="2099" y="0"/>
                </a:cxn>
              </a:cxnLst>
              <a:rect l="0" t="0" r="r" b="b"/>
              <a:pathLst>
                <a:path w="2106" h="548">
                  <a:moveTo>
                    <a:pt x="2099" y="0"/>
                  </a:moveTo>
                  <a:lnTo>
                    <a:pt x="620" y="535"/>
                  </a:lnTo>
                  <a:lnTo>
                    <a:pt x="0" y="535"/>
                  </a:lnTo>
                  <a:lnTo>
                    <a:pt x="0" y="548"/>
                  </a:lnTo>
                  <a:lnTo>
                    <a:pt x="620" y="548"/>
                  </a:lnTo>
                  <a:lnTo>
                    <a:pt x="2106" y="13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18" name="Rectangle 82"/>
            <p:cNvSpPr>
              <a:spLocks noChangeAspect="1" noChangeArrowheads="1"/>
            </p:cNvSpPr>
            <p:nvPr/>
          </p:nvSpPr>
          <p:spPr bwMode="auto">
            <a:xfrm>
              <a:off x="663" y="2250"/>
              <a:ext cx="236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19" name="Rectangle 83"/>
            <p:cNvSpPr>
              <a:spLocks noChangeAspect="1" noChangeArrowheads="1"/>
            </p:cNvSpPr>
            <p:nvPr/>
          </p:nvSpPr>
          <p:spPr bwMode="auto">
            <a:xfrm>
              <a:off x="2250" y="2577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20" name="Rectangle 84"/>
            <p:cNvSpPr>
              <a:spLocks noChangeAspect="1" noChangeArrowheads="1"/>
            </p:cNvSpPr>
            <p:nvPr/>
          </p:nvSpPr>
          <p:spPr bwMode="auto">
            <a:xfrm>
              <a:off x="2361" y="2577"/>
              <a:ext cx="8" cy="3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21" name="Rectangle 85"/>
            <p:cNvSpPr>
              <a:spLocks noChangeAspect="1" noChangeArrowheads="1"/>
            </p:cNvSpPr>
            <p:nvPr/>
          </p:nvSpPr>
          <p:spPr bwMode="auto">
            <a:xfrm>
              <a:off x="2471" y="2574"/>
              <a:ext cx="9" cy="3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22" name="Rectangle 86"/>
            <p:cNvSpPr>
              <a:spLocks noChangeAspect="1" noChangeArrowheads="1"/>
            </p:cNvSpPr>
            <p:nvPr/>
          </p:nvSpPr>
          <p:spPr bwMode="auto">
            <a:xfrm>
              <a:off x="2582" y="2577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23" name="Rectangle 87"/>
            <p:cNvSpPr>
              <a:spLocks noChangeAspect="1" noChangeArrowheads="1"/>
            </p:cNvSpPr>
            <p:nvPr/>
          </p:nvSpPr>
          <p:spPr bwMode="auto">
            <a:xfrm>
              <a:off x="2699" y="2577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24" name="Rectangle 88"/>
            <p:cNvSpPr>
              <a:spLocks noChangeAspect="1" noChangeArrowheads="1"/>
            </p:cNvSpPr>
            <p:nvPr/>
          </p:nvSpPr>
          <p:spPr bwMode="auto">
            <a:xfrm>
              <a:off x="2670" y="2625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77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25" name="Rectangle 89"/>
            <p:cNvSpPr>
              <a:spLocks noChangeAspect="1" noChangeArrowheads="1"/>
            </p:cNvSpPr>
            <p:nvPr/>
          </p:nvSpPr>
          <p:spPr bwMode="auto">
            <a:xfrm>
              <a:off x="2444" y="262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73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26" name="Rectangle 90"/>
            <p:cNvSpPr>
              <a:spLocks noChangeAspect="1" noChangeArrowheads="1"/>
            </p:cNvSpPr>
            <p:nvPr/>
          </p:nvSpPr>
          <p:spPr bwMode="auto">
            <a:xfrm>
              <a:off x="2223" y="262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69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27" name="Rectangle 91"/>
            <p:cNvSpPr>
              <a:spLocks noChangeAspect="1" noChangeArrowheads="1"/>
            </p:cNvSpPr>
            <p:nvPr/>
          </p:nvSpPr>
          <p:spPr bwMode="auto">
            <a:xfrm>
              <a:off x="2001" y="262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28" name="Rectangle 92"/>
            <p:cNvSpPr>
              <a:spLocks noChangeAspect="1" noChangeArrowheads="1"/>
            </p:cNvSpPr>
            <p:nvPr/>
          </p:nvSpPr>
          <p:spPr bwMode="auto">
            <a:xfrm>
              <a:off x="1769" y="2617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61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29" name="Rectangle 93"/>
            <p:cNvSpPr>
              <a:spLocks noChangeAspect="1" noChangeArrowheads="1"/>
            </p:cNvSpPr>
            <p:nvPr/>
          </p:nvSpPr>
          <p:spPr bwMode="auto">
            <a:xfrm>
              <a:off x="2028" y="2574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30" name="Rectangle 94"/>
            <p:cNvSpPr>
              <a:spLocks noChangeAspect="1" noChangeArrowheads="1"/>
            </p:cNvSpPr>
            <p:nvPr/>
          </p:nvSpPr>
          <p:spPr bwMode="auto">
            <a:xfrm>
              <a:off x="2141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31" name="Rectangle 95"/>
            <p:cNvSpPr>
              <a:spLocks noChangeAspect="1" noChangeArrowheads="1"/>
            </p:cNvSpPr>
            <p:nvPr/>
          </p:nvSpPr>
          <p:spPr bwMode="auto">
            <a:xfrm>
              <a:off x="1913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32" name="Rectangle 96"/>
            <p:cNvSpPr>
              <a:spLocks noChangeAspect="1" noChangeArrowheads="1"/>
            </p:cNvSpPr>
            <p:nvPr/>
          </p:nvSpPr>
          <p:spPr bwMode="auto">
            <a:xfrm>
              <a:off x="1796" y="2574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33" name="Rectangle 97"/>
            <p:cNvSpPr>
              <a:spLocks noChangeAspect="1" noChangeArrowheads="1"/>
            </p:cNvSpPr>
            <p:nvPr/>
          </p:nvSpPr>
          <p:spPr bwMode="auto">
            <a:xfrm>
              <a:off x="1689" y="2574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34" name="Rectangle 98"/>
            <p:cNvSpPr>
              <a:spLocks noChangeAspect="1" noChangeArrowheads="1"/>
            </p:cNvSpPr>
            <p:nvPr/>
          </p:nvSpPr>
          <p:spPr bwMode="auto">
            <a:xfrm>
              <a:off x="1575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35" name="Rectangle 99"/>
            <p:cNvSpPr>
              <a:spLocks noChangeAspect="1" noChangeArrowheads="1"/>
            </p:cNvSpPr>
            <p:nvPr/>
          </p:nvSpPr>
          <p:spPr bwMode="auto">
            <a:xfrm>
              <a:off x="1457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36" name="Rectangle 100"/>
            <p:cNvSpPr>
              <a:spLocks noChangeAspect="1" noChangeArrowheads="1"/>
            </p:cNvSpPr>
            <p:nvPr/>
          </p:nvSpPr>
          <p:spPr bwMode="auto">
            <a:xfrm>
              <a:off x="1348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37" name="Rectangle 101"/>
            <p:cNvSpPr>
              <a:spLocks noChangeAspect="1" noChangeArrowheads="1"/>
            </p:cNvSpPr>
            <p:nvPr/>
          </p:nvSpPr>
          <p:spPr bwMode="auto">
            <a:xfrm>
              <a:off x="1237" y="2574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38" name="Rectangle 102"/>
            <p:cNvSpPr>
              <a:spLocks noChangeAspect="1" noChangeArrowheads="1"/>
            </p:cNvSpPr>
            <p:nvPr/>
          </p:nvSpPr>
          <p:spPr bwMode="auto">
            <a:xfrm>
              <a:off x="1123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39" name="Rectangle 103"/>
            <p:cNvSpPr>
              <a:spLocks noChangeAspect="1" noChangeArrowheads="1"/>
            </p:cNvSpPr>
            <p:nvPr/>
          </p:nvSpPr>
          <p:spPr bwMode="auto">
            <a:xfrm>
              <a:off x="1011" y="2574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40" name="Rectangle 104"/>
            <p:cNvSpPr>
              <a:spLocks noChangeAspect="1" noChangeArrowheads="1"/>
            </p:cNvSpPr>
            <p:nvPr/>
          </p:nvSpPr>
          <p:spPr bwMode="auto">
            <a:xfrm>
              <a:off x="1544" y="262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57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41" name="Rectangle 105"/>
            <p:cNvSpPr>
              <a:spLocks noChangeAspect="1" noChangeArrowheads="1"/>
            </p:cNvSpPr>
            <p:nvPr/>
          </p:nvSpPr>
          <p:spPr bwMode="auto">
            <a:xfrm>
              <a:off x="1313" y="2628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53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42" name="Rectangle 106"/>
            <p:cNvSpPr>
              <a:spLocks noChangeAspect="1" noChangeArrowheads="1"/>
            </p:cNvSpPr>
            <p:nvPr/>
          </p:nvSpPr>
          <p:spPr bwMode="auto">
            <a:xfrm>
              <a:off x="1091" y="2628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49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044" name="Rectangle 108"/>
            <p:cNvSpPr>
              <a:spLocks noChangeAspect="1" noChangeArrowheads="1"/>
            </p:cNvSpPr>
            <p:nvPr/>
          </p:nvSpPr>
          <p:spPr bwMode="auto">
            <a:xfrm>
              <a:off x="1005" y="2246"/>
              <a:ext cx="198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628845" name="Rectangle 109"/>
            <p:cNvSpPr>
              <a:spLocks noChangeAspect="1" noChangeArrowheads="1"/>
            </p:cNvSpPr>
            <p:nvPr/>
          </p:nvSpPr>
          <p:spPr bwMode="auto">
            <a:xfrm>
              <a:off x="859" y="2625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46" name="Rectangle 110"/>
            <p:cNvSpPr>
              <a:spLocks noChangeAspect="1" noChangeArrowheads="1"/>
            </p:cNvSpPr>
            <p:nvPr/>
          </p:nvSpPr>
          <p:spPr bwMode="auto">
            <a:xfrm>
              <a:off x="635" y="262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41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47" name="Rectangle 111"/>
            <p:cNvSpPr>
              <a:spLocks noChangeAspect="1" noChangeArrowheads="1"/>
            </p:cNvSpPr>
            <p:nvPr/>
          </p:nvSpPr>
          <p:spPr bwMode="auto">
            <a:xfrm>
              <a:off x="412" y="2625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37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048" name="Rectangle 113"/>
            <p:cNvSpPr>
              <a:spLocks noChangeAspect="1" noChangeArrowheads="1"/>
            </p:cNvSpPr>
            <p:nvPr/>
          </p:nvSpPr>
          <p:spPr bwMode="auto">
            <a:xfrm>
              <a:off x="687" y="2338"/>
              <a:ext cx="189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Picro-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49" name="Rectangle 114"/>
            <p:cNvSpPr>
              <a:spLocks noChangeAspect="1" noChangeArrowheads="1"/>
            </p:cNvSpPr>
            <p:nvPr/>
          </p:nvSpPr>
          <p:spPr bwMode="auto">
            <a:xfrm>
              <a:off x="687" y="2422"/>
              <a:ext cx="196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628851" name="Rectangle 115"/>
            <p:cNvSpPr>
              <a:spLocks noChangeAspect="1" noChangeArrowheads="1"/>
            </p:cNvSpPr>
            <p:nvPr/>
          </p:nvSpPr>
          <p:spPr bwMode="auto">
            <a:xfrm>
              <a:off x="894" y="2572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52" name="Rectangle 116"/>
            <p:cNvSpPr>
              <a:spLocks noChangeAspect="1" noChangeArrowheads="1"/>
            </p:cNvSpPr>
            <p:nvPr/>
          </p:nvSpPr>
          <p:spPr bwMode="auto">
            <a:xfrm>
              <a:off x="779" y="2572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53" name="Rectangle 117"/>
            <p:cNvSpPr>
              <a:spLocks noChangeAspect="1" noChangeArrowheads="1"/>
            </p:cNvSpPr>
            <p:nvPr/>
          </p:nvSpPr>
          <p:spPr bwMode="auto">
            <a:xfrm>
              <a:off x="671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54" name="Rectangle 118"/>
            <p:cNvSpPr>
              <a:spLocks noChangeAspect="1" noChangeArrowheads="1"/>
            </p:cNvSpPr>
            <p:nvPr/>
          </p:nvSpPr>
          <p:spPr bwMode="auto">
            <a:xfrm>
              <a:off x="558" y="2572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55" name="Rectangle 119"/>
            <p:cNvSpPr>
              <a:spLocks noChangeAspect="1" noChangeArrowheads="1"/>
            </p:cNvSpPr>
            <p:nvPr/>
          </p:nvSpPr>
          <p:spPr bwMode="auto">
            <a:xfrm>
              <a:off x="442" y="2572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56" name="Rectangle 120"/>
            <p:cNvSpPr>
              <a:spLocks noChangeAspect="1" noChangeArrowheads="1"/>
            </p:cNvSpPr>
            <p:nvPr/>
          </p:nvSpPr>
          <p:spPr bwMode="auto">
            <a:xfrm>
              <a:off x="330" y="2491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57" name="Rectangle 121"/>
            <p:cNvSpPr>
              <a:spLocks noChangeAspect="1" noChangeArrowheads="1"/>
            </p:cNvSpPr>
            <p:nvPr/>
          </p:nvSpPr>
          <p:spPr bwMode="auto">
            <a:xfrm>
              <a:off x="269" y="2441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58" name="Rectangle 122"/>
            <p:cNvSpPr>
              <a:spLocks noChangeAspect="1" noChangeArrowheads="1"/>
            </p:cNvSpPr>
            <p:nvPr/>
          </p:nvSpPr>
          <p:spPr bwMode="auto">
            <a:xfrm>
              <a:off x="332" y="2371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59" name="Rectangle 123"/>
            <p:cNvSpPr>
              <a:spLocks noChangeAspect="1" noChangeArrowheads="1"/>
            </p:cNvSpPr>
            <p:nvPr/>
          </p:nvSpPr>
          <p:spPr bwMode="auto">
            <a:xfrm>
              <a:off x="332" y="2248"/>
              <a:ext cx="42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60" name="Rectangle 124"/>
            <p:cNvSpPr>
              <a:spLocks noChangeAspect="1" noChangeArrowheads="1"/>
            </p:cNvSpPr>
            <p:nvPr/>
          </p:nvSpPr>
          <p:spPr bwMode="auto">
            <a:xfrm>
              <a:off x="269" y="2202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61" name="Rectangle 125"/>
            <p:cNvSpPr>
              <a:spLocks noChangeAspect="1" noChangeArrowheads="1"/>
            </p:cNvSpPr>
            <p:nvPr/>
          </p:nvSpPr>
          <p:spPr bwMode="auto">
            <a:xfrm>
              <a:off x="332" y="2134"/>
              <a:ext cx="44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62" name="Rectangle 126"/>
            <p:cNvSpPr>
              <a:spLocks noChangeAspect="1" noChangeArrowheads="1"/>
            </p:cNvSpPr>
            <p:nvPr/>
          </p:nvSpPr>
          <p:spPr bwMode="auto">
            <a:xfrm>
              <a:off x="332" y="2011"/>
              <a:ext cx="44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63" name="Rectangle 127"/>
            <p:cNvSpPr>
              <a:spLocks noChangeAspect="1" noChangeArrowheads="1"/>
            </p:cNvSpPr>
            <p:nvPr/>
          </p:nvSpPr>
          <p:spPr bwMode="auto">
            <a:xfrm>
              <a:off x="332" y="1889"/>
              <a:ext cx="44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64" name="Rectangle 128"/>
            <p:cNvSpPr>
              <a:spLocks noChangeAspect="1" noChangeArrowheads="1"/>
            </p:cNvSpPr>
            <p:nvPr/>
          </p:nvSpPr>
          <p:spPr bwMode="auto">
            <a:xfrm>
              <a:off x="332" y="1772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65" name="Rectangle 129"/>
            <p:cNvSpPr>
              <a:spLocks noChangeAspect="1" noChangeArrowheads="1"/>
            </p:cNvSpPr>
            <p:nvPr/>
          </p:nvSpPr>
          <p:spPr bwMode="auto">
            <a:xfrm>
              <a:off x="332" y="1649"/>
              <a:ext cx="44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66" name="Rectangle 130"/>
            <p:cNvSpPr>
              <a:spLocks noChangeAspect="1" noChangeArrowheads="1"/>
            </p:cNvSpPr>
            <p:nvPr/>
          </p:nvSpPr>
          <p:spPr bwMode="auto">
            <a:xfrm>
              <a:off x="269" y="1965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67" name="Rectangle 131"/>
            <p:cNvSpPr>
              <a:spLocks noChangeAspect="1" noChangeArrowheads="1"/>
            </p:cNvSpPr>
            <p:nvPr/>
          </p:nvSpPr>
          <p:spPr bwMode="auto">
            <a:xfrm>
              <a:off x="269" y="1729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68" name="Rectangle 132"/>
            <p:cNvSpPr>
              <a:spLocks noChangeAspect="1" noChangeArrowheads="1"/>
            </p:cNvSpPr>
            <p:nvPr/>
          </p:nvSpPr>
          <p:spPr bwMode="auto">
            <a:xfrm>
              <a:off x="332" y="1537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69" name="Rectangle 133"/>
            <p:cNvSpPr>
              <a:spLocks noChangeAspect="1" noChangeArrowheads="1"/>
            </p:cNvSpPr>
            <p:nvPr/>
          </p:nvSpPr>
          <p:spPr bwMode="auto">
            <a:xfrm>
              <a:off x="332" y="1413"/>
              <a:ext cx="42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70" name="Rectangle 134"/>
            <p:cNvSpPr>
              <a:spLocks noChangeAspect="1" noChangeArrowheads="1"/>
            </p:cNvSpPr>
            <p:nvPr/>
          </p:nvSpPr>
          <p:spPr bwMode="auto">
            <a:xfrm>
              <a:off x="332" y="1292"/>
              <a:ext cx="44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71" name="Rectangle 135"/>
            <p:cNvSpPr>
              <a:spLocks noChangeAspect="1" noChangeArrowheads="1"/>
            </p:cNvSpPr>
            <p:nvPr/>
          </p:nvSpPr>
          <p:spPr bwMode="auto">
            <a:xfrm>
              <a:off x="332" y="1170"/>
              <a:ext cx="44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72" name="Rectangle 136"/>
            <p:cNvSpPr>
              <a:spLocks noChangeAspect="1" noChangeArrowheads="1"/>
            </p:cNvSpPr>
            <p:nvPr/>
          </p:nvSpPr>
          <p:spPr bwMode="auto">
            <a:xfrm>
              <a:off x="269" y="1478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873" name="Rectangle 137"/>
            <p:cNvSpPr>
              <a:spLocks noChangeAspect="1" noChangeArrowheads="1"/>
            </p:cNvSpPr>
            <p:nvPr/>
          </p:nvSpPr>
          <p:spPr bwMode="auto">
            <a:xfrm>
              <a:off x="230" y="1248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11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073" name="Rectangle 138"/>
            <p:cNvSpPr>
              <a:spLocks noChangeAspect="1" noChangeArrowheads="1"/>
            </p:cNvSpPr>
            <p:nvPr/>
          </p:nvSpPr>
          <p:spPr bwMode="auto">
            <a:xfrm>
              <a:off x="432" y="1514"/>
              <a:ext cx="275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(Foid)ite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74" name="Rectangle 139"/>
            <p:cNvSpPr>
              <a:spLocks noChangeAspect="1" noChangeArrowheads="1"/>
            </p:cNvSpPr>
            <p:nvPr/>
          </p:nvSpPr>
          <p:spPr bwMode="auto">
            <a:xfrm>
              <a:off x="1015" y="1400"/>
              <a:ext cx="235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Phono-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75" name="Rectangle 140"/>
            <p:cNvSpPr>
              <a:spLocks noChangeAspect="1" noChangeArrowheads="1"/>
            </p:cNvSpPr>
            <p:nvPr/>
          </p:nvSpPr>
          <p:spPr bwMode="auto">
            <a:xfrm>
              <a:off x="1015" y="1485"/>
              <a:ext cx="267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tephrite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628877" name="Rectangle 141"/>
            <p:cNvSpPr>
              <a:spLocks noChangeAspect="1" noChangeArrowheads="1"/>
            </p:cNvSpPr>
            <p:nvPr/>
          </p:nvSpPr>
          <p:spPr bwMode="auto">
            <a:xfrm>
              <a:off x="332" y="1053"/>
              <a:ext cx="44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78" name="Rectangle 142"/>
            <p:cNvSpPr>
              <a:spLocks noChangeAspect="1" noChangeArrowheads="1"/>
            </p:cNvSpPr>
            <p:nvPr/>
          </p:nvSpPr>
          <p:spPr bwMode="auto">
            <a:xfrm>
              <a:off x="332" y="935"/>
              <a:ext cx="44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879" name="Rectangle 143"/>
            <p:cNvSpPr>
              <a:spLocks noChangeAspect="1" noChangeArrowheads="1"/>
            </p:cNvSpPr>
            <p:nvPr/>
          </p:nvSpPr>
          <p:spPr bwMode="auto">
            <a:xfrm>
              <a:off x="232" y="101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13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079" name="Rectangle 144"/>
            <p:cNvSpPr>
              <a:spLocks noChangeAspect="1" noChangeArrowheads="1"/>
            </p:cNvSpPr>
            <p:nvPr/>
          </p:nvSpPr>
          <p:spPr bwMode="auto">
            <a:xfrm>
              <a:off x="1211" y="1125"/>
              <a:ext cx="235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Tephri-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80" name="Rectangle 145"/>
            <p:cNvSpPr>
              <a:spLocks noChangeAspect="1" noChangeArrowheads="1"/>
            </p:cNvSpPr>
            <p:nvPr/>
          </p:nvSpPr>
          <p:spPr bwMode="auto">
            <a:xfrm>
              <a:off x="1211" y="1211"/>
              <a:ext cx="316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phonolite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81" name="Rectangle 146"/>
            <p:cNvSpPr>
              <a:spLocks noChangeAspect="1" noChangeArrowheads="1"/>
            </p:cNvSpPr>
            <p:nvPr/>
          </p:nvSpPr>
          <p:spPr bwMode="auto">
            <a:xfrm>
              <a:off x="1499" y="1505"/>
              <a:ext cx="243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82" name="Rectangle 147"/>
            <p:cNvSpPr>
              <a:spLocks noChangeAspect="1" noChangeArrowheads="1"/>
            </p:cNvSpPr>
            <p:nvPr/>
          </p:nvSpPr>
          <p:spPr bwMode="auto">
            <a:xfrm>
              <a:off x="1499" y="1591"/>
              <a:ext cx="281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83" name="Rectangle 148"/>
            <p:cNvSpPr>
              <a:spLocks noChangeAspect="1" noChangeArrowheads="1"/>
            </p:cNvSpPr>
            <p:nvPr/>
          </p:nvSpPr>
          <p:spPr bwMode="auto">
            <a:xfrm>
              <a:off x="1494" y="860"/>
              <a:ext cx="315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Phonolite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84" name="Rectangle 149"/>
            <p:cNvSpPr>
              <a:spLocks noChangeAspect="1" noChangeArrowheads="1"/>
            </p:cNvSpPr>
            <p:nvPr/>
          </p:nvSpPr>
          <p:spPr bwMode="auto">
            <a:xfrm>
              <a:off x="1805" y="1233"/>
              <a:ext cx="287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Trachyte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85" name="Rectangle 150"/>
            <p:cNvSpPr>
              <a:spLocks noChangeAspect="1" noChangeArrowheads="1"/>
            </p:cNvSpPr>
            <p:nvPr/>
          </p:nvSpPr>
          <p:spPr bwMode="auto">
            <a:xfrm>
              <a:off x="1197" y="1676"/>
              <a:ext cx="25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Basaltic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86" name="Rectangle 151"/>
            <p:cNvSpPr>
              <a:spLocks noChangeAspect="1" noChangeArrowheads="1"/>
            </p:cNvSpPr>
            <p:nvPr/>
          </p:nvSpPr>
          <p:spPr bwMode="auto">
            <a:xfrm>
              <a:off x="1197" y="1759"/>
              <a:ext cx="28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  Trachy-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87" name="Rectangle 152"/>
            <p:cNvSpPr>
              <a:spLocks noChangeAspect="1" noChangeArrowheads="1"/>
            </p:cNvSpPr>
            <p:nvPr/>
          </p:nvSpPr>
          <p:spPr bwMode="auto">
            <a:xfrm>
              <a:off x="1197" y="1843"/>
              <a:ext cx="297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   ndesite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88" name="Rectangle 153"/>
            <p:cNvSpPr>
              <a:spLocks noChangeAspect="1" noChangeArrowheads="1"/>
            </p:cNvSpPr>
            <p:nvPr/>
          </p:nvSpPr>
          <p:spPr bwMode="auto">
            <a:xfrm>
              <a:off x="1823" y="1514"/>
              <a:ext cx="42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Trachydacite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89" name="Rectangle 154"/>
            <p:cNvSpPr>
              <a:spLocks noChangeAspect="1" noChangeArrowheads="1"/>
            </p:cNvSpPr>
            <p:nvPr/>
          </p:nvSpPr>
          <p:spPr bwMode="auto">
            <a:xfrm>
              <a:off x="997" y="1867"/>
              <a:ext cx="243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90" name="Rectangle 155"/>
            <p:cNvSpPr>
              <a:spLocks noChangeAspect="1" noChangeArrowheads="1"/>
            </p:cNvSpPr>
            <p:nvPr/>
          </p:nvSpPr>
          <p:spPr bwMode="auto">
            <a:xfrm>
              <a:off x="997" y="1939"/>
              <a:ext cx="196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91" name="Rectangle 156"/>
            <p:cNvSpPr>
              <a:spLocks noChangeAspect="1" noChangeArrowheads="1"/>
            </p:cNvSpPr>
            <p:nvPr/>
          </p:nvSpPr>
          <p:spPr bwMode="auto">
            <a:xfrm>
              <a:off x="1310" y="2167"/>
              <a:ext cx="25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Basaltic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92" name="Rectangle 157"/>
            <p:cNvSpPr>
              <a:spLocks noChangeAspect="1" noChangeArrowheads="1"/>
            </p:cNvSpPr>
            <p:nvPr/>
          </p:nvSpPr>
          <p:spPr bwMode="auto">
            <a:xfrm>
              <a:off x="1297" y="2250"/>
              <a:ext cx="289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93" name="Rectangle 158"/>
            <p:cNvSpPr>
              <a:spLocks noChangeAspect="1" noChangeArrowheads="1"/>
            </p:cNvSpPr>
            <p:nvPr/>
          </p:nvSpPr>
          <p:spPr bwMode="auto">
            <a:xfrm>
              <a:off x="1620" y="2117"/>
              <a:ext cx="289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94" name="Rectangle 159"/>
            <p:cNvSpPr>
              <a:spLocks noChangeAspect="1" noChangeArrowheads="1"/>
            </p:cNvSpPr>
            <p:nvPr/>
          </p:nvSpPr>
          <p:spPr bwMode="auto">
            <a:xfrm>
              <a:off x="2029" y="1998"/>
              <a:ext cx="208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Dacite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95" name="Rectangle 160"/>
            <p:cNvSpPr>
              <a:spLocks noChangeAspect="1" noChangeArrowheads="1"/>
            </p:cNvSpPr>
            <p:nvPr/>
          </p:nvSpPr>
          <p:spPr bwMode="auto">
            <a:xfrm>
              <a:off x="2420" y="1603"/>
              <a:ext cx="269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Rhyolite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96" name="Rectangle 161"/>
            <p:cNvSpPr>
              <a:spLocks noChangeAspect="1" noChangeArrowheads="1"/>
            </p:cNvSpPr>
            <p:nvPr/>
          </p:nvSpPr>
          <p:spPr bwMode="auto">
            <a:xfrm>
              <a:off x="714" y="1696"/>
              <a:ext cx="297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 Tephrite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097" name="Rectangle 162"/>
            <p:cNvSpPr>
              <a:spLocks noChangeAspect="1" noChangeArrowheads="1"/>
            </p:cNvSpPr>
            <p:nvPr/>
          </p:nvSpPr>
          <p:spPr bwMode="auto">
            <a:xfrm>
              <a:off x="714" y="1778"/>
              <a:ext cx="281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Basanite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628899" name="Freeform 163"/>
            <p:cNvSpPr>
              <a:spLocks noChangeAspect="1"/>
            </p:cNvSpPr>
            <p:nvPr/>
          </p:nvSpPr>
          <p:spPr bwMode="auto">
            <a:xfrm>
              <a:off x="2674" y="2561"/>
              <a:ext cx="15" cy="20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10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00" name="Freeform 164"/>
            <p:cNvSpPr>
              <a:spLocks noChangeAspect="1"/>
            </p:cNvSpPr>
            <p:nvPr/>
          </p:nvSpPr>
          <p:spPr bwMode="auto">
            <a:xfrm>
              <a:off x="2662" y="2537"/>
              <a:ext cx="14" cy="20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01" name="Freeform 165"/>
            <p:cNvSpPr>
              <a:spLocks noChangeAspect="1"/>
            </p:cNvSpPr>
            <p:nvPr/>
          </p:nvSpPr>
          <p:spPr bwMode="auto">
            <a:xfrm>
              <a:off x="2652" y="2515"/>
              <a:ext cx="13" cy="20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9" y="0"/>
                </a:cxn>
                <a:cxn ang="0">
                  <a:pos x="0" y="6"/>
                </a:cxn>
                <a:cxn ang="0">
                  <a:pos x="9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9" y="0"/>
                  </a:lnTo>
                  <a:lnTo>
                    <a:pt x="0" y="6"/>
                  </a:lnTo>
                  <a:lnTo>
                    <a:pt x="9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02" name="Freeform 166"/>
            <p:cNvSpPr>
              <a:spLocks noChangeAspect="1"/>
            </p:cNvSpPr>
            <p:nvPr/>
          </p:nvSpPr>
          <p:spPr bwMode="auto">
            <a:xfrm>
              <a:off x="2639" y="2491"/>
              <a:ext cx="14" cy="19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03" name="Freeform 167"/>
            <p:cNvSpPr>
              <a:spLocks noChangeAspect="1"/>
            </p:cNvSpPr>
            <p:nvPr/>
          </p:nvSpPr>
          <p:spPr bwMode="auto">
            <a:xfrm>
              <a:off x="2626" y="2466"/>
              <a:ext cx="17" cy="21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04" name="Freeform 168"/>
            <p:cNvSpPr>
              <a:spLocks noChangeAspect="1"/>
            </p:cNvSpPr>
            <p:nvPr/>
          </p:nvSpPr>
          <p:spPr bwMode="auto">
            <a:xfrm>
              <a:off x="2616" y="2445"/>
              <a:ext cx="14" cy="20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05" name="Freeform 169"/>
            <p:cNvSpPr>
              <a:spLocks noChangeAspect="1"/>
            </p:cNvSpPr>
            <p:nvPr/>
          </p:nvSpPr>
          <p:spPr bwMode="auto">
            <a:xfrm>
              <a:off x="2603" y="2421"/>
              <a:ext cx="17" cy="19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06" name="Freeform 170"/>
            <p:cNvSpPr>
              <a:spLocks noChangeAspect="1"/>
            </p:cNvSpPr>
            <p:nvPr/>
          </p:nvSpPr>
          <p:spPr bwMode="auto">
            <a:xfrm>
              <a:off x="2593" y="2397"/>
              <a:ext cx="15" cy="20"/>
            </a:xfrm>
            <a:custGeom>
              <a:avLst/>
              <a:gdLst/>
              <a:ahLst/>
              <a:cxnLst>
                <a:cxn ang="0">
                  <a:pos x="23" y="22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3" y="22"/>
                </a:cxn>
              </a:cxnLst>
              <a:rect l="0" t="0" r="r" b="b"/>
              <a:pathLst>
                <a:path w="23" h="29">
                  <a:moveTo>
                    <a:pt x="23" y="22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07" name="Freeform 171"/>
            <p:cNvSpPr>
              <a:spLocks noChangeAspect="1"/>
            </p:cNvSpPr>
            <p:nvPr/>
          </p:nvSpPr>
          <p:spPr bwMode="auto">
            <a:xfrm>
              <a:off x="2580" y="2375"/>
              <a:ext cx="17" cy="19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08" name="Freeform 172"/>
            <p:cNvSpPr>
              <a:spLocks noChangeAspect="1"/>
            </p:cNvSpPr>
            <p:nvPr/>
          </p:nvSpPr>
          <p:spPr bwMode="auto">
            <a:xfrm>
              <a:off x="2569" y="2350"/>
              <a:ext cx="15" cy="21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3" y="23"/>
                </a:cxn>
              </a:cxnLst>
              <a:rect l="0" t="0" r="r" b="b"/>
              <a:pathLst>
                <a:path w="23" h="30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09" name="Freeform 173"/>
            <p:cNvSpPr>
              <a:spLocks noChangeAspect="1"/>
            </p:cNvSpPr>
            <p:nvPr/>
          </p:nvSpPr>
          <p:spPr bwMode="auto">
            <a:xfrm>
              <a:off x="2557" y="2327"/>
              <a:ext cx="17" cy="19"/>
            </a:xfrm>
            <a:custGeom>
              <a:avLst/>
              <a:gdLst/>
              <a:ahLst/>
              <a:cxnLst>
                <a:cxn ang="0">
                  <a:pos x="26" y="2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6" y="26"/>
                </a:cxn>
              </a:cxnLst>
              <a:rect l="0" t="0" r="r" b="b"/>
              <a:pathLst>
                <a:path w="26" h="29">
                  <a:moveTo>
                    <a:pt x="26" y="2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10" name="Freeform 174"/>
            <p:cNvSpPr>
              <a:spLocks noChangeAspect="1"/>
            </p:cNvSpPr>
            <p:nvPr/>
          </p:nvSpPr>
          <p:spPr bwMode="auto">
            <a:xfrm>
              <a:off x="2547" y="2304"/>
              <a:ext cx="14" cy="20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11" name="Freeform 175"/>
            <p:cNvSpPr>
              <a:spLocks noChangeAspect="1"/>
            </p:cNvSpPr>
            <p:nvPr/>
          </p:nvSpPr>
          <p:spPr bwMode="auto">
            <a:xfrm>
              <a:off x="2534" y="2280"/>
              <a:ext cx="17" cy="21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12" name="Freeform 176"/>
            <p:cNvSpPr>
              <a:spLocks noChangeAspect="1"/>
            </p:cNvSpPr>
            <p:nvPr/>
          </p:nvSpPr>
          <p:spPr bwMode="auto">
            <a:xfrm>
              <a:off x="2526" y="2264"/>
              <a:ext cx="12" cy="12"/>
            </a:xfrm>
            <a:custGeom>
              <a:avLst/>
              <a:gdLst/>
              <a:ahLst/>
              <a:cxnLst>
                <a:cxn ang="0">
                  <a:pos x="19" y="1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0" y="19"/>
                </a:cxn>
                <a:cxn ang="0">
                  <a:pos x="19" y="16"/>
                </a:cxn>
              </a:cxnLst>
              <a:rect l="0" t="0" r="r" b="b"/>
              <a:pathLst>
                <a:path w="19" h="19">
                  <a:moveTo>
                    <a:pt x="19" y="1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0" y="19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18" name="Rectangle 182"/>
            <p:cNvSpPr>
              <a:spLocks noChangeAspect="1" noChangeArrowheads="1"/>
            </p:cNvSpPr>
            <p:nvPr/>
          </p:nvSpPr>
          <p:spPr bwMode="auto">
            <a:xfrm>
              <a:off x="1371" y="2744"/>
              <a:ext cx="397" cy="1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3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 SiO</a:t>
              </a:r>
              <a:r>
                <a:rPr lang="it-IT" sz="1300" b="1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it-IT" sz="2000" baseline="-250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919" name="Rectangle 183"/>
            <p:cNvSpPr>
              <a:spLocks noChangeAspect="1" noChangeArrowheads="1"/>
            </p:cNvSpPr>
            <p:nvPr/>
          </p:nvSpPr>
          <p:spPr bwMode="auto">
            <a:xfrm>
              <a:off x="2250" y="777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20" name="Rectangle 184"/>
            <p:cNvSpPr>
              <a:spLocks noChangeAspect="1" noChangeArrowheads="1"/>
            </p:cNvSpPr>
            <p:nvPr/>
          </p:nvSpPr>
          <p:spPr bwMode="auto">
            <a:xfrm>
              <a:off x="2361" y="777"/>
              <a:ext cx="8" cy="3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21" name="Rectangle 185"/>
            <p:cNvSpPr>
              <a:spLocks noChangeAspect="1" noChangeArrowheads="1"/>
            </p:cNvSpPr>
            <p:nvPr/>
          </p:nvSpPr>
          <p:spPr bwMode="auto">
            <a:xfrm>
              <a:off x="2471" y="775"/>
              <a:ext cx="9" cy="3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22" name="Rectangle 186"/>
            <p:cNvSpPr>
              <a:spLocks noChangeAspect="1" noChangeArrowheads="1"/>
            </p:cNvSpPr>
            <p:nvPr/>
          </p:nvSpPr>
          <p:spPr bwMode="auto">
            <a:xfrm>
              <a:off x="2582" y="775"/>
              <a:ext cx="9" cy="3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23" name="Rectangle 187"/>
            <p:cNvSpPr>
              <a:spLocks noChangeAspect="1" noChangeArrowheads="1"/>
            </p:cNvSpPr>
            <p:nvPr/>
          </p:nvSpPr>
          <p:spPr bwMode="auto">
            <a:xfrm>
              <a:off x="2699" y="775"/>
              <a:ext cx="9" cy="3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24" name="Rectangle 188"/>
            <p:cNvSpPr>
              <a:spLocks noChangeAspect="1" noChangeArrowheads="1"/>
            </p:cNvSpPr>
            <p:nvPr/>
          </p:nvSpPr>
          <p:spPr bwMode="auto">
            <a:xfrm>
              <a:off x="2028" y="775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25" name="Rectangle 189"/>
            <p:cNvSpPr>
              <a:spLocks noChangeAspect="1" noChangeArrowheads="1"/>
            </p:cNvSpPr>
            <p:nvPr/>
          </p:nvSpPr>
          <p:spPr bwMode="auto">
            <a:xfrm>
              <a:off x="2141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26" name="Rectangle 190"/>
            <p:cNvSpPr>
              <a:spLocks noChangeAspect="1" noChangeArrowheads="1"/>
            </p:cNvSpPr>
            <p:nvPr/>
          </p:nvSpPr>
          <p:spPr bwMode="auto">
            <a:xfrm>
              <a:off x="1913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27" name="Rectangle 191"/>
            <p:cNvSpPr>
              <a:spLocks noChangeAspect="1" noChangeArrowheads="1"/>
            </p:cNvSpPr>
            <p:nvPr/>
          </p:nvSpPr>
          <p:spPr bwMode="auto">
            <a:xfrm>
              <a:off x="1796" y="775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28" name="Rectangle 192"/>
            <p:cNvSpPr>
              <a:spLocks noChangeAspect="1" noChangeArrowheads="1"/>
            </p:cNvSpPr>
            <p:nvPr/>
          </p:nvSpPr>
          <p:spPr bwMode="auto">
            <a:xfrm>
              <a:off x="1689" y="775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29" name="Rectangle 193"/>
            <p:cNvSpPr>
              <a:spLocks noChangeAspect="1" noChangeArrowheads="1"/>
            </p:cNvSpPr>
            <p:nvPr/>
          </p:nvSpPr>
          <p:spPr bwMode="auto">
            <a:xfrm>
              <a:off x="1575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30" name="Rectangle 194"/>
            <p:cNvSpPr>
              <a:spLocks noChangeAspect="1" noChangeArrowheads="1"/>
            </p:cNvSpPr>
            <p:nvPr/>
          </p:nvSpPr>
          <p:spPr bwMode="auto">
            <a:xfrm>
              <a:off x="1457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31" name="Rectangle 195"/>
            <p:cNvSpPr>
              <a:spLocks noChangeAspect="1" noChangeArrowheads="1"/>
            </p:cNvSpPr>
            <p:nvPr/>
          </p:nvSpPr>
          <p:spPr bwMode="auto">
            <a:xfrm>
              <a:off x="1348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32" name="Rectangle 196"/>
            <p:cNvSpPr>
              <a:spLocks noChangeAspect="1" noChangeArrowheads="1"/>
            </p:cNvSpPr>
            <p:nvPr/>
          </p:nvSpPr>
          <p:spPr bwMode="auto">
            <a:xfrm>
              <a:off x="1237" y="772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33" name="Rectangle 197"/>
            <p:cNvSpPr>
              <a:spLocks noChangeAspect="1" noChangeArrowheads="1"/>
            </p:cNvSpPr>
            <p:nvPr/>
          </p:nvSpPr>
          <p:spPr bwMode="auto">
            <a:xfrm>
              <a:off x="1123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34" name="Rectangle 198"/>
            <p:cNvSpPr>
              <a:spLocks noChangeAspect="1" noChangeArrowheads="1"/>
            </p:cNvSpPr>
            <p:nvPr/>
          </p:nvSpPr>
          <p:spPr bwMode="auto">
            <a:xfrm>
              <a:off x="1011" y="775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35" name="Rectangle 199"/>
            <p:cNvSpPr>
              <a:spLocks noChangeAspect="1" noChangeArrowheads="1"/>
            </p:cNvSpPr>
            <p:nvPr/>
          </p:nvSpPr>
          <p:spPr bwMode="auto">
            <a:xfrm>
              <a:off x="894" y="772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36" name="Rectangle 200"/>
            <p:cNvSpPr>
              <a:spLocks noChangeAspect="1" noChangeArrowheads="1"/>
            </p:cNvSpPr>
            <p:nvPr/>
          </p:nvSpPr>
          <p:spPr bwMode="auto">
            <a:xfrm>
              <a:off x="779" y="772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37" name="Rectangle 201"/>
            <p:cNvSpPr>
              <a:spLocks noChangeAspect="1" noChangeArrowheads="1"/>
            </p:cNvSpPr>
            <p:nvPr/>
          </p:nvSpPr>
          <p:spPr bwMode="auto">
            <a:xfrm>
              <a:off x="671" y="772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38" name="Rectangle 202"/>
            <p:cNvSpPr>
              <a:spLocks noChangeAspect="1" noChangeArrowheads="1"/>
            </p:cNvSpPr>
            <p:nvPr/>
          </p:nvSpPr>
          <p:spPr bwMode="auto">
            <a:xfrm>
              <a:off x="558" y="772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39" name="Rectangle 203"/>
            <p:cNvSpPr>
              <a:spLocks noChangeAspect="1" noChangeArrowheads="1"/>
            </p:cNvSpPr>
            <p:nvPr/>
          </p:nvSpPr>
          <p:spPr bwMode="auto">
            <a:xfrm>
              <a:off x="442" y="772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40" name="Rectangle 204"/>
            <p:cNvSpPr>
              <a:spLocks noChangeAspect="1" noChangeArrowheads="1"/>
            </p:cNvSpPr>
            <p:nvPr/>
          </p:nvSpPr>
          <p:spPr bwMode="auto">
            <a:xfrm>
              <a:off x="2768" y="2491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41" name="Rectangle 205"/>
            <p:cNvSpPr>
              <a:spLocks noChangeAspect="1" noChangeArrowheads="1"/>
            </p:cNvSpPr>
            <p:nvPr/>
          </p:nvSpPr>
          <p:spPr bwMode="auto">
            <a:xfrm>
              <a:off x="2770" y="2371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42" name="Rectangle 206"/>
            <p:cNvSpPr>
              <a:spLocks noChangeAspect="1" noChangeArrowheads="1"/>
            </p:cNvSpPr>
            <p:nvPr/>
          </p:nvSpPr>
          <p:spPr bwMode="auto">
            <a:xfrm>
              <a:off x="2770" y="2248"/>
              <a:ext cx="42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43" name="Rectangle 207"/>
            <p:cNvSpPr>
              <a:spLocks noChangeAspect="1" noChangeArrowheads="1"/>
            </p:cNvSpPr>
            <p:nvPr/>
          </p:nvSpPr>
          <p:spPr bwMode="auto">
            <a:xfrm>
              <a:off x="2770" y="2134"/>
              <a:ext cx="45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44" name="Rectangle 208"/>
            <p:cNvSpPr>
              <a:spLocks noChangeAspect="1" noChangeArrowheads="1"/>
            </p:cNvSpPr>
            <p:nvPr/>
          </p:nvSpPr>
          <p:spPr bwMode="auto">
            <a:xfrm>
              <a:off x="2770" y="2011"/>
              <a:ext cx="45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45" name="Rectangle 209"/>
            <p:cNvSpPr>
              <a:spLocks noChangeAspect="1" noChangeArrowheads="1"/>
            </p:cNvSpPr>
            <p:nvPr/>
          </p:nvSpPr>
          <p:spPr bwMode="auto">
            <a:xfrm>
              <a:off x="2770" y="1889"/>
              <a:ext cx="45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46" name="Rectangle 210"/>
            <p:cNvSpPr>
              <a:spLocks noChangeAspect="1" noChangeArrowheads="1"/>
            </p:cNvSpPr>
            <p:nvPr/>
          </p:nvSpPr>
          <p:spPr bwMode="auto">
            <a:xfrm>
              <a:off x="2770" y="1772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47" name="Rectangle 211"/>
            <p:cNvSpPr>
              <a:spLocks noChangeAspect="1" noChangeArrowheads="1"/>
            </p:cNvSpPr>
            <p:nvPr/>
          </p:nvSpPr>
          <p:spPr bwMode="auto">
            <a:xfrm>
              <a:off x="2770" y="1649"/>
              <a:ext cx="45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48" name="Rectangle 212"/>
            <p:cNvSpPr>
              <a:spLocks noChangeAspect="1" noChangeArrowheads="1"/>
            </p:cNvSpPr>
            <p:nvPr/>
          </p:nvSpPr>
          <p:spPr bwMode="auto">
            <a:xfrm>
              <a:off x="2770" y="1537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49" name="Rectangle 213"/>
            <p:cNvSpPr>
              <a:spLocks noChangeAspect="1" noChangeArrowheads="1"/>
            </p:cNvSpPr>
            <p:nvPr/>
          </p:nvSpPr>
          <p:spPr bwMode="auto">
            <a:xfrm>
              <a:off x="2770" y="1413"/>
              <a:ext cx="42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50" name="Rectangle 214"/>
            <p:cNvSpPr>
              <a:spLocks noChangeAspect="1" noChangeArrowheads="1"/>
            </p:cNvSpPr>
            <p:nvPr/>
          </p:nvSpPr>
          <p:spPr bwMode="auto">
            <a:xfrm>
              <a:off x="2770" y="1292"/>
              <a:ext cx="45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51" name="Rectangle 215"/>
            <p:cNvSpPr>
              <a:spLocks noChangeAspect="1" noChangeArrowheads="1"/>
            </p:cNvSpPr>
            <p:nvPr/>
          </p:nvSpPr>
          <p:spPr bwMode="auto">
            <a:xfrm>
              <a:off x="2770" y="1170"/>
              <a:ext cx="45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52" name="Rectangle 216"/>
            <p:cNvSpPr>
              <a:spLocks noChangeAspect="1" noChangeArrowheads="1"/>
            </p:cNvSpPr>
            <p:nvPr/>
          </p:nvSpPr>
          <p:spPr bwMode="auto">
            <a:xfrm>
              <a:off x="2770" y="1053"/>
              <a:ext cx="45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53" name="Rectangle 217"/>
            <p:cNvSpPr>
              <a:spLocks noChangeAspect="1" noChangeArrowheads="1"/>
            </p:cNvSpPr>
            <p:nvPr/>
          </p:nvSpPr>
          <p:spPr bwMode="auto">
            <a:xfrm>
              <a:off x="2770" y="935"/>
              <a:ext cx="45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60" name="Rectangle 224"/>
            <p:cNvSpPr>
              <a:spLocks noChangeAspect="1" noChangeArrowheads="1"/>
            </p:cNvSpPr>
            <p:nvPr/>
          </p:nvSpPr>
          <p:spPr bwMode="auto">
            <a:xfrm rot="16200000">
              <a:off x="-127" y="1578"/>
              <a:ext cx="659" cy="1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3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 Na</a:t>
              </a:r>
              <a:r>
                <a:rPr lang="it-IT" sz="1300" b="1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3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O+K</a:t>
              </a:r>
              <a:r>
                <a:rPr lang="it-IT" sz="1300" b="1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3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endParaRPr lang="it-IT" sz="2000" baseline="-250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28961" name="Freeform 225"/>
            <p:cNvSpPr>
              <a:spLocks noChangeAspect="1"/>
            </p:cNvSpPr>
            <p:nvPr/>
          </p:nvSpPr>
          <p:spPr bwMode="auto">
            <a:xfrm>
              <a:off x="616" y="1349"/>
              <a:ext cx="1965" cy="1257"/>
            </a:xfrm>
            <a:custGeom>
              <a:avLst/>
              <a:gdLst/>
              <a:ahLst/>
              <a:cxnLst>
                <a:cxn ang="0">
                  <a:pos x="3640" y="0"/>
                </a:cxn>
                <a:cxn ang="0">
                  <a:pos x="4091" y="2396"/>
                </a:cxn>
                <a:cxn ang="0">
                  <a:pos x="0" y="2387"/>
                </a:cxn>
                <a:cxn ang="0">
                  <a:pos x="601" y="1886"/>
                </a:cxn>
                <a:cxn ang="0">
                  <a:pos x="1428" y="1210"/>
                </a:cxn>
                <a:cxn ang="0">
                  <a:pos x="2246" y="668"/>
                </a:cxn>
                <a:cxn ang="0">
                  <a:pos x="3089" y="217"/>
                </a:cxn>
                <a:cxn ang="0">
                  <a:pos x="3640" y="0"/>
                </a:cxn>
              </a:cxnLst>
              <a:rect l="0" t="0" r="r" b="b"/>
              <a:pathLst>
                <a:path w="4091" h="2396">
                  <a:moveTo>
                    <a:pt x="3640" y="0"/>
                  </a:moveTo>
                  <a:lnTo>
                    <a:pt x="4091" y="2396"/>
                  </a:lnTo>
                  <a:lnTo>
                    <a:pt x="0" y="2387"/>
                  </a:lnTo>
                  <a:lnTo>
                    <a:pt x="601" y="1886"/>
                  </a:lnTo>
                  <a:lnTo>
                    <a:pt x="1428" y="1210"/>
                  </a:lnTo>
                  <a:lnTo>
                    <a:pt x="2246" y="668"/>
                  </a:lnTo>
                  <a:lnTo>
                    <a:pt x="3089" y="217"/>
                  </a:lnTo>
                  <a:lnTo>
                    <a:pt x="3640" y="0"/>
                  </a:lnTo>
                  <a:close/>
                </a:path>
              </a:pathLst>
            </a:custGeom>
            <a:solidFill>
              <a:srgbClr val="FFFF00">
                <a:alpha val="60001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28962" name="Freeform 226"/>
            <p:cNvSpPr>
              <a:spLocks noChangeAspect="1"/>
            </p:cNvSpPr>
            <p:nvPr/>
          </p:nvSpPr>
          <p:spPr bwMode="auto">
            <a:xfrm>
              <a:off x="333" y="779"/>
              <a:ext cx="2024" cy="1827"/>
            </a:xfrm>
            <a:custGeom>
              <a:avLst/>
              <a:gdLst/>
              <a:ahLst/>
              <a:cxnLst>
                <a:cxn ang="0">
                  <a:pos x="592" y="3472"/>
                </a:cxn>
                <a:cxn ang="0">
                  <a:pos x="1185" y="2955"/>
                </a:cxn>
                <a:cxn ang="0">
                  <a:pos x="2120" y="2203"/>
                </a:cxn>
                <a:cxn ang="0">
                  <a:pos x="2663" y="1844"/>
                </a:cxn>
                <a:cxn ang="0">
                  <a:pos x="3406" y="1427"/>
                </a:cxn>
                <a:cxn ang="0">
                  <a:pos x="4215" y="1068"/>
                </a:cxn>
                <a:cxn ang="0">
                  <a:pos x="4015" y="0"/>
                </a:cxn>
                <a:cxn ang="0">
                  <a:pos x="8" y="0"/>
                </a:cxn>
                <a:cxn ang="0">
                  <a:pos x="0" y="3481"/>
                </a:cxn>
                <a:cxn ang="0">
                  <a:pos x="592" y="3472"/>
                </a:cxn>
              </a:cxnLst>
              <a:rect l="0" t="0" r="r" b="b"/>
              <a:pathLst>
                <a:path w="4215" h="3481">
                  <a:moveTo>
                    <a:pt x="592" y="3472"/>
                  </a:moveTo>
                  <a:lnTo>
                    <a:pt x="1185" y="2955"/>
                  </a:lnTo>
                  <a:lnTo>
                    <a:pt x="2120" y="2203"/>
                  </a:lnTo>
                  <a:lnTo>
                    <a:pt x="2663" y="1844"/>
                  </a:lnTo>
                  <a:lnTo>
                    <a:pt x="3406" y="1427"/>
                  </a:lnTo>
                  <a:lnTo>
                    <a:pt x="4215" y="1068"/>
                  </a:lnTo>
                  <a:lnTo>
                    <a:pt x="4015" y="0"/>
                  </a:lnTo>
                  <a:lnTo>
                    <a:pt x="8" y="0"/>
                  </a:lnTo>
                  <a:lnTo>
                    <a:pt x="0" y="3481"/>
                  </a:lnTo>
                  <a:lnTo>
                    <a:pt x="592" y="3472"/>
                  </a:lnTo>
                  <a:close/>
                </a:path>
              </a:pathLst>
            </a:custGeom>
            <a:solidFill>
              <a:srgbClr val="FF6600">
                <a:alpha val="60001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2151" name="Rectangle 227"/>
            <p:cNvSpPr>
              <a:spLocks noChangeAspect="1" noChangeArrowheads="1"/>
            </p:cNvSpPr>
            <p:nvPr/>
          </p:nvSpPr>
          <p:spPr bwMode="auto">
            <a:xfrm>
              <a:off x="1367" y="2386"/>
              <a:ext cx="1084" cy="1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700" b="1">
                  <a:solidFill>
                    <a:schemeClr val="tx1"/>
                  </a:solidFill>
                  <a:effectLst/>
                  <a:latin typeface="Calibri" pitchFamily="34" charset="0"/>
                </a:rPr>
                <a:t>SUBALKALINE Field</a:t>
              </a:r>
              <a:endParaRPr lang="it-IT" sz="2800" baseline="-25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2152" name="Rectangle 228"/>
            <p:cNvSpPr>
              <a:spLocks noChangeAspect="1" noChangeArrowheads="1"/>
            </p:cNvSpPr>
            <p:nvPr/>
          </p:nvSpPr>
          <p:spPr bwMode="auto">
            <a:xfrm>
              <a:off x="498" y="954"/>
              <a:ext cx="551" cy="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it-IT" sz="1700" b="1">
                  <a:solidFill>
                    <a:schemeClr val="tx1"/>
                  </a:solidFill>
                  <a:effectLst/>
                  <a:latin typeface="Calibri" pitchFamily="34" charset="0"/>
                </a:rPr>
                <a:t>ALKALINE</a:t>
              </a:r>
            </a:p>
            <a:p>
              <a:pPr algn="ctr" eaLnBrk="0" hangingPunct="0"/>
              <a:r>
                <a:rPr lang="it-IT" sz="1700" b="1">
                  <a:solidFill>
                    <a:schemeClr val="tx1"/>
                  </a:solidFill>
                  <a:effectLst/>
                  <a:latin typeface="Calibri" pitchFamily="34" charset="0"/>
                </a:rPr>
                <a:t>Field</a:t>
              </a:r>
              <a:endParaRPr lang="it-IT" sz="2800" baseline="-25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628965" name="Freeform 229"/>
            <p:cNvSpPr>
              <a:spLocks noChangeAspect="1"/>
            </p:cNvSpPr>
            <p:nvPr/>
          </p:nvSpPr>
          <p:spPr bwMode="auto">
            <a:xfrm>
              <a:off x="894" y="1361"/>
              <a:ext cx="1447" cy="982"/>
            </a:xfrm>
            <a:custGeom>
              <a:avLst/>
              <a:gdLst/>
              <a:ahLst/>
              <a:cxnLst>
                <a:cxn ang="0">
                  <a:pos x="0" y="1870"/>
                </a:cxn>
                <a:cxn ang="0">
                  <a:pos x="1194" y="951"/>
                </a:cxn>
                <a:cxn ang="0">
                  <a:pos x="2413" y="250"/>
                </a:cxn>
                <a:cxn ang="0">
                  <a:pos x="3014" y="0"/>
                </a:cxn>
              </a:cxnLst>
              <a:rect l="0" t="0" r="r" b="b"/>
              <a:pathLst>
                <a:path w="3014" h="1870">
                  <a:moveTo>
                    <a:pt x="0" y="1870"/>
                  </a:moveTo>
                  <a:cubicBezTo>
                    <a:pt x="396" y="1545"/>
                    <a:pt x="792" y="1221"/>
                    <a:pt x="1194" y="951"/>
                  </a:cubicBezTo>
                  <a:cubicBezTo>
                    <a:pt x="1596" y="681"/>
                    <a:pt x="2110" y="409"/>
                    <a:pt x="2413" y="250"/>
                  </a:cubicBezTo>
                  <a:cubicBezTo>
                    <a:pt x="2716" y="91"/>
                    <a:pt x="2865" y="45"/>
                    <a:pt x="3014" y="0"/>
                  </a:cubicBezTo>
                </a:path>
              </a:pathLst>
            </a:custGeom>
            <a:noFill/>
            <a:ln w="76200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628971" name="Rectangle 235"/>
          <p:cNvSpPr>
            <a:spLocks noChangeArrowheads="1"/>
          </p:cNvSpPr>
          <p:nvPr/>
        </p:nvSpPr>
        <p:spPr bwMode="auto">
          <a:xfrm>
            <a:off x="20638" y="4765675"/>
            <a:ext cx="3621087" cy="592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it-IT" sz="28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it-IT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	 = 55.0 wt%</a:t>
            </a:r>
          </a:p>
        </p:txBody>
      </p:sp>
      <p:sp>
        <p:nvSpPr>
          <p:cNvPr id="628973" name="Line 237"/>
          <p:cNvSpPr>
            <a:spLocks noChangeShapeType="1"/>
          </p:cNvSpPr>
          <p:nvPr/>
        </p:nvSpPr>
        <p:spPr bwMode="auto">
          <a:xfrm flipV="1">
            <a:off x="2249488" y="1728788"/>
            <a:ext cx="0" cy="252095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28974" name="Line 238"/>
          <p:cNvSpPr>
            <a:spLocks noChangeShapeType="1"/>
          </p:cNvSpPr>
          <p:nvPr/>
        </p:nvSpPr>
        <p:spPr bwMode="auto">
          <a:xfrm>
            <a:off x="474663" y="2647950"/>
            <a:ext cx="2087562" cy="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28975" name="Oval 239"/>
          <p:cNvSpPr>
            <a:spLocks noChangeArrowheads="1"/>
          </p:cNvSpPr>
          <p:nvPr/>
        </p:nvSpPr>
        <p:spPr bwMode="auto">
          <a:xfrm>
            <a:off x="2166938" y="2551113"/>
            <a:ext cx="173037" cy="171450"/>
          </a:xfrm>
          <a:prstGeom prst="ellipse">
            <a:avLst/>
          </a:prstGeom>
          <a:solidFill>
            <a:srgbClr val="00CC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28976" name="AutoShape 240"/>
          <p:cNvSpPr>
            <a:spLocks/>
          </p:cNvSpPr>
          <p:nvPr/>
        </p:nvSpPr>
        <p:spPr bwMode="auto">
          <a:xfrm>
            <a:off x="2754313" y="5334000"/>
            <a:ext cx="157162" cy="1214438"/>
          </a:xfrm>
          <a:prstGeom prst="rightBrace">
            <a:avLst>
              <a:gd name="adj1" fmla="val 64394"/>
              <a:gd name="adj2" fmla="val 50000"/>
            </a:avLst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28977" name="Rectangle 241"/>
          <p:cNvSpPr>
            <a:spLocks noChangeArrowheads="1"/>
          </p:cNvSpPr>
          <p:nvPr/>
        </p:nvSpPr>
        <p:spPr bwMode="auto">
          <a:xfrm rot="16200000">
            <a:off x="2497931" y="5569744"/>
            <a:ext cx="1349375" cy="592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8.5 wt%</a:t>
            </a:r>
          </a:p>
        </p:txBody>
      </p:sp>
      <p:sp>
        <p:nvSpPr>
          <p:cNvPr id="628978" name="AutoShape 242"/>
          <p:cNvSpPr>
            <a:spLocks noChangeArrowheads="1"/>
          </p:cNvSpPr>
          <p:nvPr/>
        </p:nvSpPr>
        <p:spPr bwMode="auto">
          <a:xfrm rot="-1779012">
            <a:off x="2260600" y="2108200"/>
            <a:ext cx="1427163" cy="214313"/>
          </a:xfrm>
          <a:prstGeom prst="leftArrow">
            <a:avLst>
              <a:gd name="adj1" fmla="val 50000"/>
              <a:gd name="adj2" fmla="val 166481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28979" name="Line 243"/>
          <p:cNvSpPr>
            <a:spLocks noChangeShapeType="1"/>
          </p:cNvSpPr>
          <p:nvPr/>
        </p:nvSpPr>
        <p:spPr bwMode="auto">
          <a:xfrm flipV="1">
            <a:off x="6575425" y="2709863"/>
            <a:ext cx="0" cy="1406525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28980" name="Line 244"/>
          <p:cNvSpPr>
            <a:spLocks noChangeShapeType="1"/>
          </p:cNvSpPr>
          <p:nvPr/>
        </p:nvSpPr>
        <p:spPr bwMode="auto">
          <a:xfrm>
            <a:off x="5416550" y="3589338"/>
            <a:ext cx="1465263" cy="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28981" name="Oval 245"/>
          <p:cNvSpPr>
            <a:spLocks noChangeArrowheads="1"/>
          </p:cNvSpPr>
          <p:nvPr/>
        </p:nvSpPr>
        <p:spPr bwMode="auto">
          <a:xfrm>
            <a:off x="6486525" y="3517900"/>
            <a:ext cx="173038" cy="171450"/>
          </a:xfrm>
          <a:prstGeom prst="ellipse">
            <a:avLst/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28982" name="AutoShape 246"/>
          <p:cNvSpPr>
            <a:spLocks noChangeArrowheads="1"/>
          </p:cNvSpPr>
          <p:nvPr/>
        </p:nvSpPr>
        <p:spPr bwMode="auto">
          <a:xfrm rot="14371974">
            <a:off x="5437188" y="2792413"/>
            <a:ext cx="1427162" cy="214312"/>
          </a:xfrm>
          <a:prstGeom prst="leftArrow">
            <a:avLst>
              <a:gd name="adj1" fmla="val 50000"/>
              <a:gd name="adj2" fmla="val 166482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28805" name="Rectangle 69"/>
          <p:cNvSpPr>
            <a:spLocks noChangeArrowheads="1"/>
          </p:cNvSpPr>
          <p:nvPr/>
        </p:nvSpPr>
        <p:spPr bwMode="auto">
          <a:xfrm>
            <a:off x="3363913" y="1365250"/>
            <a:ext cx="2668587" cy="11795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it-IT" sz="3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This </a:t>
            </a:r>
            <a:r>
              <a:rPr lang="it-IT" sz="3200" u="sng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is</a:t>
            </a:r>
            <a:r>
              <a:rPr lang="it-IT" sz="3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 a sodic rock</a:t>
            </a:r>
          </a:p>
        </p:txBody>
      </p:sp>
      <p:sp>
        <p:nvSpPr>
          <p:cNvPr id="628983" name="Rectangle 247"/>
          <p:cNvSpPr>
            <a:spLocks noChangeArrowheads="1"/>
          </p:cNvSpPr>
          <p:nvPr/>
        </p:nvSpPr>
        <p:spPr bwMode="auto">
          <a:xfrm>
            <a:off x="3254375" y="5019675"/>
            <a:ext cx="2828925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it-IT" sz="23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O/K</a:t>
            </a:r>
            <a:r>
              <a:rPr lang="it-IT" sz="23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= 1.8; </a:t>
            </a:r>
          </a:p>
        </p:txBody>
      </p:sp>
      <p:sp>
        <p:nvSpPr>
          <p:cNvPr id="628984" name="Rectangle 248"/>
          <p:cNvSpPr>
            <a:spLocks noChangeArrowheads="1"/>
          </p:cNvSpPr>
          <p:nvPr/>
        </p:nvSpPr>
        <p:spPr bwMode="auto">
          <a:xfrm>
            <a:off x="3363913" y="1377950"/>
            <a:ext cx="2668587" cy="11795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it-IT" sz="10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/>
            </a:r>
            <a:br>
              <a:rPr lang="it-IT" sz="10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</a:br>
            <a:r>
              <a:rPr lang="it-IT" sz="24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Let us make another example</a:t>
            </a:r>
          </a:p>
        </p:txBody>
      </p:sp>
      <p:sp>
        <p:nvSpPr>
          <p:cNvPr id="628985" name="Rectangle 249"/>
          <p:cNvSpPr>
            <a:spLocks noChangeArrowheads="1"/>
          </p:cNvSpPr>
          <p:nvPr/>
        </p:nvSpPr>
        <p:spPr bwMode="auto">
          <a:xfrm>
            <a:off x="6022975" y="5019675"/>
            <a:ext cx="3121025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(Na</a:t>
            </a:r>
            <a:r>
              <a:rPr lang="it-IT" sz="23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O-2)/K</a:t>
            </a:r>
            <a:r>
              <a:rPr lang="it-IT" sz="23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= 1.2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28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628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28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28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28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28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628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28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628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000"/>
                                        <p:tgtEl>
                                          <p:spTgt spid="628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28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28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28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628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628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628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28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28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628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8792" grpId="0"/>
      <p:bldP spid="628803" grpId="0"/>
      <p:bldP spid="628804" grpId="0"/>
      <p:bldP spid="628799" grpId="0"/>
      <p:bldP spid="628971" grpId="0"/>
      <p:bldP spid="628975" grpId="0" animBg="1"/>
      <p:bldP spid="628976" grpId="0" animBg="1"/>
      <p:bldP spid="628977" grpId="0"/>
      <p:bldP spid="628978" grpId="0" animBg="1"/>
      <p:bldP spid="628981" grpId="0" animBg="1"/>
      <p:bldP spid="628982" grpId="0" animBg="1"/>
      <p:bldP spid="628805" grpId="0" animBg="1"/>
      <p:bldP spid="628983" grpId="0"/>
      <p:bldP spid="628984" grpId="0" animBg="1"/>
      <p:bldP spid="62898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711200" y="61913"/>
            <a:ext cx="8432800" cy="174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lnSpc>
                <a:spcPct val="90000"/>
              </a:lnSpc>
              <a:defRPr/>
            </a:pPr>
            <a:r>
              <a:rPr lang="en-GB" sz="5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+mn-cs"/>
              </a:rPr>
              <a:t>Introduction to the course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+mn-cs"/>
            </a:endParaRPr>
          </a:p>
        </p:txBody>
      </p:sp>
      <p:pic>
        <p:nvPicPr>
          <p:cNvPr id="19" name="Immagine 18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343462" y="798998"/>
            <a:ext cx="3747925" cy="5741502"/>
          </a:xfrm>
          <a:prstGeom prst="rect">
            <a:avLst/>
          </a:prstGeom>
        </p:spPr>
      </p:pic>
      <p:pic>
        <p:nvPicPr>
          <p:cNvPr id="27" name="Immagine 26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8057" y="798998"/>
            <a:ext cx="5207728" cy="3297832"/>
          </a:xfrm>
          <a:prstGeom prst="rect">
            <a:avLst/>
          </a:prstGeom>
        </p:spPr>
      </p:pic>
      <p:sp>
        <p:nvSpPr>
          <p:cNvPr id="10" name="Rectangle 3"/>
          <p:cNvSpPr>
            <a:spLocks noChangeArrowheads="1"/>
          </p:cNvSpPr>
          <p:nvPr/>
        </p:nvSpPr>
        <p:spPr bwMode="auto">
          <a:xfrm>
            <a:off x="218194" y="4514397"/>
            <a:ext cx="5265785" cy="23436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Olivine melilitites</a:t>
            </a:r>
          </a:p>
          <a:p>
            <a:pPr marL="85725"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Nepheline melilitites</a:t>
            </a:r>
          </a:p>
          <a:p>
            <a:pPr marL="85725"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Phonolites</a:t>
            </a:r>
          </a:p>
          <a:p>
            <a:pPr marL="85725">
              <a:defRPr/>
            </a:pP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Ijolites</a:t>
            </a:r>
            <a:endParaRPr lang="en-GB" sz="2800" dirty="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5725"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1" name="Rettangolo 10"/>
          <p:cNvSpPr/>
          <p:nvPr/>
        </p:nvSpPr>
        <p:spPr bwMode="auto">
          <a:xfrm>
            <a:off x="7926955" y="4837111"/>
            <a:ext cx="757238" cy="306389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2" name="Rettangolo 11"/>
          <p:cNvSpPr/>
          <p:nvPr/>
        </p:nvSpPr>
        <p:spPr bwMode="auto">
          <a:xfrm>
            <a:off x="7217424" y="5777399"/>
            <a:ext cx="661907" cy="306389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6264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5"/>
      <p:bldP spid="11" grpId="0" animBg="1"/>
      <p:bldP spid="12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228"/>
          <p:cNvGrpSpPr>
            <a:grpSpLocks/>
          </p:cNvGrpSpPr>
          <p:nvPr/>
        </p:nvGrpSpPr>
        <p:grpSpPr bwMode="auto">
          <a:xfrm>
            <a:off x="4672013" y="1208088"/>
            <a:ext cx="4370387" cy="3560762"/>
            <a:chOff x="2943" y="761"/>
            <a:chExt cx="2753" cy="2243"/>
          </a:xfrm>
          <a:effectLst/>
        </p:grpSpPr>
        <p:sp>
          <p:nvSpPr>
            <p:cNvPr id="639205" name="Rectangle 229"/>
            <p:cNvSpPr>
              <a:spLocks noChangeArrowheads="1"/>
            </p:cNvSpPr>
            <p:nvPr/>
          </p:nvSpPr>
          <p:spPr bwMode="auto">
            <a:xfrm>
              <a:off x="3394" y="848"/>
              <a:ext cx="2059" cy="1762"/>
            </a:xfrm>
            <a:prstGeom prst="rect">
              <a:avLst/>
            </a:prstGeom>
            <a:solidFill>
              <a:srgbClr val="0066FF"/>
            </a:solidFill>
            <a:ln w="38100">
              <a:solidFill>
                <a:srgbClr val="FFFF00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206" name="Line 230"/>
            <p:cNvSpPr>
              <a:spLocks noChangeShapeType="1"/>
            </p:cNvSpPr>
            <p:nvPr/>
          </p:nvSpPr>
          <p:spPr bwMode="auto">
            <a:xfrm flipV="1">
              <a:off x="3666" y="1074"/>
              <a:ext cx="1776" cy="1536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207" name="Line 231"/>
            <p:cNvSpPr>
              <a:spLocks noChangeShapeType="1"/>
            </p:cNvSpPr>
            <p:nvPr/>
          </p:nvSpPr>
          <p:spPr bwMode="auto">
            <a:xfrm flipV="1">
              <a:off x="3394" y="848"/>
              <a:ext cx="2048" cy="1762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208" name="Line 232"/>
            <p:cNvSpPr>
              <a:spLocks noChangeShapeType="1"/>
            </p:cNvSpPr>
            <p:nvPr/>
          </p:nvSpPr>
          <p:spPr bwMode="auto">
            <a:xfrm flipV="1">
              <a:off x="3394" y="848"/>
              <a:ext cx="1081" cy="1762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grpSp>
          <p:nvGrpSpPr>
            <p:cNvPr id="43181" name="Group 233"/>
            <p:cNvGrpSpPr>
              <a:grpSpLocks/>
            </p:cNvGrpSpPr>
            <p:nvPr/>
          </p:nvGrpSpPr>
          <p:grpSpPr bwMode="auto">
            <a:xfrm rot="10800000">
              <a:off x="3410" y="848"/>
              <a:ext cx="72" cy="1763"/>
              <a:chOff x="1574" y="888"/>
              <a:chExt cx="75" cy="2821"/>
            </a:xfrm>
          </p:grpSpPr>
          <p:sp>
            <p:nvSpPr>
              <p:cNvPr id="639210" name="Line 234"/>
              <p:cNvSpPr>
                <a:spLocks noChangeShapeType="1"/>
              </p:cNvSpPr>
              <p:nvPr/>
            </p:nvSpPr>
            <p:spPr bwMode="auto">
              <a:xfrm>
                <a:off x="1584" y="3707"/>
                <a:ext cx="7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11" name="Line 235"/>
              <p:cNvSpPr>
                <a:spLocks noChangeShapeType="1"/>
              </p:cNvSpPr>
              <p:nvPr/>
            </p:nvSpPr>
            <p:spPr bwMode="auto">
              <a:xfrm>
                <a:off x="1584" y="2747"/>
                <a:ext cx="75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12" name="Line 236"/>
              <p:cNvSpPr>
                <a:spLocks noChangeShapeType="1"/>
              </p:cNvSpPr>
              <p:nvPr/>
            </p:nvSpPr>
            <p:spPr bwMode="auto">
              <a:xfrm>
                <a:off x="1574" y="1818"/>
                <a:ext cx="7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13" name="Line 237"/>
              <p:cNvSpPr>
                <a:spLocks noChangeShapeType="1"/>
              </p:cNvSpPr>
              <p:nvPr/>
            </p:nvSpPr>
            <p:spPr bwMode="auto">
              <a:xfrm>
                <a:off x="1574" y="888"/>
                <a:ext cx="7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14" name="Line 238"/>
              <p:cNvSpPr>
                <a:spLocks noChangeShapeType="1"/>
              </p:cNvSpPr>
              <p:nvPr/>
            </p:nvSpPr>
            <p:spPr bwMode="auto">
              <a:xfrm>
                <a:off x="1647" y="3528"/>
                <a:ext cx="19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15" name="Line 239"/>
              <p:cNvSpPr>
                <a:spLocks noChangeShapeType="1"/>
              </p:cNvSpPr>
              <p:nvPr/>
            </p:nvSpPr>
            <p:spPr bwMode="auto">
              <a:xfrm>
                <a:off x="1647" y="3303"/>
                <a:ext cx="19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16" name="Line 240"/>
              <p:cNvSpPr>
                <a:spLocks noChangeShapeType="1"/>
              </p:cNvSpPr>
              <p:nvPr/>
            </p:nvSpPr>
            <p:spPr bwMode="auto">
              <a:xfrm>
                <a:off x="1647" y="3138"/>
                <a:ext cx="19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17" name="Line 241"/>
              <p:cNvSpPr>
                <a:spLocks noChangeShapeType="1"/>
              </p:cNvSpPr>
              <p:nvPr/>
            </p:nvSpPr>
            <p:spPr bwMode="auto">
              <a:xfrm>
                <a:off x="1647" y="2928"/>
                <a:ext cx="19" cy="3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18" name="Line 242"/>
              <p:cNvSpPr>
                <a:spLocks noChangeShapeType="1"/>
              </p:cNvSpPr>
              <p:nvPr/>
            </p:nvSpPr>
            <p:spPr bwMode="auto">
              <a:xfrm>
                <a:off x="1647" y="2568"/>
                <a:ext cx="19" cy="3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19" name="Line 243"/>
              <p:cNvSpPr>
                <a:spLocks noChangeShapeType="1"/>
              </p:cNvSpPr>
              <p:nvPr/>
            </p:nvSpPr>
            <p:spPr bwMode="auto">
              <a:xfrm>
                <a:off x="1634" y="2387"/>
                <a:ext cx="1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20" name="Line 244"/>
              <p:cNvSpPr>
                <a:spLocks noChangeShapeType="1"/>
              </p:cNvSpPr>
              <p:nvPr/>
            </p:nvSpPr>
            <p:spPr bwMode="auto">
              <a:xfrm>
                <a:off x="1634" y="2208"/>
                <a:ext cx="1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21" name="Line 245"/>
              <p:cNvSpPr>
                <a:spLocks noChangeShapeType="1"/>
              </p:cNvSpPr>
              <p:nvPr/>
            </p:nvSpPr>
            <p:spPr bwMode="auto">
              <a:xfrm>
                <a:off x="1634" y="1982"/>
                <a:ext cx="15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22" name="Line 246"/>
              <p:cNvSpPr>
                <a:spLocks noChangeShapeType="1"/>
              </p:cNvSpPr>
              <p:nvPr/>
            </p:nvSpPr>
            <p:spPr bwMode="auto">
              <a:xfrm>
                <a:off x="1634" y="1622"/>
                <a:ext cx="1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23" name="Line 247"/>
              <p:cNvSpPr>
                <a:spLocks noChangeShapeType="1"/>
              </p:cNvSpPr>
              <p:nvPr/>
            </p:nvSpPr>
            <p:spPr bwMode="auto">
              <a:xfrm>
                <a:off x="1634" y="1427"/>
                <a:ext cx="15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24" name="Line 248"/>
              <p:cNvSpPr>
                <a:spLocks noChangeShapeType="1"/>
              </p:cNvSpPr>
              <p:nvPr/>
            </p:nvSpPr>
            <p:spPr bwMode="auto">
              <a:xfrm>
                <a:off x="1634" y="1248"/>
                <a:ext cx="1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25" name="Line 249"/>
              <p:cNvSpPr>
                <a:spLocks noChangeShapeType="1"/>
              </p:cNvSpPr>
              <p:nvPr/>
            </p:nvSpPr>
            <p:spPr bwMode="auto">
              <a:xfrm>
                <a:off x="1634" y="1067"/>
                <a:ext cx="1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</p:grpSp>
        <p:grpSp>
          <p:nvGrpSpPr>
            <p:cNvPr id="43182" name="Group 250"/>
            <p:cNvGrpSpPr>
              <a:grpSpLocks/>
            </p:cNvGrpSpPr>
            <p:nvPr/>
          </p:nvGrpSpPr>
          <p:grpSpPr bwMode="auto">
            <a:xfrm rot="10800000">
              <a:off x="3394" y="2525"/>
              <a:ext cx="2060" cy="77"/>
              <a:chOff x="1664" y="3723"/>
              <a:chExt cx="2836" cy="75"/>
            </a:xfrm>
          </p:grpSpPr>
          <p:sp>
            <p:nvSpPr>
              <p:cNvPr id="639227" name="Line 251"/>
              <p:cNvSpPr>
                <a:spLocks noChangeShapeType="1"/>
              </p:cNvSpPr>
              <p:nvPr/>
            </p:nvSpPr>
            <p:spPr bwMode="auto">
              <a:xfrm>
                <a:off x="1665" y="3723"/>
                <a:ext cx="0" cy="7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28" name="Line 252"/>
              <p:cNvSpPr>
                <a:spLocks noChangeShapeType="1"/>
              </p:cNvSpPr>
              <p:nvPr/>
            </p:nvSpPr>
            <p:spPr bwMode="auto">
              <a:xfrm>
                <a:off x="1875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29" name="Line 253"/>
              <p:cNvSpPr>
                <a:spLocks noChangeShapeType="1"/>
              </p:cNvSpPr>
              <p:nvPr/>
            </p:nvSpPr>
            <p:spPr bwMode="auto">
              <a:xfrm>
                <a:off x="2056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30" name="Line 254"/>
              <p:cNvSpPr>
                <a:spLocks noChangeShapeType="1"/>
              </p:cNvSpPr>
              <p:nvPr/>
            </p:nvSpPr>
            <p:spPr bwMode="auto">
              <a:xfrm>
                <a:off x="2619" y="3723"/>
                <a:ext cx="0" cy="7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31" name="Line 255"/>
              <p:cNvSpPr>
                <a:spLocks noChangeShapeType="1"/>
              </p:cNvSpPr>
              <p:nvPr/>
            </p:nvSpPr>
            <p:spPr bwMode="auto">
              <a:xfrm>
                <a:off x="3583" y="3723"/>
                <a:ext cx="0" cy="7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32" name="Line 256"/>
              <p:cNvSpPr>
                <a:spLocks noChangeShapeType="1"/>
              </p:cNvSpPr>
              <p:nvPr/>
            </p:nvSpPr>
            <p:spPr bwMode="auto">
              <a:xfrm>
                <a:off x="4514" y="3723"/>
                <a:ext cx="0" cy="7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33" name="Line 257"/>
              <p:cNvSpPr>
                <a:spLocks noChangeShapeType="1"/>
              </p:cNvSpPr>
              <p:nvPr/>
            </p:nvSpPr>
            <p:spPr bwMode="auto">
              <a:xfrm>
                <a:off x="2429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34" name="Line 258"/>
              <p:cNvSpPr>
                <a:spLocks noChangeShapeType="1"/>
              </p:cNvSpPr>
              <p:nvPr/>
            </p:nvSpPr>
            <p:spPr bwMode="auto">
              <a:xfrm>
                <a:off x="2809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35" name="Line 259"/>
              <p:cNvSpPr>
                <a:spLocks noChangeShapeType="1"/>
              </p:cNvSpPr>
              <p:nvPr/>
            </p:nvSpPr>
            <p:spPr bwMode="auto">
              <a:xfrm>
                <a:off x="2988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36" name="Line 260"/>
              <p:cNvSpPr>
                <a:spLocks noChangeShapeType="1"/>
              </p:cNvSpPr>
              <p:nvPr/>
            </p:nvSpPr>
            <p:spPr bwMode="auto">
              <a:xfrm>
                <a:off x="3200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37" name="Line 261"/>
              <p:cNvSpPr>
                <a:spLocks noChangeShapeType="1"/>
              </p:cNvSpPr>
              <p:nvPr/>
            </p:nvSpPr>
            <p:spPr bwMode="auto">
              <a:xfrm>
                <a:off x="3379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38" name="Line 262"/>
              <p:cNvSpPr>
                <a:spLocks noChangeShapeType="1"/>
              </p:cNvSpPr>
              <p:nvPr/>
            </p:nvSpPr>
            <p:spPr bwMode="auto">
              <a:xfrm>
                <a:off x="3768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39" name="Line 263"/>
              <p:cNvSpPr>
                <a:spLocks noChangeShapeType="1"/>
              </p:cNvSpPr>
              <p:nvPr/>
            </p:nvSpPr>
            <p:spPr bwMode="auto">
              <a:xfrm>
                <a:off x="3960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40" name="Line 264"/>
              <p:cNvSpPr>
                <a:spLocks noChangeShapeType="1"/>
              </p:cNvSpPr>
              <p:nvPr/>
            </p:nvSpPr>
            <p:spPr bwMode="auto">
              <a:xfrm>
                <a:off x="4142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41" name="Line 265"/>
              <p:cNvSpPr>
                <a:spLocks noChangeShapeType="1"/>
              </p:cNvSpPr>
              <p:nvPr/>
            </p:nvSpPr>
            <p:spPr bwMode="auto">
              <a:xfrm>
                <a:off x="4333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  <p:sp>
            <p:nvSpPr>
              <p:cNvPr id="639242" name="Line 266"/>
              <p:cNvSpPr>
                <a:spLocks noChangeShapeType="1"/>
              </p:cNvSpPr>
              <p:nvPr/>
            </p:nvSpPr>
            <p:spPr bwMode="auto">
              <a:xfrm>
                <a:off x="2250" y="3723"/>
                <a:ext cx="0" cy="15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it-IT">
                  <a:latin typeface="Calibri" pitchFamily="34" charset="0"/>
                </a:endParaRPr>
              </a:p>
            </p:txBody>
          </p:sp>
        </p:grpSp>
        <p:sp>
          <p:nvSpPr>
            <p:cNvPr id="639243" name="Text Box 267"/>
            <p:cNvSpPr txBox="1">
              <a:spLocks noChangeArrowheads="1"/>
            </p:cNvSpPr>
            <p:nvPr/>
          </p:nvSpPr>
          <p:spPr bwMode="auto">
            <a:xfrm rot="16200000">
              <a:off x="2685" y="1628"/>
              <a:ext cx="728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it-IT" sz="160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</a:p>
          </p:txBody>
        </p:sp>
        <p:sp>
          <p:nvSpPr>
            <p:cNvPr id="639244" name="Text Box 268"/>
            <p:cNvSpPr txBox="1">
              <a:spLocks noChangeArrowheads="1"/>
            </p:cNvSpPr>
            <p:nvPr/>
          </p:nvSpPr>
          <p:spPr bwMode="auto">
            <a:xfrm>
              <a:off x="4025" y="2792"/>
              <a:ext cx="101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Na</a:t>
              </a:r>
              <a:r>
                <a:rPr lang="it-IT" sz="160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</a:p>
          </p:txBody>
        </p:sp>
        <p:sp>
          <p:nvSpPr>
            <p:cNvPr id="639245" name="Text Box 269"/>
            <p:cNvSpPr txBox="1">
              <a:spLocks noChangeArrowheads="1"/>
            </p:cNvSpPr>
            <p:nvPr/>
          </p:nvSpPr>
          <p:spPr bwMode="auto">
            <a:xfrm>
              <a:off x="3306" y="2660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639246" name="Text Box 270"/>
            <p:cNvSpPr txBox="1">
              <a:spLocks noChangeArrowheads="1"/>
            </p:cNvSpPr>
            <p:nvPr/>
          </p:nvSpPr>
          <p:spPr bwMode="auto">
            <a:xfrm>
              <a:off x="4014" y="2660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639247" name="Text Box 271"/>
            <p:cNvSpPr txBox="1">
              <a:spLocks noChangeArrowheads="1"/>
            </p:cNvSpPr>
            <p:nvPr/>
          </p:nvSpPr>
          <p:spPr bwMode="auto">
            <a:xfrm>
              <a:off x="4665" y="2660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</a:p>
          </p:txBody>
        </p:sp>
        <p:sp>
          <p:nvSpPr>
            <p:cNvPr id="639248" name="Text Box 272"/>
            <p:cNvSpPr txBox="1">
              <a:spLocks noChangeArrowheads="1"/>
            </p:cNvSpPr>
            <p:nvPr/>
          </p:nvSpPr>
          <p:spPr bwMode="auto">
            <a:xfrm>
              <a:off x="5367" y="2660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15</a:t>
              </a:r>
            </a:p>
          </p:txBody>
        </p:sp>
        <p:sp>
          <p:nvSpPr>
            <p:cNvPr id="639249" name="Text Box 273"/>
            <p:cNvSpPr txBox="1">
              <a:spLocks noChangeArrowheads="1"/>
            </p:cNvSpPr>
            <p:nvPr/>
          </p:nvSpPr>
          <p:spPr bwMode="auto">
            <a:xfrm>
              <a:off x="3151" y="1931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639250" name="Text Box 274"/>
            <p:cNvSpPr txBox="1">
              <a:spLocks noChangeArrowheads="1"/>
            </p:cNvSpPr>
            <p:nvPr/>
          </p:nvSpPr>
          <p:spPr bwMode="auto">
            <a:xfrm>
              <a:off x="3098" y="1349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</a:p>
          </p:txBody>
        </p:sp>
        <p:sp>
          <p:nvSpPr>
            <p:cNvPr id="639251" name="Text Box 275"/>
            <p:cNvSpPr txBox="1">
              <a:spLocks noChangeArrowheads="1"/>
            </p:cNvSpPr>
            <p:nvPr/>
          </p:nvSpPr>
          <p:spPr bwMode="auto">
            <a:xfrm>
              <a:off x="3098" y="761"/>
              <a:ext cx="32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15</a:t>
              </a:r>
            </a:p>
          </p:txBody>
        </p:sp>
        <p:sp>
          <p:nvSpPr>
            <p:cNvPr id="639252" name="Text Box 276"/>
            <p:cNvSpPr txBox="1">
              <a:spLocks noChangeArrowheads="1"/>
            </p:cNvSpPr>
            <p:nvPr/>
          </p:nvSpPr>
          <p:spPr bwMode="auto">
            <a:xfrm>
              <a:off x="4343" y="2178"/>
              <a:ext cx="1011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Sodic Series</a:t>
              </a:r>
            </a:p>
          </p:txBody>
        </p:sp>
        <p:sp>
          <p:nvSpPr>
            <p:cNvPr id="639253" name="Text Box 277"/>
            <p:cNvSpPr txBox="1">
              <a:spLocks noChangeArrowheads="1"/>
            </p:cNvSpPr>
            <p:nvPr/>
          </p:nvSpPr>
          <p:spPr bwMode="auto">
            <a:xfrm>
              <a:off x="4365" y="862"/>
              <a:ext cx="1010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Potassic Series</a:t>
              </a:r>
            </a:p>
          </p:txBody>
        </p:sp>
        <p:sp>
          <p:nvSpPr>
            <p:cNvPr id="639254" name="Text Box 278"/>
            <p:cNvSpPr txBox="1">
              <a:spLocks noChangeArrowheads="1"/>
            </p:cNvSpPr>
            <p:nvPr/>
          </p:nvSpPr>
          <p:spPr bwMode="auto">
            <a:xfrm>
              <a:off x="3390" y="854"/>
              <a:ext cx="656" cy="47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lnSpc>
                  <a:spcPct val="90000"/>
                </a:lnSpc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Ultra-potassic Series</a:t>
              </a:r>
            </a:p>
          </p:txBody>
        </p:sp>
        <p:sp>
          <p:nvSpPr>
            <p:cNvPr id="639255" name="Text Box 279"/>
            <p:cNvSpPr txBox="1">
              <a:spLocks noChangeArrowheads="1"/>
            </p:cNvSpPr>
            <p:nvPr/>
          </p:nvSpPr>
          <p:spPr bwMode="auto">
            <a:xfrm rot="-24146140">
              <a:off x="3806" y="1621"/>
              <a:ext cx="1492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it-IT" sz="16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Transitional Series</a:t>
              </a:r>
            </a:p>
          </p:txBody>
        </p:sp>
        <p:sp>
          <p:nvSpPr>
            <p:cNvPr id="639256" name="Rectangle 280"/>
            <p:cNvSpPr>
              <a:spLocks noChangeArrowheads="1"/>
            </p:cNvSpPr>
            <p:nvPr/>
          </p:nvSpPr>
          <p:spPr bwMode="auto">
            <a:xfrm rot="-2632920">
              <a:off x="4417" y="1062"/>
              <a:ext cx="979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buFont typeface="Wingdings" pitchFamily="2" charset="2"/>
                <a:buNone/>
                <a:defRPr/>
              </a:pP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Na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O/K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= 1</a:t>
              </a:r>
            </a:p>
          </p:txBody>
        </p:sp>
        <p:sp>
          <p:nvSpPr>
            <p:cNvPr id="639257" name="Rectangle 281"/>
            <p:cNvSpPr>
              <a:spLocks noChangeArrowheads="1"/>
            </p:cNvSpPr>
            <p:nvPr/>
          </p:nvSpPr>
          <p:spPr bwMode="auto">
            <a:xfrm rot="18169127">
              <a:off x="3308" y="1562"/>
              <a:ext cx="1099" cy="3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buFont typeface="Wingdings" pitchFamily="2" charset="2"/>
                <a:buNone/>
                <a:defRPr/>
              </a:pP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O/Na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= 2</a:t>
              </a:r>
            </a:p>
          </p:txBody>
        </p:sp>
        <p:sp>
          <p:nvSpPr>
            <p:cNvPr id="639258" name="Rectangle 282"/>
            <p:cNvSpPr>
              <a:spLocks noChangeArrowheads="1"/>
            </p:cNvSpPr>
            <p:nvPr/>
          </p:nvSpPr>
          <p:spPr bwMode="auto">
            <a:xfrm rot="-2766489">
              <a:off x="4318" y="1560"/>
              <a:ext cx="1232" cy="2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 algn="r">
                <a:buFont typeface="Wingdings" pitchFamily="2" charset="2"/>
                <a:buNone/>
                <a:defRPr/>
              </a:pP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(Na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O-2)/K</a:t>
              </a:r>
              <a:r>
                <a:rPr lang="it-IT" sz="1600" i="1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6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= 1</a:t>
              </a:r>
            </a:p>
          </p:txBody>
        </p:sp>
      </p:grpSp>
      <p:sp>
        <p:nvSpPr>
          <p:cNvPr id="638978" name="Rectangle 2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38979" name="Rectangle 3"/>
          <p:cNvSpPr>
            <a:spLocks noChangeArrowheads="1"/>
          </p:cNvSpPr>
          <p:nvPr/>
        </p:nvSpPr>
        <p:spPr bwMode="auto">
          <a:xfrm>
            <a:off x="0" y="38100"/>
            <a:ext cx="9144000" cy="1241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it-IT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Alkaline Rocks</a:t>
            </a:r>
            <a:br>
              <a:rPr lang="it-IT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in sodic and potassic series.</a:t>
            </a:r>
            <a:endParaRPr lang="it-IT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38980" name="Rectangle 4"/>
          <p:cNvSpPr>
            <a:spLocks noChangeArrowheads="1"/>
          </p:cNvSpPr>
          <p:nvPr/>
        </p:nvSpPr>
        <p:spPr bwMode="auto">
          <a:xfrm>
            <a:off x="20638" y="5380038"/>
            <a:ext cx="3621087" cy="592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it-IT" sz="28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it-IT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3.0 wt%</a:t>
            </a:r>
          </a:p>
        </p:txBody>
      </p:sp>
      <p:sp>
        <p:nvSpPr>
          <p:cNvPr id="639037" name="Rectangle 61"/>
          <p:cNvSpPr>
            <a:spLocks noChangeArrowheads="1"/>
          </p:cNvSpPr>
          <p:nvPr/>
        </p:nvSpPr>
        <p:spPr bwMode="auto">
          <a:xfrm>
            <a:off x="20638" y="5970588"/>
            <a:ext cx="3621087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it-IT" sz="28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it-IT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	 = 1.7 wt%</a:t>
            </a:r>
          </a:p>
        </p:txBody>
      </p:sp>
      <p:sp>
        <p:nvSpPr>
          <p:cNvPr id="639039" name="Rectangle 63"/>
          <p:cNvSpPr>
            <a:spLocks noChangeArrowheads="1"/>
          </p:cNvSpPr>
          <p:nvPr/>
        </p:nvSpPr>
        <p:spPr bwMode="auto">
          <a:xfrm>
            <a:off x="5316538" y="5918200"/>
            <a:ext cx="457200" cy="417513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pSp>
        <p:nvGrpSpPr>
          <p:cNvPr id="43016" name="Group 65"/>
          <p:cNvGrpSpPr>
            <a:grpSpLocks/>
          </p:cNvGrpSpPr>
          <p:nvPr/>
        </p:nvGrpSpPr>
        <p:grpSpPr bwMode="auto">
          <a:xfrm>
            <a:off x="146051" y="1333500"/>
            <a:ext cx="4256088" cy="3336926"/>
            <a:chOff x="140" y="768"/>
            <a:chExt cx="2681" cy="2102"/>
          </a:xfrm>
          <a:effectLst/>
        </p:grpSpPr>
        <p:sp>
          <p:nvSpPr>
            <p:cNvPr id="639042" name="Rectangle 66"/>
            <p:cNvSpPr>
              <a:spLocks noChangeAspect="1" noChangeArrowheads="1"/>
            </p:cNvSpPr>
            <p:nvPr/>
          </p:nvSpPr>
          <p:spPr bwMode="auto">
            <a:xfrm>
              <a:off x="332" y="772"/>
              <a:ext cx="2486" cy="184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43" name="Freeform 67"/>
            <p:cNvSpPr>
              <a:spLocks noChangeAspect="1"/>
            </p:cNvSpPr>
            <p:nvPr/>
          </p:nvSpPr>
          <p:spPr bwMode="auto">
            <a:xfrm>
              <a:off x="328" y="768"/>
              <a:ext cx="2493" cy="184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736"/>
                </a:cxn>
                <a:cxn ang="0">
                  <a:pos x="3868" y="2736"/>
                </a:cxn>
                <a:cxn ang="0">
                  <a:pos x="3868" y="0"/>
                </a:cxn>
                <a:cxn ang="0">
                  <a:pos x="0" y="0"/>
                </a:cxn>
                <a:cxn ang="0">
                  <a:pos x="13" y="13"/>
                </a:cxn>
                <a:cxn ang="0">
                  <a:pos x="3855" y="13"/>
                </a:cxn>
                <a:cxn ang="0">
                  <a:pos x="3855" y="2723"/>
                </a:cxn>
                <a:cxn ang="0">
                  <a:pos x="13" y="2723"/>
                </a:cxn>
                <a:cxn ang="0">
                  <a:pos x="13" y="13"/>
                </a:cxn>
                <a:cxn ang="0">
                  <a:pos x="0" y="0"/>
                </a:cxn>
              </a:cxnLst>
              <a:rect l="0" t="0" r="r" b="b"/>
              <a:pathLst>
                <a:path w="3868" h="2736">
                  <a:moveTo>
                    <a:pt x="0" y="0"/>
                  </a:moveTo>
                  <a:lnTo>
                    <a:pt x="0" y="2736"/>
                  </a:lnTo>
                  <a:lnTo>
                    <a:pt x="3868" y="2736"/>
                  </a:lnTo>
                  <a:lnTo>
                    <a:pt x="3868" y="0"/>
                  </a:lnTo>
                  <a:lnTo>
                    <a:pt x="0" y="0"/>
                  </a:lnTo>
                  <a:lnTo>
                    <a:pt x="13" y="13"/>
                  </a:lnTo>
                  <a:lnTo>
                    <a:pt x="3855" y="13"/>
                  </a:lnTo>
                  <a:lnTo>
                    <a:pt x="3855" y="2723"/>
                  </a:lnTo>
                  <a:lnTo>
                    <a:pt x="13" y="2723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44" name="Freeform 68"/>
            <p:cNvSpPr>
              <a:spLocks noChangeAspect="1"/>
            </p:cNvSpPr>
            <p:nvPr/>
          </p:nvSpPr>
          <p:spPr bwMode="auto">
            <a:xfrm>
              <a:off x="1167" y="785"/>
              <a:ext cx="754" cy="173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85" y="626"/>
                </a:cxn>
                <a:cxn ang="0">
                  <a:pos x="1158" y="1480"/>
                </a:cxn>
                <a:cxn ang="0">
                  <a:pos x="1158" y="2567"/>
                </a:cxn>
                <a:cxn ang="0">
                  <a:pos x="1171" y="2567"/>
                </a:cxn>
                <a:cxn ang="0">
                  <a:pos x="1171" y="1473"/>
                </a:cxn>
                <a:cxn ang="0">
                  <a:pos x="698" y="620"/>
                </a:cxn>
                <a:cxn ang="0">
                  <a:pos x="6" y="0"/>
                </a:cxn>
                <a:cxn ang="0">
                  <a:pos x="0" y="6"/>
                </a:cxn>
              </a:cxnLst>
              <a:rect l="0" t="0" r="r" b="b"/>
              <a:pathLst>
                <a:path w="1171" h="2567">
                  <a:moveTo>
                    <a:pt x="0" y="6"/>
                  </a:moveTo>
                  <a:lnTo>
                    <a:pt x="685" y="626"/>
                  </a:lnTo>
                  <a:lnTo>
                    <a:pt x="1158" y="1480"/>
                  </a:lnTo>
                  <a:lnTo>
                    <a:pt x="1158" y="2567"/>
                  </a:lnTo>
                  <a:lnTo>
                    <a:pt x="1171" y="2567"/>
                  </a:lnTo>
                  <a:lnTo>
                    <a:pt x="1171" y="1473"/>
                  </a:lnTo>
                  <a:lnTo>
                    <a:pt x="698" y="62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45" name="Freeform 69"/>
            <p:cNvSpPr>
              <a:spLocks noChangeAspect="1"/>
            </p:cNvSpPr>
            <p:nvPr/>
          </p:nvSpPr>
          <p:spPr bwMode="auto">
            <a:xfrm>
              <a:off x="888" y="851"/>
              <a:ext cx="1044" cy="1693"/>
            </a:xfrm>
            <a:custGeom>
              <a:avLst/>
              <a:gdLst/>
              <a:ahLst/>
              <a:cxnLst>
                <a:cxn ang="0">
                  <a:pos x="1613" y="0"/>
                </a:cxn>
                <a:cxn ang="0">
                  <a:pos x="4" y="1714"/>
                </a:cxn>
                <a:cxn ang="0">
                  <a:pos x="0" y="2506"/>
                </a:cxn>
                <a:cxn ang="0">
                  <a:pos x="13" y="2506"/>
                </a:cxn>
                <a:cxn ang="0">
                  <a:pos x="17" y="1721"/>
                </a:cxn>
                <a:cxn ang="0">
                  <a:pos x="1619" y="7"/>
                </a:cxn>
                <a:cxn ang="0">
                  <a:pos x="1613" y="0"/>
                </a:cxn>
              </a:cxnLst>
              <a:rect l="0" t="0" r="r" b="b"/>
              <a:pathLst>
                <a:path w="1619" h="2506">
                  <a:moveTo>
                    <a:pt x="1613" y="0"/>
                  </a:moveTo>
                  <a:lnTo>
                    <a:pt x="4" y="1714"/>
                  </a:lnTo>
                  <a:lnTo>
                    <a:pt x="0" y="2506"/>
                  </a:lnTo>
                  <a:lnTo>
                    <a:pt x="13" y="2506"/>
                  </a:lnTo>
                  <a:lnTo>
                    <a:pt x="17" y="1721"/>
                  </a:lnTo>
                  <a:lnTo>
                    <a:pt x="1619" y="7"/>
                  </a:lnTo>
                  <a:lnTo>
                    <a:pt x="16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46" name="Freeform 70"/>
            <p:cNvSpPr>
              <a:spLocks noChangeAspect="1"/>
            </p:cNvSpPr>
            <p:nvPr/>
          </p:nvSpPr>
          <p:spPr bwMode="auto">
            <a:xfrm>
              <a:off x="664" y="935"/>
              <a:ext cx="663" cy="1615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0" y="1259"/>
                </a:cxn>
                <a:cxn ang="0">
                  <a:pos x="0" y="2392"/>
                </a:cxn>
                <a:cxn ang="0">
                  <a:pos x="13" y="2392"/>
                </a:cxn>
                <a:cxn ang="0">
                  <a:pos x="13" y="1265"/>
                </a:cxn>
                <a:cxn ang="0">
                  <a:pos x="1029" y="6"/>
                </a:cxn>
                <a:cxn ang="0">
                  <a:pos x="1016" y="0"/>
                </a:cxn>
              </a:cxnLst>
              <a:rect l="0" t="0" r="r" b="b"/>
              <a:pathLst>
                <a:path w="1029" h="2392">
                  <a:moveTo>
                    <a:pt x="1016" y="0"/>
                  </a:moveTo>
                  <a:lnTo>
                    <a:pt x="0" y="1259"/>
                  </a:lnTo>
                  <a:lnTo>
                    <a:pt x="0" y="2392"/>
                  </a:lnTo>
                  <a:lnTo>
                    <a:pt x="13" y="2392"/>
                  </a:lnTo>
                  <a:lnTo>
                    <a:pt x="13" y="1265"/>
                  </a:lnTo>
                  <a:lnTo>
                    <a:pt x="1029" y="6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47" name="Freeform 71"/>
            <p:cNvSpPr>
              <a:spLocks noChangeAspect="1"/>
            </p:cNvSpPr>
            <p:nvPr/>
          </p:nvSpPr>
          <p:spPr bwMode="auto">
            <a:xfrm>
              <a:off x="1081" y="1241"/>
              <a:ext cx="504" cy="127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05" y="383"/>
                </a:cxn>
                <a:cxn ang="0">
                  <a:pos x="766" y="990"/>
                </a:cxn>
                <a:cxn ang="0">
                  <a:pos x="769" y="1892"/>
                </a:cxn>
                <a:cxn ang="0">
                  <a:pos x="782" y="1892"/>
                </a:cxn>
                <a:cxn ang="0">
                  <a:pos x="779" y="983"/>
                </a:cxn>
                <a:cxn ang="0">
                  <a:pos x="418" y="377"/>
                </a:cxn>
                <a:cxn ang="0">
                  <a:pos x="6" y="0"/>
                </a:cxn>
                <a:cxn ang="0">
                  <a:pos x="0" y="7"/>
                </a:cxn>
              </a:cxnLst>
              <a:rect l="0" t="0" r="r" b="b"/>
              <a:pathLst>
                <a:path w="782" h="1892">
                  <a:moveTo>
                    <a:pt x="0" y="7"/>
                  </a:moveTo>
                  <a:lnTo>
                    <a:pt x="405" y="383"/>
                  </a:lnTo>
                  <a:lnTo>
                    <a:pt x="766" y="990"/>
                  </a:lnTo>
                  <a:lnTo>
                    <a:pt x="769" y="1892"/>
                  </a:lnTo>
                  <a:lnTo>
                    <a:pt x="782" y="1892"/>
                  </a:lnTo>
                  <a:lnTo>
                    <a:pt x="779" y="983"/>
                  </a:lnTo>
                  <a:lnTo>
                    <a:pt x="418" y="377"/>
                  </a:lnTo>
                  <a:lnTo>
                    <a:pt x="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48" name="Freeform 72"/>
            <p:cNvSpPr>
              <a:spLocks noChangeAspect="1"/>
            </p:cNvSpPr>
            <p:nvPr/>
          </p:nvSpPr>
          <p:spPr bwMode="auto">
            <a:xfrm>
              <a:off x="877" y="1491"/>
              <a:ext cx="424" cy="105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0" y="367"/>
                </a:cxn>
                <a:cxn ang="0">
                  <a:pos x="643" y="779"/>
                </a:cxn>
                <a:cxn ang="0">
                  <a:pos x="643" y="1564"/>
                </a:cxn>
                <a:cxn ang="0">
                  <a:pos x="656" y="1564"/>
                </a:cxn>
                <a:cxn ang="0">
                  <a:pos x="656" y="773"/>
                </a:cxn>
                <a:cxn ang="0">
                  <a:pos x="402" y="360"/>
                </a:cxn>
                <a:cxn ang="0">
                  <a:pos x="7" y="0"/>
                </a:cxn>
                <a:cxn ang="0">
                  <a:pos x="0" y="7"/>
                </a:cxn>
              </a:cxnLst>
              <a:rect l="0" t="0" r="r" b="b"/>
              <a:pathLst>
                <a:path w="656" h="1564">
                  <a:moveTo>
                    <a:pt x="0" y="7"/>
                  </a:moveTo>
                  <a:lnTo>
                    <a:pt x="390" y="367"/>
                  </a:lnTo>
                  <a:lnTo>
                    <a:pt x="643" y="779"/>
                  </a:lnTo>
                  <a:lnTo>
                    <a:pt x="643" y="1564"/>
                  </a:lnTo>
                  <a:lnTo>
                    <a:pt x="656" y="1564"/>
                  </a:lnTo>
                  <a:lnTo>
                    <a:pt x="656" y="773"/>
                  </a:lnTo>
                  <a:lnTo>
                    <a:pt x="402" y="360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49" name="Freeform 73"/>
            <p:cNvSpPr>
              <a:spLocks noChangeAspect="1"/>
            </p:cNvSpPr>
            <p:nvPr/>
          </p:nvSpPr>
          <p:spPr bwMode="auto">
            <a:xfrm>
              <a:off x="2254" y="1051"/>
              <a:ext cx="278" cy="12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92"/>
                </a:cxn>
                <a:cxn ang="0">
                  <a:pos x="416" y="1782"/>
                </a:cxn>
                <a:cxn ang="0">
                  <a:pos x="419" y="1788"/>
                </a:cxn>
                <a:cxn ang="0">
                  <a:pos x="432" y="1782"/>
                </a:cxn>
                <a:cxn ang="0">
                  <a:pos x="428" y="1775"/>
                </a:cxn>
                <a:cxn ang="0">
                  <a:pos x="13" y="892"/>
                </a:cxn>
                <a:cxn ang="0">
                  <a:pos x="13" y="0"/>
                </a:cxn>
                <a:cxn ang="0">
                  <a:pos x="0" y="0"/>
                </a:cxn>
              </a:cxnLst>
              <a:rect l="0" t="0" r="r" b="b"/>
              <a:pathLst>
                <a:path w="432" h="1788">
                  <a:moveTo>
                    <a:pt x="0" y="0"/>
                  </a:moveTo>
                  <a:lnTo>
                    <a:pt x="0" y="892"/>
                  </a:lnTo>
                  <a:lnTo>
                    <a:pt x="416" y="1782"/>
                  </a:lnTo>
                  <a:lnTo>
                    <a:pt x="419" y="1788"/>
                  </a:lnTo>
                  <a:lnTo>
                    <a:pt x="432" y="1782"/>
                  </a:lnTo>
                  <a:lnTo>
                    <a:pt x="428" y="1775"/>
                  </a:lnTo>
                  <a:lnTo>
                    <a:pt x="13" y="892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50" name="Freeform 74"/>
            <p:cNvSpPr>
              <a:spLocks noChangeAspect="1"/>
            </p:cNvSpPr>
            <p:nvPr/>
          </p:nvSpPr>
          <p:spPr bwMode="auto">
            <a:xfrm>
              <a:off x="894" y="1649"/>
              <a:ext cx="1358" cy="370"/>
            </a:xfrm>
            <a:custGeom>
              <a:avLst/>
              <a:gdLst/>
              <a:ahLst/>
              <a:cxnLst>
                <a:cxn ang="0">
                  <a:pos x="2099" y="0"/>
                </a:cxn>
                <a:cxn ang="0">
                  <a:pos x="620" y="535"/>
                </a:cxn>
                <a:cxn ang="0">
                  <a:pos x="0" y="535"/>
                </a:cxn>
                <a:cxn ang="0">
                  <a:pos x="0" y="548"/>
                </a:cxn>
                <a:cxn ang="0">
                  <a:pos x="620" y="548"/>
                </a:cxn>
                <a:cxn ang="0">
                  <a:pos x="2106" y="13"/>
                </a:cxn>
                <a:cxn ang="0">
                  <a:pos x="2099" y="0"/>
                </a:cxn>
              </a:cxnLst>
              <a:rect l="0" t="0" r="r" b="b"/>
              <a:pathLst>
                <a:path w="2106" h="548">
                  <a:moveTo>
                    <a:pt x="2099" y="0"/>
                  </a:moveTo>
                  <a:lnTo>
                    <a:pt x="620" y="535"/>
                  </a:lnTo>
                  <a:lnTo>
                    <a:pt x="0" y="535"/>
                  </a:lnTo>
                  <a:lnTo>
                    <a:pt x="0" y="548"/>
                  </a:lnTo>
                  <a:lnTo>
                    <a:pt x="620" y="548"/>
                  </a:lnTo>
                  <a:lnTo>
                    <a:pt x="2106" y="13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51" name="Rectangle 75"/>
            <p:cNvSpPr>
              <a:spLocks noChangeAspect="1" noChangeArrowheads="1"/>
            </p:cNvSpPr>
            <p:nvPr/>
          </p:nvSpPr>
          <p:spPr bwMode="auto">
            <a:xfrm>
              <a:off x="663" y="2250"/>
              <a:ext cx="236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52" name="Rectangle 76"/>
            <p:cNvSpPr>
              <a:spLocks noChangeAspect="1" noChangeArrowheads="1"/>
            </p:cNvSpPr>
            <p:nvPr/>
          </p:nvSpPr>
          <p:spPr bwMode="auto">
            <a:xfrm>
              <a:off x="2250" y="2577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53" name="Rectangle 77"/>
            <p:cNvSpPr>
              <a:spLocks noChangeAspect="1" noChangeArrowheads="1"/>
            </p:cNvSpPr>
            <p:nvPr/>
          </p:nvSpPr>
          <p:spPr bwMode="auto">
            <a:xfrm>
              <a:off x="2361" y="2577"/>
              <a:ext cx="8" cy="3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54" name="Rectangle 78"/>
            <p:cNvSpPr>
              <a:spLocks noChangeAspect="1" noChangeArrowheads="1"/>
            </p:cNvSpPr>
            <p:nvPr/>
          </p:nvSpPr>
          <p:spPr bwMode="auto">
            <a:xfrm>
              <a:off x="2471" y="2574"/>
              <a:ext cx="9" cy="3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55" name="Rectangle 79"/>
            <p:cNvSpPr>
              <a:spLocks noChangeAspect="1" noChangeArrowheads="1"/>
            </p:cNvSpPr>
            <p:nvPr/>
          </p:nvSpPr>
          <p:spPr bwMode="auto">
            <a:xfrm>
              <a:off x="2582" y="2577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56" name="Rectangle 80"/>
            <p:cNvSpPr>
              <a:spLocks noChangeAspect="1" noChangeArrowheads="1"/>
            </p:cNvSpPr>
            <p:nvPr/>
          </p:nvSpPr>
          <p:spPr bwMode="auto">
            <a:xfrm>
              <a:off x="2699" y="2577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57" name="Rectangle 81"/>
            <p:cNvSpPr>
              <a:spLocks noChangeAspect="1" noChangeArrowheads="1"/>
            </p:cNvSpPr>
            <p:nvPr/>
          </p:nvSpPr>
          <p:spPr bwMode="auto">
            <a:xfrm>
              <a:off x="2670" y="2625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77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58" name="Rectangle 82"/>
            <p:cNvSpPr>
              <a:spLocks noChangeAspect="1" noChangeArrowheads="1"/>
            </p:cNvSpPr>
            <p:nvPr/>
          </p:nvSpPr>
          <p:spPr bwMode="auto">
            <a:xfrm>
              <a:off x="2444" y="262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73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59" name="Rectangle 83"/>
            <p:cNvSpPr>
              <a:spLocks noChangeAspect="1" noChangeArrowheads="1"/>
            </p:cNvSpPr>
            <p:nvPr/>
          </p:nvSpPr>
          <p:spPr bwMode="auto">
            <a:xfrm>
              <a:off x="2223" y="262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69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60" name="Rectangle 84"/>
            <p:cNvSpPr>
              <a:spLocks noChangeAspect="1" noChangeArrowheads="1"/>
            </p:cNvSpPr>
            <p:nvPr/>
          </p:nvSpPr>
          <p:spPr bwMode="auto">
            <a:xfrm>
              <a:off x="2001" y="262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61" name="Rectangle 85"/>
            <p:cNvSpPr>
              <a:spLocks noChangeAspect="1" noChangeArrowheads="1"/>
            </p:cNvSpPr>
            <p:nvPr/>
          </p:nvSpPr>
          <p:spPr bwMode="auto">
            <a:xfrm>
              <a:off x="1769" y="2617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61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62" name="Rectangle 86"/>
            <p:cNvSpPr>
              <a:spLocks noChangeAspect="1" noChangeArrowheads="1"/>
            </p:cNvSpPr>
            <p:nvPr/>
          </p:nvSpPr>
          <p:spPr bwMode="auto">
            <a:xfrm>
              <a:off x="2028" y="2574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63" name="Rectangle 87"/>
            <p:cNvSpPr>
              <a:spLocks noChangeAspect="1" noChangeArrowheads="1"/>
            </p:cNvSpPr>
            <p:nvPr/>
          </p:nvSpPr>
          <p:spPr bwMode="auto">
            <a:xfrm>
              <a:off x="2141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64" name="Rectangle 88"/>
            <p:cNvSpPr>
              <a:spLocks noChangeAspect="1" noChangeArrowheads="1"/>
            </p:cNvSpPr>
            <p:nvPr/>
          </p:nvSpPr>
          <p:spPr bwMode="auto">
            <a:xfrm>
              <a:off x="1913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65" name="Rectangle 89"/>
            <p:cNvSpPr>
              <a:spLocks noChangeAspect="1" noChangeArrowheads="1"/>
            </p:cNvSpPr>
            <p:nvPr/>
          </p:nvSpPr>
          <p:spPr bwMode="auto">
            <a:xfrm>
              <a:off x="1796" y="2574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66" name="Rectangle 90"/>
            <p:cNvSpPr>
              <a:spLocks noChangeAspect="1" noChangeArrowheads="1"/>
            </p:cNvSpPr>
            <p:nvPr/>
          </p:nvSpPr>
          <p:spPr bwMode="auto">
            <a:xfrm>
              <a:off x="1689" y="2574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67" name="Rectangle 91"/>
            <p:cNvSpPr>
              <a:spLocks noChangeAspect="1" noChangeArrowheads="1"/>
            </p:cNvSpPr>
            <p:nvPr/>
          </p:nvSpPr>
          <p:spPr bwMode="auto">
            <a:xfrm>
              <a:off x="1575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68" name="Rectangle 92"/>
            <p:cNvSpPr>
              <a:spLocks noChangeAspect="1" noChangeArrowheads="1"/>
            </p:cNvSpPr>
            <p:nvPr/>
          </p:nvSpPr>
          <p:spPr bwMode="auto">
            <a:xfrm>
              <a:off x="1457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69" name="Rectangle 93"/>
            <p:cNvSpPr>
              <a:spLocks noChangeAspect="1" noChangeArrowheads="1"/>
            </p:cNvSpPr>
            <p:nvPr/>
          </p:nvSpPr>
          <p:spPr bwMode="auto">
            <a:xfrm>
              <a:off x="1348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70" name="Rectangle 94"/>
            <p:cNvSpPr>
              <a:spLocks noChangeAspect="1" noChangeArrowheads="1"/>
            </p:cNvSpPr>
            <p:nvPr/>
          </p:nvSpPr>
          <p:spPr bwMode="auto">
            <a:xfrm>
              <a:off x="1237" y="2574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71" name="Rectangle 95"/>
            <p:cNvSpPr>
              <a:spLocks noChangeAspect="1" noChangeArrowheads="1"/>
            </p:cNvSpPr>
            <p:nvPr/>
          </p:nvSpPr>
          <p:spPr bwMode="auto">
            <a:xfrm>
              <a:off x="1123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72" name="Rectangle 96"/>
            <p:cNvSpPr>
              <a:spLocks noChangeAspect="1" noChangeArrowheads="1"/>
            </p:cNvSpPr>
            <p:nvPr/>
          </p:nvSpPr>
          <p:spPr bwMode="auto">
            <a:xfrm>
              <a:off x="1011" y="2574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73" name="Rectangle 97"/>
            <p:cNvSpPr>
              <a:spLocks noChangeAspect="1" noChangeArrowheads="1"/>
            </p:cNvSpPr>
            <p:nvPr/>
          </p:nvSpPr>
          <p:spPr bwMode="auto">
            <a:xfrm>
              <a:off x="1544" y="262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57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74" name="Rectangle 98"/>
            <p:cNvSpPr>
              <a:spLocks noChangeAspect="1" noChangeArrowheads="1"/>
            </p:cNvSpPr>
            <p:nvPr/>
          </p:nvSpPr>
          <p:spPr bwMode="auto">
            <a:xfrm>
              <a:off x="1313" y="2628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53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75" name="Rectangle 99"/>
            <p:cNvSpPr>
              <a:spLocks noChangeAspect="1" noChangeArrowheads="1"/>
            </p:cNvSpPr>
            <p:nvPr/>
          </p:nvSpPr>
          <p:spPr bwMode="auto">
            <a:xfrm>
              <a:off x="1091" y="2628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49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3067" name="Rectangle 100"/>
            <p:cNvSpPr>
              <a:spLocks noChangeAspect="1" noChangeArrowheads="1"/>
            </p:cNvSpPr>
            <p:nvPr/>
          </p:nvSpPr>
          <p:spPr bwMode="auto">
            <a:xfrm>
              <a:off x="1005" y="2246"/>
              <a:ext cx="198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639077" name="Rectangle 101"/>
            <p:cNvSpPr>
              <a:spLocks noChangeAspect="1" noChangeArrowheads="1"/>
            </p:cNvSpPr>
            <p:nvPr/>
          </p:nvSpPr>
          <p:spPr bwMode="auto">
            <a:xfrm>
              <a:off x="859" y="2625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78" name="Rectangle 102"/>
            <p:cNvSpPr>
              <a:spLocks noChangeAspect="1" noChangeArrowheads="1"/>
            </p:cNvSpPr>
            <p:nvPr/>
          </p:nvSpPr>
          <p:spPr bwMode="auto">
            <a:xfrm>
              <a:off x="635" y="262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41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79" name="Rectangle 103"/>
            <p:cNvSpPr>
              <a:spLocks noChangeAspect="1" noChangeArrowheads="1"/>
            </p:cNvSpPr>
            <p:nvPr/>
          </p:nvSpPr>
          <p:spPr bwMode="auto">
            <a:xfrm>
              <a:off x="412" y="2625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37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3071" name="Rectangle 104"/>
            <p:cNvSpPr>
              <a:spLocks noChangeAspect="1" noChangeArrowheads="1"/>
            </p:cNvSpPr>
            <p:nvPr/>
          </p:nvSpPr>
          <p:spPr bwMode="auto">
            <a:xfrm>
              <a:off x="687" y="2338"/>
              <a:ext cx="189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Picro-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072" name="Rectangle 105"/>
            <p:cNvSpPr>
              <a:spLocks noChangeAspect="1" noChangeArrowheads="1"/>
            </p:cNvSpPr>
            <p:nvPr/>
          </p:nvSpPr>
          <p:spPr bwMode="auto">
            <a:xfrm>
              <a:off x="687" y="2422"/>
              <a:ext cx="196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639082" name="Rectangle 106"/>
            <p:cNvSpPr>
              <a:spLocks noChangeAspect="1" noChangeArrowheads="1"/>
            </p:cNvSpPr>
            <p:nvPr/>
          </p:nvSpPr>
          <p:spPr bwMode="auto">
            <a:xfrm>
              <a:off x="894" y="2572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83" name="Rectangle 107"/>
            <p:cNvSpPr>
              <a:spLocks noChangeAspect="1" noChangeArrowheads="1"/>
            </p:cNvSpPr>
            <p:nvPr/>
          </p:nvSpPr>
          <p:spPr bwMode="auto">
            <a:xfrm>
              <a:off x="779" y="2572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84" name="Rectangle 108"/>
            <p:cNvSpPr>
              <a:spLocks noChangeAspect="1" noChangeArrowheads="1"/>
            </p:cNvSpPr>
            <p:nvPr/>
          </p:nvSpPr>
          <p:spPr bwMode="auto">
            <a:xfrm>
              <a:off x="671" y="2574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85" name="Rectangle 109"/>
            <p:cNvSpPr>
              <a:spLocks noChangeAspect="1" noChangeArrowheads="1"/>
            </p:cNvSpPr>
            <p:nvPr/>
          </p:nvSpPr>
          <p:spPr bwMode="auto">
            <a:xfrm>
              <a:off x="558" y="2572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86" name="Rectangle 110"/>
            <p:cNvSpPr>
              <a:spLocks noChangeAspect="1" noChangeArrowheads="1"/>
            </p:cNvSpPr>
            <p:nvPr/>
          </p:nvSpPr>
          <p:spPr bwMode="auto">
            <a:xfrm>
              <a:off x="442" y="2572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87" name="Rectangle 111"/>
            <p:cNvSpPr>
              <a:spLocks noChangeAspect="1" noChangeArrowheads="1"/>
            </p:cNvSpPr>
            <p:nvPr/>
          </p:nvSpPr>
          <p:spPr bwMode="auto">
            <a:xfrm>
              <a:off x="330" y="2491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88" name="Rectangle 112"/>
            <p:cNvSpPr>
              <a:spLocks noChangeAspect="1" noChangeArrowheads="1"/>
            </p:cNvSpPr>
            <p:nvPr/>
          </p:nvSpPr>
          <p:spPr bwMode="auto">
            <a:xfrm>
              <a:off x="269" y="2441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89" name="Rectangle 113"/>
            <p:cNvSpPr>
              <a:spLocks noChangeAspect="1" noChangeArrowheads="1"/>
            </p:cNvSpPr>
            <p:nvPr/>
          </p:nvSpPr>
          <p:spPr bwMode="auto">
            <a:xfrm>
              <a:off x="332" y="2371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90" name="Rectangle 114"/>
            <p:cNvSpPr>
              <a:spLocks noChangeAspect="1" noChangeArrowheads="1"/>
            </p:cNvSpPr>
            <p:nvPr/>
          </p:nvSpPr>
          <p:spPr bwMode="auto">
            <a:xfrm>
              <a:off x="332" y="2248"/>
              <a:ext cx="42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91" name="Rectangle 115"/>
            <p:cNvSpPr>
              <a:spLocks noChangeAspect="1" noChangeArrowheads="1"/>
            </p:cNvSpPr>
            <p:nvPr/>
          </p:nvSpPr>
          <p:spPr bwMode="auto">
            <a:xfrm>
              <a:off x="269" y="2202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92" name="Rectangle 116"/>
            <p:cNvSpPr>
              <a:spLocks noChangeAspect="1" noChangeArrowheads="1"/>
            </p:cNvSpPr>
            <p:nvPr/>
          </p:nvSpPr>
          <p:spPr bwMode="auto">
            <a:xfrm>
              <a:off x="332" y="2134"/>
              <a:ext cx="44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93" name="Rectangle 117"/>
            <p:cNvSpPr>
              <a:spLocks noChangeAspect="1" noChangeArrowheads="1"/>
            </p:cNvSpPr>
            <p:nvPr/>
          </p:nvSpPr>
          <p:spPr bwMode="auto">
            <a:xfrm>
              <a:off x="332" y="2011"/>
              <a:ext cx="44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94" name="Rectangle 118"/>
            <p:cNvSpPr>
              <a:spLocks noChangeAspect="1" noChangeArrowheads="1"/>
            </p:cNvSpPr>
            <p:nvPr/>
          </p:nvSpPr>
          <p:spPr bwMode="auto">
            <a:xfrm>
              <a:off x="332" y="1889"/>
              <a:ext cx="44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95" name="Rectangle 119"/>
            <p:cNvSpPr>
              <a:spLocks noChangeAspect="1" noChangeArrowheads="1"/>
            </p:cNvSpPr>
            <p:nvPr/>
          </p:nvSpPr>
          <p:spPr bwMode="auto">
            <a:xfrm>
              <a:off x="332" y="1772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96" name="Rectangle 120"/>
            <p:cNvSpPr>
              <a:spLocks noChangeAspect="1" noChangeArrowheads="1"/>
            </p:cNvSpPr>
            <p:nvPr/>
          </p:nvSpPr>
          <p:spPr bwMode="auto">
            <a:xfrm>
              <a:off x="332" y="1649"/>
              <a:ext cx="44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097" name="Rectangle 121"/>
            <p:cNvSpPr>
              <a:spLocks noChangeAspect="1" noChangeArrowheads="1"/>
            </p:cNvSpPr>
            <p:nvPr/>
          </p:nvSpPr>
          <p:spPr bwMode="auto">
            <a:xfrm>
              <a:off x="269" y="1965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98" name="Rectangle 122"/>
            <p:cNvSpPr>
              <a:spLocks noChangeAspect="1" noChangeArrowheads="1"/>
            </p:cNvSpPr>
            <p:nvPr/>
          </p:nvSpPr>
          <p:spPr bwMode="auto">
            <a:xfrm>
              <a:off x="269" y="1729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099" name="Rectangle 123"/>
            <p:cNvSpPr>
              <a:spLocks noChangeAspect="1" noChangeArrowheads="1"/>
            </p:cNvSpPr>
            <p:nvPr/>
          </p:nvSpPr>
          <p:spPr bwMode="auto">
            <a:xfrm>
              <a:off x="332" y="1537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00" name="Rectangle 124"/>
            <p:cNvSpPr>
              <a:spLocks noChangeAspect="1" noChangeArrowheads="1"/>
            </p:cNvSpPr>
            <p:nvPr/>
          </p:nvSpPr>
          <p:spPr bwMode="auto">
            <a:xfrm>
              <a:off x="332" y="1413"/>
              <a:ext cx="42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01" name="Rectangle 125"/>
            <p:cNvSpPr>
              <a:spLocks noChangeAspect="1" noChangeArrowheads="1"/>
            </p:cNvSpPr>
            <p:nvPr/>
          </p:nvSpPr>
          <p:spPr bwMode="auto">
            <a:xfrm>
              <a:off x="332" y="1292"/>
              <a:ext cx="44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02" name="Rectangle 126"/>
            <p:cNvSpPr>
              <a:spLocks noChangeAspect="1" noChangeArrowheads="1"/>
            </p:cNvSpPr>
            <p:nvPr/>
          </p:nvSpPr>
          <p:spPr bwMode="auto">
            <a:xfrm>
              <a:off x="332" y="1170"/>
              <a:ext cx="44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03" name="Rectangle 127"/>
            <p:cNvSpPr>
              <a:spLocks noChangeAspect="1" noChangeArrowheads="1"/>
            </p:cNvSpPr>
            <p:nvPr/>
          </p:nvSpPr>
          <p:spPr bwMode="auto">
            <a:xfrm>
              <a:off x="269" y="1478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104" name="Rectangle 128"/>
            <p:cNvSpPr>
              <a:spLocks noChangeAspect="1" noChangeArrowheads="1"/>
            </p:cNvSpPr>
            <p:nvPr/>
          </p:nvSpPr>
          <p:spPr bwMode="auto">
            <a:xfrm>
              <a:off x="230" y="1248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11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3096" name="Rectangle 129"/>
            <p:cNvSpPr>
              <a:spLocks noChangeAspect="1" noChangeArrowheads="1"/>
            </p:cNvSpPr>
            <p:nvPr/>
          </p:nvSpPr>
          <p:spPr bwMode="auto">
            <a:xfrm>
              <a:off x="432" y="1514"/>
              <a:ext cx="275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(Foid)ite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097" name="Rectangle 130"/>
            <p:cNvSpPr>
              <a:spLocks noChangeAspect="1" noChangeArrowheads="1"/>
            </p:cNvSpPr>
            <p:nvPr/>
          </p:nvSpPr>
          <p:spPr bwMode="auto">
            <a:xfrm>
              <a:off x="1015" y="1400"/>
              <a:ext cx="235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Phono-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098" name="Rectangle 131"/>
            <p:cNvSpPr>
              <a:spLocks noChangeAspect="1" noChangeArrowheads="1"/>
            </p:cNvSpPr>
            <p:nvPr/>
          </p:nvSpPr>
          <p:spPr bwMode="auto">
            <a:xfrm>
              <a:off x="1015" y="1485"/>
              <a:ext cx="267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tephrite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639108" name="Rectangle 132"/>
            <p:cNvSpPr>
              <a:spLocks noChangeAspect="1" noChangeArrowheads="1"/>
            </p:cNvSpPr>
            <p:nvPr/>
          </p:nvSpPr>
          <p:spPr bwMode="auto">
            <a:xfrm>
              <a:off x="332" y="1053"/>
              <a:ext cx="44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09" name="Rectangle 133"/>
            <p:cNvSpPr>
              <a:spLocks noChangeAspect="1" noChangeArrowheads="1"/>
            </p:cNvSpPr>
            <p:nvPr/>
          </p:nvSpPr>
          <p:spPr bwMode="auto">
            <a:xfrm>
              <a:off x="332" y="935"/>
              <a:ext cx="44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10" name="Rectangle 134"/>
            <p:cNvSpPr>
              <a:spLocks noChangeAspect="1" noChangeArrowheads="1"/>
            </p:cNvSpPr>
            <p:nvPr/>
          </p:nvSpPr>
          <p:spPr bwMode="auto">
            <a:xfrm>
              <a:off x="232" y="1013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13</a:t>
              </a:r>
              <a:endParaRPr lang="it-IT" sz="1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3102" name="Rectangle 135"/>
            <p:cNvSpPr>
              <a:spLocks noChangeAspect="1" noChangeArrowheads="1"/>
            </p:cNvSpPr>
            <p:nvPr/>
          </p:nvSpPr>
          <p:spPr bwMode="auto">
            <a:xfrm>
              <a:off x="1211" y="1125"/>
              <a:ext cx="235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Tephri-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03" name="Rectangle 136"/>
            <p:cNvSpPr>
              <a:spLocks noChangeAspect="1" noChangeArrowheads="1"/>
            </p:cNvSpPr>
            <p:nvPr/>
          </p:nvSpPr>
          <p:spPr bwMode="auto">
            <a:xfrm>
              <a:off x="1211" y="1211"/>
              <a:ext cx="316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phonolite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04" name="Rectangle 137"/>
            <p:cNvSpPr>
              <a:spLocks noChangeAspect="1" noChangeArrowheads="1"/>
            </p:cNvSpPr>
            <p:nvPr/>
          </p:nvSpPr>
          <p:spPr bwMode="auto">
            <a:xfrm>
              <a:off x="1499" y="1505"/>
              <a:ext cx="243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05" name="Rectangle 138"/>
            <p:cNvSpPr>
              <a:spLocks noChangeAspect="1" noChangeArrowheads="1"/>
            </p:cNvSpPr>
            <p:nvPr/>
          </p:nvSpPr>
          <p:spPr bwMode="auto">
            <a:xfrm>
              <a:off x="1499" y="1591"/>
              <a:ext cx="281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06" name="Rectangle 139"/>
            <p:cNvSpPr>
              <a:spLocks noChangeAspect="1" noChangeArrowheads="1"/>
            </p:cNvSpPr>
            <p:nvPr/>
          </p:nvSpPr>
          <p:spPr bwMode="auto">
            <a:xfrm>
              <a:off x="1494" y="860"/>
              <a:ext cx="315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Phonolite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07" name="Rectangle 140"/>
            <p:cNvSpPr>
              <a:spLocks noChangeAspect="1" noChangeArrowheads="1"/>
            </p:cNvSpPr>
            <p:nvPr/>
          </p:nvSpPr>
          <p:spPr bwMode="auto">
            <a:xfrm>
              <a:off x="1805" y="1233"/>
              <a:ext cx="287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Trachyte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08" name="Rectangle 141"/>
            <p:cNvSpPr>
              <a:spLocks noChangeAspect="1" noChangeArrowheads="1"/>
            </p:cNvSpPr>
            <p:nvPr/>
          </p:nvSpPr>
          <p:spPr bwMode="auto">
            <a:xfrm>
              <a:off x="1197" y="1676"/>
              <a:ext cx="25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Basaltic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09" name="Rectangle 142"/>
            <p:cNvSpPr>
              <a:spLocks noChangeAspect="1" noChangeArrowheads="1"/>
            </p:cNvSpPr>
            <p:nvPr/>
          </p:nvSpPr>
          <p:spPr bwMode="auto">
            <a:xfrm>
              <a:off x="1197" y="1759"/>
              <a:ext cx="28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  Trachy-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10" name="Rectangle 143"/>
            <p:cNvSpPr>
              <a:spLocks noChangeAspect="1" noChangeArrowheads="1"/>
            </p:cNvSpPr>
            <p:nvPr/>
          </p:nvSpPr>
          <p:spPr bwMode="auto">
            <a:xfrm>
              <a:off x="1197" y="1843"/>
              <a:ext cx="297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   ndesite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11" name="Rectangle 144"/>
            <p:cNvSpPr>
              <a:spLocks noChangeAspect="1" noChangeArrowheads="1"/>
            </p:cNvSpPr>
            <p:nvPr/>
          </p:nvSpPr>
          <p:spPr bwMode="auto">
            <a:xfrm>
              <a:off x="1823" y="1514"/>
              <a:ext cx="42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Trachydacite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12" name="Rectangle 145"/>
            <p:cNvSpPr>
              <a:spLocks noChangeAspect="1" noChangeArrowheads="1"/>
            </p:cNvSpPr>
            <p:nvPr/>
          </p:nvSpPr>
          <p:spPr bwMode="auto">
            <a:xfrm>
              <a:off x="997" y="1867"/>
              <a:ext cx="243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13" name="Rectangle 146"/>
            <p:cNvSpPr>
              <a:spLocks noChangeAspect="1" noChangeArrowheads="1"/>
            </p:cNvSpPr>
            <p:nvPr/>
          </p:nvSpPr>
          <p:spPr bwMode="auto">
            <a:xfrm>
              <a:off x="997" y="1939"/>
              <a:ext cx="196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14" name="Rectangle 147"/>
            <p:cNvSpPr>
              <a:spLocks noChangeAspect="1" noChangeArrowheads="1"/>
            </p:cNvSpPr>
            <p:nvPr/>
          </p:nvSpPr>
          <p:spPr bwMode="auto">
            <a:xfrm>
              <a:off x="1310" y="2167"/>
              <a:ext cx="25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Basaltic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15" name="Rectangle 148"/>
            <p:cNvSpPr>
              <a:spLocks noChangeAspect="1" noChangeArrowheads="1"/>
            </p:cNvSpPr>
            <p:nvPr/>
          </p:nvSpPr>
          <p:spPr bwMode="auto">
            <a:xfrm>
              <a:off x="1297" y="2250"/>
              <a:ext cx="289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16" name="Rectangle 149"/>
            <p:cNvSpPr>
              <a:spLocks noChangeAspect="1" noChangeArrowheads="1"/>
            </p:cNvSpPr>
            <p:nvPr/>
          </p:nvSpPr>
          <p:spPr bwMode="auto">
            <a:xfrm>
              <a:off x="1620" y="2117"/>
              <a:ext cx="289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17" name="Rectangle 150"/>
            <p:cNvSpPr>
              <a:spLocks noChangeAspect="1" noChangeArrowheads="1"/>
            </p:cNvSpPr>
            <p:nvPr/>
          </p:nvSpPr>
          <p:spPr bwMode="auto">
            <a:xfrm>
              <a:off x="2029" y="1998"/>
              <a:ext cx="208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Dacite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18" name="Rectangle 151"/>
            <p:cNvSpPr>
              <a:spLocks noChangeAspect="1" noChangeArrowheads="1"/>
            </p:cNvSpPr>
            <p:nvPr/>
          </p:nvSpPr>
          <p:spPr bwMode="auto">
            <a:xfrm>
              <a:off x="2420" y="1603"/>
              <a:ext cx="269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Rhyolite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19" name="Rectangle 152"/>
            <p:cNvSpPr>
              <a:spLocks noChangeAspect="1" noChangeArrowheads="1"/>
            </p:cNvSpPr>
            <p:nvPr/>
          </p:nvSpPr>
          <p:spPr bwMode="auto">
            <a:xfrm>
              <a:off x="714" y="1696"/>
              <a:ext cx="297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 Tephrite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20" name="Rectangle 153"/>
            <p:cNvSpPr>
              <a:spLocks noChangeAspect="1" noChangeArrowheads="1"/>
            </p:cNvSpPr>
            <p:nvPr/>
          </p:nvSpPr>
          <p:spPr bwMode="auto">
            <a:xfrm>
              <a:off x="714" y="1778"/>
              <a:ext cx="281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000">
                  <a:solidFill>
                    <a:srgbClr val="000000"/>
                  </a:solidFill>
                  <a:effectLst/>
                  <a:latin typeface="Calibri" pitchFamily="34" charset="0"/>
                </a:rPr>
                <a:t>Basanite</a:t>
              </a:r>
              <a:endParaRPr lang="it-IT" sz="1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639130" name="Freeform 154"/>
            <p:cNvSpPr>
              <a:spLocks noChangeAspect="1"/>
            </p:cNvSpPr>
            <p:nvPr/>
          </p:nvSpPr>
          <p:spPr bwMode="auto">
            <a:xfrm>
              <a:off x="2674" y="2561"/>
              <a:ext cx="15" cy="20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10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31" name="Freeform 155"/>
            <p:cNvSpPr>
              <a:spLocks noChangeAspect="1"/>
            </p:cNvSpPr>
            <p:nvPr/>
          </p:nvSpPr>
          <p:spPr bwMode="auto">
            <a:xfrm>
              <a:off x="2662" y="2537"/>
              <a:ext cx="14" cy="20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32" name="Freeform 156"/>
            <p:cNvSpPr>
              <a:spLocks noChangeAspect="1"/>
            </p:cNvSpPr>
            <p:nvPr/>
          </p:nvSpPr>
          <p:spPr bwMode="auto">
            <a:xfrm>
              <a:off x="2652" y="2515"/>
              <a:ext cx="13" cy="20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9" y="0"/>
                </a:cxn>
                <a:cxn ang="0">
                  <a:pos x="0" y="6"/>
                </a:cxn>
                <a:cxn ang="0">
                  <a:pos x="9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9" y="0"/>
                  </a:lnTo>
                  <a:lnTo>
                    <a:pt x="0" y="6"/>
                  </a:lnTo>
                  <a:lnTo>
                    <a:pt x="9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33" name="Freeform 157"/>
            <p:cNvSpPr>
              <a:spLocks noChangeAspect="1"/>
            </p:cNvSpPr>
            <p:nvPr/>
          </p:nvSpPr>
          <p:spPr bwMode="auto">
            <a:xfrm>
              <a:off x="2639" y="2491"/>
              <a:ext cx="14" cy="19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34" name="Freeform 158"/>
            <p:cNvSpPr>
              <a:spLocks noChangeAspect="1"/>
            </p:cNvSpPr>
            <p:nvPr/>
          </p:nvSpPr>
          <p:spPr bwMode="auto">
            <a:xfrm>
              <a:off x="2626" y="2466"/>
              <a:ext cx="17" cy="21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35" name="Freeform 159"/>
            <p:cNvSpPr>
              <a:spLocks noChangeAspect="1"/>
            </p:cNvSpPr>
            <p:nvPr/>
          </p:nvSpPr>
          <p:spPr bwMode="auto">
            <a:xfrm>
              <a:off x="2616" y="2445"/>
              <a:ext cx="14" cy="20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36" name="Freeform 160"/>
            <p:cNvSpPr>
              <a:spLocks noChangeAspect="1"/>
            </p:cNvSpPr>
            <p:nvPr/>
          </p:nvSpPr>
          <p:spPr bwMode="auto">
            <a:xfrm>
              <a:off x="2603" y="2421"/>
              <a:ext cx="17" cy="19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37" name="Freeform 161"/>
            <p:cNvSpPr>
              <a:spLocks noChangeAspect="1"/>
            </p:cNvSpPr>
            <p:nvPr/>
          </p:nvSpPr>
          <p:spPr bwMode="auto">
            <a:xfrm>
              <a:off x="2593" y="2397"/>
              <a:ext cx="15" cy="20"/>
            </a:xfrm>
            <a:custGeom>
              <a:avLst/>
              <a:gdLst/>
              <a:ahLst/>
              <a:cxnLst>
                <a:cxn ang="0">
                  <a:pos x="23" y="22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3" y="22"/>
                </a:cxn>
              </a:cxnLst>
              <a:rect l="0" t="0" r="r" b="b"/>
              <a:pathLst>
                <a:path w="23" h="29">
                  <a:moveTo>
                    <a:pt x="23" y="22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38" name="Freeform 162"/>
            <p:cNvSpPr>
              <a:spLocks noChangeAspect="1"/>
            </p:cNvSpPr>
            <p:nvPr/>
          </p:nvSpPr>
          <p:spPr bwMode="auto">
            <a:xfrm>
              <a:off x="2580" y="2375"/>
              <a:ext cx="17" cy="19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39" name="Freeform 163"/>
            <p:cNvSpPr>
              <a:spLocks noChangeAspect="1"/>
            </p:cNvSpPr>
            <p:nvPr/>
          </p:nvSpPr>
          <p:spPr bwMode="auto">
            <a:xfrm>
              <a:off x="2569" y="2350"/>
              <a:ext cx="15" cy="21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3" y="23"/>
                </a:cxn>
              </a:cxnLst>
              <a:rect l="0" t="0" r="r" b="b"/>
              <a:pathLst>
                <a:path w="23" h="30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40" name="Freeform 164"/>
            <p:cNvSpPr>
              <a:spLocks noChangeAspect="1"/>
            </p:cNvSpPr>
            <p:nvPr/>
          </p:nvSpPr>
          <p:spPr bwMode="auto">
            <a:xfrm>
              <a:off x="2557" y="2327"/>
              <a:ext cx="17" cy="19"/>
            </a:xfrm>
            <a:custGeom>
              <a:avLst/>
              <a:gdLst/>
              <a:ahLst/>
              <a:cxnLst>
                <a:cxn ang="0">
                  <a:pos x="26" y="2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6" y="26"/>
                </a:cxn>
              </a:cxnLst>
              <a:rect l="0" t="0" r="r" b="b"/>
              <a:pathLst>
                <a:path w="26" h="29">
                  <a:moveTo>
                    <a:pt x="26" y="2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41" name="Freeform 165"/>
            <p:cNvSpPr>
              <a:spLocks noChangeAspect="1"/>
            </p:cNvSpPr>
            <p:nvPr/>
          </p:nvSpPr>
          <p:spPr bwMode="auto">
            <a:xfrm>
              <a:off x="2547" y="2304"/>
              <a:ext cx="14" cy="20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42" name="Freeform 166"/>
            <p:cNvSpPr>
              <a:spLocks noChangeAspect="1"/>
            </p:cNvSpPr>
            <p:nvPr/>
          </p:nvSpPr>
          <p:spPr bwMode="auto">
            <a:xfrm>
              <a:off x="2534" y="2280"/>
              <a:ext cx="17" cy="21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43" name="Freeform 167"/>
            <p:cNvSpPr>
              <a:spLocks noChangeAspect="1"/>
            </p:cNvSpPr>
            <p:nvPr/>
          </p:nvSpPr>
          <p:spPr bwMode="auto">
            <a:xfrm>
              <a:off x="2526" y="2264"/>
              <a:ext cx="12" cy="12"/>
            </a:xfrm>
            <a:custGeom>
              <a:avLst/>
              <a:gdLst/>
              <a:ahLst/>
              <a:cxnLst>
                <a:cxn ang="0">
                  <a:pos x="19" y="1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0" y="19"/>
                </a:cxn>
                <a:cxn ang="0">
                  <a:pos x="19" y="16"/>
                </a:cxn>
              </a:cxnLst>
              <a:rect l="0" t="0" r="r" b="b"/>
              <a:pathLst>
                <a:path w="19" h="19">
                  <a:moveTo>
                    <a:pt x="19" y="1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0" y="19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44" name="Rectangle 168"/>
            <p:cNvSpPr>
              <a:spLocks noChangeAspect="1" noChangeArrowheads="1"/>
            </p:cNvSpPr>
            <p:nvPr/>
          </p:nvSpPr>
          <p:spPr bwMode="auto">
            <a:xfrm>
              <a:off x="1371" y="2744"/>
              <a:ext cx="397" cy="1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3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 SiO</a:t>
              </a:r>
              <a:r>
                <a:rPr lang="it-IT" sz="1300" b="1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it-IT" sz="2000" baseline="-250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145" name="Rectangle 169"/>
            <p:cNvSpPr>
              <a:spLocks noChangeAspect="1" noChangeArrowheads="1"/>
            </p:cNvSpPr>
            <p:nvPr/>
          </p:nvSpPr>
          <p:spPr bwMode="auto">
            <a:xfrm>
              <a:off x="2250" y="777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46" name="Rectangle 170"/>
            <p:cNvSpPr>
              <a:spLocks noChangeAspect="1" noChangeArrowheads="1"/>
            </p:cNvSpPr>
            <p:nvPr/>
          </p:nvSpPr>
          <p:spPr bwMode="auto">
            <a:xfrm>
              <a:off x="2361" y="777"/>
              <a:ext cx="8" cy="3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47" name="Rectangle 171"/>
            <p:cNvSpPr>
              <a:spLocks noChangeAspect="1" noChangeArrowheads="1"/>
            </p:cNvSpPr>
            <p:nvPr/>
          </p:nvSpPr>
          <p:spPr bwMode="auto">
            <a:xfrm>
              <a:off x="2471" y="775"/>
              <a:ext cx="9" cy="3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48" name="Rectangle 172"/>
            <p:cNvSpPr>
              <a:spLocks noChangeAspect="1" noChangeArrowheads="1"/>
            </p:cNvSpPr>
            <p:nvPr/>
          </p:nvSpPr>
          <p:spPr bwMode="auto">
            <a:xfrm>
              <a:off x="2582" y="775"/>
              <a:ext cx="9" cy="3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49" name="Rectangle 173"/>
            <p:cNvSpPr>
              <a:spLocks noChangeAspect="1" noChangeArrowheads="1"/>
            </p:cNvSpPr>
            <p:nvPr/>
          </p:nvSpPr>
          <p:spPr bwMode="auto">
            <a:xfrm>
              <a:off x="2699" y="775"/>
              <a:ext cx="9" cy="3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50" name="Rectangle 174"/>
            <p:cNvSpPr>
              <a:spLocks noChangeAspect="1" noChangeArrowheads="1"/>
            </p:cNvSpPr>
            <p:nvPr/>
          </p:nvSpPr>
          <p:spPr bwMode="auto">
            <a:xfrm>
              <a:off x="2028" y="775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51" name="Rectangle 175"/>
            <p:cNvSpPr>
              <a:spLocks noChangeAspect="1" noChangeArrowheads="1"/>
            </p:cNvSpPr>
            <p:nvPr/>
          </p:nvSpPr>
          <p:spPr bwMode="auto">
            <a:xfrm>
              <a:off x="2141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52" name="Rectangle 176"/>
            <p:cNvSpPr>
              <a:spLocks noChangeAspect="1" noChangeArrowheads="1"/>
            </p:cNvSpPr>
            <p:nvPr/>
          </p:nvSpPr>
          <p:spPr bwMode="auto">
            <a:xfrm>
              <a:off x="1913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53" name="Rectangle 177"/>
            <p:cNvSpPr>
              <a:spLocks noChangeAspect="1" noChangeArrowheads="1"/>
            </p:cNvSpPr>
            <p:nvPr/>
          </p:nvSpPr>
          <p:spPr bwMode="auto">
            <a:xfrm>
              <a:off x="1796" y="775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54" name="Rectangle 178"/>
            <p:cNvSpPr>
              <a:spLocks noChangeAspect="1" noChangeArrowheads="1"/>
            </p:cNvSpPr>
            <p:nvPr/>
          </p:nvSpPr>
          <p:spPr bwMode="auto">
            <a:xfrm>
              <a:off x="1689" y="775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55" name="Rectangle 179"/>
            <p:cNvSpPr>
              <a:spLocks noChangeAspect="1" noChangeArrowheads="1"/>
            </p:cNvSpPr>
            <p:nvPr/>
          </p:nvSpPr>
          <p:spPr bwMode="auto">
            <a:xfrm>
              <a:off x="1575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56" name="Rectangle 180"/>
            <p:cNvSpPr>
              <a:spLocks noChangeAspect="1" noChangeArrowheads="1"/>
            </p:cNvSpPr>
            <p:nvPr/>
          </p:nvSpPr>
          <p:spPr bwMode="auto">
            <a:xfrm>
              <a:off x="1457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57" name="Rectangle 181"/>
            <p:cNvSpPr>
              <a:spLocks noChangeAspect="1" noChangeArrowheads="1"/>
            </p:cNvSpPr>
            <p:nvPr/>
          </p:nvSpPr>
          <p:spPr bwMode="auto">
            <a:xfrm>
              <a:off x="1348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58" name="Rectangle 182"/>
            <p:cNvSpPr>
              <a:spLocks noChangeAspect="1" noChangeArrowheads="1"/>
            </p:cNvSpPr>
            <p:nvPr/>
          </p:nvSpPr>
          <p:spPr bwMode="auto">
            <a:xfrm>
              <a:off x="1237" y="772"/>
              <a:ext cx="9" cy="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59" name="Rectangle 183"/>
            <p:cNvSpPr>
              <a:spLocks noChangeAspect="1" noChangeArrowheads="1"/>
            </p:cNvSpPr>
            <p:nvPr/>
          </p:nvSpPr>
          <p:spPr bwMode="auto">
            <a:xfrm>
              <a:off x="1123" y="775"/>
              <a:ext cx="8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60" name="Rectangle 184"/>
            <p:cNvSpPr>
              <a:spLocks noChangeAspect="1" noChangeArrowheads="1"/>
            </p:cNvSpPr>
            <p:nvPr/>
          </p:nvSpPr>
          <p:spPr bwMode="auto">
            <a:xfrm>
              <a:off x="1011" y="775"/>
              <a:ext cx="9" cy="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61" name="Rectangle 185"/>
            <p:cNvSpPr>
              <a:spLocks noChangeAspect="1" noChangeArrowheads="1"/>
            </p:cNvSpPr>
            <p:nvPr/>
          </p:nvSpPr>
          <p:spPr bwMode="auto">
            <a:xfrm>
              <a:off x="894" y="772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62" name="Rectangle 186"/>
            <p:cNvSpPr>
              <a:spLocks noChangeAspect="1" noChangeArrowheads="1"/>
            </p:cNvSpPr>
            <p:nvPr/>
          </p:nvSpPr>
          <p:spPr bwMode="auto">
            <a:xfrm>
              <a:off x="779" y="772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63" name="Rectangle 187"/>
            <p:cNvSpPr>
              <a:spLocks noChangeAspect="1" noChangeArrowheads="1"/>
            </p:cNvSpPr>
            <p:nvPr/>
          </p:nvSpPr>
          <p:spPr bwMode="auto">
            <a:xfrm>
              <a:off x="671" y="772"/>
              <a:ext cx="8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64" name="Rectangle 188"/>
            <p:cNvSpPr>
              <a:spLocks noChangeAspect="1" noChangeArrowheads="1"/>
            </p:cNvSpPr>
            <p:nvPr/>
          </p:nvSpPr>
          <p:spPr bwMode="auto">
            <a:xfrm>
              <a:off x="558" y="772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65" name="Rectangle 189"/>
            <p:cNvSpPr>
              <a:spLocks noChangeAspect="1" noChangeArrowheads="1"/>
            </p:cNvSpPr>
            <p:nvPr/>
          </p:nvSpPr>
          <p:spPr bwMode="auto">
            <a:xfrm>
              <a:off x="442" y="772"/>
              <a:ext cx="9" cy="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66" name="Rectangle 190"/>
            <p:cNvSpPr>
              <a:spLocks noChangeAspect="1" noChangeArrowheads="1"/>
            </p:cNvSpPr>
            <p:nvPr/>
          </p:nvSpPr>
          <p:spPr bwMode="auto">
            <a:xfrm>
              <a:off x="2768" y="2491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67" name="Rectangle 191"/>
            <p:cNvSpPr>
              <a:spLocks noChangeAspect="1" noChangeArrowheads="1"/>
            </p:cNvSpPr>
            <p:nvPr/>
          </p:nvSpPr>
          <p:spPr bwMode="auto">
            <a:xfrm>
              <a:off x="2770" y="2371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68" name="Rectangle 192"/>
            <p:cNvSpPr>
              <a:spLocks noChangeAspect="1" noChangeArrowheads="1"/>
            </p:cNvSpPr>
            <p:nvPr/>
          </p:nvSpPr>
          <p:spPr bwMode="auto">
            <a:xfrm>
              <a:off x="2770" y="2248"/>
              <a:ext cx="42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69" name="Rectangle 193"/>
            <p:cNvSpPr>
              <a:spLocks noChangeAspect="1" noChangeArrowheads="1"/>
            </p:cNvSpPr>
            <p:nvPr/>
          </p:nvSpPr>
          <p:spPr bwMode="auto">
            <a:xfrm>
              <a:off x="2770" y="2134"/>
              <a:ext cx="45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70" name="Rectangle 194"/>
            <p:cNvSpPr>
              <a:spLocks noChangeAspect="1" noChangeArrowheads="1"/>
            </p:cNvSpPr>
            <p:nvPr/>
          </p:nvSpPr>
          <p:spPr bwMode="auto">
            <a:xfrm>
              <a:off x="2770" y="2011"/>
              <a:ext cx="45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71" name="Rectangle 195"/>
            <p:cNvSpPr>
              <a:spLocks noChangeAspect="1" noChangeArrowheads="1"/>
            </p:cNvSpPr>
            <p:nvPr/>
          </p:nvSpPr>
          <p:spPr bwMode="auto">
            <a:xfrm>
              <a:off x="2770" y="1889"/>
              <a:ext cx="45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72" name="Rectangle 196"/>
            <p:cNvSpPr>
              <a:spLocks noChangeAspect="1" noChangeArrowheads="1"/>
            </p:cNvSpPr>
            <p:nvPr/>
          </p:nvSpPr>
          <p:spPr bwMode="auto">
            <a:xfrm>
              <a:off x="2770" y="1772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73" name="Rectangle 197"/>
            <p:cNvSpPr>
              <a:spLocks noChangeAspect="1" noChangeArrowheads="1"/>
            </p:cNvSpPr>
            <p:nvPr/>
          </p:nvSpPr>
          <p:spPr bwMode="auto">
            <a:xfrm>
              <a:off x="2770" y="1649"/>
              <a:ext cx="45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74" name="Rectangle 198"/>
            <p:cNvSpPr>
              <a:spLocks noChangeAspect="1" noChangeArrowheads="1"/>
            </p:cNvSpPr>
            <p:nvPr/>
          </p:nvSpPr>
          <p:spPr bwMode="auto">
            <a:xfrm>
              <a:off x="2770" y="1537"/>
              <a:ext cx="42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75" name="Rectangle 199"/>
            <p:cNvSpPr>
              <a:spLocks noChangeAspect="1" noChangeArrowheads="1"/>
            </p:cNvSpPr>
            <p:nvPr/>
          </p:nvSpPr>
          <p:spPr bwMode="auto">
            <a:xfrm>
              <a:off x="2770" y="1413"/>
              <a:ext cx="42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76" name="Rectangle 200"/>
            <p:cNvSpPr>
              <a:spLocks noChangeAspect="1" noChangeArrowheads="1"/>
            </p:cNvSpPr>
            <p:nvPr/>
          </p:nvSpPr>
          <p:spPr bwMode="auto">
            <a:xfrm>
              <a:off x="2770" y="1292"/>
              <a:ext cx="45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77" name="Rectangle 201"/>
            <p:cNvSpPr>
              <a:spLocks noChangeAspect="1" noChangeArrowheads="1"/>
            </p:cNvSpPr>
            <p:nvPr/>
          </p:nvSpPr>
          <p:spPr bwMode="auto">
            <a:xfrm>
              <a:off x="2770" y="1170"/>
              <a:ext cx="45" cy="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78" name="Rectangle 202"/>
            <p:cNvSpPr>
              <a:spLocks noChangeAspect="1" noChangeArrowheads="1"/>
            </p:cNvSpPr>
            <p:nvPr/>
          </p:nvSpPr>
          <p:spPr bwMode="auto">
            <a:xfrm>
              <a:off x="2770" y="1053"/>
              <a:ext cx="45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79" name="Rectangle 203"/>
            <p:cNvSpPr>
              <a:spLocks noChangeAspect="1" noChangeArrowheads="1"/>
            </p:cNvSpPr>
            <p:nvPr/>
          </p:nvSpPr>
          <p:spPr bwMode="auto">
            <a:xfrm>
              <a:off x="2770" y="935"/>
              <a:ext cx="45" cy="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80" name="Rectangle 204"/>
            <p:cNvSpPr>
              <a:spLocks noChangeAspect="1" noChangeArrowheads="1"/>
            </p:cNvSpPr>
            <p:nvPr/>
          </p:nvSpPr>
          <p:spPr bwMode="auto">
            <a:xfrm rot="16200000">
              <a:off x="-127" y="1578"/>
              <a:ext cx="659" cy="1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3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 Na</a:t>
              </a:r>
              <a:r>
                <a:rPr lang="it-IT" sz="1300" b="1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3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O+K</a:t>
              </a:r>
              <a:r>
                <a:rPr lang="it-IT" sz="1300" b="1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13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endParaRPr lang="it-IT" sz="2000" baseline="-250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39181" name="Freeform 205"/>
            <p:cNvSpPr>
              <a:spLocks noChangeAspect="1"/>
            </p:cNvSpPr>
            <p:nvPr/>
          </p:nvSpPr>
          <p:spPr bwMode="auto">
            <a:xfrm>
              <a:off x="616" y="1349"/>
              <a:ext cx="1965" cy="1257"/>
            </a:xfrm>
            <a:custGeom>
              <a:avLst/>
              <a:gdLst/>
              <a:ahLst/>
              <a:cxnLst>
                <a:cxn ang="0">
                  <a:pos x="3640" y="0"/>
                </a:cxn>
                <a:cxn ang="0">
                  <a:pos x="4091" y="2396"/>
                </a:cxn>
                <a:cxn ang="0">
                  <a:pos x="0" y="2387"/>
                </a:cxn>
                <a:cxn ang="0">
                  <a:pos x="601" y="1886"/>
                </a:cxn>
                <a:cxn ang="0">
                  <a:pos x="1428" y="1210"/>
                </a:cxn>
                <a:cxn ang="0">
                  <a:pos x="2246" y="668"/>
                </a:cxn>
                <a:cxn ang="0">
                  <a:pos x="3089" y="217"/>
                </a:cxn>
                <a:cxn ang="0">
                  <a:pos x="3640" y="0"/>
                </a:cxn>
              </a:cxnLst>
              <a:rect l="0" t="0" r="r" b="b"/>
              <a:pathLst>
                <a:path w="4091" h="2396">
                  <a:moveTo>
                    <a:pt x="3640" y="0"/>
                  </a:moveTo>
                  <a:lnTo>
                    <a:pt x="4091" y="2396"/>
                  </a:lnTo>
                  <a:lnTo>
                    <a:pt x="0" y="2387"/>
                  </a:lnTo>
                  <a:lnTo>
                    <a:pt x="601" y="1886"/>
                  </a:lnTo>
                  <a:lnTo>
                    <a:pt x="1428" y="1210"/>
                  </a:lnTo>
                  <a:lnTo>
                    <a:pt x="2246" y="668"/>
                  </a:lnTo>
                  <a:lnTo>
                    <a:pt x="3089" y="217"/>
                  </a:lnTo>
                  <a:lnTo>
                    <a:pt x="3640" y="0"/>
                  </a:lnTo>
                  <a:close/>
                </a:path>
              </a:pathLst>
            </a:custGeom>
            <a:solidFill>
              <a:srgbClr val="FFFF00">
                <a:alpha val="60001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639182" name="Freeform 206"/>
            <p:cNvSpPr>
              <a:spLocks noChangeAspect="1"/>
            </p:cNvSpPr>
            <p:nvPr/>
          </p:nvSpPr>
          <p:spPr bwMode="auto">
            <a:xfrm>
              <a:off x="333" y="779"/>
              <a:ext cx="2024" cy="1827"/>
            </a:xfrm>
            <a:custGeom>
              <a:avLst/>
              <a:gdLst/>
              <a:ahLst/>
              <a:cxnLst>
                <a:cxn ang="0">
                  <a:pos x="592" y="3472"/>
                </a:cxn>
                <a:cxn ang="0">
                  <a:pos x="1185" y="2955"/>
                </a:cxn>
                <a:cxn ang="0">
                  <a:pos x="2120" y="2203"/>
                </a:cxn>
                <a:cxn ang="0">
                  <a:pos x="2663" y="1844"/>
                </a:cxn>
                <a:cxn ang="0">
                  <a:pos x="3406" y="1427"/>
                </a:cxn>
                <a:cxn ang="0">
                  <a:pos x="4215" y="1068"/>
                </a:cxn>
                <a:cxn ang="0">
                  <a:pos x="4015" y="0"/>
                </a:cxn>
                <a:cxn ang="0">
                  <a:pos x="8" y="0"/>
                </a:cxn>
                <a:cxn ang="0">
                  <a:pos x="0" y="3481"/>
                </a:cxn>
                <a:cxn ang="0">
                  <a:pos x="592" y="3472"/>
                </a:cxn>
              </a:cxnLst>
              <a:rect l="0" t="0" r="r" b="b"/>
              <a:pathLst>
                <a:path w="4215" h="3481">
                  <a:moveTo>
                    <a:pt x="592" y="3472"/>
                  </a:moveTo>
                  <a:lnTo>
                    <a:pt x="1185" y="2955"/>
                  </a:lnTo>
                  <a:lnTo>
                    <a:pt x="2120" y="2203"/>
                  </a:lnTo>
                  <a:lnTo>
                    <a:pt x="2663" y="1844"/>
                  </a:lnTo>
                  <a:lnTo>
                    <a:pt x="3406" y="1427"/>
                  </a:lnTo>
                  <a:lnTo>
                    <a:pt x="4215" y="1068"/>
                  </a:lnTo>
                  <a:lnTo>
                    <a:pt x="4015" y="0"/>
                  </a:lnTo>
                  <a:lnTo>
                    <a:pt x="8" y="0"/>
                  </a:lnTo>
                  <a:lnTo>
                    <a:pt x="0" y="3481"/>
                  </a:lnTo>
                  <a:lnTo>
                    <a:pt x="592" y="3472"/>
                  </a:lnTo>
                  <a:close/>
                </a:path>
              </a:pathLst>
            </a:custGeom>
            <a:solidFill>
              <a:srgbClr val="FF6600">
                <a:alpha val="60001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3174" name="Rectangle 207"/>
            <p:cNvSpPr>
              <a:spLocks noChangeAspect="1" noChangeArrowheads="1"/>
            </p:cNvSpPr>
            <p:nvPr/>
          </p:nvSpPr>
          <p:spPr bwMode="auto">
            <a:xfrm>
              <a:off x="1367" y="2386"/>
              <a:ext cx="1084" cy="1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sz="1700" b="1">
                  <a:solidFill>
                    <a:schemeClr val="tx1"/>
                  </a:solidFill>
                  <a:effectLst/>
                  <a:latin typeface="Calibri" pitchFamily="34" charset="0"/>
                </a:rPr>
                <a:t>SUBALKALINE Field</a:t>
              </a:r>
              <a:endParaRPr lang="it-IT" sz="2800" baseline="-25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3175" name="Rectangle 208"/>
            <p:cNvSpPr>
              <a:spLocks noChangeAspect="1" noChangeArrowheads="1"/>
            </p:cNvSpPr>
            <p:nvPr/>
          </p:nvSpPr>
          <p:spPr bwMode="auto">
            <a:xfrm>
              <a:off x="498" y="954"/>
              <a:ext cx="551" cy="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it-IT" sz="1700" b="1">
                  <a:solidFill>
                    <a:schemeClr val="tx1"/>
                  </a:solidFill>
                  <a:effectLst/>
                  <a:latin typeface="Calibri" pitchFamily="34" charset="0"/>
                </a:rPr>
                <a:t>ALKALINE</a:t>
              </a:r>
            </a:p>
            <a:p>
              <a:pPr algn="ctr" eaLnBrk="0" hangingPunct="0"/>
              <a:r>
                <a:rPr lang="it-IT" sz="1700" b="1">
                  <a:solidFill>
                    <a:schemeClr val="tx1"/>
                  </a:solidFill>
                  <a:effectLst/>
                  <a:latin typeface="Calibri" pitchFamily="34" charset="0"/>
                </a:rPr>
                <a:t>Field</a:t>
              </a:r>
              <a:endParaRPr lang="it-IT" sz="2800" baseline="-250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639185" name="Freeform 209"/>
            <p:cNvSpPr>
              <a:spLocks noChangeAspect="1"/>
            </p:cNvSpPr>
            <p:nvPr/>
          </p:nvSpPr>
          <p:spPr bwMode="auto">
            <a:xfrm>
              <a:off x="894" y="1361"/>
              <a:ext cx="1447" cy="982"/>
            </a:xfrm>
            <a:custGeom>
              <a:avLst/>
              <a:gdLst/>
              <a:ahLst/>
              <a:cxnLst>
                <a:cxn ang="0">
                  <a:pos x="0" y="1870"/>
                </a:cxn>
                <a:cxn ang="0">
                  <a:pos x="1194" y="951"/>
                </a:cxn>
                <a:cxn ang="0">
                  <a:pos x="2413" y="250"/>
                </a:cxn>
                <a:cxn ang="0">
                  <a:pos x="3014" y="0"/>
                </a:cxn>
              </a:cxnLst>
              <a:rect l="0" t="0" r="r" b="b"/>
              <a:pathLst>
                <a:path w="3014" h="1870">
                  <a:moveTo>
                    <a:pt x="0" y="1870"/>
                  </a:moveTo>
                  <a:cubicBezTo>
                    <a:pt x="396" y="1545"/>
                    <a:pt x="792" y="1221"/>
                    <a:pt x="1194" y="951"/>
                  </a:cubicBezTo>
                  <a:cubicBezTo>
                    <a:pt x="1596" y="681"/>
                    <a:pt x="2110" y="409"/>
                    <a:pt x="2413" y="250"/>
                  </a:cubicBezTo>
                  <a:cubicBezTo>
                    <a:pt x="2716" y="91"/>
                    <a:pt x="2865" y="45"/>
                    <a:pt x="3014" y="0"/>
                  </a:cubicBezTo>
                </a:path>
              </a:pathLst>
            </a:custGeom>
            <a:noFill/>
            <a:ln w="76200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  <p:sp>
        <p:nvSpPr>
          <p:cNvPr id="639186" name="Rectangle 210"/>
          <p:cNvSpPr>
            <a:spLocks noChangeArrowheads="1"/>
          </p:cNvSpPr>
          <p:nvPr/>
        </p:nvSpPr>
        <p:spPr bwMode="auto">
          <a:xfrm>
            <a:off x="20638" y="4765675"/>
            <a:ext cx="3621087" cy="592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it-IT" sz="28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	 = 46.0 wt%</a:t>
            </a:r>
          </a:p>
        </p:txBody>
      </p:sp>
      <p:sp>
        <p:nvSpPr>
          <p:cNvPr id="639187" name="Line 211"/>
          <p:cNvSpPr>
            <a:spLocks noChangeShapeType="1"/>
          </p:cNvSpPr>
          <p:nvPr/>
        </p:nvSpPr>
        <p:spPr bwMode="auto">
          <a:xfrm flipH="1" flipV="1">
            <a:off x="1423988" y="2470150"/>
            <a:ext cx="12700" cy="1779588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39188" name="Line 212"/>
          <p:cNvSpPr>
            <a:spLocks noChangeShapeType="1"/>
          </p:cNvSpPr>
          <p:nvPr/>
        </p:nvSpPr>
        <p:spPr bwMode="auto">
          <a:xfrm>
            <a:off x="474663" y="3397250"/>
            <a:ext cx="1517650" cy="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39189" name="Oval 213"/>
          <p:cNvSpPr>
            <a:spLocks noChangeArrowheads="1"/>
          </p:cNvSpPr>
          <p:nvPr/>
        </p:nvSpPr>
        <p:spPr bwMode="auto">
          <a:xfrm>
            <a:off x="1354138" y="3313113"/>
            <a:ext cx="173037" cy="171450"/>
          </a:xfrm>
          <a:prstGeom prst="ellipse">
            <a:avLst/>
          </a:prstGeom>
          <a:solidFill>
            <a:srgbClr val="00CC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39190" name="AutoShape 214"/>
          <p:cNvSpPr>
            <a:spLocks/>
          </p:cNvSpPr>
          <p:nvPr/>
        </p:nvSpPr>
        <p:spPr bwMode="auto">
          <a:xfrm>
            <a:off x="2754313" y="5334000"/>
            <a:ext cx="157162" cy="1214438"/>
          </a:xfrm>
          <a:prstGeom prst="rightBrace">
            <a:avLst>
              <a:gd name="adj1" fmla="val 64394"/>
              <a:gd name="adj2" fmla="val 50000"/>
            </a:avLst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39191" name="Rectangle 215"/>
          <p:cNvSpPr>
            <a:spLocks noChangeArrowheads="1"/>
          </p:cNvSpPr>
          <p:nvPr/>
        </p:nvSpPr>
        <p:spPr bwMode="auto">
          <a:xfrm rot="16200000">
            <a:off x="2497931" y="5569744"/>
            <a:ext cx="1349375" cy="592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4.7 wt%</a:t>
            </a:r>
          </a:p>
        </p:txBody>
      </p:sp>
      <p:sp>
        <p:nvSpPr>
          <p:cNvPr id="639192" name="AutoShape 216"/>
          <p:cNvSpPr>
            <a:spLocks noChangeArrowheads="1"/>
          </p:cNvSpPr>
          <p:nvPr/>
        </p:nvSpPr>
        <p:spPr bwMode="auto">
          <a:xfrm rot="-2190946">
            <a:off x="1273175" y="2449513"/>
            <a:ext cx="2487613" cy="252412"/>
          </a:xfrm>
          <a:prstGeom prst="leftArrow">
            <a:avLst>
              <a:gd name="adj1" fmla="val 30759"/>
              <a:gd name="adj2" fmla="val 107497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39193" name="Line 217"/>
          <p:cNvSpPr>
            <a:spLocks noChangeShapeType="1"/>
          </p:cNvSpPr>
          <p:nvPr/>
        </p:nvSpPr>
        <p:spPr bwMode="auto">
          <a:xfrm flipV="1">
            <a:off x="6003925" y="3213100"/>
            <a:ext cx="7938" cy="903288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39194" name="Line 218"/>
          <p:cNvSpPr>
            <a:spLocks noChangeShapeType="1"/>
          </p:cNvSpPr>
          <p:nvPr/>
        </p:nvSpPr>
        <p:spPr bwMode="auto">
          <a:xfrm flipV="1">
            <a:off x="5416550" y="3860800"/>
            <a:ext cx="1100138" cy="20638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39195" name="Oval 219"/>
          <p:cNvSpPr>
            <a:spLocks noChangeArrowheads="1"/>
          </p:cNvSpPr>
          <p:nvPr/>
        </p:nvSpPr>
        <p:spPr bwMode="auto">
          <a:xfrm>
            <a:off x="5916613" y="3783013"/>
            <a:ext cx="173037" cy="171450"/>
          </a:xfrm>
          <a:prstGeom prst="ellipse">
            <a:avLst/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39196" name="AutoShape 220"/>
          <p:cNvSpPr>
            <a:spLocks noChangeArrowheads="1"/>
          </p:cNvSpPr>
          <p:nvPr/>
        </p:nvSpPr>
        <p:spPr bwMode="auto">
          <a:xfrm rot="15601633">
            <a:off x="5149057" y="2978944"/>
            <a:ext cx="1427162" cy="171450"/>
          </a:xfrm>
          <a:prstGeom prst="leftArrow">
            <a:avLst>
              <a:gd name="adj1" fmla="val 50000"/>
              <a:gd name="adj2" fmla="val 208102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639197" name="Rectangle 221"/>
          <p:cNvSpPr>
            <a:spLocks noChangeArrowheads="1"/>
          </p:cNvSpPr>
          <p:nvPr/>
        </p:nvSpPr>
        <p:spPr bwMode="auto">
          <a:xfrm>
            <a:off x="2647950" y="1212850"/>
            <a:ext cx="3754438" cy="14843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it-IT" sz="3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This </a:t>
            </a:r>
            <a:r>
              <a:rPr lang="it-IT" sz="3200" u="sng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is not</a:t>
            </a:r>
            <a:r>
              <a:rPr lang="it-IT" sz="3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 a sodic rock according to IUGS</a:t>
            </a:r>
          </a:p>
        </p:txBody>
      </p:sp>
      <p:sp>
        <p:nvSpPr>
          <p:cNvPr id="639198" name="Rectangle 222"/>
          <p:cNvSpPr>
            <a:spLocks noChangeArrowheads="1"/>
          </p:cNvSpPr>
          <p:nvPr/>
        </p:nvSpPr>
        <p:spPr bwMode="auto">
          <a:xfrm>
            <a:off x="3413125" y="4489450"/>
            <a:ext cx="2616200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rock has:</a:t>
            </a:r>
          </a:p>
        </p:txBody>
      </p:sp>
      <p:sp>
        <p:nvSpPr>
          <p:cNvPr id="639201" name="Rectangle 225"/>
          <p:cNvSpPr>
            <a:spLocks noChangeArrowheads="1"/>
          </p:cNvSpPr>
          <p:nvPr/>
        </p:nvSpPr>
        <p:spPr bwMode="auto">
          <a:xfrm>
            <a:off x="3254375" y="5019675"/>
            <a:ext cx="2828925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it-IT" sz="23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O/K</a:t>
            </a:r>
            <a:r>
              <a:rPr lang="it-IT" sz="23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= 1.8; </a:t>
            </a:r>
          </a:p>
        </p:txBody>
      </p:sp>
      <p:sp>
        <p:nvSpPr>
          <p:cNvPr id="639202" name="Rectangle 226"/>
          <p:cNvSpPr>
            <a:spLocks noChangeArrowheads="1"/>
          </p:cNvSpPr>
          <p:nvPr/>
        </p:nvSpPr>
        <p:spPr bwMode="auto">
          <a:xfrm>
            <a:off x="6022975" y="5019675"/>
            <a:ext cx="3121025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(Na</a:t>
            </a:r>
            <a:r>
              <a:rPr lang="it-IT" sz="23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O-2)/K</a:t>
            </a:r>
            <a:r>
              <a:rPr lang="it-IT" sz="23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3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= 0.6</a:t>
            </a:r>
          </a:p>
        </p:txBody>
      </p:sp>
      <p:sp>
        <p:nvSpPr>
          <p:cNvPr id="639203" name="Rectangle 227"/>
          <p:cNvSpPr>
            <a:spLocks noChangeArrowheads="1"/>
          </p:cNvSpPr>
          <p:nvPr/>
        </p:nvSpPr>
        <p:spPr bwMode="auto">
          <a:xfrm>
            <a:off x="3767138" y="5575300"/>
            <a:ext cx="5189537" cy="120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it-IT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	       </a:t>
            </a:r>
            <a:r>
              <a:rPr lang="it-IT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sodic rock must:</a:t>
            </a:r>
            <a:br>
              <a:rPr lang="it-IT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1)</a:t>
            </a:r>
            <a:r>
              <a:rPr lang="it-IT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plot in the alkaline field of TAS</a:t>
            </a:r>
            <a:br>
              <a:rPr lang="it-IT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2) </a:t>
            </a:r>
            <a:r>
              <a:rPr lang="it-IT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have (</a:t>
            </a:r>
            <a:r>
              <a:rPr lang="it-IT" sz="2600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it-IT" sz="2600" u="sng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600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O-2)/K</a:t>
            </a:r>
            <a:r>
              <a:rPr lang="it-IT" sz="2600" u="sng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it-IT" sz="2600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&gt;1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39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1000"/>
                                        <p:tgtEl>
                                          <p:spTgt spid="639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38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39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39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39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000"/>
                                        <p:tgtEl>
                                          <p:spTgt spid="639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39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1000"/>
                                        <p:tgtEl>
                                          <p:spTgt spid="639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1000"/>
                                        <p:tgtEl>
                                          <p:spTgt spid="639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39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39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639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639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39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39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39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8980" grpId="0"/>
      <p:bldP spid="639037" grpId="0"/>
      <p:bldP spid="639186" grpId="0"/>
      <p:bldP spid="639189" grpId="0" animBg="1"/>
      <p:bldP spid="639190" grpId="0" animBg="1"/>
      <p:bldP spid="639191" grpId="0"/>
      <p:bldP spid="639192" grpId="0" animBg="1"/>
      <p:bldP spid="639195" grpId="0" animBg="1"/>
      <p:bldP spid="639196" grpId="0" animBg="1"/>
      <p:bldP spid="639197" grpId="0" animBg="1"/>
      <p:bldP spid="639198" grpId="0"/>
      <p:bldP spid="639201" grpId="0"/>
      <p:bldP spid="639202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Text Box 2"/>
          <p:cNvSpPr txBox="1">
            <a:spLocks noChangeArrowheads="1"/>
          </p:cNvSpPr>
          <p:nvPr/>
        </p:nvSpPr>
        <p:spPr bwMode="auto">
          <a:xfrm>
            <a:off x="15875" y="155575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Sodic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Rectangle 62"/>
          <p:cNvSpPr>
            <a:spLocks noChangeArrowheads="1"/>
          </p:cNvSpPr>
          <p:nvPr/>
        </p:nvSpPr>
        <p:spPr bwMode="auto">
          <a:xfrm>
            <a:off x="204952" y="833438"/>
            <a:ext cx="8734096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Tx/>
              <a:buChar char="-"/>
              <a:defRPr/>
            </a:pPr>
            <a:r>
              <a:rPr lang="en-GB" sz="3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More than 90% of the alkaline rocks on Earth.</a:t>
            </a:r>
            <a:endParaRPr lang="en-GB" sz="3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Rectangle 62"/>
          <p:cNvSpPr>
            <a:spLocks noChangeArrowheads="1"/>
          </p:cNvSpPr>
          <p:nvPr/>
        </p:nvSpPr>
        <p:spPr bwMode="auto">
          <a:xfrm>
            <a:off x="204952" y="1338263"/>
            <a:ext cx="8734096" cy="627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Tx/>
              <a:buChar char="-"/>
              <a:defRPr/>
            </a:pPr>
            <a:r>
              <a:rPr lang="en-GB" sz="3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Officially SiO</a:t>
            </a:r>
            <a:r>
              <a:rPr lang="en-GB" sz="30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-undersaturated.</a:t>
            </a:r>
            <a:endParaRPr lang="en-GB" sz="3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Rectangle 62"/>
          <p:cNvSpPr>
            <a:spLocks noChangeArrowheads="1"/>
          </p:cNvSpPr>
          <p:nvPr/>
        </p:nvSpPr>
        <p:spPr bwMode="auto">
          <a:xfrm>
            <a:off x="204952" y="1927225"/>
            <a:ext cx="8734096" cy="1068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Tx/>
              <a:buChar char="-"/>
              <a:defRPr/>
            </a:pPr>
            <a:r>
              <a:rPr lang="en-GB" sz="3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most typical modal (but not necessary present) foid is nepheline.</a:t>
            </a:r>
            <a:endParaRPr lang="en-GB" sz="3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Rectangle 62"/>
          <p:cNvSpPr>
            <a:spLocks noChangeArrowheads="1"/>
          </p:cNvSpPr>
          <p:nvPr/>
        </p:nvSpPr>
        <p:spPr bwMode="auto">
          <a:xfrm>
            <a:off x="0" y="4049713"/>
            <a:ext cx="9144000" cy="3128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Tx/>
              <a:buChar char="-"/>
              <a:defRPr/>
            </a:pPr>
            <a:endParaRPr lang="en-GB" sz="3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" name="Rectangle 62"/>
          <p:cNvSpPr>
            <a:spLocks noChangeArrowheads="1"/>
          </p:cNvSpPr>
          <p:nvPr/>
        </p:nvSpPr>
        <p:spPr bwMode="auto">
          <a:xfrm>
            <a:off x="204952" y="3030538"/>
            <a:ext cx="8734096" cy="1651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Tx/>
              <a:buChar char="-"/>
              <a:defRPr/>
            </a:pP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Other typical minerals are clinopyroxene ± plagioclase ± olivine ±K-feldspar ± Ti-magnetite ± sodic amphibole. Never quartz (present only in the evolved terms).</a:t>
            </a:r>
            <a:endParaRPr lang="en-GB" sz="3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Rectangle 62"/>
          <p:cNvSpPr>
            <a:spLocks noChangeArrowheads="1"/>
          </p:cNvSpPr>
          <p:nvPr/>
        </p:nvSpPr>
        <p:spPr bwMode="auto">
          <a:xfrm>
            <a:off x="204952" y="4576763"/>
            <a:ext cx="8734096" cy="162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Tx/>
              <a:buChar char="-"/>
              <a:defRPr/>
            </a:pP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Type locality: Hawaiian Islands (</a:t>
            </a:r>
            <a:r>
              <a:rPr lang="en-GB" sz="30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even thought that alkaline sodic rocks represent less than 10% in volume of the igneous rocks of these islands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  <a:endParaRPr lang="en-GB" sz="3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8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8578" grpId="0"/>
      <p:bldP spid="4" grpId="0"/>
      <p:bldP spid="5" grpId="0"/>
      <p:bldP spid="6" grpId="0"/>
      <p:bldP spid="7" grpId="0"/>
      <p:bldP spid="8" grpId="0"/>
      <p:bldP spid="9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Text Box 2"/>
          <p:cNvSpPr txBox="1">
            <a:spLocks noChangeArrowheads="1"/>
          </p:cNvSpPr>
          <p:nvPr/>
        </p:nvSpPr>
        <p:spPr bwMode="auto">
          <a:xfrm>
            <a:off x="15875" y="155575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Sodic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07555" name="Text Box 3"/>
          <p:cNvSpPr txBox="1">
            <a:spLocks noChangeArrowheads="1"/>
          </p:cNvSpPr>
          <p:nvPr/>
        </p:nvSpPr>
        <p:spPr bwMode="auto">
          <a:xfrm>
            <a:off x="236483" y="893763"/>
            <a:ext cx="8721834" cy="142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From a tectonic point of view they are always associated to continental rifts or continental/oceanic intraplate settings.</a:t>
            </a:r>
            <a:r>
              <a:rPr lang="en-GB" sz="1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36483" y="2344738"/>
            <a:ext cx="8721834" cy="97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Never found along active margins (subduction zones) or passive margins (e.g., MORB).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236483" y="3352800"/>
            <a:ext cx="8721834" cy="979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High HFSE content (TiTaN anomaly) and low LILE/HFSE ratios.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36483" y="4162425"/>
            <a:ext cx="8721834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endParaRPr lang="en-GB" sz="100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Often with particular isotopic values </a:t>
            </a:r>
            <a:r>
              <a:rPr lang="en-GB" sz="23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 </a:t>
            </a:r>
            <a:r>
              <a:rPr lang="en-GB" sz="2300" baseline="30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87</a:t>
            </a:r>
            <a:r>
              <a:rPr lang="en-GB" sz="23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Sr/</a:t>
            </a:r>
            <a:r>
              <a:rPr lang="en-GB" sz="2300" baseline="30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86</a:t>
            </a:r>
            <a:r>
              <a:rPr lang="en-GB" sz="23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 &lt;BSE e </a:t>
            </a:r>
            <a:r>
              <a:rPr lang="en-GB" sz="2300" baseline="30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143</a:t>
            </a:r>
            <a:r>
              <a:rPr lang="en-GB" sz="23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Nd/</a:t>
            </a:r>
            <a:r>
              <a:rPr lang="en-GB" sz="2300" baseline="30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144</a:t>
            </a:r>
            <a:r>
              <a:rPr lang="en-GB" sz="23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Nd &gt;ChUR). </a:t>
            </a:r>
            <a:r>
              <a:rPr lang="en-GB" sz="23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BSE</a:t>
            </a:r>
            <a:r>
              <a:rPr lang="en-GB" sz="23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Bulk Silicate Earth; </a:t>
            </a:r>
            <a:r>
              <a:rPr lang="en-GB" sz="23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ChUR</a:t>
            </a:r>
            <a:r>
              <a:rPr lang="en-GB" sz="23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Chondritic Uniform Reservoir.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236483" y="5529263"/>
            <a:ext cx="8721834" cy="97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Mantle sources?</a:t>
            </a:r>
          </a:p>
          <a:p>
            <a:pPr>
              <a:lnSpc>
                <a:spcPct val="90000"/>
              </a:lnSpc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“Normal” asthenosphere or very deep mantle…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7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7555" grpId="0"/>
      <p:bldP spid="4" grpId="0"/>
      <p:bldP spid="5" grpId="0"/>
      <p:bldP spid="6" grpId="0"/>
      <p:bldP spid="7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06531" name="Text Box 3"/>
          <p:cNvSpPr txBox="1">
            <a:spLocks noChangeArrowheads="1"/>
          </p:cNvSpPr>
          <p:nvPr/>
        </p:nvSpPr>
        <p:spPr bwMode="auto">
          <a:xfrm>
            <a:off x="204952" y="817563"/>
            <a:ext cx="8784896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Volumetrically insignificant.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04952" y="1438275"/>
            <a:ext cx="8784896" cy="97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One of the most intriguing arguments in experimental petrology.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204952" y="2425700"/>
            <a:ext cx="8784896" cy="97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From strongly SiO</a:t>
            </a:r>
            <a:r>
              <a:rPr lang="en-GB" sz="32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undersaturated to SiO</a:t>
            </a:r>
            <a:r>
              <a:rPr lang="en-GB" sz="32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oversaturated.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04952" y="3435350"/>
            <a:ext cx="8784896" cy="534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Typical foid (if SiO</a:t>
            </a:r>
            <a:r>
              <a:rPr lang="en-GB" sz="32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-undsaturated): leucite.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204952" y="4013200"/>
            <a:ext cx="8784896" cy="186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Found both along active margins (subduction zones) and in continental rifts.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Never found in oceanic intraplate settings or along passive margins 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(e.g., MORB).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204952" y="5894388"/>
            <a:ext cx="8784896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Often associated with ore minerals.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6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06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6530" grpId="0"/>
      <p:bldP spid="406531" grpId="0"/>
      <p:bldP spid="4" grpId="0"/>
      <p:bldP spid="5" grpId="0"/>
      <p:bldP spid="6" grpId="0"/>
      <p:bldP spid="7" grpId="0"/>
      <p:bldP spid="8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Text Box 2"/>
          <p:cNvSpPr txBox="1">
            <a:spLocks noChangeArrowheads="1"/>
          </p:cNvSpPr>
          <p:nvPr/>
        </p:nvSpPr>
        <p:spPr bwMode="auto">
          <a:xfrm>
            <a:off x="204952" y="919163"/>
            <a:ext cx="8784896" cy="979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 mantle source cannot be a “normal” lherzolite (rocks have too much K).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05507" name="Text Box 3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04952" y="1981200"/>
            <a:ext cx="8784896" cy="1420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To explain the high K content it is necessary to hypothesize a source with some K-bearing mineral entering the melt (e.g., phlogopite).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204952" y="3452813"/>
            <a:ext cx="8784896" cy="97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Typically show low HFSE content and high LILE/HFSE ratios. 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204952" y="4481513"/>
            <a:ext cx="8784896" cy="536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High content of incompatible trace elements.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04952" y="5060950"/>
            <a:ext cx="8784896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Often show </a:t>
            </a:r>
            <a:r>
              <a:rPr lang="en-GB" sz="3200" baseline="30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87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Sr/</a:t>
            </a:r>
            <a:r>
              <a:rPr lang="en-GB" sz="3200" baseline="30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86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 &gt;BSE and </a:t>
            </a:r>
            <a:r>
              <a:rPr lang="en-GB" sz="3200" baseline="30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143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Nd/</a:t>
            </a:r>
            <a:r>
              <a:rPr lang="en-GB" sz="3200" baseline="30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144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Nd &lt;ChUR.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5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506" grpId="0" autoUpdateAnimBg="0"/>
      <p:bldP spid="4" grpId="0"/>
      <p:bldP spid="5" grpId="0"/>
      <p:bldP spid="6" grpId="0"/>
      <p:bldP spid="7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1" name="Text Box 3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73" name="Text Box 5"/>
          <p:cNvSpPr txBox="1">
            <a:spLocks noChangeArrowheads="1"/>
          </p:cNvSpPr>
          <p:nvPr/>
        </p:nvSpPr>
        <p:spPr bwMode="auto">
          <a:xfrm>
            <a:off x="394150" y="2259013"/>
            <a:ext cx="1403350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K</a:t>
            </a:r>
            <a:r>
              <a:rPr lang="en-GB" sz="32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74" name="Text Box 6"/>
          <p:cNvSpPr txBox="1">
            <a:spLocks noChangeArrowheads="1"/>
          </p:cNvSpPr>
          <p:nvPr/>
        </p:nvSpPr>
        <p:spPr bwMode="auto">
          <a:xfrm>
            <a:off x="1547813" y="1166813"/>
            <a:ext cx="3887787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Mafic Potassic Rocks</a:t>
            </a:r>
            <a:endParaRPr lang="en-GB" sz="3200" u="sng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75" name="Text Box 7"/>
          <p:cNvSpPr txBox="1">
            <a:spLocks noChangeArrowheads="1"/>
          </p:cNvSpPr>
          <p:nvPr/>
        </p:nvSpPr>
        <p:spPr bwMode="auto">
          <a:xfrm>
            <a:off x="5473700" y="1177925"/>
            <a:ext cx="3419475" cy="9787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Mafic Non-Potassic Rocks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76" name="Text Box 8"/>
          <p:cNvSpPr txBox="1">
            <a:spLocks noChangeArrowheads="1"/>
          </p:cNvSpPr>
          <p:nvPr/>
        </p:nvSpPr>
        <p:spPr bwMode="auto">
          <a:xfrm>
            <a:off x="394150" y="2906713"/>
            <a:ext cx="2843213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K</a:t>
            </a:r>
            <a:r>
              <a:rPr lang="en-GB" sz="32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O/Na</a:t>
            </a:r>
            <a:r>
              <a:rPr lang="en-GB" sz="32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77" name="Text Box 9"/>
          <p:cNvSpPr txBox="1">
            <a:spLocks noChangeArrowheads="1"/>
          </p:cNvSpPr>
          <p:nvPr/>
        </p:nvSpPr>
        <p:spPr bwMode="auto">
          <a:xfrm>
            <a:off x="2843213" y="2259013"/>
            <a:ext cx="240982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&gt;3 wt.%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78" name="Text Box 10"/>
          <p:cNvSpPr txBox="1">
            <a:spLocks noChangeArrowheads="1"/>
          </p:cNvSpPr>
          <p:nvPr/>
        </p:nvSpPr>
        <p:spPr bwMode="auto">
          <a:xfrm>
            <a:off x="6346825" y="2259013"/>
            <a:ext cx="233997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&lt;1 wt.%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79" name="Text Box 11"/>
          <p:cNvSpPr txBox="1">
            <a:spLocks noChangeArrowheads="1"/>
          </p:cNvSpPr>
          <p:nvPr/>
        </p:nvSpPr>
        <p:spPr bwMode="auto">
          <a:xfrm>
            <a:off x="2843213" y="2906713"/>
            <a:ext cx="212407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&gt;1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80" name="Text Box 12"/>
          <p:cNvSpPr txBox="1">
            <a:spLocks noChangeArrowheads="1"/>
          </p:cNvSpPr>
          <p:nvPr/>
        </p:nvSpPr>
        <p:spPr bwMode="auto">
          <a:xfrm>
            <a:off x="6346825" y="2906713"/>
            <a:ext cx="935038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&lt;1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81" name="Text Box 13"/>
          <p:cNvSpPr txBox="1">
            <a:spLocks noChangeArrowheads="1"/>
          </p:cNvSpPr>
          <p:nvPr/>
        </p:nvSpPr>
        <p:spPr bwMode="auto">
          <a:xfrm>
            <a:off x="394150" y="3548063"/>
            <a:ext cx="2843213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SiO</a:t>
            </a:r>
            <a:r>
              <a:rPr lang="en-GB" sz="32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/K</a:t>
            </a:r>
            <a:r>
              <a:rPr lang="en-GB" sz="32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82" name="Text Box 14"/>
          <p:cNvSpPr txBox="1">
            <a:spLocks noChangeArrowheads="1"/>
          </p:cNvSpPr>
          <p:nvPr/>
        </p:nvSpPr>
        <p:spPr bwMode="auto">
          <a:xfrm>
            <a:off x="2843213" y="3548063"/>
            <a:ext cx="212407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&lt;15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83" name="Text Box 15"/>
          <p:cNvSpPr txBox="1">
            <a:spLocks noChangeArrowheads="1"/>
          </p:cNvSpPr>
          <p:nvPr/>
        </p:nvSpPr>
        <p:spPr bwMode="auto">
          <a:xfrm>
            <a:off x="6346825" y="3548063"/>
            <a:ext cx="212407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&gt;25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84" name="Text Box 16"/>
          <p:cNvSpPr txBox="1">
            <a:spLocks noChangeArrowheads="1"/>
          </p:cNvSpPr>
          <p:nvPr/>
        </p:nvSpPr>
        <p:spPr bwMode="auto">
          <a:xfrm>
            <a:off x="394150" y="5368925"/>
            <a:ext cx="2843213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MgO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85" name="Text Box 17"/>
          <p:cNvSpPr txBox="1">
            <a:spLocks noChangeArrowheads="1"/>
          </p:cNvSpPr>
          <p:nvPr/>
        </p:nvSpPr>
        <p:spPr bwMode="auto">
          <a:xfrm>
            <a:off x="2843213" y="5368925"/>
            <a:ext cx="212407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&gt;3 wt.%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86" name="Text Box 18"/>
          <p:cNvSpPr txBox="1">
            <a:spLocks noChangeArrowheads="1"/>
          </p:cNvSpPr>
          <p:nvPr/>
        </p:nvSpPr>
        <p:spPr bwMode="auto">
          <a:xfrm>
            <a:off x="0" y="4365625"/>
            <a:ext cx="9144000" cy="10341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To be classified as </a:t>
            </a:r>
            <a:r>
              <a:rPr lang="en-GB" sz="3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ULTRAPOTASSIC</a:t>
            </a:r>
            <a:r>
              <a:rPr lang="en-GB" sz="3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a rock must match also the following criteria:</a:t>
            </a:r>
            <a:endParaRPr lang="en-GB" sz="3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87" name="Text Box 19"/>
          <p:cNvSpPr txBox="1">
            <a:spLocks noChangeArrowheads="1"/>
          </p:cNvSpPr>
          <p:nvPr/>
        </p:nvSpPr>
        <p:spPr bwMode="auto">
          <a:xfrm>
            <a:off x="394150" y="6027738"/>
            <a:ext cx="2843213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K</a:t>
            </a:r>
            <a:r>
              <a:rPr lang="en-GB" sz="32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O/Na</a:t>
            </a:r>
            <a:r>
              <a:rPr lang="en-GB" sz="32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88" name="Text Box 20"/>
          <p:cNvSpPr txBox="1">
            <a:spLocks noChangeArrowheads="1"/>
          </p:cNvSpPr>
          <p:nvPr/>
        </p:nvSpPr>
        <p:spPr bwMode="auto">
          <a:xfrm>
            <a:off x="2843213" y="6027738"/>
            <a:ext cx="212407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&gt;2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6789" name="Text Box 21"/>
          <p:cNvSpPr txBox="1">
            <a:spLocks noChangeArrowheads="1"/>
          </p:cNvSpPr>
          <p:nvPr/>
        </p:nvSpPr>
        <p:spPr bwMode="auto">
          <a:xfrm>
            <a:off x="6346825" y="5970588"/>
            <a:ext cx="2797175" cy="48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From: Foley et al. (1987) Earth-Sci. Rev., 24, 81-134.</a:t>
            </a:r>
            <a:endParaRPr lang="en-GB" sz="1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6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16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16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6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6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16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6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16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16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16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16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16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16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16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16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16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16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6773" grpId="0"/>
      <p:bldP spid="416774" grpId="0"/>
      <p:bldP spid="416775" grpId="0"/>
      <p:bldP spid="416776" grpId="0"/>
      <p:bldP spid="416777" grpId="0"/>
      <p:bldP spid="416778" grpId="0"/>
      <p:bldP spid="416779" grpId="0"/>
      <p:bldP spid="416780" grpId="0"/>
      <p:bldP spid="416781" grpId="0"/>
      <p:bldP spid="416782" grpId="0"/>
      <p:bldP spid="416783" grpId="0"/>
      <p:bldP spid="416784" grpId="0"/>
      <p:bldP spid="416785" grpId="0"/>
      <p:bldP spid="416786" grpId="0"/>
      <p:bldP spid="416787" grpId="0"/>
      <p:bldP spid="416788" grpId="0"/>
      <p:bldP spid="416789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2478088" y="839788"/>
            <a:ext cx="6592887" cy="5240337"/>
            <a:chOff x="609" y="529"/>
            <a:chExt cx="4153" cy="3301"/>
          </a:xfrm>
          <a:effectLst/>
        </p:grpSpPr>
        <p:sp>
          <p:nvSpPr>
            <p:cNvPr id="418819" name="Rectangle 3"/>
            <p:cNvSpPr>
              <a:spLocks noChangeArrowheads="1"/>
            </p:cNvSpPr>
            <p:nvPr/>
          </p:nvSpPr>
          <p:spPr bwMode="auto">
            <a:xfrm>
              <a:off x="1158" y="648"/>
              <a:ext cx="3598" cy="2713"/>
            </a:xfrm>
            <a:prstGeom prst="rect">
              <a:avLst/>
            </a:prstGeom>
            <a:solidFill>
              <a:srgbClr val="0066FF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20" name="Freeform 4"/>
            <p:cNvSpPr>
              <a:spLocks/>
            </p:cNvSpPr>
            <p:nvPr/>
          </p:nvSpPr>
          <p:spPr bwMode="auto">
            <a:xfrm>
              <a:off x="1163" y="648"/>
              <a:ext cx="1" cy="2713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1" name="Line 5"/>
            <p:cNvSpPr>
              <a:spLocks noChangeShapeType="1"/>
            </p:cNvSpPr>
            <p:nvPr/>
          </p:nvSpPr>
          <p:spPr bwMode="auto">
            <a:xfrm>
              <a:off x="1361" y="648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2" name="Line 6"/>
            <p:cNvSpPr>
              <a:spLocks noChangeShapeType="1"/>
            </p:cNvSpPr>
            <p:nvPr/>
          </p:nvSpPr>
          <p:spPr bwMode="auto">
            <a:xfrm flipV="1">
              <a:off x="1163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3" name="Line 7"/>
            <p:cNvSpPr>
              <a:spLocks noChangeShapeType="1"/>
            </p:cNvSpPr>
            <p:nvPr/>
          </p:nvSpPr>
          <p:spPr bwMode="auto">
            <a:xfrm flipV="1">
              <a:off x="1361" y="3316"/>
              <a:ext cx="2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4" name="Line 8"/>
            <p:cNvSpPr>
              <a:spLocks noChangeShapeType="1"/>
            </p:cNvSpPr>
            <p:nvPr/>
          </p:nvSpPr>
          <p:spPr bwMode="auto">
            <a:xfrm flipV="1">
              <a:off x="15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5" name="Line 9"/>
            <p:cNvSpPr>
              <a:spLocks noChangeShapeType="1"/>
            </p:cNvSpPr>
            <p:nvPr/>
          </p:nvSpPr>
          <p:spPr bwMode="auto">
            <a:xfrm>
              <a:off x="15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6" name="Line 10"/>
            <p:cNvSpPr>
              <a:spLocks noChangeShapeType="1"/>
            </p:cNvSpPr>
            <p:nvPr/>
          </p:nvSpPr>
          <p:spPr bwMode="auto">
            <a:xfrm flipV="1">
              <a:off x="1762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7" name="Line 11"/>
            <p:cNvSpPr>
              <a:spLocks noChangeShapeType="1"/>
            </p:cNvSpPr>
            <p:nvPr/>
          </p:nvSpPr>
          <p:spPr bwMode="auto">
            <a:xfrm>
              <a:off x="1762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8" name="Line 12"/>
            <p:cNvSpPr>
              <a:spLocks noChangeShapeType="1"/>
            </p:cNvSpPr>
            <p:nvPr/>
          </p:nvSpPr>
          <p:spPr bwMode="auto">
            <a:xfrm flipV="1">
              <a:off x="1962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9" name="Line 13"/>
            <p:cNvSpPr>
              <a:spLocks noChangeShapeType="1"/>
            </p:cNvSpPr>
            <p:nvPr/>
          </p:nvSpPr>
          <p:spPr bwMode="auto">
            <a:xfrm>
              <a:off x="1962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0" name="Line 14"/>
            <p:cNvSpPr>
              <a:spLocks noChangeShapeType="1"/>
            </p:cNvSpPr>
            <p:nvPr/>
          </p:nvSpPr>
          <p:spPr bwMode="auto">
            <a:xfrm flipV="1">
              <a:off x="2160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1" name="Line 15"/>
            <p:cNvSpPr>
              <a:spLocks noChangeShapeType="1"/>
            </p:cNvSpPr>
            <p:nvPr/>
          </p:nvSpPr>
          <p:spPr bwMode="auto">
            <a:xfrm>
              <a:off x="2160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2" name="Line 16"/>
            <p:cNvSpPr>
              <a:spLocks noChangeShapeType="1"/>
            </p:cNvSpPr>
            <p:nvPr/>
          </p:nvSpPr>
          <p:spPr bwMode="auto">
            <a:xfrm flipV="1">
              <a:off x="2361" y="3316"/>
              <a:ext cx="2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3" name="Line 17"/>
            <p:cNvSpPr>
              <a:spLocks noChangeShapeType="1"/>
            </p:cNvSpPr>
            <p:nvPr/>
          </p:nvSpPr>
          <p:spPr bwMode="auto">
            <a:xfrm>
              <a:off x="2361" y="648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4" name="Line 18"/>
            <p:cNvSpPr>
              <a:spLocks noChangeShapeType="1"/>
            </p:cNvSpPr>
            <p:nvPr/>
          </p:nvSpPr>
          <p:spPr bwMode="auto">
            <a:xfrm flipV="1">
              <a:off x="2561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5" name="Line 19"/>
            <p:cNvSpPr>
              <a:spLocks noChangeShapeType="1"/>
            </p:cNvSpPr>
            <p:nvPr/>
          </p:nvSpPr>
          <p:spPr bwMode="auto">
            <a:xfrm>
              <a:off x="2561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6" name="Line 20"/>
            <p:cNvSpPr>
              <a:spLocks noChangeShapeType="1"/>
            </p:cNvSpPr>
            <p:nvPr/>
          </p:nvSpPr>
          <p:spPr bwMode="auto">
            <a:xfrm flipV="1">
              <a:off x="2762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7" name="Line 21"/>
            <p:cNvSpPr>
              <a:spLocks noChangeShapeType="1"/>
            </p:cNvSpPr>
            <p:nvPr/>
          </p:nvSpPr>
          <p:spPr bwMode="auto">
            <a:xfrm>
              <a:off x="2762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8" name="Line 22"/>
            <p:cNvSpPr>
              <a:spLocks noChangeShapeType="1"/>
            </p:cNvSpPr>
            <p:nvPr/>
          </p:nvSpPr>
          <p:spPr bwMode="auto">
            <a:xfrm flipV="1">
              <a:off x="2962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9" name="Line 23"/>
            <p:cNvSpPr>
              <a:spLocks noChangeShapeType="1"/>
            </p:cNvSpPr>
            <p:nvPr/>
          </p:nvSpPr>
          <p:spPr bwMode="auto">
            <a:xfrm>
              <a:off x="2962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0" name="Line 24"/>
            <p:cNvSpPr>
              <a:spLocks noChangeShapeType="1"/>
            </p:cNvSpPr>
            <p:nvPr/>
          </p:nvSpPr>
          <p:spPr bwMode="auto">
            <a:xfrm flipV="1">
              <a:off x="31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1" name="Line 25"/>
            <p:cNvSpPr>
              <a:spLocks noChangeShapeType="1"/>
            </p:cNvSpPr>
            <p:nvPr/>
          </p:nvSpPr>
          <p:spPr bwMode="auto">
            <a:xfrm>
              <a:off x="31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2" name="Line 26"/>
            <p:cNvSpPr>
              <a:spLocks noChangeShapeType="1"/>
            </p:cNvSpPr>
            <p:nvPr/>
          </p:nvSpPr>
          <p:spPr bwMode="auto">
            <a:xfrm flipV="1">
              <a:off x="3362" y="3316"/>
              <a:ext cx="1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3" name="Line 27"/>
            <p:cNvSpPr>
              <a:spLocks noChangeShapeType="1"/>
            </p:cNvSpPr>
            <p:nvPr/>
          </p:nvSpPr>
          <p:spPr bwMode="auto">
            <a:xfrm>
              <a:off x="3362" y="648"/>
              <a:ext cx="1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4" name="Line 28"/>
            <p:cNvSpPr>
              <a:spLocks noChangeShapeType="1"/>
            </p:cNvSpPr>
            <p:nvPr/>
          </p:nvSpPr>
          <p:spPr bwMode="auto">
            <a:xfrm flipV="1">
              <a:off x="3561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5" name="Line 29"/>
            <p:cNvSpPr>
              <a:spLocks noChangeShapeType="1"/>
            </p:cNvSpPr>
            <p:nvPr/>
          </p:nvSpPr>
          <p:spPr bwMode="auto">
            <a:xfrm>
              <a:off x="3561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6" name="Line 30"/>
            <p:cNvSpPr>
              <a:spLocks noChangeShapeType="1"/>
            </p:cNvSpPr>
            <p:nvPr/>
          </p:nvSpPr>
          <p:spPr bwMode="auto">
            <a:xfrm flipV="1">
              <a:off x="3762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7" name="Line 31"/>
            <p:cNvSpPr>
              <a:spLocks noChangeShapeType="1"/>
            </p:cNvSpPr>
            <p:nvPr/>
          </p:nvSpPr>
          <p:spPr bwMode="auto">
            <a:xfrm>
              <a:off x="3762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8" name="Line 32"/>
            <p:cNvSpPr>
              <a:spLocks noChangeShapeType="1"/>
            </p:cNvSpPr>
            <p:nvPr/>
          </p:nvSpPr>
          <p:spPr bwMode="auto">
            <a:xfrm flipV="1">
              <a:off x="39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9" name="Line 33"/>
            <p:cNvSpPr>
              <a:spLocks noChangeShapeType="1"/>
            </p:cNvSpPr>
            <p:nvPr/>
          </p:nvSpPr>
          <p:spPr bwMode="auto">
            <a:xfrm>
              <a:off x="39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0" name="Line 34"/>
            <p:cNvSpPr>
              <a:spLocks noChangeShapeType="1"/>
            </p:cNvSpPr>
            <p:nvPr/>
          </p:nvSpPr>
          <p:spPr bwMode="auto">
            <a:xfrm flipV="1">
              <a:off x="41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1" name="Line 35"/>
            <p:cNvSpPr>
              <a:spLocks noChangeShapeType="1"/>
            </p:cNvSpPr>
            <p:nvPr/>
          </p:nvSpPr>
          <p:spPr bwMode="auto">
            <a:xfrm>
              <a:off x="41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2" name="Line 36"/>
            <p:cNvSpPr>
              <a:spLocks noChangeShapeType="1"/>
            </p:cNvSpPr>
            <p:nvPr/>
          </p:nvSpPr>
          <p:spPr bwMode="auto">
            <a:xfrm flipV="1">
              <a:off x="4360" y="3316"/>
              <a:ext cx="2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3" name="Line 37"/>
            <p:cNvSpPr>
              <a:spLocks noChangeShapeType="1"/>
            </p:cNvSpPr>
            <p:nvPr/>
          </p:nvSpPr>
          <p:spPr bwMode="auto">
            <a:xfrm>
              <a:off x="4360" y="648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4" name="Line 38"/>
            <p:cNvSpPr>
              <a:spLocks noChangeShapeType="1"/>
            </p:cNvSpPr>
            <p:nvPr/>
          </p:nvSpPr>
          <p:spPr bwMode="auto">
            <a:xfrm flipV="1">
              <a:off x="4561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5" name="Line 39"/>
            <p:cNvSpPr>
              <a:spLocks noChangeShapeType="1"/>
            </p:cNvSpPr>
            <p:nvPr/>
          </p:nvSpPr>
          <p:spPr bwMode="auto">
            <a:xfrm>
              <a:off x="4561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6" name="Line 40"/>
            <p:cNvSpPr>
              <a:spLocks noChangeShapeType="1"/>
            </p:cNvSpPr>
            <p:nvPr/>
          </p:nvSpPr>
          <p:spPr bwMode="auto">
            <a:xfrm flipV="1">
              <a:off x="47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7" name="Line 41"/>
            <p:cNvSpPr>
              <a:spLocks noChangeShapeType="1"/>
            </p:cNvSpPr>
            <p:nvPr/>
          </p:nvSpPr>
          <p:spPr bwMode="auto">
            <a:xfrm>
              <a:off x="47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8" name="Line 42"/>
            <p:cNvSpPr>
              <a:spLocks noChangeShapeType="1"/>
            </p:cNvSpPr>
            <p:nvPr/>
          </p:nvSpPr>
          <p:spPr bwMode="auto">
            <a:xfrm>
              <a:off x="1163" y="3361"/>
              <a:ext cx="78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9" name="Line 43"/>
            <p:cNvSpPr>
              <a:spLocks noChangeShapeType="1"/>
            </p:cNvSpPr>
            <p:nvPr/>
          </p:nvSpPr>
          <p:spPr bwMode="auto">
            <a:xfrm flipH="1">
              <a:off x="4683" y="3361"/>
              <a:ext cx="78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0" name="Line 44"/>
            <p:cNvSpPr>
              <a:spLocks noChangeShapeType="1"/>
            </p:cNvSpPr>
            <p:nvPr/>
          </p:nvSpPr>
          <p:spPr bwMode="auto">
            <a:xfrm>
              <a:off x="1163" y="3090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1" name="Line 45"/>
            <p:cNvSpPr>
              <a:spLocks noChangeShapeType="1"/>
            </p:cNvSpPr>
            <p:nvPr/>
          </p:nvSpPr>
          <p:spPr bwMode="auto">
            <a:xfrm flipH="1">
              <a:off x="4739" y="3090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2" name="Line 46"/>
            <p:cNvSpPr>
              <a:spLocks noChangeShapeType="1"/>
            </p:cNvSpPr>
            <p:nvPr/>
          </p:nvSpPr>
          <p:spPr bwMode="auto">
            <a:xfrm>
              <a:off x="1163" y="2819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3" name="Line 47"/>
            <p:cNvSpPr>
              <a:spLocks noChangeShapeType="1"/>
            </p:cNvSpPr>
            <p:nvPr/>
          </p:nvSpPr>
          <p:spPr bwMode="auto">
            <a:xfrm flipH="1">
              <a:off x="4730" y="2819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4" name="Line 48"/>
            <p:cNvSpPr>
              <a:spLocks noChangeShapeType="1"/>
            </p:cNvSpPr>
            <p:nvPr/>
          </p:nvSpPr>
          <p:spPr bwMode="auto">
            <a:xfrm>
              <a:off x="1163" y="2547"/>
              <a:ext cx="24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5" name="Line 49"/>
            <p:cNvSpPr>
              <a:spLocks noChangeShapeType="1"/>
            </p:cNvSpPr>
            <p:nvPr/>
          </p:nvSpPr>
          <p:spPr bwMode="auto">
            <a:xfrm flipH="1">
              <a:off x="4739" y="2547"/>
              <a:ext cx="22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6" name="Line 50"/>
            <p:cNvSpPr>
              <a:spLocks noChangeShapeType="1"/>
            </p:cNvSpPr>
            <p:nvPr/>
          </p:nvSpPr>
          <p:spPr bwMode="auto">
            <a:xfrm>
              <a:off x="1163" y="2277"/>
              <a:ext cx="31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7" name="Line 51"/>
            <p:cNvSpPr>
              <a:spLocks noChangeShapeType="1"/>
            </p:cNvSpPr>
            <p:nvPr/>
          </p:nvSpPr>
          <p:spPr bwMode="auto">
            <a:xfrm flipH="1">
              <a:off x="4730" y="2277"/>
              <a:ext cx="31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8" name="Line 52"/>
            <p:cNvSpPr>
              <a:spLocks noChangeShapeType="1"/>
            </p:cNvSpPr>
            <p:nvPr/>
          </p:nvSpPr>
          <p:spPr bwMode="auto">
            <a:xfrm>
              <a:off x="1163" y="2006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9" name="Line 53"/>
            <p:cNvSpPr>
              <a:spLocks noChangeShapeType="1"/>
            </p:cNvSpPr>
            <p:nvPr/>
          </p:nvSpPr>
          <p:spPr bwMode="auto">
            <a:xfrm flipH="1">
              <a:off x="4739" y="2006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0" name="Line 54"/>
            <p:cNvSpPr>
              <a:spLocks noChangeShapeType="1"/>
            </p:cNvSpPr>
            <p:nvPr/>
          </p:nvSpPr>
          <p:spPr bwMode="auto">
            <a:xfrm>
              <a:off x="1163" y="1735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1" name="Line 55"/>
            <p:cNvSpPr>
              <a:spLocks noChangeShapeType="1"/>
            </p:cNvSpPr>
            <p:nvPr/>
          </p:nvSpPr>
          <p:spPr bwMode="auto">
            <a:xfrm flipH="1">
              <a:off x="4730" y="1735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2" name="Line 56"/>
            <p:cNvSpPr>
              <a:spLocks noChangeShapeType="1"/>
            </p:cNvSpPr>
            <p:nvPr/>
          </p:nvSpPr>
          <p:spPr bwMode="auto">
            <a:xfrm>
              <a:off x="1163" y="1464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3" name="Line 57"/>
            <p:cNvSpPr>
              <a:spLocks noChangeShapeType="1"/>
            </p:cNvSpPr>
            <p:nvPr/>
          </p:nvSpPr>
          <p:spPr bwMode="auto">
            <a:xfrm flipH="1">
              <a:off x="4739" y="1464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4" name="Line 58"/>
            <p:cNvSpPr>
              <a:spLocks noChangeShapeType="1"/>
            </p:cNvSpPr>
            <p:nvPr/>
          </p:nvSpPr>
          <p:spPr bwMode="auto">
            <a:xfrm>
              <a:off x="1163" y="1192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5" name="Line 59"/>
            <p:cNvSpPr>
              <a:spLocks noChangeShapeType="1"/>
            </p:cNvSpPr>
            <p:nvPr/>
          </p:nvSpPr>
          <p:spPr bwMode="auto">
            <a:xfrm flipH="1">
              <a:off x="4730" y="1192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6" name="Line 60"/>
            <p:cNvSpPr>
              <a:spLocks noChangeShapeType="1"/>
            </p:cNvSpPr>
            <p:nvPr/>
          </p:nvSpPr>
          <p:spPr bwMode="auto">
            <a:xfrm>
              <a:off x="1163" y="921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7" name="Line 61"/>
            <p:cNvSpPr>
              <a:spLocks noChangeShapeType="1"/>
            </p:cNvSpPr>
            <p:nvPr/>
          </p:nvSpPr>
          <p:spPr bwMode="auto">
            <a:xfrm flipH="1">
              <a:off x="4739" y="921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8" name="Line 62"/>
            <p:cNvSpPr>
              <a:spLocks noChangeShapeType="1"/>
            </p:cNvSpPr>
            <p:nvPr/>
          </p:nvSpPr>
          <p:spPr bwMode="auto">
            <a:xfrm flipH="1">
              <a:off x="4715" y="648"/>
              <a:ext cx="46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9" name="Line 63"/>
            <p:cNvSpPr>
              <a:spLocks noChangeShapeType="1"/>
            </p:cNvSpPr>
            <p:nvPr/>
          </p:nvSpPr>
          <p:spPr bwMode="auto">
            <a:xfrm flipV="1">
              <a:off x="1365" y="1598"/>
              <a:ext cx="1" cy="1763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0" name="Line 64"/>
            <p:cNvSpPr>
              <a:spLocks noChangeShapeType="1"/>
            </p:cNvSpPr>
            <p:nvPr/>
          </p:nvSpPr>
          <p:spPr bwMode="auto">
            <a:xfrm flipV="1">
              <a:off x="1373" y="2439"/>
              <a:ext cx="3388" cy="832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1" name="Line 65"/>
            <p:cNvSpPr>
              <a:spLocks noChangeShapeType="1"/>
            </p:cNvSpPr>
            <p:nvPr/>
          </p:nvSpPr>
          <p:spPr bwMode="auto">
            <a:xfrm flipV="1">
              <a:off x="1373" y="1115"/>
              <a:ext cx="3388" cy="1742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2" name="Line 66"/>
            <p:cNvSpPr>
              <a:spLocks noChangeShapeType="1"/>
            </p:cNvSpPr>
            <p:nvPr/>
          </p:nvSpPr>
          <p:spPr bwMode="auto">
            <a:xfrm flipV="1">
              <a:off x="2062" y="2060"/>
              <a:ext cx="2" cy="1301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3" name="Line 67"/>
            <p:cNvSpPr>
              <a:spLocks noChangeShapeType="1"/>
            </p:cNvSpPr>
            <p:nvPr/>
          </p:nvSpPr>
          <p:spPr bwMode="auto">
            <a:xfrm flipV="1">
              <a:off x="2561" y="1735"/>
              <a:ext cx="2" cy="1559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4" name="Line 68"/>
            <p:cNvSpPr>
              <a:spLocks noChangeShapeType="1"/>
            </p:cNvSpPr>
            <p:nvPr/>
          </p:nvSpPr>
          <p:spPr bwMode="auto">
            <a:xfrm flipV="1">
              <a:off x="3161" y="1572"/>
              <a:ext cx="1" cy="1655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5" name="Text Box 69"/>
            <p:cNvSpPr txBox="1">
              <a:spLocks noChangeArrowheads="1"/>
            </p:cNvSpPr>
            <p:nvPr/>
          </p:nvSpPr>
          <p:spPr bwMode="auto">
            <a:xfrm rot="16200000">
              <a:off x="170" y="1818"/>
              <a:ext cx="116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en-GB" sz="24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86" name="Text Box 70"/>
            <p:cNvSpPr txBox="1">
              <a:spLocks noChangeArrowheads="1"/>
            </p:cNvSpPr>
            <p:nvPr/>
          </p:nvSpPr>
          <p:spPr bwMode="auto">
            <a:xfrm>
              <a:off x="1247" y="775"/>
              <a:ext cx="1935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87" name="Text Box 71"/>
            <p:cNvSpPr txBox="1">
              <a:spLocks noChangeArrowheads="1"/>
            </p:cNvSpPr>
            <p:nvPr/>
          </p:nvSpPr>
          <p:spPr bwMode="auto">
            <a:xfrm>
              <a:off x="932" y="529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88" name="Text Box 72"/>
            <p:cNvSpPr txBox="1">
              <a:spLocks noChangeArrowheads="1"/>
            </p:cNvSpPr>
            <p:nvPr/>
          </p:nvSpPr>
          <p:spPr bwMode="auto">
            <a:xfrm>
              <a:off x="932" y="1615"/>
              <a:ext cx="399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89" name="Text Box 73"/>
            <p:cNvSpPr txBox="1">
              <a:spLocks noChangeArrowheads="1"/>
            </p:cNvSpPr>
            <p:nvPr/>
          </p:nvSpPr>
          <p:spPr bwMode="auto">
            <a:xfrm>
              <a:off x="932" y="1072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90" name="Text Box 74"/>
            <p:cNvSpPr txBox="1">
              <a:spLocks noChangeArrowheads="1"/>
            </p:cNvSpPr>
            <p:nvPr/>
          </p:nvSpPr>
          <p:spPr bwMode="auto">
            <a:xfrm>
              <a:off x="932" y="2155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91" name="Text Box 75"/>
            <p:cNvSpPr txBox="1">
              <a:spLocks noChangeArrowheads="1"/>
            </p:cNvSpPr>
            <p:nvPr/>
          </p:nvSpPr>
          <p:spPr bwMode="auto">
            <a:xfrm>
              <a:off x="932" y="2683"/>
              <a:ext cx="399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92" name="Text Box 76"/>
            <p:cNvSpPr txBox="1">
              <a:spLocks noChangeArrowheads="1"/>
            </p:cNvSpPr>
            <p:nvPr/>
          </p:nvSpPr>
          <p:spPr bwMode="auto">
            <a:xfrm>
              <a:off x="932" y="3263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93" name="Text Box 77"/>
            <p:cNvSpPr txBox="1">
              <a:spLocks noChangeArrowheads="1"/>
            </p:cNvSpPr>
            <p:nvPr/>
          </p:nvSpPr>
          <p:spPr bwMode="auto">
            <a:xfrm>
              <a:off x="1168" y="3375"/>
              <a:ext cx="399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94" name="Text Box 78"/>
            <p:cNvSpPr txBox="1">
              <a:spLocks noChangeArrowheads="1"/>
            </p:cNvSpPr>
            <p:nvPr/>
          </p:nvSpPr>
          <p:spPr bwMode="auto">
            <a:xfrm>
              <a:off x="2178" y="3375"/>
              <a:ext cx="400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95" name="Text Box 79"/>
            <p:cNvSpPr txBox="1">
              <a:spLocks noChangeArrowheads="1"/>
            </p:cNvSpPr>
            <p:nvPr/>
          </p:nvSpPr>
          <p:spPr bwMode="auto">
            <a:xfrm>
              <a:off x="3204" y="3375"/>
              <a:ext cx="400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96" name="Text Box 80"/>
            <p:cNvSpPr txBox="1">
              <a:spLocks noChangeArrowheads="1"/>
            </p:cNvSpPr>
            <p:nvPr/>
          </p:nvSpPr>
          <p:spPr bwMode="auto">
            <a:xfrm>
              <a:off x="4203" y="3375"/>
              <a:ext cx="400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  <a:endPara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98" name="Text Box 82"/>
            <p:cNvSpPr txBox="1">
              <a:spLocks noChangeArrowheads="1"/>
            </p:cNvSpPr>
            <p:nvPr/>
          </p:nvSpPr>
          <p:spPr bwMode="auto">
            <a:xfrm rot="16200000">
              <a:off x="1242" y="2544"/>
              <a:ext cx="1164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Basalt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99" name="Text Box 83"/>
            <p:cNvSpPr txBox="1">
              <a:spLocks noChangeArrowheads="1"/>
            </p:cNvSpPr>
            <p:nvPr/>
          </p:nvSpPr>
          <p:spPr bwMode="auto">
            <a:xfrm rot="16200000">
              <a:off x="1324" y="2137"/>
              <a:ext cx="1992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Basaltic Andesite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900" name="Text Box 84"/>
            <p:cNvSpPr txBox="1">
              <a:spLocks noChangeArrowheads="1"/>
            </p:cNvSpPr>
            <p:nvPr/>
          </p:nvSpPr>
          <p:spPr bwMode="auto">
            <a:xfrm rot="16200000">
              <a:off x="2075" y="2313"/>
              <a:ext cx="160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Andesite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901" name="Text Box 85"/>
            <p:cNvSpPr txBox="1">
              <a:spLocks noChangeArrowheads="1"/>
            </p:cNvSpPr>
            <p:nvPr/>
          </p:nvSpPr>
          <p:spPr bwMode="auto">
            <a:xfrm rot="16200000">
              <a:off x="2462" y="2130"/>
              <a:ext cx="1972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Dacite and rhyolite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905" name="Text Box 89"/>
            <p:cNvSpPr txBox="1">
              <a:spLocks noChangeArrowheads="1"/>
            </p:cNvSpPr>
            <p:nvPr/>
          </p:nvSpPr>
          <p:spPr bwMode="auto">
            <a:xfrm>
              <a:off x="2260" y="3542"/>
              <a:ext cx="1391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4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418818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en-GB" sz="44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abundance in volcanic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8897" name="Text Box 81"/>
          <p:cNvSpPr txBox="1">
            <a:spLocks noChangeArrowheads="1"/>
          </p:cNvSpPr>
          <p:nvPr/>
        </p:nvSpPr>
        <p:spPr bwMode="auto">
          <a:xfrm>
            <a:off x="7758113" y="4468813"/>
            <a:ext cx="1130300" cy="466725"/>
          </a:xfrm>
          <a:prstGeom prst="rect">
            <a:avLst/>
          </a:prstGeom>
          <a:solidFill>
            <a:schemeClr val="bg2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Low K</a:t>
            </a:r>
            <a:endParaRPr lang="en-GB" sz="2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8902" name="Text Box 86"/>
          <p:cNvSpPr txBox="1">
            <a:spLocks noChangeArrowheads="1"/>
          </p:cNvSpPr>
          <p:nvPr/>
        </p:nvSpPr>
        <p:spPr bwMode="auto">
          <a:xfrm>
            <a:off x="7297738" y="3068638"/>
            <a:ext cx="1604962" cy="466725"/>
          </a:xfrm>
          <a:prstGeom prst="rect">
            <a:avLst/>
          </a:prstGeom>
          <a:solidFill>
            <a:schemeClr val="bg2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Medium K</a:t>
            </a:r>
            <a:endParaRPr lang="en-GB" sz="2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8903" name="Text Box 87"/>
          <p:cNvSpPr txBox="1">
            <a:spLocks noChangeArrowheads="1"/>
          </p:cNvSpPr>
          <p:nvPr/>
        </p:nvSpPr>
        <p:spPr bwMode="auto">
          <a:xfrm>
            <a:off x="7426325" y="1214438"/>
            <a:ext cx="1479550" cy="466725"/>
          </a:xfrm>
          <a:prstGeom prst="rect">
            <a:avLst/>
          </a:prstGeom>
          <a:solidFill>
            <a:schemeClr val="bg2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 K</a:t>
            </a:r>
            <a:endParaRPr lang="en-GB" sz="2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8904" name="Text Box 88"/>
          <p:cNvSpPr txBox="1">
            <a:spLocks noChangeArrowheads="1"/>
          </p:cNvSpPr>
          <p:nvPr/>
        </p:nvSpPr>
        <p:spPr bwMode="auto">
          <a:xfrm>
            <a:off x="0" y="6130925"/>
            <a:ext cx="9144000" cy="29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600" smtClean="0">
                <a:solidFill>
                  <a:schemeClr val="bg1"/>
                </a:solidFill>
                <a:effectLst/>
                <a:latin typeface="Calibri" pitchFamily="34" charset="0"/>
              </a:rPr>
              <a:t>Le Maitre (Ed.) 1989.</a:t>
            </a:r>
            <a:endParaRPr lang="en-GB" sz="1600"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418907" name="Text Box 91"/>
          <p:cNvSpPr txBox="1">
            <a:spLocks noChangeArrowheads="1"/>
          </p:cNvSpPr>
          <p:nvPr/>
        </p:nvSpPr>
        <p:spPr bwMode="auto">
          <a:xfrm>
            <a:off x="190501" y="798513"/>
            <a:ext cx="5676900" cy="1108075"/>
          </a:xfrm>
          <a:prstGeom prst="rect">
            <a:avLst/>
          </a:prstGeom>
          <a:solidFill>
            <a:srgbClr val="80808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ATTENTION!</a:t>
            </a:r>
          </a:p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High-K is not synonymous of Potassic</a:t>
            </a:r>
            <a:endParaRPr lang="en-GB" sz="2800" u="sng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8908" name="Text Box 92"/>
          <p:cNvSpPr txBox="1">
            <a:spLocks noChangeArrowheads="1"/>
          </p:cNvSpPr>
          <p:nvPr/>
        </p:nvSpPr>
        <p:spPr bwMode="auto">
          <a:xfrm>
            <a:off x="190500" y="2220913"/>
            <a:ext cx="5676900" cy="1039812"/>
          </a:xfrm>
          <a:prstGeom prst="rect">
            <a:avLst/>
          </a:prstGeom>
          <a:solidFill>
            <a:srgbClr val="80808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because a High-K rock can have more Na</a:t>
            </a:r>
            <a:r>
              <a:rPr lang="en-GB" sz="28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than K</a:t>
            </a:r>
            <a:r>
              <a:rPr lang="en-GB" sz="28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O.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3" name="Text Box 92"/>
          <p:cNvSpPr txBox="1">
            <a:spLocks noChangeArrowheads="1"/>
          </p:cNvSpPr>
          <p:nvPr/>
        </p:nvSpPr>
        <p:spPr bwMode="auto">
          <a:xfrm>
            <a:off x="190499" y="3621088"/>
            <a:ext cx="5676901" cy="1040285"/>
          </a:xfrm>
          <a:prstGeom prst="rect">
            <a:avLst/>
          </a:prstGeom>
          <a:solidFill>
            <a:srgbClr val="80808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… And it can belong to the subalkaline group too.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8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18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18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8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8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8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18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8818" grpId="0"/>
      <p:bldP spid="418897" grpId="0" animBg="1"/>
      <p:bldP spid="418902" grpId="0" animBg="1"/>
      <p:bldP spid="418903" grpId="0" animBg="1"/>
      <p:bldP spid="418904" grpId="0"/>
      <p:bldP spid="418907" grpId="0" animBg="1"/>
      <p:bldP spid="418908" grpId="0" animBg="1"/>
      <p:bldP spid="93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0867" name="Text Box 3"/>
          <p:cNvSpPr txBox="1">
            <a:spLocks noChangeArrowheads="1"/>
          </p:cNvSpPr>
          <p:nvPr/>
        </p:nvSpPr>
        <p:spPr bwMode="auto">
          <a:xfrm>
            <a:off x="378372" y="1012825"/>
            <a:ext cx="8387256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Within potassic-ultrapotassic rocks, it is possible to identify different groups:</a:t>
            </a:r>
            <a:endParaRPr lang="en-GB" sz="3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0868" name="Text Box 4"/>
          <p:cNvSpPr txBox="1">
            <a:spLocks noChangeArrowheads="1"/>
          </p:cNvSpPr>
          <p:nvPr/>
        </p:nvSpPr>
        <p:spPr bwMode="auto">
          <a:xfrm>
            <a:off x="1404938" y="2479675"/>
            <a:ext cx="690721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rocks;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1404938" y="3330575"/>
            <a:ext cx="690721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Kimberlites;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404938" y="4117975"/>
            <a:ext cx="6907212" cy="64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Lamproites;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1404938" y="4927600"/>
            <a:ext cx="690721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Leucite-bearing rocks;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404938" y="5705475"/>
            <a:ext cx="690721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Lamprophyres.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0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20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0867" grpId="0"/>
      <p:bldP spid="420868" grpId="0"/>
      <p:bldP spid="6" grpId="0"/>
      <p:bldP spid="7" grpId="0"/>
      <p:bldP spid="8" grpId="0"/>
      <p:bldP spid="9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169862" y="823913"/>
            <a:ext cx="8974137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9862" y="1412875"/>
            <a:ext cx="8974137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 clinopyroxene, </a:t>
            </a: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(KAlSiO</a:t>
            </a:r>
            <a:r>
              <a:rPr lang="en-GB" sz="28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), </a:t>
            </a: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melilite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[(</a:t>
            </a: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Ca,Na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8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(Mg,Fe</a:t>
            </a:r>
            <a:r>
              <a:rPr lang="en-GB" sz="2800" baseline="30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2+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,Al)(</a:t>
            </a: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Al,Si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8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8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7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], ± </a:t>
            </a: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olivine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± </a:t>
            </a: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clinopyroxene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± </a:t>
            </a: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leucite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± </a:t>
            </a: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phlogopite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69862" y="2654300"/>
            <a:ext cx="8974137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full synonym of kalsilite-bearing volcanic rocks is </a:t>
            </a: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KAMAFUGITES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(comprising terms like </a:t>
            </a:r>
            <a:r>
              <a:rPr lang="en-GB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</a:t>
            </a: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tungite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</a:t>
            </a:r>
            <a:r>
              <a:rPr lang="en-GB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MAF</a:t>
            </a: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urite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</a:t>
            </a:r>
            <a:r>
              <a:rPr lang="en-GB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UG</a:t>
            </a: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andite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Venanzite and Coppaelite).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169862" y="4857750"/>
            <a:ext cx="8974137" cy="866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the circum-Mediterranean area, Kalsilite-bearing rocks have type-localities in Italy: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0" y="5676900"/>
            <a:ext cx="9144000" cy="868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		</a:t>
            </a:r>
            <a:r>
              <a:rPr lang="en-GB" sz="2800" u="sng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Venanzite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San Venanzo, Umbria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		</a:t>
            </a:r>
            <a:r>
              <a:rPr lang="en-GB" sz="2800" u="sng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Coppaelite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Cupaello, Latium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2413002" y="3887788"/>
            <a:ext cx="4317998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Feldspar-free rocks.</a:t>
            </a: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</a:p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WHY?</a:t>
            </a:r>
            <a:endParaRPr lang="en-GB" sz="3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2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2915" grpId="0"/>
      <p:bldP spid="4" grpId="0"/>
      <p:bldP spid="5" grpId="0"/>
      <p:bldP spid="6" grpId="0"/>
      <p:bldP spid="7" grpId="0"/>
      <p:bldP spid="9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169862" y="823913"/>
            <a:ext cx="8974137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832339" y="1346943"/>
            <a:ext cx="7549662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Kamafugites are STRONGLY silica-undersaturated rocks.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236483" y="2345602"/>
            <a:ext cx="7078717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is even less SiO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-rich than leucite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236483" y="2943479"/>
            <a:ext cx="8671034" cy="9787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Melilites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can be interpreted as Ca-Na-Al-rich clinopyroxenes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359696" y="3915029"/>
            <a:ext cx="6252120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i="1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Akermanite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Diopside   + </a:t>
            </a:r>
            <a:r>
              <a:rPr lang="en-GB" sz="1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CaO =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3" name="Text Box 3"/>
          <p:cNvSpPr txBox="1">
            <a:spLocks noChangeArrowheads="1"/>
          </p:cNvSpPr>
          <p:nvPr/>
        </p:nvSpPr>
        <p:spPr bwMode="auto">
          <a:xfrm>
            <a:off x="2321168" y="4354644"/>
            <a:ext cx="6611816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CaMgSi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6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+  CaO = Ca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MgSi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7</a:t>
            </a:r>
            <a:endParaRPr lang="en-GB" sz="32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4" name="Text Box 3"/>
          <p:cNvSpPr txBox="1">
            <a:spLocks noChangeArrowheads="1"/>
          </p:cNvSpPr>
          <p:nvPr/>
        </p:nvSpPr>
        <p:spPr bwMode="auto">
          <a:xfrm>
            <a:off x="269631" y="4866796"/>
            <a:ext cx="8874369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i="1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Gehlenite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</a:t>
            </a:r>
            <a:r>
              <a:rPr lang="en-GB" sz="32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Akermanite</a:t>
            </a: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+</a:t>
            </a:r>
            <a:r>
              <a:rPr lang="en-GB" sz="11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Tschermak</a:t>
            </a:r>
            <a:r>
              <a:rPr lang="en-GB" sz="1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substitution</a:t>
            </a: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5" name="Text Box 3"/>
          <p:cNvSpPr txBox="1">
            <a:spLocks noChangeArrowheads="1"/>
          </p:cNvSpPr>
          <p:nvPr/>
        </p:nvSpPr>
        <p:spPr bwMode="auto">
          <a:xfrm>
            <a:off x="2321168" y="5535011"/>
            <a:ext cx="1936507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7</a:t>
            </a:r>
            <a:endParaRPr lang="en-GB" sz="32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6" name="Text Box 3"/>
          <p:cNvSpPr txBox="1">
            <a:spLocks noChangeArrowheads="1"/>
          </p:cNvSpPr>
          <p:nvPr/>
        </p:nvSpPr>
        <p:spPr bwMode="auto">
          <a:xfrm>
            <a:off x="7086600" y="2431327"/>
            <a:ext cx="2171699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(38 vs. 55 wt%)</a:t>
            </a:r>
            <a:endParaRPr lang="en-GB" sz="24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7" name="Text Box 3"/>
          <p:cNvSpPr txBox="1">
            <a:spLocks noChangeArrowheads="1"/>
          </p:cNvSpPr>
          <p:nvPr/>
        </p:nvSpPr>
        <p:spPr bwMode="auto">
          <a:xfrm>
            <a:off x="5095875" y="5574577"/>
            <a:ext cx="2171699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2400" i="1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Mg+Si</a:t>
            </a:r>
            <a:r>
              <a:rPr lang="en-GB" sz="24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2Al)</a:t>
            </a:r>
            <a:endParaRPr lang="en-GB" sz="24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8" name="Freccia in giù 17"/>
          <p:cNvSpPr/>
          <p:nvPr/>
        </p:nvSpPr>
        <p:spPr bwMode="auto">
          <a:xfrm>
            <a:off x="5705475" y="5343525"/>
            <a:ext cx="371475" cy="257175"/>
          </a:xfrm>
          <a:prstGeom prst="downArrow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9" name="Text Box 3"/>
          <p:cNvSpPr txBox="1">
            <a:spLocks noChangeArrowheads="1"/>
          </p:cNvSpPr>
          <p:nvPr/>
        </p:nvSpPr>
        <p:spPr bwMode="auto">
          <a:xfrm>
            <a:off x="216143" y="6058886"/>
            <a:ext cx="8623058" cy="5909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Direct link with Carbonate/Carbonatitic rocks</a:t>
            </a:r>
            <a:endParaRPr lang="en-GB" sz="36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0" name="Freccia in giù 19"/>
          <p:cNvSpPr/>
          <p:nvPr/>
        </p:nvSpPr>
        <p:spPr bwMode="auto">
          <a:xfrm rot="5400000">
            <a:off x="4430712" y="5430838"/>
            <a:ext cx="371475" cy="768350"/>
          </a:xfrm>
          <a:prstGeom prst="downArrow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1" name="Text Box 3"/>
          <p:cNvSpPr txBox="1">
            <a:spLocks noChangeArrowheads="1"/>
          </p:cNvSpPr>
          <p:nvPr/>
        </p:nvSpPr>
        <p:spPr bwMode="auto">
          <a:xfrm>
            <a:off x="8671969" y="5923109"/>
            <a:ext cx="403588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6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?</a:t>
            </a:r>
            <a:endParaRPr lang="en-GB" sz="6000" baseline="-250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 animBg="1"/>
      <p:bldP spid="19" grpId="0"/>
      <p:bldP spid="20" grpId="0" animBg="1"/>
      <p:bldP spid="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711200" y="61913"/>
            <a:ext cx="8432800" cy="174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lnSpc>
                <a:spcPct val="90000"/>
              </a:lnSpc>
              <a:defRPr/>
            </a:pPr>
            <a:r>
              <a:rPr lang="en-GB" sz="5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+mn-cs"/>
              </a:rPr>
              <a:t>Introduction to the course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+mn-cs"/>
            </a:endParaRPr>
          </a:p>
        </p:txBody>
      </p:sp>
      <p:grpSp>
        <p:nvGrpSpPr>
          <p:cNvPr id="2" name="Gruppo 1"/>
          <p:cNvGrpSpPr/>
          <p:nvPr/>
        </p:nvGrpSpPr>
        <p:grpSpPr>
          <a:xfrm>
            <a:off x="5343462" y="798998"/>
            <a:ext cx="3747925" cy="5741502"/>
            <a:chOff x="5343462" y="798998"/>
            <a:chExt cx="3747925" cy="5741502"/>
          </a:xfrm>
        </p:grpSpPr>
        <p:pic>
          <p:nvPicPr>
            <p:cNvPr id="19" name="Immagine 18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343462" y="798998"/>
              <a:ext cx="3747925" cy="5741502"/>
            </a:xfrm>
            <a:prstGeom prst="rect">
              <a:avLst/>
            </a:prstGeom>
          </p:spPr>
        </p:pic>
        <p:sp>
          <p:nvSpPr>
            <p:cNvPr id="22" name="Rettangolo 21"/>
            <p:cNvSpPr/>
            <p:nvPr/>
          </p:nvSpPr>
          <p:spPr bwMode="auto">
            <a:xfrm>
              <a:off x="7926955" y="4837111"/>
              <a:ext cx="757238" cy="306389"/>
            </a:xfrm>
            <a:prstGeom prst="rect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3" name="Rettangolo 22"/>
            <p:cNvSpPr/>
            <p:nvPr/>
          </p:nvSpPr>
          <p:spPr bwMode="auto">
            <a:xfrm>
              <a:off x="7217424" y="5777399"/>
              <a:ext cx="661907" cy="306389"/>
            </a:xfrm>
            <a:prstGeom prst="rect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</p:grpSp>
      <p:pic>
        <p:nvPicPr>
          <p:cNvPr id="28" name="Immagine 27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8057" y="798998"/>
            <a:ext cx="5207728" cy="3688807"/>
          </a:xfrm>
          <a:prstGeom prst="rect">
            <a:avLst/>
          </a:prstGeom>
        </p:spPr>
      </p:pic>
      <p:sp>
        <p:nvSpPr>
          <p:cNvPr id="29" name="Rectangle 3"/>
          <p:cNvSpPr>
            <a:spLocks noChangeArrowheads="1"/>
          </p:cNvSpPr>
          <p:nvPr/>
        </p:nvSpPr>
        <p:spPr bwMode="auto">
          <a:xfrm>
            <a:off x="218194" y="4514397"/>
            <a:ext cx="5265785" cy="23436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85725">
              <a:defRPr/>
            </a:pP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Limburgites</a:t>
            </a:r>
            <a:endParaRPr lang="en-GB" sz="2800" dirty="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5725">
              <a:defRPr/>
            </a:pP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Monzogabbros</a:t>
            </a:r>
            <a:endParaRPr lang="en-GB" sz="2800" dirty="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5725"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Tephrites</a:t>
            </a:r>
          </a:p>
          <a:p>
            <a:pPr marL="85725"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Phonolites</a:t>
            </a:r>
          </a:p>
          <a:p>
            <a:pPr marL="85725"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0" name="Rettangolo 29"/>
          <p:cNvSpPr/>
          <p:nvPr/>
        </p:nvSpPr>
        <p:spPr bwMode="auto">
          <a:xfrm>
            <a:off x="5387118" y="4886325"/>
            <a:ext cx="1168238" cy="290909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4486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build="allAtOnce" bldLvl="5"/>
      <p:bldP spid="30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169862" y="823913"/>
            <a:ext cx="8974137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832339" y="1346943"/>
            <a:ext cx="7549662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Kamafugites are STRONGLY silica-undersaturated rocks.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2" y="2421802"/>
            <a:ext cx="914399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Kamafugites crop out in three areas only:</a:t>
            </a:r>
            <a:endParaRPr lang="en-GB" sz="4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279399" y="3159379"/>
            <a:ext cx="8585202" cy="13111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Western branch of East Africa Rift system</a:t>
            </a:r>
            <a:endParaRPr lang="en-GB" sz="3200" dirty="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(Toro-Ankole in Uganda and </a:t>
            </a: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Nyiragongo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in Democratic Republic of Congo)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3"/>
          <p:cNvSpPr txBox="1">
            <a:spLocks noChangeArrowheads="1"/>
          </p:cNvSpPr>
          <p:nvPr/>
        </p:nvSpPr>
        <p:spPr bwMode="auto">
          <a:xfrm>
            <a:off x="279399" y="4548335"/>
            <a:ext cx="7759701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Central Italy</a:t>
            </a:r>
            <a:endParaRPr lang="en-GB" sz="3200" dirty="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(San Venanzo and Cupaello monogenetic volcanoes)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279399" y="5577035"/>
            <a:ext cx="6146801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SE Brazil</a:t>
            </a:r>
            <a:endParaRPr lang="en-GB" sz="3200" dirty="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(Alto Paranaiba Igneous Province - APIP)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22" grpId="0"/>
      <p:bldP spid="23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4963" name="Text Box 3"/>
          <p:cNvSpPr txBox="1">
            <a:spLocks noChangeArrowheads="1"/>
          </p:cNvSpPr>
          <p:nvPr/>
        </p:nvSpPr>
        <p:spPr bwMode="auto">
          <a:xfrm>
            <a:off x="169862" y="838200"/>
            <a:ext cx="8974137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Kimberlites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69862" y="1489075"/>
            <a:ext cx="8974137" cy="44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These rocks are divided in two main groups: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315310" y="2171210"/>
            <a:ext cx="8513380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Group I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</a:t>
            </a:r>
            <a:r>
              <a:rPr lang="en-GB" sz="2800" u="sng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ultrabasic or “basaltic”, rich in volatiles (mainly CO</a:t>
            </a:r>
            <a:r>
              <a:rPr lang="en-GB" sz="28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 with mega- and macro-crystals of olivine, ilmenite, pyrope, diopside, phlogopite, enstatite and chromite in groundmass of olivine, monticellite, phlogopite, perovskite, spinel, apatite, carbonate and serpentine. Rare occurrence of diamond.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0" y="5362457"/>
            <a:ext cx="9144000" cy="7404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Likely Cpx is unstable in Group I Kimberlites.</a:t>
            </a:r>
          </a:p>
          <a:p>
            <a:pPr algn="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It is a mantle xenocryst rathern than a phenocryst.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4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4963" grpId="0"/>
      <p:bldP spid="5" grpId="0"/>
      <p:bldP spid="6" grpId="0"/>
      <p:bldP spid="8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5" name="AutoShape 5"/>
          <p:cNvSpPr>
            <a:spLocks noChangeArrowheads="1"/>
          </p:cNvSpPr>
          <p:nvPr/>
        </p:nvSpPr>
        <p:spPr bwMode="auto">
          <a:xfrm>
            <a:off x="268014" y="2640013"/>
            <a:ext cx="1648241" cy="462087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28575" algn="ctr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2000">
              <a:latin typeface="Calibri" pitchFamily="34" charset="0"/>
            </a:endParaRPr>
          </a:p>
        </p:txBody>
      </p:sp>
      <p:sp>
        <p:nvSpPr>
          <p:cNvPr id="424962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4963" name="Text Box 3"/>
          <p:cNvSpPr txBox="1">
            <a:spLocks noChangeArrowheads="1"/>
          </p:cNvSpPr>
          <p:nvPr/>
        </p:nvSpPr>
        <p:spPr bwMode="auto">
          <a:xfrm>
            <a:off x="169863" y="838200"/>
            <a:ext cx="2344738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Kimberlites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69862" y="1489075"/>
            <a:ext cx="8974137" cy="44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These rocks are divided in two main groups: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220717" y="2163034"/>
            <a:ext cx="8702566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Group II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Defined also as </a:t>
            </a:r>
            <a:r>
              <a:rPr lang="en-GB" sz="2800" i="1" u="sng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Orangeites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 </a:t>
            </a:r>
            <a:r>
              <a:rPr lang="en-GB" sz="2800" u="sng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Ultrapotassic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peralkaline, rich in volatiles (mainly H</a:t>
            </a:r>
            <a:r>
              <a:rPr lang="en-GB" sz="28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O) with macro- and micro-crystals of phlogopite and olivine in groundmass of diopside, Ti-aegirine, chromite, magnetite, perovskite, apatite, monazite, titanates, rutile, ilmenite, calcite and other carbonates.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178532" y="5192957"/>
            <a:ext cx="874273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 Cenozoic kimberlites are known in the circum-Mediterranean area</a:t>
            </a:r>
            <a:endParaRPr lang="en-GB" sz="3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24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4965" grpId="0" animBg="1"/>
      <p:bldP spid="7" grpId="0"/>
      <p:bldP spid="9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7011" name="Text Box 3"/>
          <p:cNvSpPr txBox="1">
            <a:spLocks noChangeArrowheads="1"/>
          </p:cNvSpPr>
          <p:nvPr/>
        </p:nvSpPr>
        <p:spPr bwMode="auto">
          <a:xfrm>
            <a:off x="169862" y="846138"/>
            <a:ext cx="2354263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312738" y="1560513"/>
            <a:ext cx="8518524" cy="452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Occur as dykes or small volume volcanic rocks.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312738" y="2097088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Ultrapotassic rocks with K/Na &gt;3; (K+Na)/Al &gt;1 (</a:t>
            </a:r>
            <a:r>
              <a:rPr lang="en-GB" sz="26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peralkaline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); K/Al &gt;0.8 (commonly &gt;1; perpotassic); FeO and CaO &lt;10%.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312738" y="3027363"/>
            <a:ext cx="8518524" cy="153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presence of one of the following minerals excludes the rock being classifiable as lamproite: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plagioclase, melilite, monticellite, kalsilite, nepheline, sodic alkali feldspar, sodalite, hauyne, melanite.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0" y="4659313"/>
            <a:ext cx="9144000" cy="18651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Extremely rare in the circum-Mediterranean area. In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Italy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they are present in Tuscany.</a:t>
            </a:r>
          </a:p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Other outcrops in the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Betics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Sisco (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Corsica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),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Serbia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Macedonia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 Turkey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7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7011" grpId="0"/>
      <p:bldP spid="4" grpId="0"/>
      <p:bldP spid="5" grpId="0"/>
      <p:bldP spid="7" grpId="0"/>
      <p:bldP spid="8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7011" name="Text Box 3"/>
          <p:cNvSpPr txBox="1">
            <a:spLocks noChangeArrowheads="1"/>
          </p:cNvSpPr>
          <p:nvPr/>
        </p:nvSpPr>
        <p:spPr bwMode="auto">
          <a:xfrm>
            <a:off x="169862" y="846138"/>
            <a:ext cx="8974137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312738" y="1560513"/>
            <a:ext cx="8518524" cy="452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Occur as dykes or small volume volcanic rocks.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312738" y="2097088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Ultrapotassic rocks with K/Na &gt;3; (K+Na)/Al &gt;1 (</a:t>
            </a:r>
            <a:r>
              <a:rPr lang="en-GB" sz="26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peralkaline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); K/Al &gt;0.8 (commonly &gt;1); FeO and CaO &lt;10%.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382752" y="3109906"/>
            <a:ext cx="8099096" cy="1588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Mediterranean lamproites are also defined in literature as                   “</a:t>
            </a:r>
            <a:r>
              <a:rPr lang="en-GB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 Lamproites</a:t>
            </a: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”.</a:t>
            </a: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382752" y="4887932"/>
            <a:ext cx="8099096" cy="1588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Mediterranean lamproites are different from the other worldwide “</a:t>
            </a: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 Lamproites</a:t>
            </a:r>
            <a:r>
              <a:rPr lang="en-GB" sz="3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956733" y="6485467"/>
            <a:ext cx="8187267" cy="372533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grpSp>
        <p:nvGrpSpPr>
          <p:cNvPr id="4" name="Gruppo 4429"/>
          <p:cNvGrpSpPr/>
          <p:nvPr/>
        </p:nvGrpSpPr>
        <p:grpSpPr>
          <a:xfrm>
            <a:off x="825304" y="441325"/>
            <a:ext cx="7653534" cy="6257652"/>
            <a:chOff x="825304" y="441325"/>
            <a:chExt cx="7653534" cy="6257652"/>
          </a:xfrm>
        </p:grpSpPr>
        <p:grpSp>
          <p:nvGrpSpPr>
            <p:cNvPr id="5" name="Gruppo 8128"/>
            <p:cNvGrpSpPr/>
            <p:nvPr/>
          </p:nvGrpSpPr>
          <p:grpSpPr>
            <a:xfrm>
              <a:off x="825304" y="441325"/>
              <a:ext cx="7653534" cy="6257652"/>
              <a:chOff x="825304" y="441325"/>
              <a:chExt cx="7653534" cy="6257652"/>
            </a:xfrm>
          </p:grpSpPr>
          <p:sp>
            <p:nvSpPr>
              <p:cNvPr id="12" name="Rectangle 2327"/>
              <p:cNvSpPr>
                <a:spLocks noChangeArrowheads="1"/>
              </p:cNvSpPr>
              <p:nvPr/>
            </p:nvSpPr>
            <p:spPr bwMode="auto">
              <a:xfrm>
                <a:off x="1693863" y="622301"/>
                <a:ext cx="6784975" cy="5332413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13" name="Freeform 2328"/>
              <p:cNvSpPr>
                <a:spLocks noEditPoints="1"/>
              </p:cNvSpPr>
              <p:nvPr/>
            </p:nvSpPr>
            <p:spPr bwMode="auto">
              <a:xfrm>
                <a:off x="1679575" y="608013"/>
                <a:ext cx="6784975" cy="5346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8" y="0"/>
                  </a:cxn>
                  <a:cxn ang="0">
                    <a:pos x="7720" y="0"/>
                  </a:cxn>
                  <a:cxn ang="0">
                    <a:pos x="7728" y="8"/>
                  </a:cxn>
                  <a:cxn ang="0">
                    <a:pos x="7728" y="5912"/>
                  </a:cxn>
                  <a:cxn ang="0">
                    <a:pos x="7720" y="5920"/>
                  </a:cxn>
                  <a:cxn ang="0">
                    <a:pos x="8" y="5920"/>
                  </a:cxn>
                  <a:cxn ang="0">
                    <a:pos x="0" y="5912"/>
                  </a:cxn>
                  <a:cxn ang="0">
                    <a:pos x="0" y="8"/>
                  </a:cxn>
                  <a:cxn ang="0">
                    <a:pos x="16" y="5912"/>
                  </a:cxn>
                  <a:cxn ang="0">
                    <a:pos x="8" y="5904"/>
                  </a:cxn>
                  <a:cxn ang="0">
                    <a:pos x="7720" y="5904"/>
                  </a:cxn>
                  <a:cxn ang="0">
                    <a:pos x="7712" y="5912"/>
                  </a:cxn>
                  <a:cxn ang="0">
                    <a:pos x="7712" y="8"/>
                  </a:cxn>
                  <a:cxn ang="0">
                    <a:pos x="7720" y="16"/>
                  </a:cxn>
                  <a:cxn ang="0">
                    <a:pos x="8" y="16"/>
                  </a:cxn>
                  <a:cxn ang="0">
                    <a:pos x="16" y="8"/>
                  </a:cxn>
                  <a:cxn ang="0">
                    <a:pos x="16" y="5912"/>
                  </a:cxn>
                </a:cxnLst>
                <a:rect l="0" t="0" r="r" b="b"/>
                <a:pathLst>
                  <a:path w="7728" h="5920">
                    <a:moveTo>
                      <a:pt x="0" y="8"/>
                    </a:moveTo>
                    <a:cubicBezTo>
                      <a:pt x="0" y="4"/>
                      <a:pt x="4" y="0"/>
                      <a:pt x="8" y="0"/>
                    </a:cubicBezTo>
                    <a:lnTo>
                      <a:pt x="7720" y="0"/>
                    </a:lnTo>
                    <a:cubicBezTo>
                      <a:pt x="7725" y="0"/>
                      <a:pt x="7728" y="4"/>
                      <a:pt x="7728" y="8"/>
                    </a:cubicBezTo>
                    <a:lnTo>
                      <a:pt x="7728" y="5912"/>
                    </a:lnTo>
                    <a:cubicBezTo>
                      <a:pt x="7728" y="5917"/>
                      <a:pt x="7725" y="5920"/>
                      <a:pt x="7720" y="5920"/>
                    </a:cubicBezTo>
                    <a:lnTo>
                      <a:pt x="8" y="5920"/>
                    </a:lnTo>
                    <a:cubicBezTo>
                      <a:pt x="4" y="5920"/>
                      <a:pt x="0" y="5917"/>
                      <a:pt x="0" y="5912"/>
                    </a:cubicBezTo>
                    <a:lnTo>
                      <a:pt x="0" y="8"/>
                    </a:lnTo>
                    <a:close/>
                    <a:moveTo>
                      <a:pt x="16" y="5912"/>
                    </a:moveTo>
                    <a:lnTo>
                      <a:pt x="8" y="5904"/>
                    </a:lnTo>
                    <a:lnTo>
                      <a:pt x="7720" y="5904"/>
                    </a:lnTo>
                    <a:lnTo>
                      <a:pt x="7712" y="5912"/>
                    </a:lnTo>
                    <a:lnTo>
                      <a:pt x="7712" y="8"/>
                    </a:lnTo>
                    <a:lnTo>
                      <a:pt x="7720" y="16"/>
                    </a:lnTo>
                    <a:lnTo>
                      <a:pt x="8" y="16"/>
                    </a:lnTo>
                    <a:lnTo>
                      <a:pt x="16" y="8"/>
                    </a:lnTo>
                    <a:lnTo>
                      <a:pt x="16" y="5912"/>
                    </a:lnTo>
                    <a:close/>
                  </a:path>
                </a:pathLst>
              </a:custGeom>
              <a:solidFill>
                <a:srgbClr val="000000"/>
              </a:solidFill>
              <a:ln w="142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14" name="Freeform 2330"/>
              <p:cNvSpPr>
                <a:spLocks noEditPoints="1"/>
              </p:cNvSpPr>
              <p:nvPr/>
            </p:nvSpPr>
            <p:spPr bwMode="auto">
              <a:xfrm>
                <a:off x="1687513" y="608013"/>
                <a:ext cx="84137" cy="5346700"/>
              </a:xfrm>
              <a:custGeom>
                <a:avLst/>
                <a:gdLst/>
                <a:ahLst/>
                <a:cxnLst>
                  <a:cxn ang="0">
                    <a:pos x="0" y="3368"/>
                  </a:cxn>
                  <a:cxn ang="0">
                    <a:pos x="35" y="3286"/>
                  </a:cxn>
                  <a:cxn ang="0">
                    <a:pos x="35" y="3186"/>
                  </a:cxn>
                  <a:cxn ang="0">
                    <a:pos x="0" y="3104"/>
                  </a:cxn>
                  <a:cxn ang="0">
                    <a:pos x="0" y="3104"/>
                  </a:cxn>
                  <a:cxn ang="0">
                    <a:pos x="0" y="3031"/>
                  </a:cxn>
                  <a:cxn ang="0">
                    <a:pos x="35" y="2949"/>
                  </a:cxn>
                  <a:cxn ang="0">
                    <a:pos x="35" y="2849"/>
                  </a:cxn>
                  <a:cxn ang="0">
                    <a:pos x="0" y="2767"/>
                  </a:cxn>
                  <a:cxn ang="0">
                    <a:pos x="0" y="2767"/>
                  </a:cxn>
                  <a:cxn ang="0">
                    <a:pos x="0" y="2694"/>
                  </a:cxn>
                  <a:cxn ang="0">
                    <a:pos x="35" y="2612"/>
                  </a:cxn>
                  <a:cxn ang="0">
                    <a:pos x="35" y="2521"/>
                  </a:cxn>
                  <a:cxn ang="0">
                    <a:pos x="0" y="2430"/>
                  </a:cxn>
                  <a:cxn ang="0">
                    <a:pos x="0" y="2430"/>
                  </a:cxn>
                  <a:cxn ang="0">
                    <a:pos x="0" y="2357"/>
                  </a:cxn>
                  <a:cxn ang="0">
                    <a:pos x="35" y="2276"/>
                  </a:cxn>
                  <a:cxn ang="0">
                    <a:pos x="35" y="2185"/>
                  </a:cxn>
                  <a:cxn ang="0">
                    <a:pos x="0" y="2103"/>
                  </a:cxn>
                  <a:cxn ang="0">
                    <a:pos x="0" y="2103"/>
                  </a:cxn>
                  <a:cxn ang="0">
                    <a:pos x="0" y="2021"/>
                  </a:cxn>
                  <a:cxn ang="0">
                    <a:pos x="35" y="1939"/>
                  </a:cxn>
                  <a:cxn ang="0">
                    <a:pos x="35" y="1848"/>
                  </a:cxn>
                  <a:cxn ang="0">
                    <a:pos x="0" y="1766"/>
                  </a:cxn>
                  <a:cxn ang="0">
                    <a:pos x="0" y="1766"/>
                  </a:cxn>
                  <a:cxn ang="0">
                    <a:pos x="0" y="1684"/>
                  </a:cxn>
                  <a:cxn ang="0">
                    <a:pos x="35" y="1602"/>
                  </a:cxn>
                  <a:cxn ang="0">
                    <a:pos x="35" y="1511"/>
                  </a:cxn>
                  <a:cxn ang="0">
                    <a:pos x="0" y="1429"/>
                  </a:cxn>
                  <a:cxn ang="0">
                    <a:pos x="0" y="1429"/>
                  </a:cxn>
                  <a:cxn ang="0">
                    <a:pos x="0" y="1356"/>
                  </a:cxn>
                  <a:cxn ang="0">
                    <a:pos x="35" y="1265"/>
                  </a:cxn>
                  <a:cxn ang="0">
                    <a:pos x="35" y="1174"/>
                  </a:cxn>
                  <a:cxn ang="0">
                    <a:pos x="0" y="1092"/>
                  </a:cxn>
                  <a:cxn ang="0">
                    <a:pos x="0" y="1092"/>
                  </a:cxn>
                  <a:cxn ang="0">
                    <a:pos x="0" y="1020"/>
                  </a:cxn>
                  <a:cxn ang="0">
                    <a:pos x="35" y="938"/>
                  </a:cxn>
                  <a:cxn ang="0">
                    <a:pos x="35" y="838"/>
                  </a:cxn>
                  <a:cxn ang="0">
                    <a:pos x="0" y="756"/>
                  </a:cxn>
                  <a:cxn ang="0">
                    <a:pos x="0" y="756"/>
                  </a:cxn>
                  <a:cxn ang="0">
                    <a:pos x="0" y="683"/>
                  </a:cxn>
                  <a:cxn ang="0">
                    <a:pos x="35" y="601"/>
                  </a:cxn>
                  <a:cxn ang="0">
                    <a:pos x="35" y="510"/>
                  </a:cxn>
                  <a:cxn ang="0">
                    <a:pos x="0" y="419"/>
                  </a:cxn>
                  <a:cxn ang="0">
                    <a:pos x="0" y="419"/>
                  </a:cxn>
                  <a:cxn ang="0">
                    <a:pos x="0" y="346"/>
                  </a:cxn>
                  <a:cxn ang="0">
                    <a:pos x="35" y="264"/>
                  </a:cxn>
                  <a:cxn ang="0">
                    <a:pos x="35" y="173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0" y="9"/>
                  </a:cxn>
                  <a:cxn ang="0">
                    <a:pos x="53" y="3368"/>
                  </a:cxn>
                  <a:cxn ang="0">
                    <a:pos x="53" y="2940"/>
                  </a:cxn>
                  <a:cxn ang="0">
                    <a:pos x="0" y="2521"/>
                  </a:cxn>
                  <a:cxn ang="0">
                    <a:pos x="0" y="2521"/>
                  </a:cxn>
                  <a:cxn ang="0">
                    <a:pos x="0" y="2112"/>
                  </a:cxn>
                  <a:cxn ang="0">
                    <a:pos x="53" y="1684"/>
                  </a:cxn>
                  <a:cxn ang="0">
                    <a:pos x="53" y="1256"/>
                  </a:cxn>
                  <a:cxn ang="0">
                    <a:pos x="0" y="838"/>
                  </a:cxn>
                  <a:cxn ang="0">
                    <a:pos x="0" y="838"/>
                  </a:cxn>
                  <a:cxn ang="0">
                    <a:pos x="0" y="428"/>
                  </a:cxn>
                  <a:cxn ang="0">
                    <a:pos x="53" y="9"/>
                  </a:cxn>
                </a:cxnLst>
                <a:rect l="0" t="0" r="r" b="b"/>
                <a:pathLst>
                  <a:path w="53" h="3368">
                    <a:moveTo>
                      <a:pt x="0" y="3359"/>
                    </a:moveTo>
                    <a:lnTo>
                      <a:pt x="35" y="3359"/>
                    </a:lnTo>
                    <a:lnTo>
                      <a:pt x="35" y="3368"/>
                    </a:lnTo>
                    <a:lnTo>
                      <a:pt x="0" y="3368"/>
                    </a:lnTo>
                    <a:lnTo>
                      <a:pt x="0" y="3359"/>
                    </a:lnTo>
                    <a:close/>
                    <a:moveTo>
                      <a:pt x="0" y="3277"/>
                    </a:moveTo>
                    <a:lnTo>
                      <a:pt x="35" y="3277"/>
                    </a:lnTo>
                    <a:lnTo>
                      <a:pt x="35" y="3286"/>
                    </a:lnTo>
                    <a:lnTo>
                      <a:pt x="0" y="3286"/>
                    </a:lnTo>
                    <a:lnTo>
                      <a:pt x="0" y="3277"/>
                    </a:lnTo>
                    <a:close/>
                    <a:moveTo>
                      <a:pt x="0" y="3186"/>
                    </a:moveTo>
                    <a:lnTo>
                      <a:pt x="35" y="3186"/>
                    </a:lnTo>
                    <a:lnTo>
                      <a:pt x="35" y="3195"/>
                    </a:lnTo>
                    <a:lnTo>
                      <a:pt x="0" y="3195"/>
                    </a:lnTo>
                    <a:lnTo>
                      <a:pt x="0" y="3186"/>
                    </a:lnTo>
                    <a:close/>
                    <a:moveTo>
                      <a:pt x="0" y="3104"/>
                    </a:moveTo>
                    <a:lnTo>
                      <a:pt x="35" y="3104"/>
                    </a:lnTo>
                    <a:lnTo>
                      <a:pt x="35" y="3113"/>
                    </a:lnTo>
                    <a:lnTo>
                      <a:pt x="0" y="3113"/>
                    </a:lnTo>
                    <a:lnTo>
                      <a:pt x="0" y="3104"/>
                    </a:lnTo>
                    <a:close/>
                    <a:moveTo>
                      <a:pt x="0" y="3022"/>
                    </a:moveTo>
                    <a:lnTo>
                      <a:pt x="35" y="3022"/>
                    </a:lnTo>
                    <a:lnTo>
                      <a:pt x="35" y="3031"/>
                    </a:lnTo>
                    <a:lnTo>
                      <a:pt x="0" y="3031"/>
                    </a:lnTo>
                    <a:lnTo>
                      <a:pt x="0" y="3022"/>
                    </a:lnTo>
                    <a:close/>
                    <a:moveTo>
                      <a:pt x="0" y="2940"/>
                    </a:moveTo>
                    <a:lnTo>
                      <a:pt x="35" y="2940"/>
                    </a:lnTo>
                    <a:lnTo>
                      <a:pt x="35" y="2949"/>
                    </a:lnTo>
                    <a:lnTo>
                      <a:pt x="0" y="2949"/>
                    </a:lnTo>
                    <a:lnTo>
                      <a:pt x="0" y="2940"/>
                    </a:lnTo>
                    <a:close/>
                    <a:moveTo>
                      <a:pt x="0" y="2849"/>
                    </a:moveTo>
                    <a:lnTo>
                      <a:pt x="35" y="2849"/>
                    </a:lnTo>
                    <a:lnTo>
                      <a:pt x="35" y="2858"/>
                    </a:lnTo>
                    <a:lnTo>
                      <a:pt x="0" y="2858"/>
                    </a:lnTo>
                    <a:lnTo>
                      <a:pt x="0" y="2849"/>
                    </a:lnTo>
                    <a:close/>
                    <a:moveTo>
                      <a:pt x="0" y="2767"/>
                    </a:moveTo>
                    <a:lnTo>
                      <a:pt x="35" y="2767"/>
                    </a:lnTo>
                    <a:lnTo>
                      <a:pt x="35" y="2776"/>
                    </a:lnTo>
                    <a:lnTo>
                      <a:pt x="0" y="2776"/>
                    </a:lnTo>
                    <a:lnTo>
                      <a:pt x="0" y="2767"/>
                    </a:lnTo>
                    <a:close/>
                    <a:moveTo>
                      <a:pt x="0" y="2685"/>
                    </a:moveTo>
                    <a:lnTo>
                      <a:pt x="35" y="2685"/>
                    </a:lnTo>
                    <a:lnTo>
                      <a:pt x="35" y="2694"/>
                    </a:lnTo>
                    <a:lnTo>
                      <a:pt x="0" y="2694"/>
                    </a:lnTo>
                    <a:lnTo>
                      <a:pt x="0" y="2685"/>
                    </a:lnTo>
                    <a:close/>
                    <a:moveTo>
                      <a:pt x="0" y="2603"/>
                    </a:moveTo>
                    <a:lnTo>
                      <a:pt x="35" y="2603"/>
                    </a:lnTo>
                    <a:lnTo>
                      <a:pt x="35" y="2612"/>
                    </a:lnTo>
                    <a:lnTo>
                      <a:pt x="0" y="2612"/>
                    </a:lnTo>
                    <a:lnTo>
                      <a:pt x="0" y="2603"/>
                    </a:lnTo>
                    <a:close/>
                    <a:moveTo>
                      <a:pt x="0" y="2521"/>
                    </a:moveTo>
                    <a:lnTo>
                      <a:pt x="35" y="2521"/>
                    </a:lnTo>
                    <a:lnTo>
                      <a:pt x="35" y="2530"/>
                    </a:lnTo>
                    <a:lnTo>
                      <a:pt x="0" y="2530"/>
                    </a:lnTo>
                    <a:lnTo>
                      <a:pt x="0" y="2521"/>
                    </a:lnTo>
                    <a:close/>
                    <a:moveTo>
                      <a:pt x="0" y="2430"/>
                    </a:moveTo>
                    <a:lnTo>
                      <a:pt x="35" y="2430"/>
                    </a:lnTo>
                    <a:lnTo>
                      <a:pt x="35" y="2439"/>
                    </a:lnTo>
                    <a:lnTo>
                      <a:pt x="0" y="2439"/>
                    </a:lnTo>
                    <a:lnTo>
                      <a:pt x="0" y="2430"/>
                    </a:lnTo>
                    <a:close/>
                    <a:moveTo>
                      <a:pt x="0" y="2348"/>
                    </a:moveTo>
                    <a:lnTo>
                      <a:pt x="35" y="2348"/>
                    </a:lnTo>
                    <a:lnTo>
                      <a:pt x="35" y="2357"/>
                    </a:lnTo>
                    <a:lnTo>
                      <a:pt x="0" y="2357"/>
                    </a:lnTo>
                    <a:lnTo>
                      <a:pt x="0" y="2348"/>
                    </a:lnTo>
                    <a:close/>
                    <a:moveTo>
                      <a:pt x="0" y="2266"/>
                    </a:moveTo>
                    <a:lnTo>
                      <a:pt x="35" y="2266"/>
                    </a:lnTo>
                    <a:lnTo>
                      <a:pt x="35" y="2276"/>
                    </a:lnTo>
                    <a:lnTo>
                      <a:pt x="0" y="2276"/>
                    </a:lnTo>
                    <a:lnTo>
                      <a:pt x="0" y="2266"/>
                    </a:lnTo>
                    <a:close/>
                    <a:moveTo>
                      <a:pt x="0" y="2185"/>
                    </a:moveTo>
                    <a:lnTo>
                      <a:pt x="35" y="2185"/>
                    </a:lnTo>
                    <a:lnTo>
                      <a:pt x="35" y="2194"/>
                    </a:lnTo>
                    <a:lnTo>
                      <a:pt x="0" y="2194"/>
                    </a:lnTo>
                    <a:lnTo>
                      <a:pt x="0" y="2185"/>
                    </a:lnTo>
                    <a:close/>
                    <a:moveTo>
                      <a:pt x="0" y="2103"/>
                    </a:moveTo>
                    <a:lnTo>
                      <a:pt x="35" y="2103"/>
                    </a:lnTo>
                    <a:lnTo>
                      <a:pt x="35" y="2112"/>
                    </a:lnTo>
                    <a:lnTo>
                      <a:pt x="0" y="2112"/>
                    </a:lnTo>
                    <a:lnTo>
                      <a:pt x="0" y="2103"/>
                    </a:lnTo>
                    <a:close/>
                    <a:moveTo>
                      <a:pt x="0" y="2012"/>
                    </a:moveTo>
                    <a:lnTo>
                      <a:pt x="35" y="2012"/>
                    </a:lnTo>
                    <a:lnTo>
                      <a:pt x="35" y="2021"/>
                    </a:lnTo>
                    <a:lnTo>
                      <a:pt x="0" y="2021"/>
                    </a:lnTo>
                    <a:lnTo>
                      <a:pt x="0" y="2012"/>
                    </a:lnTo>
                    <a:close/>
                    <a:moveTo>
                      <a:pt x="0" y="1930"/>
                    </a:moveTo>
                    <a:lnTo>
                      <a:pt x="35" y="1930"/>
                    </a:lnTo>
                    <a:lnTo>
                      <a:pt x="35" y="1939"/>
                    </a:lnTo>
                    <a:lnTo>
                      <a:pt x="0" y="1939"/>
                    </a:lnTo>
                    <a:lnTo>
                      <a:pt x="0" y="1930"/>
                    </a:lnTo>
                    <a:close/>
                    <a:moveTo>
                      <a:pt x="0" y="1848"/>
                    </a:moveTo>
                    <a:lnTo>
                      <a:pt x="35" y="1848"/>
                    </a:lnTo>
                    <a:lnTo>
                      <a:pt x="35" y="1857"/>
                    </a:lnTo>
                    <a:lnTo>
                      <a:pt x="0" y="1857"/>
                    </a:lnTo>
                    <a:lnTo>
                      <a:pt x="0" y="1848"/>
                    </a:lnTo>
                    <a:close/>
                    <a:moveTo>
                      <a:pt x="0" y="1766"/>
                    </a:moveTo>
                    <a:lnTo>
                      <a:pt x="35" y="1766"/>
                    </a:lnTo>
                    <a:lnTo>
                      <a:pt x="35" y="1775"/>
                    </a:lnTo>
                    <a:lnTo>
                      <a:pt x="0" y="1775"/>
                    </a:lnTo>
                    <a:lnTo>
                      <a:pt x="0" y="1766"/>
                    </a:lnTo>
                    <a:close/>
                    <a:moveTo>
                      <a:pt x="0" y="1675"/>
                    </a:moveTo>
                    <a:lnTo>
                      <a:pt x="35" y="1675"/>
                    </a:lnTo>
                    <a:lnTo>
                      <a:pt x="35" y="1684"/>
                    </a:lnTo>
                    <a:lnTo>
                      <a:pt x="0" y="1684"/>
                    </a:lnTo>
                    <a:lnTo>
                      <a:pt x="0" y="1675"/>
                    </a:lnTo>
                    <a:close/>
                    <a:moveTo>
                      <a:pt x="0" y="1593"/>
                    </a:moveTo>
                    <a:lnTo>
                      <a:pt x="35" y="1593"/>
                    </a:lnTo>
                    <a:lnTo>
                      <a:pt x="35" y="1602"/>
                    </a:lnTo>
                    <a:lnTo>
                      <a:pt x="0" y="1602"/>
                    </a:lnTo>
                    <a:lnTo>
                      <a:pt x="0" y="1593"/>
                    </a:lnTo>
                    <a:close/>
                    <a:moveTo>
                      <a:pt x="0" y="1511"/>
                    </a:moveTo>
                    <a:lnTo>
                      <a:pt x="35" y="1511"/>
                    </a:lnTo>
                    <a:lnTo>
                      <a:pt x="35" y="1520"/>
                    </a:lnTo>
                    <a:lnTo>
                      <a:pt x="0" y="1520"/>
                    </a:lnTo>
                    <a:lnTo>
                      <a:pt x="0" y="1511"/>
                    </a:lnTo>
                    <a:close/>
                    <a:moveTo>
                      <a:pt x="0" y="1429"/>
                    </a:moveTo>
                    <a:lnTo>
                      <a:pt x="35" y="1429"/>
                    </a:lnTo>
                    <a:lnTo>
                      <a:pt x="35" y="1438"/>
                    </a:lnTo>
                    <a:lnTo>
                      <a:pt x="0" y="1438"/>
                    </a:lnTo>
                    <a:lnTo>
                      <a:pt x="0" y="1429"/>
                    </a:lnTo>
                    <a:close/>
                    <a:moveTo>
                      <a:pt x="0" y="1347"/>
                    </a:moveTo>
                    <a:lnTo>
                      <a:pt x="35" y="1347"/>
                    </a:lnTo>
                    <a:lnTo>
                      <a:pt x="35" y="1356"/>
                    </a:lnTo>
                    <a:lnTo>
                      <a:pt x="0" y="1356"/>
                    </a:lnTo>
                    <a:lnTo>
                      <a:pt x="0" y="1347"/>
                    </a:lnTo>
                    <a:close/>
                    <a:moveTo>
                      <a:pt x="0" y="1256"/>
                    </a:moveTo>
                    <a:lnTo>
                      <a:pt x="35" y="1256"/>
                    </a:lnTo>
                    <a:lnTo>
                      <a:pt x="35" y="1265"/>
                    </a:lnTo>
                    <a:lnTo>
                      <a:pt x="0" y="1265"/>
                    </a:lnTo>
                    <a:lnTo>
                      <a:pt x="0" y="1256"/>
                    </a:lnTo>
                    <a:close/>
                    <a:moveTo>
                      <a:pt x="0" y="1174"/>
                    </a:moveTo>
                    <a:lnTo>
                      <a:pt x="35" y="1174"/>
                    </a:lnTo>
                    <a:lnTo>
                      <a:pt x="35" y="1183"/>
                    </a:lnTo>
                    <a:lnTo>
                      <a:pt x="0" y="1183"/>
                    </a:lnTo>
                    <a:lnTo>
                      <a:pt x="0" y="1174"/>
                    </a:lnTo>
                    <a:close/>
                    <a:moveTo>
                      <a:pt x="0" y="1092"/>
                    </a:moveTo>
                    <a:lnTo>
                      <a:pt x="35" y="1092"/>
                    </a:lnTo>
                    <a:lnTo>
                      <a:pt x="35" y="1102"/>
                    </a:lnTo>
                    <a:lnTo>
                      <a:pt x="0" y="1102"/>
                    </a:lnTo>
                    <a:lnTo>
                      <a:pt x="0" y="1092"/>
                    </a:lnTo>
                    <a:close/>
                    <a:moveTo>
                      <a:pt x="0" y="1010"/>
                    </a:moveTo>
                    <a:lnTo>
                      <a:pt x="35" y="1010"/>
                    </a:lnTo>
                    <a:lnTo>
                      <a:pt x="35" y="1020"/>
                    </a:lnTo>
                    <a:lnTo>
                      <a:pt x="0" y="1020"/>
                    </a:lnTo>
                    <a:lnTo>
                      <a:pt x="0" y="1010"/>
                    </a:lnTo>
                    <a:close/>
                    <a:moveTo>
                      <a:pt x="0" y="929"/>
                    </a:moveTo>
                    <a:lnTo>
                      <a:pt x="35" y="929"/>
                    </a:lnTo>
                    <a:lnTo>
                      <a:pt x="35" y="938"/>
                    </a:lnTo>
                    <a:lnTo>
                      <a:pt x="0" y="938"/>
                    </a:lnTo>
                    <a:lnTo>
                      <a:pt x="0" y="929"/>
                    </a:lnTo>
                    <a:close/>
                    <a:moveTo>
                      <a:pt x="0" y="838"/>
                    </a:moveTo>
                    <a:lnTo>
                      <a:pt x="35" y="838"/>
                    </a:lnTo>
                    <a:lnTo>
                      <a:pt x="35" y="847"/>
                    </a:lnTo>
                    <a:lnTo>
                      <a:pt x="0" y="847"/>
                    </a:lnTo>
                    <a:lnTo>
                      <a:pt x="0" y="838"/>
                    </a:lnTo>
                    <a:close/>
                    <a:moveTo>
                      <a:pt x="0" y="756"/>
                    </a:moveTo>
                    <a:lnTo>
                      <a:pt x="35" y="756"/>
                    </a:lnTo>
                    <a:lnTo>
                      <a:pt x="35" y="765"/>
                    </a:lnTo>
                    <a:lnTo>
                      <a:pt x="0" y="765"/>
                    </a:lnTo>
                    <a:lnTo>
                      <a:pt x="0" y="756"/>
                    </a:lnTo>
                    <a:close/>
                    <a:moveTo>
                      <a:pt x="0" y="674"/>
                    </a:moveTo>
                    <a:lnTo>
                      <a:pt x="35" y="674"/>
                    </a:lnTo>
                    <a:lnTo>
                      <a:pt x="35" y="683"/>
                    </a:lnTo>
                    <a:lnTo>
                      <a:pt x="0" y="683"/>
                    </a:lnTo>
                    <a:lnTo>
                      <a:pt x="0" y="674"/>
                    </a:lnTo>
                    <a:close/>
                    <a:moveTo>
                      <a:pt x="0" y="592"/>
                    </a:moveTo>
                    <a:lnTo>
                      <a:pt x="35" y="592"/>
                    </a:lnTo>
                    <a:lnTo>
                      <a:pt x="35" y="601"/>
                    </a:lnTo>
                    <a:lnTo>
                      <a:pt x="0" y="601"/>
                    </a:lnTo>
                    <a:lnTo>
                      <a:pt x="0" y="592"/>
                    </a:lnTo>
                    <a:close/>
                    <a:moveTo>
                      <a:pt x="0" y="510"/>
                    </a:moveTo>
                    <a:lnTo>
                      <a:pt x="35" y="510"/>
                    </a:lnTo>
                    <a:lnTo>
                      <a:pt x="35" y="519"/>
                    </a:lnTo>
                    <a:lnTo>
                      <a:pt x="0" y="519"/>
                    </a:lnTo>
                    <a:lnTo>
                      <a:pt x="0" y="510"/>
                    </a:lnTo>
                    <a:close/>
                    <a:moveTo>
                      <a:pt x="0" y="419"/>
                    </a:moveTo>
                    <a:lnTo>
                      <a:pt x="35" y="419"/>
                    </a:lnTo>
                    <a:lnTo>
                      <a:pt x="35" y="428"/>
                    </a:lnTo>
                    <a:lnTo>
                      <a:pt x="0" y="428"/>
                    </a:lnTo>
                    <a:lnTo>
                      <a:pt x="0" y="419"/>
                    </a:lnTo>
                    <a:close/>
                    <a:moveTo>
                      <a:pt x="0" y="337"/>
                    </a:moveTo>
                    <a:lnTo>
                      <a:pt x="35" y="337"/>
                    </a:lnTo>
                    <a:lnTo>
                      <a:pt x="35" y="346"/>
                    </a:lnTo>
                    <a:lnTo>
                      <a:pt x="0" y="346"/>
                    </a:lnTo>
                    <a:lnTo>
                      <a:pt x="0" y="337"/>
                    </a:lnTo>
                    <a:close/>
                    <a:moveTo>
                      <a:pt x="0" y="255"/>
                    </a:moveTo>
                    <a:lnTo>
                      <a:pt x="35" y="255"/>
                    </a:lnTo>
                    <a:lnTo>
                      <a:pt x="35" y="264"/>
                    </a:lnTo>
                    <a:lnTo>
                      <a:pt x="0" y="264"/>
                    </a:lnTo>
                    <a:lnTo>
                      <a:pt x="0" y="255"/>
                    </a:lnTo>
                    <a:close/>
                    <a:moveTo>
                      <a:pt x="0" y="173"/>
                    </a:moveTo>
                    <a:lnTo>
                      <a:pt x="35" y="173"/>
                    </a:lnTo>
                    <a:lnTo>
                      <a:pt x="35" y="182"/>
                    </a:lnTo>
                    <a:lnTo>
                      <a:pt x="0" y="182"/>
                    </a:lnTo>
                    <a:lnTo>
                      <a:pt x="0" y="173"/>
                    </a:lnTo>
                    <a:close/>
                    <a:moveTo>
                      <a:pt x="0" y="82"/>
                    </a:moveTo>
                    <a:lnTo>
                      <a:pt x="35" y="82"/>
                    </a:lnTo>
                    <a:lnTo>
                      <a:pt x="35" y="91"/>
                    </a:lnTo>
                    <a:lnTo>
                      <a:pt x="0" y="91"/>
                    </a:lnTo>
                    <a:lnTo>
                      <a:pt x="0" y="82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35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0" y="3359"/>
                    </a:moveTo>
                    <a:lnTo>
                      <a:pt x="53" y="3359"/>
                    </a:lnTo>
                    <a:lnTo>
                      <a:pt x="53" y="3368"/>
                    </a:lnTo>
                    <a:lnTo>
                      <a:pt x="0" y="3368"/>
                    </a:lnTo>
                    <a:lnTo>
                      <a:pt x="0" y="3359"/>
                    </a:lnTo>
                    <a:close/>
                    <a:moveTo>
                      <a:pt x="0" y="2940"/>
                    </a:moveTo>
                    <a:lnTo>
                      <a:pt x="53" y="2940"/>
                    </a:lnTo>
                    <a:lnTo>
                      <a:pt x="53" y="2949"/>
                    </a:lnTo>
                    <a:lnTo>
                      <a:pt x="0" y="2949"/>
                    </a:lnTo>
                    <a:lnTo>
                      <a:pt x="0" y="2940"/>
                    </a:lnTo>
                    <a:close/>
                    <a:moveTo>
                      <a:pt x="0" y="2521"/>
                    </a:moveTo>
                    <a:lnTo>
                      <a:pt x="53" y="2521"/>
                    </a:lnTo>
                    <a:lnTo>
                      <a:pt x="53" y="2530"/>
                    </a:lnTo>
                    <a:lnTo>
                      <a:pt x="0" y="2530"/>
                    </a:lnTo>
                    <a:lnTo>
                      <a:pt x="0" y="2521"/>
                    </a:lnTo>
                    <a:close/>
                    <a:moveTo>
                      <a:pt x="0" y="2103"/>
                    </a:moveTo>
                    <a:lnTo>
                      <a:pt x="53" y="2103"/>
                    </a:lnTo>
                    <a:lnTo>
                      <a:pt x="53" y="2112"/>
                    </a:lnTo>
                    <a:lnTo>
                      <a:pt x="0" y="2112"/>
                    </a:lnTo>
                    <a:lnTo>
                      <a:pt x="0" y="2103"/>
                    </a:lnTo>
                    <a:close/>
                    <a:moveTo>
                      <a:pt x="0" y="1675"/>
                    </a:moveTo>
                    <a:lnTo>
                      <a:pt x="53" y="1675"/>
                    </a:lnTo>
                    <a:lnTo>
                      <a:pt x="53" y="1684"/>
                    </a:lnTo>
                    <a:lnTo>
                      <a:pt x="0" y="1684"/>
                    </a:lnTo>
                    <a:lnTo>
                      <a:pt x="0" y="1675"/>
                    </a:lnTo>
                    <a:close/>
                    <a:moveTo>
                      <a:pt x="0" y="1256"/>
                    </a:moveTo>
                    <a:lnTo>
                      <a:pt x="53" y="1256"/>
                    </a:lnTo>
                    <a:lnTo>
                      <a:pt x="53" y="1265"/>
                    </a:lnTo>
                    <a:lnTo>
                      <a:pt x="0" y="1265"/>
                    </a:lnTo>
                    <a:lnTo>
                      <a:pt x="0" y="1256"/>
                    </a:lnTo>
                    <a:close/>
                    <a:moveTo>
                      <a:pt x="0" y="838"/>
                    </a:moveTo>
                    <a:lnTo>
                      <a:pt x="53" y="838"/>
                    </a:lnTo>
                    <a:lnTo>
                      <a:pt x="53" y="847"/>
                    </a:lnTo>
                    <a:lnTo>
                      <a:pt x="0" y="847"/>
                    </a:lnTo>
                    <a:lnTo>
                      <a:pt x="0" y="838"/>
                    </a:lnTo>
                    <a:close/>
                    <a:moveTo>
                      <a:pt x="0" y="419"/>
                    </a:moveTo>
                    <a:lnTo>
                      <a:pt x="53" y="419"/>
                    </a:lnTo>
                    <a:lnTo>
                      <a:pt x="53" y="428"/>
                    </a:lnTo>
                    <a:lnTo>
                      <a:pt x="0" y="428"/>
                    </a:lnTo>
                    <a:lnTo>
                      <a:pt x="0" y="419"/>
                    </a:lnTo>
                    <a:close/>
                    <a:moveTo>
                      <a:pt x="0" y="0"/>
                    </a:moveTo>
                    <a:lnTo>
                      <a:pt x="53" y="0"/>
                    </a:lnTo>
                    <a:lnTo>
                      <a:pt x="53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8686"/>
              </a:solidFill>
              <a:ln w="14288" cap="flat">
                <a:solidFill>
                  <a:schemeClr val="tx1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15" name="Rectangle 3668"/>
              <p:cNvSpPr>
                <a:spLocks noChangeArrowheads="1"/>
              </p:cNvSpPr>
              <p:nvPr/>
            </p:nvSpPr>
            <p:spPr bwMode="auto">
              <a:xfrm>
                <a:off x="1449388" y="5764213"/>
                <a:ext cx="155492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16" name="Rectangle 3669"/>
              <p:cNvSpPr>
                <a:spLocks noChangeArrowheads="1"/>
              </p:cNvSpPr>
              <p:nvPr/>
            </p:nvSpPr>
            <p:spPr bwMode="auto">
              <a:xfrm>
                <a:off x="1449388" y="5099050"/>
                <a:ext cx="155492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</a:t>
                </a:r>
              </a:p>
            </p:txBody>
          </p:sp>
          <p:sp>
            <p:nvSpPr>
              <p:cNvPr id="17" name="Rectangle 3670"/>
              <p:cNvSpPr>
                <a:spLocks noChangeArrowheads="1"/>
              </p:cNvSpPr>
              <p:nvPr/>
            </p:nvSpPr>
            <p:spPr bwMode="auto">
              <a:xfrm>
                <a:off x="1449388" y="4433888"/>
                <a:ext cx="155492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4</a:t>
                </a:r>
              </a:p>
            </p:txBody>
          </p:sp>
          <p:sp>
            <p:nvSpPr>
              <p:cNvPr id="18" name="Rectangle 3671"/>
              <p:cNvSpPr>
                <a:spLocks noChangeArrowheads="1"/>
              </p:cNvSpPr>
              <p:nvPr/>
            </p:nvSpPr>
            <p:spPr bwMode="auto">
              <a:xfrm>
                <a:off x="1449388" y="3768725"/>
                <a:ext cx="155492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6</a:t>
                </a:r>
              </a:p>
            </p:txBody>
          </p:sp>
          <p:sp>
            <p:nvSpPr>
              <p:cNvPr id="19" name="Rectangle 3672"/>
              <p:cNvSpPr>
                <a:spLocks noChangeArrowheads="1"/>
              </p:cNvSpPr>
              <p:nvPr/>
            </p:nvSpPr>
            <p:spPr bwMode="auto">
              <a:xfrm>
                <a:off x="1449388" y="3101975"/>
                <a:ext cx="155492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8</a:t>
                </a:r>
              </a:p>
            </p:txBody>
          </p:sp>
          <p:sp>
            <p:nvSpPr>
              <p:cNvPr id="20" name="Rectangle 3673"/>
              <p:cNvSpPr>
                <a:spLocks noChangeArrowheads="1"/>
              </p:cNvSpPr>
              <p:nvPr/>
            </p:nvSpPr>
            <p:spPr bwMode="auto">
              <a:xfrm>
                <a:off x="1319213" y="2436813"/>
                <a:ext cx="310983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10</a:t>
                </a:r>
              </a:p>
            </p:txBody>
          </p:sp>
          <p:sp>
            <p:nvSpPr>
              <p:cNvPr id="21" name="Rectangle 3674"/>
              <p:cNvSpPr>
                <a:spLocks noChangeArrowheads="1"/>
              </p:cNvSpPr>
              <p:nvPr/>
            </p:nvSpPr>
            <p:spPr bwMode="auto">
              <a:xfrm>
                <a:off x="1319213" y="1771650"/>
                <a:ext cx="310983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12</a:t>
                </a:r>
              </a:p>
            </p:txBody>
          </p:sp>
          <p:sp>
            <p:nvSpPr>
              <p:cNvPr id="22" name="Rectangle 3675"/>
              <p:cNvSpPr>
                <a:spLocks noChangeArrowheads="1"/>
              </p:cNvSpPr>
              <p:nvPr/>
            </p:nvSpPr>
            <p:spPr bwMode="auto">
              <a:xfrm>
                <a:off x="1319213" y="1106488"/>
                <a:ext cx="310983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14</a:t>
                </a:r>
              </a:p>
            </p:txBody>
          </p:sp>
          <p:sp>
            <p:nvSpPr>
              <p:cNvPr id="23" name="Rectangle 3676"/>
              <p:cNvSpPr>
                <a:spLocks noChangeArrowheads="1"/>
              </p:cNvSpPr>
              <p:nvPr/>
            </p:nvSpPr>
            <p:spPr bwMode="auto">
              <a:xfrm>
                <a:off x="1319213" y="441325"/>
                <a:ext cx="310983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16</a:t>
                </a:r>
              </a:p>
            </p:txBody>
          </p:sp>
          <p:sp>
            <p:nvSpPr>
              <p:cNvPr id="24" name="Rectangle 3685"/>
              <p:cNvSpPr>
                <a:spLocks noChangeArrowheads="1"/>
              </p:cNvSpPr>
              <p:nvPr/>
            </p:nvSpPr>
            <p:spPr bwMode="auto">
              <a:xfrm rot="16200000">
                <a:off x="233412" y="3058126"/>
                <a:ext cx="1645450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3000" i="0" u="none" strike="noStrike" cap="none" normalizeH="0" baseline="0" dirty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CaO(wt %)</a:t>
                </a:r>
              </a:p>
            </p:txBody>
          </p:sp>
          <p:sp>
            <p:nvSpPr>
              <p:cNvPr id="25" name="Rectangle 3685"/>
              <p:cNvSpPr>
                <a:spLocks noChangeArrowheads="1"/>
              </p:cNvSpPr>
              <p:nvPr/>
            </p:nvSpPr>
            <p:spPr bwMode="auto">
              <a:xfrm>
                <a:off x="3923928" y="6237312"/>
                <a:ext cx="1826590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300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Al</a:t>
                </a:r>
                <a:r>
                  <a:rPr kumimoji="0" lang="en-GB" sz="3000" i="0" u="none" strike="noStrike" cap="none" normalizeH="0" baseline="-2500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</a:t>
                </a:r>
                <a:r>
                  <a:rPr kumimoji="0" lang="en-GB" sz="300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O</a:t>
                </a:r>
                <a:r>
                  <a:rPr kumimoji="0" lang="en-GB" sz="3000" i="0" u="none" strike="noStrike" cap="none" normalizeH="0" baseline="-2500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3</a:t>
                </a:r>
                <a:r>
                  <a:rPr kumimoji="0" lang="en-GB" sz="300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(wt %)</a:t>
                </a:r>
              </a:p>
            </p:txBody>
          </p:sp>
        </p:grpSp>
        <p:sp>
          <p:nvSpPr>
            <p:cNvPr id="6" name="Freeform 12"/>
            <p:cNvSpPr>
              <a:spLocks noEditPoints="1"/>
            </p:cNvSpPr>
            <p:nvPr/>
          </p:nvSpPr>
          <p:spPr bwMode="auto">
            <a:xfrm>
              <a:off x="1679575" y="5873751"/>
              <a:ext cx="6784975" cy="8572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04" y="18"/>
                </a:cxn>
                <a:cxn ang="0">
                  <a:pos x="195" y="18"/>
                </a:cxn>
                <a:cxn ang="0">
                  <a:pos x="398" y="54"/>
                </a:cxn>
                <a:cxn ang="0">
                  <a:pos x="398" y="18"/>
                </a:cxn>
                <a:cxn ang="0">
                  <a:pos x="584" y="54"/>
                </a:cxn>
                <a:cxn ang="0">
                  <a:pos x="788" y="18"/>
                </a:cxn>
                <a:cxn ang="0">
                  <a:pos x="779" y="18"/>
                </a:cxn>
                <a:cxn ang="0">
                  <a:pos x="982" y="54"/>
                </a:cxn>
                <a:cxn ang="0">
                  <a:pos x="982" y="18"/>
                </a:cxn>
                <a:cxn ang="0">
                  <a:pos x="1168" y="54"/>
                </a:cxn>
                <a:cxn ang="0">
                  <a:pos x="1372" y="18"/>
                </a:cxn>
                <a:cxn ang="0">
                  <a:pos x="1363" y="18"/>
                </a:cxn>
                <a:cxn ang="0">
                  <a:pos x="1558" y="54"/>
                </a:cxn>
                <a:cxn ang="0">
                  <a:pos x="1558" y="18"/>
                </a:cxn>
                <a:cxn ang="0">
                  <a:pos x="1743" y="54"/>
                </a:cxn>
                <a:cxn ang="0">
                  <a:pos x="1947" y="18"/>
                </a:cxn>
                <a:cxn ang="0">
                  <a:pos x="1938" y="18"/>
                </a:cxn>
                <a:cxn ang="0">
                  <a:pos x="2142" y="54"/>
                </a:cxn>
                <a:cxn ang="0">
                  <a:pos x="2142" y="18"/>
                </a:cxn>
                <a:cxn ang="0">
                  <a:pos x="2327" y="54"/>
                </a:cxn>
                <a:cxn ang="0">
                  <a:pos x="2531" y="18"/>
                </a:cxn>
                <a:cxn ang="0">
                  <a:pos x="2522" y="18"/>
                </a:cxn>
                <a:cxn ang="0">
                  <a:pos x="2726" y="54"/>
                </a:cxn>
                <a:cxn ang="0">
                  <a:pos x="2726" y="18"/>
                </a:cxn>
                <a:cxn ang="0">
                  <a:pos x="2911" y="54"/>
                </a:cxn>
                <a:cxn ang="0">
                  <a:pos x="3115" y="18"/>
                </a:cxn>
                <a:cxn ang="0">
                  <a:pos x="3106" y="18"/>
                </a:cxn>
                <a:cxn ang="0">
                  <a:pos x="3310" y="54"/>
                </a:cxn>
                <a:cxn ang="0">
                  <a:pos x="3310" y="18"/>
                </a:cxn>
                <a:cxn ang="0">
                  <a:pos x="3487" y="54"/>
                </a:cxn>
                <a:cxn ang="0">
                  <a:pos x="3690" y="18"/>
                </a:cxn>
                <a:cxn ang="0">
                  <a:pos x="3681" y="18"/>
                </a:cxn>
                <a:cxn ang="0">
                  <a:pos x="3885" y="54"/>
                </a:cxn>
                <a:cxn ang="0">
                  <a:pos x="3885" y="18"/>
                </a:cxn>
                <a:cxn ang="0">
                  <a:pos x="4071" y="54"/>
                </a:cxn>
                <a:cxn ang="0">
                  <a:pos x="4274" y="18"/>
                </a:cxn>
                <a:cxn ang="0">
                  <a:pos x="4265" y="18"/>
                </a:cxn>
                <a:cxn ang="0">
                  <a:pos x="9" y="54"/>
                </a:cxn>
                <a:cxn ang="0">
                  <a:pos x="9" y="0"/>
                </a:cxn>
                <a:cxn ang="0">
                  <a:pos x="974" y="54"/>
                </a:cxn>
                <a:cxn ang="0">
                  <a:pos x="1947" y="0"/>
                </a:cxn>
                <a:cxn ang="0">
                  <a:pos x="1938" y="0"/>
                </a:cxn>
                <a:cxn ang="0">
                  <a:pos x="2920" y="54"/>
                </a:cxn>
                <a:cxn ang="0">
                  <a:pos x="2920" y="0"/>
                </a:cxn>
                <a:cxn ang="0">
                  <a:pos x="3876" y="54"/>
                </a:cxn>
              </a:cxnLst>
              <a:rect l="0" t="0" r="r" b="b"/>
              <a:pathLst>
                <a:path w="4274" h="54">
                  <a:moveTo>
                    <a:pt x="9" y="18"/>
                  </a:moveTo>
                  <a:lnTo>
                    <a:pt x="9" y="54"/>
                  </a:lnTo>
                  <a:lnTo>
                    <a:pt x="0" y="54"/>
                  </a:lnTo>
                  <a:lnTo>
                    <a:pt x="0" y="18"/>
                  </a:lnTo>
                  <a:lnTo>
                    <a:pt x="9" y="18"/>
                  </a:lnTo>
                  <a:close/>
                  <a:moveTo>
                    <a:pt x="204" y="18"/>
                  </a:moveTo>
                  <a:lnTo>
                    <a:pt x="204" y="54"/>
                  </a:lnTo>
                  <a:lnTo>
                    <a:pt x="195" y="54"/>
                  </a:lnTo>
                  <a:lnTo>
                    <a:pt x="195" y="18"/>
                  </a:lnTo>
                  <a:lnTo>
                    <a:pt x="204" y="18"/>
                  </a:lnTo>
                  <a:close/>
                  <a:moveTo>
                    <a:pt x="398" y="18"/>
                  </a:moveTo>
                  <a:lnTo>
                    <a:pt x="398" y="54"/>
                  </a:lnTo>
                  <a:lnTo>
                    <a:pt x="389" y="54"/>
                  </a:lnTo>
                  <a:lnTo>
                    <a:pt x="389" y="18"/>
                  </a:lnTo>
                  <a:lnTo>
                    <a:pt x="398" y="18"/>
                  </a:lnTo>
                  <a:close/>
                  <a:moveTo>
                    <a:pt x="593" y="18"/>
                  </a:moveTo>
                  <a:lnTo>
                    <a:pt x="593" y="54"/>
                  </a:lnTo>
                  <a:lnTo>
                    <a:pt x="584" y="54"/>
                  </a:lnTo>
                  <a:lnTo>
                    <a:pt x="584" y="18"/>
                  </a:lnTo>
                  <a:lnTo>
                    <a:pt x="593" y="18"/>
                  </a:lnTo>
                  <a:close/>
                  <a:moveTo>
                    <a:pt x="788" y="18"/>
                  </a:moveTo>
                  <a:lnTo>
                    <a:pt x="788" y="54"/>
                  </a:lnTo>
                  <a:lnTo>
                    <a:pt x="779" y="54"/>
                  </a:lnTo>
                  <a:lnTo>
                    <a:pt x="779" y="18"/>
                  </a:lnTo>
                  <a:lnTo>
                    <a:pt x="788" y="18"/>
                  </a:lnTo>
                  <a:close/>
                  <a:moveTo>
                    <a:pt x="982" y="18"/>
                  </a:moveTo>
                  <a:lnTo>
                    <a:pt x="982" y="54"/>
                  </a:lnTo>
                  <a:lnTo>
                    <a:pt x="974" y="54"/>
                  </a:lnTo>
                  <a:lnTo>
                    <a:pt x="974" y="18"/>
                  </a:lnTo>
                  <a:lnTo>
                    <a:pt x="982" y="18"/>
                  </a:lnTo>
                  <a:close/>
                  <a:moveTo>
                    <a:pt x="1177" y="18"/>
                  </a:moveTo>
                  <a:lnTo>
                    <a:pt x="1177" y="54"/>
                  </a:lnTo>
                  <a:lnTo>
                    <a:pt x="1168" y="54"/>
                  </a:lnTo>
                  <a:lnTo>
                    <a:pt x="1168" y="18"/>
                  </a:lnTo>
                  <a:lnTo>
                    <a:pt x="1177" y="18"/>
                  </a:lnTo>
                  <a:close/>
                  <a:moveTo>
                    <a:pt x="1372" y="18"/>
                  </a:moveTo>
                  <a:lnTo>
                    <a:pt x="1372" y="54"/>
                  </a:lnTo>
                  <a:lnTo>
                    <a:pt x="1363" y="54"/>
                  </a:lnTo>
                  <a:lnTo>
                    <a:pt x="1363" y="18"/>
                  </a:lnTo>
                  <a:lnTo>
                    <a:pt x="1372" y="18"/>
                  </a:lnTo>
                  <a:close/>
                  <a:moveTo>
                    <a:pt x="1558" y="18"/>
                  </a:moveTo>
                  <a:lnTo>
                    <a:pt x="1558" y="54"/>
                  </a:lnTo>
                  <a:lnTo>
                    <a:pt x="1549" y="54"/>
                  </a:lnTo>
                  <a:lnTo>
                    <a:pt x="1549" y="18"/>
                  </a:lnTo>
                  <a:lnTo>
                    <a:pt x="1558" y="18"/>
                  </a:lnTo>
                  <a:close/>
                  <a:moveTo>
                    <a:pt x="1752" y="18"/>
                  </a:moveTo>
                  <a:lnTo>
                    <a:pt x="1752" y="54"/>
                  </a:lnTo>
                  <a:lnTo>
                    <a:pt x="1743" y="54"/>
                  </a:lnTo>
                  <a:lnTo>
                    <a:pt x="1743" y="18"/>
                  </a:lnTo>
                  <a:lnTo>
                    <a:pt x="1752" y="18"/>
                  </a:lnTo>
                  <a:close/>
                  <a:moveTo>
                    <a:pt x="1947" y="18"/>
                  </a:moveTo>
                  <a:lnTo>
                    <a:pt x="1947" y="54"/>
                  </a:lnTo>
                  <a:lnTo>
                    <a:pt x="1938" y="54"/>
                  </a:lnTo>
                  <a:lnTo>
                    <a:pt x="1938" y="18"/>
                  </a:lnTo>
                  <a:lnTo>
                    <a:pt x="1947" y="18"/>
                  </a:lnTo>
                  <a:close/>
                  <a:moveTo>
                    <a:pt x="2142" y="18"/>
                  </a:moveTo>
                  <a:lnTo>
                    <a:pt x="2142" y="54"/>
                  </a:lnTo>
                  <a:lnTo>
                    <a:pt x="2133" y="54"/>
                  </a:lnTo>
                  <a:lnTo>
                    <a:pt x="2133" y="18"/>
                  </a:lnTo>
                  <a:lnTo>
                    <a:pt x="2142" y="18"/>
                  </a:lnTo>
                  <a:close/>
                  <a:moveTo>
                    <a:pt x="2336" y="18"/>
                  </a:moveTo>
                  <a:lnTo>
                    <a:pt x="2336" y="54"/>
                  </a:lnTo>
                  <a:lnTo>
                    <a:pt x="2327" y="54"/>
                  </a:lnTo>
                  <a:lnTo>
                    <a:pt x="2327" y="18"/>
                  </a:lnTo>
                  <a:lnTo>
                    <a:pt x="2336" y="18"/>
                  </a:lnTo>
                  <a:close/>
                  <a:moveTo>
                    <a:pt x="2531" y="18"/>
                  </a:moveTo>
                  <a:lnTo>
                    <a:pt x="2531" y="54"/>
                  </a:lnTo>
                  <a:lnTo>
                    <a:pt x="2522" y="54"/>
                  </a:lnTo>
                  <a:lnTo>
                    <a:pt x="2522" y="18"/>
                  </a:lnTo>
                  <a:lnTo>
                    <a:pt x="2531" y="18"/>
                  </a:lnTo>
                  <a:close/>
                  <a:moveTo>
                    <a:pt x="2726" y="18"/>
                  </a:moveTo>
                  <a:lnTo>
                    <a:pt x="2726" y="54"/>
                  </a:lnTo>
                  <a:lnTo>
                    <a:pt x="2717" y="54"/>
                  </a:lnTo>
                  <a:lnTo>
                    <a:pt x="2717" y="18"/>
                  </a:lnTo>
                  <a:lnTo>
                    <a:pt x="2726" y="18"/>
                  </a:lnTo>
                  <a:close/>
                  <a:moveTo>
                    <a:pt x="2920" y="18"/>
                  </a:moveTo>
                  <a:lnTo>
                    <a:pt x="2920" y="54"/>
                  </a:lnTo>
                  <a:lnTo>
                    <a:pt x="2911" y="54"/>
                  </a:lnTo>
                  <a:lnTo>
                    <a:pt x="2911" y="18"/>
                  </a:lnTo>
                  <a:lnTo>
                    <a:pt x="2920" y="18"/>
                  </a:lnTo>
                  <a:close/>
                  <a:moveTo>
                    <a:pt x="3115" y="18"/>
                  </a:moveTo>
                  <a:lnTo>
                    <a:pt x="3115" y="54"/>
                  </a:lnTo>
                  <a:lnTo>
                    <a:pt x="3106" y="54"/>
                  </a:lnTo>
                  <a:lnTo>
                    <a:pt x="3106" y="18"/>
                  </a:lnTo>
                  <a:lnTo>
                    <a:pt x="3115" y="18"/>
                  </a:lnTo>
                  <a:close/>
                  <a:moveTo>
                    <a:pt x="3310" y="18"/>
                  </a:moveTo>
                  <a:lnTo>
                    <a:pt x="3310" y="54"/>
                  </a:lnTo>
                  <a:lnTo>
                    <a:pt x="3301" y="54"/>
                  </a:lnTo>
                  <a:lnTo>
                    <a:pt x="3301" y="18"/>
                  </a:lnTo>
                  <a:lnTo>
                    <a:pt x="3310" y="18"/>
                  </a:lnTo>
                  <a:close/>
                  <a:moveTo>
                    <a:pt x="3495" y="18"/>
                  </a:moveTo>
                  <a:lnTo>
                    <a:pt x="3495" y="54"/>
                  </a:lnTo>
                  <a:lnTo>
                    <a:pt x="3487" y="54"/>
                  </a:lnTo>
                  <a:lnTo>
                    <a:pt x="3487" y="18"/>
                  </a:lnTo>
                  <a:lnTo>
                    <a:pt x="3495" y="18"/>
                  </a:lnTo>
                  <a:close/>
                  <a:moveTo>
                    <a:pt x="3690" y="18"/>
                  </a:moveTo>
                  <a:lnTo>
                    <a:pt x="3690" y="54"/>
                  </a:lnTo>
                  <a:lnTo>
                    <a:pt x="3681" y="54"/>
                  </a:lnTo>
                  <a:lnTo>
                    <a:pt x="3681" y="18"/>
                  </a:lnTo>
                  <a:lnTo>
                    <a:pt x="3690" y="18"/>
                  </a:lnTo>
                  <a:close/>
                  <a:moveTo>
                    <a:pt x="3885" y="18"/>
                  </a:moveTo>
                  <a:lnTo>
                    <a:pt x="3885" y="54"/>
                  </a:lnTo>
                  <a:lnTo>
                    <a:pt x="3876" y="54"/>
                  </a:lnTo>
                  <a:lnTo>
                    <a:pt x="3876" y="18"/>
                  </a:lnTo>
                  <a:lnTo>
                    <a:pt x="3885" y="18"/>
                  </a:lnTo>
                  <a:close/>
                  <a:moveTo>
                    <a:pt x="4079" y="18"/>
                  </a:moveTo>
                  <a:lnTo>
                    <a:pt x="4079" y="54"/>
                  </a:lnTo>
                  <a:lnTo>
                    <a:pt x="4071" y="54"/>
                  </a:lnTo>
                  <a:lnTo>
                    <a:pt x="4071" y="18"/>
                  </a:lnTo>
                  <a:lnTo>
                    <a:pt x="4079" y="18"/>
                  </a:lnTo>
                  <a:close/>
                  <a:moveTo>
                    <a:pt x="4274" y="18"/>
                  </a:moveTo>
                  <a:lnTo>
                    <a:pt x="4274" y="54"/>
                  </a:lnTo>
                  <a:lnTo>
                    <a:pt x="4265" y="54"/>
                  </a:lnTo>
                  <a:lnTo>
                    <a:pt x="4265" y="18"/>
                  </a:lnTo>
                  <a:lnTo>
                    <a:pt x="4274" y="18"/>
                  </a:lnTo>
                  <a:close/>
                  <a:moveTo>
                    <a:pt x="9" y="0"/>
                  </a:moveTo>
                  <a:lnTo>
                    <a:pt x="9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82" y="0"/>
                  </a:moveTo>
                  <a:lnTo>
                    <a:pt x="982" y="54"/>
                  </a:lnTo>
                  <a:lnTo>
                    <a:pt x="974" y="54"/>
                  </a:lnTo>
                  <a:lnTo>
                    <a:pt x="974" y="0"/>
                  </a:lnTo>
                  <a:lnTo>
                    <a:pt x="982" y="0"/>
                  </a:lnTo>
                  <a:close/>
                  <a:moveTo>
                    <a:pt x="1947" y="0"/>
                  </a:moveTo>
                  <a:lnTo>
                    <a:pt x="1947" y="54"/>
                  </a:lnTo>
                  <a:lnTo>
                    <a:pt x="1938" y="54"/>
                  </a:lnTo>
                  <a:lnTo>
                    <a:pt x="1938" y="0"/>
                  </a:lnTo>
                  <a:lnTo>
                    <a:pt x="1947" y="0"/>
                  </a:lnTo>
                  <a:close/>
                  <a:moveTo>
                    <a:pt x="2920" y="0"/>
                  </a:moveTo>
                  <a:lnTo>
                    <a:pt x="2920" y="54"/>
                  </a:lnTo>
                  <a:lnTo>
                    <a:pt x="2911" y="54"/>
                  </a:lnTo>
                  <a:lnTo>
                    <a:pt x="2911" y="0"/>
                  </a:lnTo>
                  <a:lnTo>
                    <a:pt x="2920" y="0"/>
                  </a:lnTo>
                  <a:close/>
                  <a:moveTo>
                    <a:pt x="3885" y="0"/>
                  </a:moveTo>
                  <a:lnTo>
                    <a:pt x="3885" y="54"/>
                  </a:lnTo>
                  <a:lnTo>
                    <a:pt x="3876" y="54"/>
                  </a:lnTo>
                  <a:lnTo>
                    <a:pt x="3876" y="0"/>
                  </a:lnTo>
                  <a:lnTo>
                    <a:pt x="3885" y="0"/>
                  </a:lnTo>
                  <a:close/>
                </a:path>
              </a:pathLst>
            </a:custGeom>
            <a:solidFill>
              <a:srgbClr val="868686"/>
            </a:solidFill>
            <a:ln w="14288" cap="flat">
              <a:solidFill>
                <a:schemeClr val="tx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" name="Rectangle 459"/>
            <p:cNvSpPr>
              <a:spLocks noChangeArrowheads="1"/>
            </p:cNvSpPr>
            <p:nvPr/>
          </p:nvSpPr>
          <p:spPr bwMode="auto">
            <a:xfrm>
              <a:off x="1611313" y="5976938"/>
              <a:ext cx="155492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latin typeface="Calibri" pitchFamily="34" charset="0"/>
                  <a:cs typeface="Arial" pitchFamily="34" charset="0"/>
                </a:rPr>
                <a:t>0</a:t>
              </a:r>
            </a:p>
          </p:txBody>
        </p:sp>
        <p:sp>
          <p:nvSpPr>
            <p:cNvPr id="8" name="Rectangle 460"/>
            <p:cNvSpPr>
              <a:spLocks noChangeArrowheads="1"/>
            </p:cNvSpPr>
            <p:nvPr/>
          </p:nvSpPr>
          <p:spPr bwMode="auto">
            <a:xfrm>
              <a:off x="3149600" y="5976938"/>
              <a:ext cx="155492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latin typeface="Calibri" pitchFamily="34" charset="0"/>
                  <a:cs typeface="Arial" pitchFamily="34" charset="0"/>
                </a:rPr>
                <a:t>5</a:t>
              </a:r>
            </a:p>
          </p:txBody>
        </p:sp>
        <p:sp>
          <p:nvSpPr>
            <p:cNvPr id="9" name="Rectangle 461"/>
            <p:cNvSpPr>
              <a:spLocks noChangeArrowheads="1"/>
            </p:cNvSpPr>
            <p:nvPr/>
          </p:nvSpPr>
          <p:spPr bwMode="auto">
            <a:xfrm>
              <a:off x="4616450" y="5976938"/>
              <a:ext cx="310983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latin typeface="Calibri" pitchFamily="34" charset="0"/>
                  <a:cs typeface="Arial" pitchFamily="34" charset="0"/>
                </a:rPr>
                <a:t>10</a:t>
              </a:r>
            </a:p>
          </p:txBody>
        </p:sp>
        <p:sp>
          <p:nvSpPr>
            <p:cNvPr id="10" name="Rectangle 462"/>
            <p:cNvSpPr>
              <a:spLocks noChangeArrowheads="1"/>
            </p:cNvSpPr>
            <p:nvPr/>
          </p:nvSpPr>
          <p:spPr bwMode="auto">
            <a:xfrm>
              <a:off x="6154738" y="5976938"/>
              <a:ext cx="310983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latin typeface="Calibri" pitchFamily="34" charset="0"/>
                  <a:cs typeface="Arial" pitchFamily="34" charset="0"/>
                </a:rPr>
                <a:t>15</a:t>
              </a:r>
            </a:p>
          </p:txBody>
        </p:sp>
        <p:sp>
          <p:nvSpPr>
            <p:cNvPr id="11" name="Rectangle 463"/>
            <p:cNvSpPr>
              <a:spLocks noChangeArrowheads="1"/>
            </p:cNvSpPr>
            <p:nvPr/>
          </p:nvSpPr>
          <p:spPr bwMode="auto">
            <a:xfrm>
              <a:off x="7693025" y="5976938"/>
              <a:ext cx="310983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latin typeface="Calibri" pitchFamily="34" charset="0"/>
                  <a:cs typeface="Arial" pitchFamily="34" charset="0"/>
                </a:rPr>
                <a:t>20</a:t>
              </a:r>
            </a:p>
          </p:txBody>
        </p:sp>
      </p:grpSp>
      <p:grpSp>
        <p:nvGrpSpPr>
          <p:cNvPr id="1730" name="Gruppo 4430"/>
          <p:cNvGrpSpPr/>
          <p:nvPr/>
        </p:nvGrpSpPr>
        <p:grpSpPr>
          <a:xfrm>
            <a:off x="4962336" y="1054406"/>
            <a:ext cx="3342357" cy="3873194"/>
            <a:chOff x="4962336" y="1054406"/>
            <a:chExt cx="3342357" cy="3873194"/>
          </a:xfrm>
        </p:grpSpPr>
        <p:sp>
          <p:nvSpPr>
            <p:cNvPr id="1736" name="Casella di testo 31"/>
            <p:cNvSpPr txBox="1"/>
            <p:nvPr/>
          </p:nvSpPr>
          <p:spPr>
            <a:xfrm>
              <a:off x="5861539" y="1054406"/>
              <a:ext cx="2443154" cy="9834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GB" sz="28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itchFamily="34" charset="0"/>
                </a:rPr>
                <a:t>Roman-type rocks</a:t>
              </a:r>
              <a:endParaRPr lang="en-GB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734" name="Figura a mano libera 1733"/>
            <p:cNvSpPr/>
            <p:nvPr/>
          </p:nvSpPr>
          <p:spPr>
            <a:xfrm>
              <a:off x="4962336" y="1371952"/>
              <a:ext cx="1926144" cy="3555648"/>
            </a:xfrm>
            <a:custGeom>
              <a:avLst/>
              <a:gdLst>
                <a:gd name="connsiteX0" fmla="*/ 1925320 w 1925320"/>
                <a:gd name="connsiteY0" fmla="*/ 3556000 h 3556000"/>
                <a:gd name="connsiteX1" fmla="*/ 1681480 w 1925320"/>
                <a:gd name="connsiteY1" fmla="*/ 3373120 h 3556000"/>
                <a:gd name="connsiteX2" fmla="*/ 1346200 w 1925320"/>
                <a:gd name="connsiteY2" fmla="*/ 3241040 h 3556000"/>
                <a:gd name="connsiteX3" fmla="*/ 1041400 w 1925320"/>
                <a:gd name="connsiteY3" fmla="*/ 2926080 h 3556000"/>
                <a:gd name="connsiteX4" fmla="*/ 1010920 w 1925320"/>
                <a:gd name="connsiteY4" fmla="*/ 2367280 h 3556000"/>
                <a:gd name="connsiteX5" fmla="*/ 706120 w 1925320"/>
                <a:gd name="connsiteY5" fmla="*/ 1899920 h 3556000"/>
                <a:gd name="connsiteX6" fmla="*/ 320040 w 1925320"/>
                <a:gd name="connsiteY6" fmla="*/ 1178560 h 3556000"/>
                <a:gd name="connsiteX7" fmla="*/ 35560 w 1925320"/>
                <a:gd name="connsiteY7" fmla="*/ 599440 h 3556000"/>
                <a:gd name="connsiteX8" fmla="*/ 106680 w 1925320"/>
                <a:gd name="connsiteY8" fmla="*/ 0 h 3556000"/>
                <a:gd name="connsiteX0" fmla="*/ 1926144 w 1926144"/>
                <a:gd name="connsiteY0" fmla="*/ 3555648 h 3555648"/>
                <a:gd name="connsiteX1" fmla="*/ 1682304 w 1926144"/>
                <a:gd name="connsiteY1" fmla="*/ 3372768 h 3555648"/>
                <a:gd name="connsiteX2" fmla="*/ 1347024 w 1926144"/>
                <a:gd name="connsiteY2" fmla="*/ 3240688 h 3555648"/>
                <a:gd name="connsiteX3" fmla="*/ 1042224 w 1926144"/>
                <a:gd name="connsiteY3" fmla="*/ 2925728 h 3555648"/>
                <a:gd name="connsiteX4" fmla="*/ 1011744 w 1926144"/>
                <a:gd name="connsiteY4" fmla="*/ 2366928 h 3555648"/>
                <a:gd name="connsiteX5" fmla="*/ 706944 w 1926144"/>
                <a:gd name="connsiteY5" fmla="*/ 1899568 h 3555648"/>
                <a:gd name="connsiteX6" fmla="*/ 320864 w 1926144"/>
                <a:gd name="connsiteY6" fmla="*/ 1178208 h 3555648"/>
                <a:gd name="connsiteX7" fmla="*/ 36384 w 1926144"/>
                <a:gd name="connsiteY7" fmla="*/ 599088 h 3555648"/>
                <a:gd name="connsiteX8" fmla="*/ 102558 w 1926144"/>
                <a:gd name="connsiteY8" fmla="*/ 0 h 355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144" h="3555648">
                  <a:moveTo>
                    <a:pt x="1926144" y="3555648"/>
                  </a:moveTo>
                  <a:cubicBezTo>
                    <a:pt x="1852484" y="3490454"/>
                    <a:pt x="1778824" y="3425261"/>
                    <a:pt x="1682304" y="3372768"/>
                  </a:cubicBezTo>
                  <a:cubicBezTo>
                    <a:pt x="1585784" y="3320275"/>
                    <a:pt x="1453704" y="3315195"/>
                    <a:pt x="1347024" y="3240688"/>
                  </a:cubicBezTo>
                  <a:cubicBezTo>
                    <a:pt x="1240344" y="3166181"/>
                    <a:pt x="1098104" y="3071355"/>
                    <a:pt x="1042224" y="2925728"/>
                  </a:cubicBezTo>
                  <a:cubicBezTo>
                    <a:pt x="986344" y="2780101"/>
                    <a:pt x="1067624" y="2537955"/>
                    <a:pt x="1011744" y="2366928"/>
                  </a:cubicBezTo>
                  <a:cubicBezTo>
                    <a:pt x="955864" y="2195901"/>
                    <a:pt x="822091" y="2097688"/>
                    <a:pt x="706944" y="1899568"/>
                  </a:cubicBezTo>
                  <a:cubicBezTo>
                    <a:pt x="591797" y="1701448"/>
                    <a:pt x="432624" y="1394955"/>
                    <a:pt x="320864" y="1178208"/>
                  </a:cubicBezTo>
                  <a:cubicBezTo>
                    <a:pt x="209104" y="961461"/>
                    <a:pt x="72768" y="795456"/>
                    <a:pt x="36384" y="599088"/>
                  </a:cubicBezTo>
                  <a:cubicBezTo>
                    <a:pt x="0" y="402720"/>
                    <a:pt x="49218" y="201506"/>
                    <a:pt x="102558" y="0"/>
                  </a:cubicBezTo>
                </a:path>
              </a:pathLst>
            </a:cu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1748" name="Gruppo 1747"/>
          <p:cNvGrpSpPr/>
          <p:nvPr/>
        </p:nvGrpSpPr>
        <p:grpSpPr>
          <a:xfrm>
            <a:off x="1860178" y="609600"/>
            <a:ext cx="3496682" cy="3204210"/>
            <a:chOff x="1860178" y="609600"/>
            <a:chExt cx="3496682" cy="3204210"/>
          </a:xfrm>
        </p:grpSpPr>
        <p:sp>
          <p:nvSpPr>
            <p:cNvPr id="1746" name="Casella di testo 31"/>
            <p:cNvSpPr txBox="1"/>
            <p:nvPr/>
          </p:nvSpPr>
          <p:spPr>
            <a:xfrm>
              <a:off x="1860178" y="677598"/>
              <a:ext cx="2383571" cy="71292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GB" sz="28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itchFamily="34" charset="0"/>
                </a:rPr>
                <a:t>Kamafugites</a:t>
              </a:r>
              <a:endParaRPr lang="en-GB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747" name="Figura a mano libera 1746"/>
            <p:cNvSpPr/>
            <p:nvPr/>
          </p:nvSpPr>
          <p:spPr>
            <a:xfrm>
              <a:off x="2839720" y="609600"/>
              <a:ext cx="2517140" cy="3204210"/>
            </a:xfrm>
            <a:custGeom>
              <a:avLst/>
              <a:gdLst>
                <a:gd name="connsiteX0" fmla="*/ 40640 w 2517140"/>
                <a:gd name="connsiteY0" fmla="*/ 3169920 h 3204210"/>
                <a:gd name="connsiteX1" fmla="*/ 93980 w 2517140"/>
                <a:gd name="connsiteY1" fmla="*/ 3169920 h 3204210"/>
                <a:gd name="connsiteX2" fmla="*/ 604520 w 2517140"/>
                <a:gd name="connsiteY2" fmla="*/ 2964180 h 3204210"/>
                <a:gd name="connsiteX3" fmla="*/ 1107440 w 2517140"/>
                <a:gd name="connsiteY3" fmla="*/ 2278380 h 3204210"/>
                <a:gd name="connsiteX4" fmla="*/ 2113280 w 2517140"/>
                <a:gd name="connsiteY4" fmla="*/ 899160 h 3204210"/>
                <a:gd name="connsiteX5" fmla="*/ 2326640 w 2517140"/>
                <a:gd name="connsiteY5" fmla="*/ 579120 h 3204210"/>
                <a:gd name="connsiteX6" fmla="*/ 2364740 w 2517140"/>
                <a:gd name="connsiteY6" fmla="*/ 358140 h 3204210"/>
                <a:gd name="connsiteX7" fmla="*/ 2517140 w 2517140"/>
                <a:gd name="connsiteY7" fmla="*/ 0 h 320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7140" h="3204210">
                  <a:moveTo>
                    <a:pt x="40640" y="3169920"/>
                  </a:moveTo>
                  <a:cubicBezTo>
                    <a:pt x="20320" y="3187065"/>
                    <a:pt x="0" y="3204210"/>
                    <a:pt x="93980" y="3169920"/>
                  </a:cubicBezTo>
                  <a:cubicBezTo>
                    <a:pt x="187960" y="3135630"/>
                    <a:pt x="435610" y="3112770"/>
                    <a:pt x="604520" y="2964180"/>
                  </a:cubicBezTo>
                  <a:cubicBezTo>
                    <a:pt x="773430" y="2815590"/>
                    <a:pt x="1107440" y="2278380"/>
                    <a:pt x="1107440" y="2278380"/>
                  </a:cubicBezTo>
                  <a:lnTo>
                    <a:pt x="2113280" y="899160"/>
                  </a:lnTo>
                  <a:cubicBezTo>
                    <a:pt x="2316480" y="615950"/>
                    <a:pt x="2284730" y="669290"/>
                    <a:pt x="2326640" y="579120"/>
                  </a:cubicBezTo>
                  <a:cubicBezTo>
                    <a:pt x="2368550" y="488950"/>
                    <a:pt x="2332990" y="454660"/>
                    <a:pt x="2364740" y="358140"/>
                  </a:cubicBezTo>
                  <a:cubicBezTo>
                    <a:pt x="2396490" y="261620"/>
                    <a:pt x="2456815" y="130810"/>
                    <a:pt x="2517140" y="0"/>
                  </a:cubicBezTo>
                </a:path>
              </a:pathLst>
            </a:cu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1751" name="Gruppo 1750"/>
          <p:cNvGrpSpPr/>
          <p:nvPr/>
        </p:nvGrpSpPr>
        <p:grpSpPr>
          <a:xfrm>
            <a:off x="1968363" y="2231390"/>
            <a:ext cx="3999367" cy="3381358"/>
            <a:chOff x="1968363" y="2231390"/>
            <a:chExt cx="3999367" cy="3381358"/>
          </a:xfrm>
        </p:grpSpPr>
        <p:sp>
          <p:nvSpPr>
            <p:cNvPr id="1749" name="Casella di testo 31"/>
            <p:cNvSpPr txBox="1"/>
            <p:nvPr/>
          </p:nvSpPr>
          <p:spPr>
            <a:xfrm>
              <a:off x="1968363" y="5063325"/>
              <a:ext cx="2074334" cy="54942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GB" sz="28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itchFamily="34" charset="0"/>
                </a:rPr>
                <a:t>Lamproites</a:t>
              </a:r>
              <a:endParaRPr lang="en-GB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750" name="Figura a mano libera 1749"/>
            <p:cNvSpPr/>
            <p:nvPr/>
          </p:nvSpPr>
          <p:spPr>
            <a:xfrm>
              <a:off x="3101340" y="2231390"/>
              <a:ext cx="2866390" cy="3300730"/>
            </a:xfrm>
            <a:custGeom>
              <a:avLst/>
              <a:gdLst>
                <a:gd name="connsiteX0" fmla="*/ 0 w 2866390"/>
                <a:gd name="connsiteY0" fmla="*/ 694690 h 3300730"/>
                <a:gd name="connsiteX1" fmla="*/ 830580 w 2866390"/>
                <a:gd name="connsiteY1" fmla="*/ 107950 h 3300730"/>
                <a:gd name="connsiteX2" fmla="*/ 1181100 w 2866390"/>
                <a:gd name="connsiteY2" fmla="*/ 46990 h 3300730"/>
                <a:gd name="connsiteX3" fmla="*/ 1303020 w 2866390"/>
                <a:gd name="connsiteY3" fmla="*/ 351790 h 3300730"/>
                <a:gd name="connsiteX4" fmla="*/ 1584960 w 2866390"/>
                <a:gd name="connsiteY4" fmla="*/ 1014730 h 3300730"/>
                <a:gd name="connsiteX5" fmla="*/ 2110740 w 2866390"/>
                <a:gd name="connsiteY5" fmla="*/ 1570990 h 3300730"/>
                <a:gd name="connsiteX6" fmla="*/ 2552700 w 2866390"/>
                <a:gd name="connsiteY6" fmla="*/ 2005330 h 3300730"/>
                <a:gd name="connsiteX7" fmla="*/ 2819400 w 2866390"/>
                <a:gd name="connsiteY7" fmla="*/ 2706370 h 3300730"/>
                <a:gd name="connsiteX8" fmla="*/ 2834640 w 2866390"/>
                <a:gd name="connsiteY8" fmla="*/ 3300730 h 330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6390" h="3300730">
                  <a:moveTo>
                    <a:pt x="0" y="694690"/>
                  </a:moveTo>
                  <a:cubicBezTo>
                    <a:pt x="316865" y="455295"/>
                    <a:pt x="633730" y="215900"/>
                    <a:pt x="830580" y="107950"/>
                  </a:cubicBezTo>
                  <a:cubicBezTo>
                    <a:pt x="1027430" y="0"/>
                    <a:pt x="1102360" y="6350"/>
                    <a:pt x="1181100" y="46990"/>
                  </a:cubicBezTo>
                  <a:cubicBezTo>
                    <a:pt x="1259840" y="87630"/>
                    <a:pt x="1235710" y="190500"/>
                    <a:pt x="1303020" y="351790"/>
                  </a:cubicBezTo>
                  <a:cubicBezTo>
                    <a:pt x="1370330" y="513080"/>
                    <a:pt x="1450340" y="811530"/>
                    <a:pt x="1584960" y="1014730"/>
                  </a:cubicBezTo>
                  <a:cubicBezTo>
                    <a:pt x="1719580" y="1217930"/>
                    <a:pt x="1949450" y="1405890"/>
                    <a:pt x="2110740" y="1570990"/>
                  </a:cubicBezTo>
                  <a:cubicBezTo>
                    <a:pt x="2272030" y="1736090"/>
                    <a:pt x="2434590" y="1816100"/>
                    <a:pt x="2552700" y="2005330"/>
                  </a:cubicBezTo>
                  <a:cubicBezTo>
                    <a:pt x="2670810" y="2194560"/>
                    <a:pt x="2772410" y="2490470"/>
                    <a:pt x="2819400" y="2706370"/>
                  </a:cubicBezTo>
                  <a:cubicBezTo>
                    <a:pt x="2866390" y="2922270"/>
                    <a:pt x="2850515" y="3111500"/>
                    <a:pt x="2834640" y="3300730"/>
                  </a:cubicBezTo>
                </a:path>
              </a:pathLst>
            </a:cu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</p:grpSp>
      <p:sp>
        <p:nvSpPr>
          <p:cNvPr id="1752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Classification of ultrapotassic rocks</a:t>
            </a: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(Foley et al., 1987)</a:t>
            </a:r>
            <a:endParaRPr lang="en-GB" sz="280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753" name="Casella di testo 31"/>
          <p:cNvSpPr txBox="1"/>
          <p:nvPr/>
        </p:nvSpPr>
        <p:spPr>
          <a:xfrm>
            <a:off x="1919670" y="1111351"/>
            <a:ext cx="2260444" cy="712929"/>
          </a:xfrm>
          <a:prstGeom prst="rect">
            <a:avLst/>
          </a:prstGeom>
          <a:noFill/>
          <a:ln>
            <a:noFill/>
          </a:ln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2000" i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(rocks rich in Ca with little Al)</a:t>
            </a:r>
            <a:endParaRPr lang="en-GB" sz="2000" i="1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54" name="Casella di testo 31"/>
          <p:cNvSpPr txBox="1"/>
          <p:nvPr/>
        </p:nvSpPr>
        <p:spPr>
          <a:xfrm>
            <a:off x="1629508" y="5484059"/>
            <a:ext cx="2782154" cy="712929"/>
          </a:xfrm>
          <a:prstGeom prst="rect">
            <a:avLst/>
          </a:prstGeom>
          <a:noFill/>
          <a:ln>
            <a:noFill/>
          </a:ln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2000" i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(rocks poor in Ca and Al)</a:t>
            </a:r>
            <a:endParaRPr lang="en-GB" sz="2000" i="1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55" name="Casella di testo 31"/>
          <p:cNvSpPr txBox="1"/>
          <p:nvPr/>
        </p:nvSpPr>
        <p:spPr>
          <a:xfrm>
            <a:off x="5704114" y="1927084"/>
            <a:ext cx="2771670" cy="712929"/>
          </a:xfrm>
          <a:prstGeom prst="rect">
            <a:avLst/>
          </a:prstGeom>
          <a:noFill/>
          <a:ln>
            <a:noFill/>
          </a:ln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2000" i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(rocks rich in Ca and Al)</a:t>
            </a:r>
            <a:endParaRPr lang="en-GB" sz="2000" i="1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grpSp>
        <p:nvGrpSpPr>
          <p:cNvPr id="1756" name="Gruppo 25"/>
          <p:cNvGrpSpPr/>
          <p:nvPr/>
        </p:nvGrpSpPr>
        <p:grpSpPr>
          <a:xfrm>
            <a:off x="1743075" y="1754188"/>
            <a:ext cx="5219701" cy="3722687"/>
            <a:chOff x="1743075" y="1754188"/>
            <a:chExt cx="5219701" cy="3722687"/>
          </a:xfrm>
          <a:solidFill>
            <a:srgbClr val="7030A0">
              <a:alpha val="20000"/>
            </a:srgbClr>
          </a:solidFill>
        </p:grpSpPr>
        <p:sp>
          <p:nvSpPr>
            <p:cNvPr id="1757" name="Rectangle 2821"/>
            <p:cNvSpPr>
              <a:spLocks noChangeArrowheads="1"/>
            </p:cNvSpPr>
            <p:nvPr/>
          </p:nvSpPr>
          <p:spPr bwMode="auto">
            <a:xfrm>
              <a:off x="4846638" y="32162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58" name="Picture 282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854575" y="32289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59" name="Rectangle 2823"/>
            <p:cNvSpPr>
              <a:spLocks noChangeArrowheads="1"/>
            </p:cNvSpPr>
            <p:nvPr/>
          </p:nvSpPr>
          <p:spPr bwMode="auto">
            <a:xfrm>
              <a:off x="4846638" y="32162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60" name="Rectangle 2824"/>
            <p:cNvSpPr>
              <a:spLocks noChangeArrowheads="1"/>
            </p:cNvSpPr>
            <p:nvPr/>
          </p:nvSpPr>
          <p:spPr bwMode="auto">
            <a:xfrm>
              <a:off x="4678363" y="30718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61" name="Picture 2825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684713" y="30813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62" name="Rectangle 2826"/>
            <p:cNvSpPr>
              <a:spLocks noChangeArrowheads="1"/>
            </p:cNvSpPr>
            <p:nvPr/>
          </p:nvSpPr>
          <p:spPr bwMode="auto">
            <a:xfrm>
              <a:off x="4678363" y="30718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63" name="Rectangle 2827"/>
            <p:cNvSpPr>
              <a:spLocks noChangeArrowheads="1"/>
            </p:cNvSpPr>
            <p:nvPr/>
          </p:nvSpPr>
          <p:spPr bwMode="auto">
            <a:xfrm>
              <a:off x="4678363" y="30575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64" name="Picture 282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689475" y="30670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65" name="Rectangle 2829"/>
            <p:cNvSpPr>
              <a:spLocks noChangeArrowheads="1"/>
            </p:cNvSpPr>
            <p:nvPr/>
          </p:nvSpPr>
          <p:spPr bwMode="auto">
            <a:xfrm>
              <a:off x="4678363" y="30575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66" name="Rectangle 2830"/>
            <p:cNvSpPr>
              <a:spLocks noChangeArrowheads="1"/>
            </p:cNvSpPr>
            <p:nvPr/>
          </p:nvSpPr>
          <p:spPr bwMode="auto">
            <a:xfrm>
              <a:off x="4805363" y="29416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67" name="Picture 2831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814888" y="2951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68" name="Rectangle 2832"/>
            <p:cNvSpPr>
              <a:spLocks noChangeArrowheads="1"/>
            </p:cNvSpPr>
            <p:nvPr/>
          </p:nvSpPr>
          <p:spPr bwMode="auto">
            <a:xfrm>
              <a:off x="4805363" y="29416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69" name="Rectangle 2833"/>
            <p:cNvSpPr>
              <a:spLocks noChangeArrowheads="1"/>
            </p:cNvSpPr>
            <p:nvPr/>
          </p:nvSpPr>
          <p:spPr bwMode="auto">
            <a:xfrm>
              <a:off x="4664075" y="28114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70" name="Picture 2834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675188" y="2819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71" name="Rectangle 2835"/>
            <p:cNvSpPr>
              <a:spLocks noChangeArrowheads="1"/>
            </p:cNvSpPr>
            <p:nvPr/>
          </p:nvSpPr>
          <p:spPr bwMode="auto">
            <a:xfrm>
              <a:off x="4664075" y="28114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72" name="Rectangle 2836"/>
            <p:cNvSpPr>
              <a:spLocks noChangeArrowheads="1"/>
            </p:cNvSpPr>
            <p:nvPr/>
          </p:nvSpPr>
          <p:spPr bwMode="auto">
            <a:xfrm>
              <a:off x="4721225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73" name="Picture 2837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725988" y="30083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74" name="Rectangle 2838"/>
            <p:cNvSpPr>
              <a:spLocks noChangeArrowheads="1"/>
            </p:cNvSpPr>
            <p:nvPr/>
          </p:nvSpPr>
          <p:spPr bwMode="auto">
            <a:xfrm>
              <a:off x="4721225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75" name="Rectangle 2839"/>
            <p:cNvSpPr>
              <a:spLocks noChangeArrowheads="1"/>
            </p:cNvSpPr>
            <p:nvPr/>
          </p:nvSpPr>
          <p:spPr bwMode="auto">
            <a:xfrm>
              <a:off x="4664075" y="31289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76" name="Picture 2840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668838" y="31416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77" name="Rectangle 2841"/>
            <p:cNvSpPr>
              <a:spLocks noChangeArrowheads="1"/>
            </p:cNvSpPr>
            <p:nvPr/>
          </p:nvSpPr>
          <p:spPr bwMode="auto">
            <a:xfrm>
              <a:off x="4664075" y="31289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78" name="Rectangle 2842"/>
            <p:cNvSpPr>
              <a:spLocks noChangeArrowheads="1"/>
            </p:cNvSpPr>
            <p:nvPr/>
          </p:nvSpPr>
          <p:spPr bwMode="auto">
            <a:xfrm>
              <a:off x="4649788" y="31575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79" name="Picture 284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4660900" y="31607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80" name="Rectangle 2844"/>
            <p:cNvSpPr>
              <a:spLocks noChangeArrowheads="1"/>
            </p:cNvSpPr>
            <p:nvPr/>
          </p:nvSpPr>
          <p:spPr bwMode="auto">
            <a:xfrm>
              <a:off x="4649788" y="31591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81" name="Rectangle 2845"/>
            <p:cNvSpPr>
              <a:spLocks noChangeArrowheads="1"/>
            </p:cNvSpPr>
            <p:nvPr/>
          </p:nvSpPr>
          <p:spPr bwMode="auto">
            <a:xfrm>
              <a:off x="4664075" y="32305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82" name="Picture 2846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4672013" y="32305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83" name="Rectangle 2847"/>
            <p:cNvSpPr>
              <a:spLocks noChangeArrowheads="1"/>
            </p:cNvSpPr>
            <p:nvPr/>
          </p:nvSpPr>
          <p:spPr bwMode="auto">
            <a:xfrm>
              <a:off x="4664075" y="32305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84" name="Rectangle 2848"/>
            <p:cNvSpPr>
              <a:spLocks noChangeArrowheads="1"/>
            </p:cNvSpPr>
            <p:nvPr/>
          </p:nvSpPr>
          <p:spPr bwMode="auto">
            <a:xfrm>
              <a:off x="4649788" y="31877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85" name="Picture 2849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4649788" y="31877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86" name="Rectangle 2850"/>
            <p:cNvSpPr>
              <a:spLocks noChangeArrowheads="1"/>
            </p:cNvSpPr>
            <p:nvPr/>
          </p:nvSpPr>
          <p:spPr bwMode="auto">
            <a:xfrm>
              <a:off x="4649788" y="31877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87" name="Rectangle 2851"/>
            <p:cNvSpPr>
              <a:spLocks noChangeArrowheads="1"/>
            </p:cNvSpPr>
            <p:nvPr/>
          </p:nvSpPr>
          <p:spPr bwMode="auto">
            <a:xfrm>
              <a:off x="4637088" y="29702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88" name="Picture 2852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4643438" y="298132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89" name="Rectangle 2853"/>
            <p:cNvSpPr>
              <a:spLocks noChangeArrowheads="1"/>
            </p:cNvSpPr>
            <p:nvPr/>
          </p:nvSpPr>
          <p:spPr bwMode="auto">
            <a:xfrm>
              <a:off x="4637088" y="29702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90" name="Rectangle 2854"/>
            <p:cNvSpPr>
              <a:spLocks noChangeArrowheads="1"/>
            </p:cNvSpPr>
            <p:nvPr/>
          </p:nvSpPr>
          <p:spPr bwMode="auto">
            <a:xfrm>
              <a:off x="4733925" y="29845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91" name="Picture 2855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4746625" y="29892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92" name="Rectangle 2856"/>
            <p:cNvSpPr>
              <a:spLocks noChangeArrowheads="1"/>
            </p:cNvSpPr>
            <p:nvPr/>
          </p:nvSpPr>
          <p:spPr bwMode="auto">
            <a:xfrm>
              <a:off x="4733925" y="29845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93" name="Rectangle 2857"/>
            <p:cNvSpPr>
              <a:spLocks noChangeArrowheads="1"/>
            </p:cNvSpPr>
            <p:nvPr/>
          </p:nvSpPr>
          <p:spPr bwMode="auto">
            <a:xfrm>
              <a:off x="4930775" y="29702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94" name="Picture 2858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4933950" y="2982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95" name="Rectangle 2859"/>
            <p:cNvSpPr>
              <a:spLocks noChangeArrowheads="1"/>
            </p:cNvSpPr>
            <p:nvPr/>
          </p:nvSpPr>
          <p:spPr bwMode="auto">
            <a:xfrm>
              <a:off x="4930775" y="29702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96" name="Rectangle 2860"/>
            <p:cNvSpPr>
              <a:spLocks noChangeArrowheads="1"/>
            </p:cNvSpPr>
            <p:nvPr/>
          </p:nvSpPr>
          <p:spPr bwMode="auto">
            <a:xfrm>
              <a:off x="4846638" y="30861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97" name="Picture 2861"/>
            <p:cNvPicPr>
              <a:picLocks noChangeAspect="1" noChangeArrowheads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4848225" y="30988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98" name="Rectangle 2862"/>
            <p:cNvSpPr>
              <a:spLocks noChangeArrowheads="1"/>
            </p:cNvSpPr>
            <p:nvPr/>
          </p:nvSpPr>
          <p:spPr bwMode="auto">
            <a:xfrm>
              <a:off x="4846638" y="30861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99" name="Rectangle 2863"/>
            <p:cNvSpPr>
              <a:spLocks noChangeArrowheads="1"/>
            </p:cNvSpPr>
            <p:nvPr/>
          </p:nvSpPr>
          <p:spPr bwMode="auto">
            <a:xfrm>
              <a:off x="4762500" y="29845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00" name="Picture 2864"/>
            <p:cNvPicPr>
              <a:picLocks noChangeAspect="1"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4772025" y="29860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01" name="Rectangle 2865"/>
            <p:cNvSpPr>
              <a:spLocks noChangeArrowheads="1"/>
            </p:cNvSpPr>
            <p:nvPr/>
          </p:nvSpPr>
          <p:spPr bwMode="auto">
            <a:xfrm>
              <a:off x="4762500" y="29845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02" name="Rectangle 2866"/>
            <p:cNvSpPr>
              <a:spLocks noChangeArrowheads="1"/>
            </p:cNvSpPr>
            <p:nvPr/>
          </p:nvSpPr>
          <p:spPr bwMode="auto">
            <a:xfrm>
              <a:off x="4692650" y="32305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03" name="Picture 2867"/>
            <p:cNvPicPr>
              <a:picLocks noChangeAspect="1" noChangeArrowheads="1"/>
            </p:cNvPicPr>
            <p:nvPr/>
          </p:nvPicPr>
          <p:blipFill>
            <a:blip r:embed="rId18" cstate="print"/>
            <a:srcRect/>
            <a:stretch>
              <a:fillRect/>
            </a:stretch>
          </p:blipFill>
          <p:spPr bwMode="auto">
            <a:xfrm>
              <a:off x="4703763" y="32432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04" name="Rectangle 2868"/>
            <p:cNvSpPr>
              <a:spLocks noChangeArrowheads="1"/>
            </p:cNvSpPr>
            <p:nvPr/>
          </p:nvSpPr>
          <p:spPr bwMode="auto">
            <a:xfrm>
              <a:off x="4692650" y="32305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05" name="Rectangle 2869"/>
            <p:cNvSpPr>
              <a:spLocks noChangeArrowheads="1"/>
            </p:cNvSpPr>
            <p:nvPr/>
          </p:nvSpPr>
          <p:spPr bwMode="auto">
            <a:xfrm>
              <a:off x="4748213" y="3332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06" name="Picture 2870"/>
            <p:cNvPicPr>
              <a:picLocks noChangeAspect="1" noChangeArrowheads="1"/>
            </p:cNvPicPr>
            <p:nvPr/>
          </p:nvPicPr>
          <p:blipFill>
            <a:blip r:embed="rId19" cstate="print"/>
            <a:srcRect/>
            <a:stretch>
              <a:fillRect/>
            </a:stretch>
          </p:blipFill>
          <p:spPr bwMode="auto">
            <a:xfrm>
              <a:off x="4751388" y="33401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07" name="Rectangle 2871"/>
            <p:cNvSpPr>
              <a:spLocks noChangeArrowheads="1"/>
            </p:cNvSpPr>
            <p:nvPr/>
          </p:nvSpPr>
          <p:spPr bwMode="auto">
            <a:xfrm>
              <a:off x="4748213" y="3332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08" name="Rectangle 2872"/>
            <p:cNvSpPr>
              <a:spLocks noChangeArrowheads="1"/>
            </p:cNvSpPr>
            <p:nvPr/>
          </p:nvSpPr>
          <p:spPr bwMode="auto">
            <a:xfrm>
              <a:off x="470693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09" name="Picture 2873"/>
            <p:cNvPicPr>
              <a:picLocks noChangeAspect="1" noChangeArrowheads="1"/>
            </p:cNvPicPr>
            <p:nvPr/>
          </p:nvPicPr>
          <p:blipFill>
            <a:blip r:embed="rId20" cstate="print"/>
            <a:srcRect/>
            <a:stretch>
              <a:fillRect/>
            </a:stretch>
          </p:blipFill>
          <p:spPr bwMode="auto">
            <a:xfrm>
              <a:off x="4710113" y="31765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10" name="Rectangle 2874"/>
            <p:cNvSpPr>
              <a:spLocks noChangeArrowheads="1"/>
            </p:cNvSpPr>
            <p:nvPr/>
          </p:nvSpPr>
          <p:spPr bwMode="auto">
            <a:xfrm>
              <a:off x="470693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11" name="Rectangle 2875"/>
            <p:cNvSpPr>
              <a:spLocks noChangeArrowheads="1"/>
            </p:cNvSpPr>
            <p:nvPr/>
          </p:nvSpPr>
          <p:spPr bwMode="auto">
            <a:xfrm>
              <a:off x="4706938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12" name="Picture 2876"/>
            <p:cNvPicPr>
              <a:picLocks noChangeAspect="1" noChangeArrowheads="1"/>
            </p:cNvPicPr>
            <p:nvPr/>
          </p:nvPicPr>
          <p:blipFill>
            <a:blip r:embed="rId21" cstate="print"/>
            <a:srcRect/>
            <a:stretch>
              <a:fillRect/>
            </a:stretch>
          </p:blipFill>
          <p:spPr bwMode="auto">
            <a:xfrm>
              <a:off x="4706938" y="33226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13" name="Rectangle 2877"/>
            <p:cNvSpPr>
              <a:spLocks noChangeArrowheads="1"/>
            </p:cNvSpPr>
            <p:nvPr/>
          </p:nvSpPr>
          <p:spPr bwMode="auto">
            <a:xfrm>
              <a:off x="4706938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14" name="Rectangle 2878"/>
            <p:cNvSpPr>
              <a:spLocks noChangeArrowheads="1"/>
            </p:cNvSpPr>
            <p:nvPr/>
          </p:nvSpPr>
          <p:spPr bwMode="auto">
            <a:xfrm>
              <a:off x="4776788" y="33035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15" name="Picture 2879"/>
            <p:cNvPicPr>
              <a:picLocks noChangeAspect="1" noChangeArrowheads="1"/>
            </p:cNvPicPr>
            <p:nvPr/>
          </p:nvPicPr>
          <p:blipFill>
            <a:blip r:embed="rId22" cstate="print"/>
            <a:srcRect/>
            <a:stretch>
              <a:fillRect/>
            </a:stretch>
          </p:blipFill>
          <p:spPr bwMode="auto">
            <a:xfrm>
              <a:off x="4779963" y="33083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16" name="Rectangle 2880"/>
            <p:cNvSpPr>
              <a:spLocks noChangeArrowheads="1"/>
            </p:cNvSpPr>
            <p:nvPr/>
          </p:nvSpPr>
          <p:spPr bwMode="auto">
            <a:xfrm>
              <a:off x="4776788" y="33035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17" name="Rectangle 2881"/>
            <p:cNvSpPr>
              <a:spLocks noChangeArrowheads="1"/>
            </p:cNvSpPr>
            <p:nvPr/>
          </p:nvSpPr>
          <p:spPr bwMode="auto">
            <a:xfrm>
              <a:off x="4608513" y="33464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18" name="Picture 2882"/>
            <p:cNvPicPr>
              <a:picLocks noChangeAspect="1" noChangeArrowheads="1"/>
            </p:cNvPicPr>
            <p:nvPr/>
          </p:nvPicPr>
          <p:blipFill>
            <a:blip r:embed="rId23" cstate="print"/>
            <a:srcRect/>
            <a:stretch>
              <a:fillRect/>
            </a:stretch>
          </p:blipFill>
          <p:spPr bwMode="auto">
            <a:xfrm>
              <a:off x="4613275" y="33575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19" name="Rectangle 2883"/>
            <p:cNvSpPr>
              <a:spLocks noChangeArrowheads="1"/>
            </p:cNvSpPr>
            <p:nvPr/>
          </p:nvSpPr>
          <p:spPr bwMode="auto">
            <a:xfrm>
              <a:off x="4608513" y="33464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20" name="Rectangle 2884"/>
            <p:cNvSpPr>
              <a:spLocks noChangeArrowheads="1"/>
            </p:cNvSpPr>
            <p:nvPr/>
          </p:nvSpPr>
          <p:spPr bwMode="auto">
            <a:xfrm>
              <a:off x="4733925" y="331787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21" name="Picture 2885"/>
            <p:cNvPicPr>
              <a:picLocks noChangeAspect="1" noChangeArrowheads="1"/>
            </p:cNvPicPr>
            <p:nvPr/>
          </p:nvPicPr>
          <p:blipFill>
            <a:blip r:embed="rId24" cstate="print"/>
            <a:srcRect/>
            <a:stretch>
              <a:fillRect/>
            </a:stretch>
          </p:blipFill>
          <p:spPr bwMode="auto">
            <a:xfrm>
              <a:off x="4738688" y="33226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22" name="Rectangle 2886"/>
            <p:cNvSpPr>
              <a:spLocks noChangeArrowheads="1"/>
            </p:cNvSpPr>
            <p:nvPr/>
          </p:nvSpPr>
          <p:spPr bwMode="auto">
            <a:xfrm>
              <a:off x="4733925" y="331787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23" name="Rectangle 2887"/>
            <p:cNvSpPr>
              <a:spLocks noChangeArrowheads="1"/>
            </p:cNvSpPr>
            <p:nvPr/>
          </p:nvSpPr>
          <p:spPr bwMode="auto">
            <a:xfrm>
              <a:off x="4916488" y="343376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24" name="Picture 2888"/>
            <p:cNvPicPr>
              <a:picLocks noChangeAspect="1" noChangeArrowheads="1"/>
            </p:cNvPicPr>
            <p:nvPr/>
          </p:nvPicPr>
          <p:blipFill>
            <a:blip r:embed="rId25" cstate="print"/>
            <a:srcRect/>
            <a:stretch>
              <a:fillRect/>
            </a:stretch>
          </p:blipFill>
          <p:spPr bwMode="auto">
            <a:xfrm>
              <a:off x="4922838" y="34401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25" name="Rectangle 2889"/>
            <p:cNvSpPr>
              <a:spLocks noChangeArrowheads="1"/>
            </p:cNvSpPr>
            <p:nvPr/>
          </p:nvSpPr>
          <p:spPr bwMode="auto">
            <a:xfrm>
              <a:off x="4916488" y="343376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26" name="Rectangle 2890"/>
            <p:cNvSpPr>
              <a:spLocks noChangeArrowheads="1"/>
            </p:cNvSpPr>
            <p:nvPr/>
          </p:nvSpPr>
          <p:spPr bwMode="auto">
            <a:xfrm>
              <a:off x="4706938" y="31877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27" name="Picture 2891"/>
            <p:cNvPicPr>
              <a:picLocks noChangeAspect="1" noChangeArrowheads="1"/>
            </p:cNvPicPr>
            <p:nvPr/>
          </p:nvPicPr>
          <p:blipFill>
            <a:blip r:embed="rId26" cstate="print"/>
            <a:srcRect/>
            <a:stretch>
              <a:fillRect/>
            </a:stretch>
          </p:blipFill>
          <p:spPr bwMode="auto">
            <a:xfrm>
              <a:off x="4716463" y="31988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28" name="Rectangle 2892"/>
            <p:cNvSpPr>
              <a:spLocks noChangeArrowheads="1"/>
            </p:cNvSpPr>
            <p:nvPr/>
          </p:nvSpPr>
          <p:spPr bwMode="auto">
            <a:xfrm>
              <a:off x="4706938" y="31877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29" name="Rectangle 2893"/>
            <p:cNvSpPr>
              <a:spLocks noChangeArrowheads="1"/>
            </p:cNvSpPr>
            <p:nvPr/>
          </p:nvSpPr>
          <p:spPr bwMode="auto">
            <a:xfrm>
              <a:off x="4243388" y="2071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30" name="Picture 2894"/>
            <p:cNvPicPr>
              <a:picLocks noChangeAspect="1" noChangeArrowheads="1"/>
            </p:cNvPicPr>
            <p:nvPr/>
          </p:nvPicPr>
          <p:blipFill>
            <a:blip r:embed="rId27" cstate="print"/>
            <a:srcRect/>
            <a:stretch>
              <a:fillRect/>
            </a:stretch>
          </p:blipFill>
          <p:spPr bwMode="auto">
            <a:xfrm>
              <a:off x="4249738" y="2071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31" name="Rectangle 2895"/>
            <p:cNvSpPr>
              <a:spLocks noChangeArrowheads="1"/>
            </p:cNvSpPr>
            <p:nvPr/>
          </p:nvSpPr>
          <p:spPr bwMode="auto">
            <a:xfrm>
              <a:off x="4243388" y="2071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32" name="Rectangle 2896"/>
            <p:cNvSpPr>
              <a:spLocks noChangeArrowheads="1"/>
            </p:cNvSpPr>
            <p:nvPr/>
          </p:nvSpPr>
          <p:spPr bwMode="auto">
            <a:xfrm>
              <a:off x="4298950" y="21018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33" name="Picture 2897"/>
            <p:cNvPicPr>
              <a:picLocks noChangeAspect="1" noChangeArrowheads="1"/>
            </p:cNvPicPr>
            <p:nvPr/>
          </p:nvPicPr>
          <p:blipFill>
            <a:blip r:embed="rId28" cstate="print"/>
            <a:srcRect/>
            <a:stretch>
              <a:fillRect/>
            </a:stretch>
          </p:blipFill>
          <p:spPr bwMode="auto">
            <a:xfrm>
              <a:off x="4305300" y="21145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34" name="Rectangle 2898"/>
            <p:cNvSpPr>
              <a:spLocks noChangeArrowheads="1"/>
            </p:cNvSpPr>
            <p:nvPr/>
          </p:nvSpPr>
          <p:spPr bwMode="auto">
            <a:xfrm>
              <a:off x="4298950" y="21018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35" name="Rectangle 2899"/>
            <p:cNvSpPr>
              <a:spLocks noChangeArrowheads="1"/>
            </p:cNvSpPr>
            <p:nvPr/>
          </p:nvSpPr>
          <p:spPr bwMode="auto">
            <a:xfrm>
              <a:off x="4368800" y="21447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36" name="Picture 2900"/>
            <p:cNvPicPr>
              <a:picLocks noChangeAspect="1" noChangeArrowheads="1"/>
            </p:cNvPicPr>
            <p:nvPr/>
          </p:nvPicPr>
          <p:blipFill>
            <a:blip r:embed="rId29" cstate="print"/>
            <a:srcRect/>
            <a:stretch>
              <a:fillRect/>
            </a:stretch>
          </p:blipFill>
          <p:spPr bwMode="auto">
            <a:xfrm>
              <a:off x="4375150" y="21558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37" name="Rectangle 2901"/>
            <p:cNvSpPr>
              <a:spLocks noChangeArrowheads="1"/>
            </p:cNvSpPr>
            <p:nvPr/>
          </p:nvSpPr>
          <p:spPr bwMode="auto">
            <a:xfrm>
              <a:off x="4368800" y="21447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38" name="Rectangle 2902"/>
            <p:cNvSpPr>
              <a:spLocks noChangeArrowheads="1"/>
            </p:cNvSpPr>
            <p:nvPr/>
          </p:nvSpPr>
          <p:spPr bwMode="auto">
            <a:xfrm>
              <a:off x="4425950" y="2492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39" name="Picture 2903"/>
            <p:cNvPicPr>
              <a:picLocks noChangeAspect="1" noChangeArrowheads="1"/>
            </p:cNvPicPr>
            <p:nvPr/>
          </p:nvPicPr>
          <p:blipFill>
            <a:blip r:embed="rId30" cstate="print"/>
            <a:srcRect/>
            <a:stretch>
              <a:fillRect/>
            </a:stretch>
          </p:blipFill>
          <p:spPr bwMode="auto">
            <a:xfrm>
              <a:off x="4432300" y="24955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40" name="Rectangle 2904"/>
            <p:cNvSpPr>
              <a:spLocks noChangeArrowheads="1"/>
            </p:cNvSpPr>
            <p:nvPr/>
          </p:nvSpPr>
          <p:spPr bwMode="auto">
            <a:xfrm>
              <a:off x="4425950" y="2492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47" name="Rectangle 2911"/>
            <p:cNvSpPr>
              <a:spLocks noChangeArrowheads="1"/>
            </p:cNvSpPr>
            <p:nvPr/>
          </p:nvSpPr>
          <p:spPr bwMode="auto">
            <a:xfrm>
              <a:off x="4046538" y="17684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48" name="Picture 2912"/>
            <p:cNvPicPr>
              <a:picLocks noChangeAspect="1" noChangeArrowheads="1"/>
            </p:cNvPicPr>
            <p:nvPr/>
          </p:nvPicPr>
          <p:blipFill>
            <a:blip r:embed="rId31" cstate="print"/>
            <a:srcRect/>
            <a:stretch>
              <a:fillRect/>
            </a:stretch>
          </p:blipFill>
          <p:spPr bwMode="auto">
            <a:xfrm>
              <a:off x="4057650" y="17748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49" name="Rectangle 2913"/>
            <p:cNvSpPr>
              <a:spLocks noChangeArrowheads="1"/>
            </p:cNvSpPr>
            <p:nvPr/>
          </p:nvSpPr>
          <p:spPr bwMode="auto">
            <a:xfrm>
              <a:off x="4046538" y="17684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50" name="Rectangle 2914"/>
            <p:cNvSpPr>
              <a:spLocks noChangeArrowheads="1"/>
            </p:cNvSpPr>
            <p:nvPr/>
          </p:nvSpPr>
          <p:spPr bwMode="auto">
            <a:xfrm>
              <a:off x="4102100" y="21304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51" name="Picture 2915"/>
            <p:cNvPicPr>
              <a:picLocks noChangeAspect="1" noChangeArrowheads="1"/>
            </p:cNvPicPr>
            <p:nvPr/>
          </p:nvPicPr>
          <p:blipFill>
            <a:blip r:embed="rId32" cstate="print"/>
            <a:srcRect/>
            <a:stretch>
              <a:fillRect/>
            </a:stretch>
          </p:blipFill>
          <p:spPr bwMode="auto">
            <a:xfrm>
              <a:off x="4116388" y="21320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52" name="Rectangle 2916"/>
            <p:cNvSpPr>
              <a:spLocks noChangeArrowheads="1"/>
            </p:cNvSpPr>
            <p:nvPr/>
          </p:nvSpPr>
          <p:spPr bwMode="auto">
            <a:xfrm>
              <a:off x="4102100" y="21304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53" name="Rectangle 2917"/>
            <p:cNvSpPr>
              <a:spLocks noChangeArrowheads="1"/>
            </p:cNvSpPr>
            <p:nvPr/>
          </p:nvSpPr>
          <p:spPr bwMode="auto">
            <a:xfrm>
              <a:off x="4144963" y="1782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54" name="Picture 2918"/>
            <p:cNvPicPr>
              <a:picLocks noChangeAspect="1" noChangeArrowheads="1"/>
            </p:cNvPicPr>
            <p:nvPr/>
          </p:nvPicPr>
          <p:blipFill>
            <a:blip r:embed="rId33" cstate="print"/>
            <a:srcRect/>
            <a:stretch>
              <a:fillRect/>
            </a:stretch>
          </p:blipFill>
          <p:spPr bwMode="auto">
            <a:xfrm>
              <a:off x="4149725" y="1793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55" name="Rectangle 2919"/>
            <p:cNvSpPr>
              <a:spLocks noChangeArrowheads="1"/>
            </p:cNvSpPr>
            <p:nvPr/>
          </p:nvSpPr>
          <p:spPr bwMode="auto">
            <a:xfrm>
              <a:off x="4144963" y="1782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56" name="Rectangle 2920"/>
            <p:cNvSpPr>
              <a:spLocks noChangeArrowheads="1"/>
            </p:cNvSpPr>
            <p:nvPr/>
          </p:nvSpPr>
          <p:spPr bwMode="auto">
            <a:xfrm>
              <a:off x="4075113" y="20145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57" name="Picture 2921"/>
            <p:cNvPicPr>
              <a:picLocks noChangeAspect="1" noChangeArrowheads="1"/>
            </p:cNvPicPr>
            <p:nvPr/>
          </p:nvPicPr>
          <p:blipFill>
            <a:blip r:embed="rId34" cstate="print"/>
            <a:srcRect/>
            <a:stretch>
              <a:fillRect/>
            </a:stretch>
          </p:blipFill>
          <p:spPr bwMode="auto">
            <a:xfrm>
              <a:off x="4075113" y="20240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58" name="Rectangle 2922"/>
            <p:cNvSpPr>
              <a:spLocks noChangeArrowheads="1"/>
            </p:cNvSpPr>
            <p:nvPr/>
          </p:nvSpPr>
          <p:spPr bwMode="auto">
            <a:xfrm>
              <a:off x="4075113" y="20145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59" name="Rectangle 2923"/>
            <p:cNvSpPr>
              <a:spLocks noChangeArrowheads="1"/>
            </p:cNvSpPr>
            <p:nvPr/>
          </p:nvSpPr>
          <p:spPr bwMode="auto">
            <a:xfrm>
              <a:off x="4510088" y="2651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60" name="Picture 2924"/>
            <p:cNvPicPr>
              <a:picLocks noChangeAspect="1" noChangeArrowheads="1"/>
            </p:cNvPicPr>
            <p:nvPr/>
          </p:nvPicPr>
          <p:blipFill>
            <a:blip r:embed="rId35" cstate="print"/>
            <a:srcRect/>
            <a:stretch>
              <a:fillRect/>
            </a:stretch>
          </p:blipFill>
          <p:spPr bwMode="auto">
            <a:xfrm>
              <a:off x="4522788" y="26638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61" name="Rectangle 2925"/>
            <p:cNvSpPr>
              <a:spLocks noChangeArrowheads="1"/>
            </p:cNvSpPr>
            <p:nvPr/>
          </p:nvSpPr>
          <p:spPr bwMode="auto">
            <a:xfrm>
              <a:off x="4510088" y="2651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62" name="Rectangle 2926"/>
            <p:cNvSpPr>
              <a:spLocks noChangeArrowheads="1"/>
            </p:cNvSpPr>
            <p:nvPr/>
          </p:nvSpPr>
          <p:spPr bwMode="auto">
            <a:xfrm>
              <a:off x="4411663" y="26797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63" name="Picture 2927"/>
            <p:cNvPicPr>
              <a:picLocks noChangeAspect="1" noChangeArrowheads="1"/>
            </p:cNvPicPr>
            <p:nvPr/>
          </p:nvPicPr>
          <p:blipFill>
            <a:blip r:embed="rId36" cstate="print"/>
            <a:srcRect/>
            <a:stretch>
              <a:fillRect/>
            </a:stretch>
          </p:blipFill>
          <p:spPr bwMode="auto">
            <a:xfrm>
              <a:off x="4418013" y="26908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64" name="Rectangle 2928"/>
            <p:cNvSpPr>
              <a:spLocks noChangeArrowheads="1"/>
            </p:cNvSpPr>
            <p:nvPr/>
          </p:nvSpPr>
          <p:spPr bwMode="auto">
            <a:xfrm>
              <a:off x="4411663" y="26812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65" name="Rectangle 2929"/>
            <p:cNvSpPr>
              <a:spLocks noChangeArrowheads="1"/>
            </p:cNvSpPr>
            <p:nvPr/>
          </p:nvSpPr>
          <p:spPr bwMode="auto">
            <a:xfrm>
              <a:off x="4481513" y="2549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66" name="Picture 2930"/>
            <p:cNvPicPr>
              <a:picLocks noChangeAspect="1" noChangeArrowheads="1"/>
            </p:cNvPicPr>
            <p:nvPr/>
          </p:nvPicPr>
          <p:blipFill>
            <a:blip r:embed="rId37" cstate="print"/>
            <a:srcRect/>
            <a:stretch>
              <a:fillRect/>
            </a:stretch>
          </p:blipFill>
          <p:spPr bwMode="auto">
            <a:xfrm>
              <a:off x="4484688" y="25527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67" name="Rectangle 2931"/>
            <p:cNvSpPr>
              <a:spLocks noChangeArrowheads="1"/>
            </p:cNvSpPr>
            <p:nvPr/>
          </p:nvSpPr>
          <p:spPr bwMode="auto">
            <a:xfrm>
              <a:off x="4481513" y="2549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68" name="Rectangle 2932"/>
            <p:cNvSpPr>
              <a:spLocks noChangeArrowheads="1"/>
            </p:cNvSpPr>
            <p:nvPr/>
          </p:nvSpPr>
          <p:spPr bwMode="auto">
            <a:xfrm>
              <a:off x="4524375" y="2492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69" name="Picture 2933"/>
            <p:cNvPicPr>
              <a:picLocks noChangeAspect="1" noChangeArrowheads="1"/>
            </p:cNvPicPr>
            <p:nvPr/>
          </p:nvPicPr>
          <p:blipFill>
            <a:blip r:embed="rId38" cstate="print"/>
            <a:srcRect/>
            <a:stretch>
              <a:fillRect/>
            </a:stretch>
          </p:blipFill>
          <p:spPr bwMode="auto">
            <a:xfrm>
              <a:off x="4535488" y="24987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70" name="Rectangle 2934"/>
            <p:cNvSpPr>
              <a:spLocks noChangeArrowheads="1"/>
            </p:cNvSpPr>
            <p:nvPr/>
          </p:nvSpPr>
          <p:spPr bwMode="auto">
            <a:xfrm>
              <a:off x="4524375" y="2492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71" name="Rectangle 2935"/>
            <p:cNvSpPr>
              <a:spLocks noChangeArrowheads="1"/>
            </p:cNvSpPr>
            <p:nvPr/>
          </p:nvSpPr>
          <p:spPr bwMode="auto">
            <a:xfrm>
              <a:off x="4819650" y="36369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72" name="Picture 2936"/>
            <p:cNvPicPr>
              <a:picLocks noChangeAspect="1" noChangeArrowheads="1"/>
            </p:cNvPicPr>
            <p:nvPr/>
          </p:nvPicPr>
          <p:blipFill>
            <a:blip r:embed="rId39" cstate="print"/>
            <a:srcRect/>
            <a:stretch>
              <a:fillRect/>
            </a:stretch>
          </p:blipFill>
          <p:spPr bwMode="auto">
            <a:xfrm>
              <a:off x="4829175" y="36449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73" name="Rectangle 2937"/>
            <p:cNvSpPr>
              <a:spLocks noChangeArrowheads="1"/>
            </p:cNvSpPr>
            <p:nvPr/>
          </p:nvSpPr>
          <p:spPr bwMode="auto">
            <a:xfrm>
              <a:off x="4819650" y="36369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74" name="Rectangle 2938"/>
            <p:cNvSpPr>
              <a:spLocks noChangeArrowheads="1"/>
            </p:cNvSpPr>
            <p:nvPr/>
          </p:nvSpPr>
          <p:spPr bwMode="auto">
            <a:xfrm>
              <a:off x="4916488" y="359251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75" name="Picture 2939"/>
            <p:cNvPicPr>
              <a:picLocks noChangeAspect="1" noChangeArrowheads="1"/>
            </p:cNvPicPr>
            <p:nvPr/>
          </p:nvPicPr>
          <p:blipFill>
            <a:blip r:embed="rId40" cstate="print"/>
            <a:srcRect/>
            <a:stretch>
              <a:fillRect/>
            </a:stretch>
          </p:blipFill>
          <p:spPr bwMode="auto">
            <a:xfrm>
              <a:off x="4924425" y="360521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76" name="Rectangle 2940"/>
            <p:cNvSpPr>
              <a:spLocks noChangeArrowheads="1"/>
            </p:cNvSpPr>
            <p:nvPr/>
          </p:nvSpPr>
          <p:spPr bwMode="auto">
            <a:xfrm>
              <a:off x="4916488" y="359251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77" name="Rectangle 2941"/>
            <p:cNvSpPr>
              <a:spLocks noChangeArrowheads="1"/>
            </p:cNvSpPr>
            <p:nvPr/>
          </p:nvSpPr>
          <p:spPr bwMode="auto">
            <a:xfrm>
              <a:off x="4411663" y="23764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78" name="Picture 2942"/>
            <p:cNvPicPr>
              <a:picLocks noChangeAspect="1" noChangeArrowheads="1"/>
            </p:cNvPicPr>
            <p:nvPr/>
          </p:nvPicPr>
          <p:blipFill>
            <a:blip r:embed="rId41" cstate="print"/>
            <a:srcRect/>
            <a:stretch>
              <a:fillRect/>
            </a:stretch>
          </p:blipFill>
          <p:spPr bwMode="auto">
            <a:xfrm>
              <a:off x="4413250" y="23891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79" name="Rectangle 2943"/>
            <p:cNvSpPr>
              <a:spLocks noChangeArrowheads="1"/>
            </p:cNvSpPr>
            <p:nvPr/>
          </p:nvSpPr>
          <p:spPr bwMode="auto">
            <a:xfrm>
              <a:off x="4411663" y="23764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80" name="Rectangle 2944"/>
            <p:cNvSpPr>
              <a:spLocks noChangeArrowheads="1"/>
            </p:cNvSpPr>
            <p:nvPr/>
          </p:nvSpPr>
          <p:spPr bwMode="auto">
            <a:xfrm>
              <a:off x="4510088" y="2274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81" name="Picture 2945"/>
            <p:cNvPicPr>
              <a:picLocks noChangeAspect="1" noChangeArrowheads="1"/>
            </p:cNvPicPr>
            <p:nvPr/>
          </p:nvPicPr>
          <p:blipFill>
            <a:blip r:embed="rId42" cstate="print"/>
            <a:srcRect/>
            <a:stretch>
              <a:fillRect/>
            </a:stretch>
          </p:blipFill>
          <p:spPr bwMode="auto">
            <a:xfrm>
              <a:off x="4514850" y="22828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82" name="Rectangle 2946"/>
            <p:cNvSpPr>
              <a:spLocks noChangeArrowheads="1"/>
            </p:cNvSpPr>
            <p:nvPr/>
          </p:nvSpPr>
          <p:spPr bwMode="auto">
            <a:xfrm>
              <a:off x="4510088" y="2274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83" name="Rectangle 2947"/>
            <p:cNvSpPr>
              <a:spLocks noChangeArrowheads="1"/>
            </p:cNvSpPr>
            <p:nvPr/>
          </p:nvSpPr>
          <p:spPr bwMode="auto">
            <a:xfrm>
              <a:off x="4243388" y="2274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84" name="Picture 2948"/>
            <p:cNvPicPr>
              <a:picLocks noChangeAspect="1" noChangeArrowheads="1"/>
            </p:cNvPicPr>
            <p:nvPr/>
          </p:nvPicPr>
          <p:blipFill>
            <a:blip r:embed="rId43" cstate="print"/>
            <a:srcRect/>
            <a:stretch>
              <a:fillRect/>
            </a:stretch>
          </p:blipFill>
          <p:spPr bwMode="auto">
            <a:xfrm>
              <a:off x="4248150" y="22828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85" name="Rectangle 2949"/>
            <p:cNvSpPr>
              <a:spLocks noChangeArrowheads="1"/>
            </p:cNvSpPr>
            <p:nvPr/>
          </p:nvSpPr>
          <p:spPr bwMode="auto">
            <a:xfrm>
              <a:off x="4243388" y="2274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86" name="Rectangle 2950"/>
            <p:cNvSpPr>
              <a:spLocks noChangeArrowheads="1"/>
            </p:cNvSpPr>
            <p:nvPr/>
          </p:nvSpPr>
          <p:spPr bwMode="auto">
            <a:xfrm>
              <a:off x="4130675" y="22018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87" name="Picture 2951"/>
            <p:cNvPicPr>
              <a:picLocks noChangeAspect="1" noChangeArrowheads="1"/>
            </p:cNvPicPr>
            <p:nvPr/>
          </p:nvPicPr>
          <p:blipFill>
            <a:blip r:embed="rId44" cstate="print"/>
            <a:srcRect/>
            <a:stretch>
              <a:fillRect/>
            </a:stretch>
          </p:blipFill>
          <p:spPr bwMode="auto">
            <a:xfrm>
              <a:off x="4137025" y="221615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88" name="Rectangle 2952"/>
            <p:cNvSpPr>
              <a:spLocks noChangeArrowheads="1"/>
            </p:cNvSpPr>
            <p:nvPr/>
          </p:nvSpPr>
          <p:spPr bwMode="auto">
            <a:xfrm>
              <a:off x="4130675" y="22018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89" name="Rectangle 2953"/>
            <p:cNvSpPr>
              <a:spLocks noChangeArrowheads="1"/>
            </p:cNvSpPr>
            <p:nvPr/>
          </p:nvSpPr>
          <p:spPr bwMode="auto">
            <a:xfrm>
              <a:off x="4383088" y="25352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90" name="Picture 2954"/>
            <p:cNvPicPr>
              <a:picLocks noChangeAspect="1" noChangeArrowheads="1"/>
            </p:cNvPicPr>
            <p:nvPr/>
          </p:nvPicPr>
          <p:blipFill>
            <a:blip r:embed="rId45" cstate="print"/>
            <a:srcRect/>
            <a:stretch>
              <a:fillRect/>
            </a:stretch>
          </p:blipFill>
          <p:spPr bwMode="auto">
            <a:xfrm>
              <a:off x="4389438" y="25463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91" name="Rectangle 2955"/>
            <p:cNvSpPr>
              <a:spLocks noChangeArrowheads="1"/>
            </p:cNvSpPr>
            <p:nvPr/>
          </p:nvSpPr>
          <p:spPr bwMode="auto">
            <a:xfrm>
              <a:off x="4383088" y="25352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92" name="Rectangle 2956"/>
            <p:cNvSpPr>
              <a:spLocks noChangeArrowheads="1"/>
            </p:cNvSpPr>
            <p:nvPr/>
          </p:nvSpPr>
          <p:spPr bwMode="auto">
            <a:xfrm>
              <a:off x="4495800" y="23907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93" name="Picture 2957"/>
            <p:cNvPicPr>
              <a:picLocks noChangeAspect="1" noChangeArrowheads="1"/>
            </p:cNvPicPr>
            <p:nvPr/>
          </p:nvPicPr>
          <p:blipFill>
            <a:blip r:embed="rId46" cstate="print"/>
            <a:srcRect/>
            <a:stretch>
              <a:fillRect/>
            </a:stretch>
          </p:blipFill>
          <p:spPr bwMode="auto">
            <a:xfrm>
              <a:off x="4503738" y="24003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94" name="Rectangle 2958"/>
            <p:cNvSpPr>
              <a:spLocks noChangeArrowheads="1"/>
            </p:cNvSpPr>
            <p:nvPr/>
          </p:nvSpPr>
          <p:spPr bwMode="auto">
            <a:xfrm>
              <a:off x="4495800" y="23907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95" name="Rectangle 2959"/>
            <p:cNvSpPr>
              <a:spLocks noChangeArrowheads="1"/>
            </p:cNvSpPr>
            <p:nvPr/>
          </p:nvSpPr>
          <p:spPr bwMode="auto">
            <a:xfrm>
              <a:off x="4481513" y="26082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96" name="Picture 2960"/>
            <p:cNvPicPr>
              <a:picLocks noChangeAspect="1" noChangeArrowheads="1"/>
            </p:cNvPicPr>
            <p:nvPr/>
          </p:nvPicPr>
          <p:blipFill>
            <a:blip r:embed="rId47" cstate="print"/>
            <a:srcRect/>
            <a:stretch>
              <a:fillRect/>
            </a:stretch>
          </p:blipFill>
          <p:spPr bwMode="auto">
            <a:xfrm>
              <a:off x="4483100" y="2613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97" name="Rectangle 2961"/>
            <p:cNvSpPr>
              <a:spLocks noChangeArrowheads="1"/>
            </p:cNvSpPr>
            <p:nvPr/>
          </p:nvSpPr>
          <p:spPr bwMode="auto">
            <a:xfrm>
              <a:off x="4481513" y="26082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98" name="Rectangle 2962"/>
            <p:cNvSpPr>
              <a:spLocks noChangeArrowheads="1"/>
            </p:cNvSpPr>
            <p:nvPr/>
          </p:nvSpPr>
          <p:spPr bwMode="auto">
            <a:xfrm>
              <a:off x="4594225" y="2187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99" name="Picture 2963"/>
            <p:cNvPicPr>
              <a:picLocks noChangeAspect="1" noChangeArrowheads="1"/>
            </p:cNvPicPr>
            <p:nvPr/>
          </p:nvPicPr>
          <p:blipFill>
            <a:blip r:embed="rId48" cstate="print"/>
            <a:srcRect/>
            <a:stretch>
              <a:fillRect/>
            </a:stretch>
          </p:blipFill>
          <p:spPr bwMode="auto">
            <a:xfrm>
              <a:off x="4606925" y="2193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00" name="Rectangle 2964"/>
            <p:cNvSpPr>
              <a:spLocks noChangeArrowheads="1"/>
            </p:cNvSpPr>
            <p:nvPr/>
          </p:nvSpPr>
          <p:spPr bwMode="auto">
            <a:xfrm>
              <a:off x="4594225" y="2187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01" name="Rectangle 2965"/>
            <p:cNvSpPr>
              <a:spLocks noChangeArrowheads="1"/>
            </p:cNvSpPr>
            <p:nvPr/>
          </p:nvSpPr>
          <p:spPr bwMode="auto">
            <a:xfrm>
              <a:off x="4383088" y="22606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02" name="Picture 2966"/>
            <p:cNvPicPr>
              <a:picLocks noChangeAspect="1" noChangeArrowheads="1"/>
            </p:cNvPicPr>
            <p:nvPr/>
          </p:nvPicPr>
          <p:blipFill>
            <a:blip r:embed="rId49" cstate="print"/>
            <a:srcRect/>
            <a:stretch>
              <a:fillRect/>
            </a:stretch>
          </p:blipFill>
          <p:spPr bwMode="auto">
            <a:xfrm>
              <a:off x="4386263" y="226853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03" name="Rectangle 2967"/>
            <p:cNvSpPr>
              <a:spLocks noChangeArrowheads="1"/>
            </p:cNvSpPr>
            <p:nvPr/>
          </p:nvSpPr>
          <p:spPr bwMode="auto">
            <a:xfrm>
              <a:off x="4383088" y="22606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04" name="Rectangle 2968"/>
            <p:cNvSpPr>
              <a:spLocks noChangeArrowheads="1"/>
            </p:cNvSpPr>
            <p:nvPr/>
          </p:nvSpPr>
          <p:spPr bwMode="auto">
            <a:xfrm>
              <a:off x="4270375" y="241935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05" name="Picture 2969"/>
            <p:cNvPicPr>
              <a:picLocks noChangeAspect="1" noChangeArrowheads="1"/>
            </p:cNvPicPr>
            <p:nvPr/>
          </p:nvPicPr>
          <p:blipFill>
            <a:blip r:embed="rId50" cstate="print"/>
            <a:srcRect/>
            <a:stretch>
              <a:fillRect/>
            </a:stretch>
          </p:blipFill>
          <p:spPr bwMode="auto">
            <a:xfrm>
              <a:off x="4275138" y="24272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06" name="Rectangle 2970"/>
            <p:cNvSpPr>
              <a:spLocks noChangeArrowheads="1"/>
            </p:cNvSpPr>
            <p:nvPr/>
          </p:nvSpPr>
          <p:spPr bwMode="auto">
            <a:xfrm>
              <a:off x="4271963" y="2419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07" name="Rectangle 2971"/>
            <p:cNvSpPr>
              <a:spLocks noChangeArrowheads="1"/>
            </p:cNvSpPr>
            <p:nvPr/>
          </p:nvSpPr>
          <p:spPr bwMode="auto">
            <a:xfrm>
              <a:off x="4452938" y="25654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08" name="Picture 2972"/>
            <p:cNvPicPr>
              <a:picLocks noChangeAspect="1" noChangeArrowheads="1"/>
            </p:cNvPicPr>
            <p:nvPr/>
          </p:nvPicPr>
          <p:blipFill>
            <a:blip r:embed="rId51" cstate="print"/>
            <a:srcRect/>
            <a:stretch>
              <a:fillRect/>
            </a:stretch>
          </p:blipFill>
          <p:spPr bwMode="auto">
            <a:xfrm>
              <a:off x="4464050" y="2570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09" name="Rectangle 2973"/>
            <p:cNvSpPr>
              <a:spLocks noChangeArrowheads="1"/>
            </p:cNvSpPr>
            <p:nvPr/>
          </p:nvSpPr>
          <p:spPr bwMode="auto">
            <a:xfrm>
              <a:off x="4454525" y="25654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10" name="Rectangle 2974"/>
            <p:cNvSpPr>
              <a:spLocks noChangeArrowheads="1"/>
            </p:cNvSpPr>
            <p:nvPr/>
          </p:nvSpPr>
          <p:spPr bwMode="auto">
            <a:xfrm>
              <a:off x="4341813" y="2405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11" name="Picture 2975"/>
            <p:cNvPicPr>
              <a:picLocks noChangeAspect="1" noChangeArrowheads="1"/>
            </p:cNvPicPr>
            <p:nvPr/>
          </p:nvPicPr>
          <p:blipFill>
            <a:blip r:embed="rId52" cstate="print"/>
            <a:srcRect/>
            <a:stretch>
              <a:fillRect/>
            </a:stretch>
          </p:blipFill>
          <p:spPr bwMode="auto">
            <a:xfrm>
              <a:off x="4351338" y="24098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12" name="Rectangle 2976"/>
            <p:cNvSpPr>
              <a:spLocks noChangeArrowheads="1"/>
            </p:cNvSpPr>
            <p:nvPr/>
          </p:nvSpPr>
          <p:spPr bwMode="auto">
            <a:xfrm>
              <a:off x="4341813" y="2405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13" name="Rectangle 2977"/>
            <p:cNvSpPr>
              <a:spLocks noChangeArrowheads="1"/>
            </p:cNvSpPr>
            <p:nvPr/>
          </p:nvSpPr>
          <p:spPr bwMode="auto">
            <a:xfrm>
              <a:off x="4637088" y="2651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14" name="Picture 2978"/>
            <p:cNvPicPr>
              <a:picLocks noChangeAspect="1" noChangeArrowheads="1"/>
            </p:cNvPicPr>
            <p:nvPr/>
          </p:nvPicPr>
          <p:blipFill>
            <a:blip r:embed="rId53" cstate="print"/>
            <a:srcRect/>
            <a:stretch>
              <a:fillRect/>
            </a:stretch>
          </p:blipFill>
          <p:spPr bwMode="auto">
            <a:xfrm>
              <a:off x="4648200" y="26622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15" name="Rectangle 2979"/>
            <p:cNvSpPr>
              <a:spLocks noChangeArrowheads="1"/>
            </p:cNvSpPr>
            <p:nvPr/>
          </p:nvSpPr>
          <p:spPr bwMode="auto">
            <a:xfrm>
              <a:off x="4637088" y="2651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16" name="Rectangle 2980"/>
            <p:cNvSpPr>
              <a:spLocks noChangeArrowheads="1"/>
            </p:cNvSpPr>
            <p:nvPr/>
          </p:nvSpPr>
          <p:spPr bwMode="auto">
            <a:xfrm>
              <a:off x="4791075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17" name="Picture 2981"/>
            <p:cNvPicPr>
              <a:picLocks noChangeAspect="1" noChangeArrowheads="1"/>
            </p:cNvPicPr>
            <p:nvPr/>
          </p:nvPicPr>
          <p:blipFill>
            <a:blip r:embed="rId54" cstate="print"/>
            <a:srcRect/>
            <a:stretch>
              <a:fillRect/>
            </a:stretch>
          </p:blipFill>
          <p:spPr bwMode="auto">
            <a:xfrm>
              <a:off x="4791075" y="33242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18" name="Rectangle 2982"/>
            <p:cNvSpPr>
              <a:spLocks noChangeArrowheads="1"/>
            </p:cNvSpPr>
            <p:nvPr/>
          </p:nvSpPr>
          <p:spPr bwMode="auto">
            <a:xfrm>
              <a:off x="4791075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19" name="Rectangle 2983"/>
            <p:cNvSpPr>
              <a:spLocks noChangeArrowheads="1"/>
            </p:cNvSpPr>
            <p:nvPr/>
          </p:nvSpPr>
          <p:spPr bwMode="auto">
            <a:xfrm>
              <a:off x="477678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20" name="Picture 2984"/>
            <p:cNvPicPr>
              <a:picLocks noChangeAspect="1" noChangeArrowheads="1"/>
            </p:cNvPicPr>
            <p:nvPr/>
          </p:nvPicPr>
          <p:blipFill>
            <a:blip r:embed="rId55" cstate="print"/>
            <a:srcRect/>
            <a:stretch>
              <a:fillRect/>
            </a:stretch>
          </p:blipFill>
          <p:spPr bwMode="auto">
            <a:xfrm>
              <a:off x="4778375" y="3179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21" name="Rectangle 2985"/>
            <p:cNvSpPr>
              <a:spLocks noChangeArrowheads="1"/>
            </p:cNvSpPr>
            <p:nvPr/>
          </p:nvSpPr>
          <p:spPr bwMode="auto">
            <a:xfrm>
              <a:off x="477678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22" name="Rectangle 2986"/>
            <p:cNvSpPr>
              <a:spLocks noChangeArrowheads="1"/>
            </p:cNvSpPr>
            <p:nvPr/>
          </p:nvSpPr>
          <p:spPr bwMode="auto">
            <a:xfrm>
              <a:off x="4832350" y="376713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23" name="Picture 2987"/>
            <p:cNvPicPr>
              <a:picLocks noChangeAspect="1" noChangeArrowheads="1"/>
            </p:cNvPicPr>
            <p:nvPr/>
          </p:nvPicPr>
          <p:blipFill>
            <a:blip r:embed="rId56" cstate="print"/>
            <a:srcRect/>
            <a:stretch>
              <a:fillRect/>
            </a:stretch>
          </p:blipFill>
          <p:spPr bwMode="auto">
            <a:xfrm>
              <a:off x="4843463" y="37798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24" name="Rectangle 2988"/>
            <p:cNvSpPr>
              <a:spLocks noChangeArrowheads="1"/>
            </p:cNvSpPr>
            <p:nvPr/>
          </p:nvSpPr>
          <p:spPr bwMode="auto">
            <a:xfrm>
              <a:off x="4832350" y="376713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25" name="Rectangle 2989"/>
            <p:cNvSpPr>
              <a:spLocks noChangeArrowheads="1"/>
            </p:cNvSpPr>
            <p:nvPr/>
          </p:nvSpPr>
          <p:spPr bwMode="auto">
            <a:xfrm>
              <a:off x="4748213" y="3332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26" name="Picture 2990"/>
            <p:cNvPicPr>
              <a:picLocks noChangeAspect="1" noChangeArrowheads="1"/>
            </p:cNvPicPr>
            <p:nvPr/>
          </p:nvPicPr>
          <p:blipFill>
            <a:blip r:embed="rId57" cstate="print"/>
            <a:srcRect/>
            <a:stretch>
              <a:fillRect/>
            </a:stretch>
          </p:blipFill>
          <p:spPr bwMode="auto">
            <a:xfrm>
              <a:off x="4749800" y="33432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27" name="Rectangle 2991"/>
            <p:cNvSpPr>
              <a:spLocks noChangeArrowheads="1"/>
            </p:cNvSpPr>
            <p:nvPr/>
          </p:nvSpPr>
          <p:spPr bwMode="auto">
            <a:xfrm>
              <a:off x="4748213" y="3332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28" name="Rectangle 2992"/>
            <p:cNvSpPr>
              <a:spLocks noChangeArrowheads="1"/>
            </p:cNvSpPr>
            <p:nvPr/>
          </p:nvSpPr>
          <p:spPr bwMode="auto">
            <a:xfrm>
              <a:off x="4791075" y="35052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29" name="Picture 2993"/>
            <p:cNvPicPr>
              <a:picLocks noChangeAspect="1" noChangeArrowheads="1"/>
            </p:cNvPicPr>
            <p:nvPr/>
          </p:nvPicPr>
          <p:blipFill>
            <a:blip r:embed="rId58" cstate="print"/>
            <a:srcRect/>
            <a:stretch>
              <a:fillRect/>
            </a:stretch>
          </p:blipFill>
          <p:spPr bwMode="auto">
            <a:xfrm>
              <a:off x="4797425" y="3508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30" name="Rectangle 2994"/>
            <p:cNvSpPr>
              <a:spLocks noChangeArrowheads="1"/>
            </p:cNvSpPr>
            <p:nvPr/>
          </p:nvSpPr>
          <p:spPr bwMode="auto">
            <a:xfrm>
              <a:off x="4791075" y="35052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31" name="Rectangle 2995"/>
            <p:cNvSpPr>
              <a:spLocks noChangeArrowheads="1"/>
            </p:cNvSpPr>
            <p:nvPr/>
          </p:nvSpPr>
          <p:spPr bwMode="auto">
            <a:xfrm>
              <a:off x="4649788" y="386715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32" name="Picture 2996"/>
            <p:cNvPicPr>
              <a:picLocks noChangeAspect="1" noChangeArrowheads="1"/>
            </p:cNvPicPr>
            <p:nvPr/>
          </p:nvPicPr>
          <p:blipFill>
            <a:blip r:embed="rId59" cstate="print"/>
            <a:srcRect/>
            <a:stretch>
              <a:fillRect/>
            </a:stretch>
          </p:blipFill>
          <p:spPr bwMode="auto">
            <a:xfrm>
              <a:off x="4662488" y="38782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33" name="Rectangle 2997"/>
            <p:cNvSpPr>
              <a:spLocks noChangeArrowheads="1"/>
            </p:cNvSpPr>
            <p:nvPr/>
          </p:nvSpPr>
          <p:spPr bwMode="auto">
            <a:xfrm>
              <a:off x="4649788" y="386715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34" name="Rectangle 2998"/>
            <p:cNvSpPr>
              <a:spLocks noChangeArrowheads="1"/>
            </p:cNvSpPr>
            <p:nvPr/>
          </p:nvSpPr>
          <p:spPr bwMode="auto">
            <a:xfrm>
              <a:off x="4916488" y="37084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35" name="Picture 2999"/>
            <p:cNvPicPr>
              <a:picLocks noChangeAspect="1" noChangeArrowheads="1"/>
            </p:cNvPicPr>
            <p:nvPr/>
          </p:nvPicPr>
          <p:blipFill>
            <a:blip r:embed="rId60" cstate="print"/>
            <a:srcRect/>
            <a:stretch>
              <a:fillRect/>
            </a:stretch>
          </p:blipFill>
          <p:spPr bwMode="auto">
            <a:xfrm>
              <a:off x="4924425" y="371792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36" name="Rectangle 3000"/>
            <p:cNvSpPr>
              <a:spLocks noChangeArrowheads="1"/>
            </p:cNvSpPr>
            <p:nvPr/>
          </p:nvSpPr>
          <p:spPr bwMode="auto">
            <a:xfrm>
              <a:off x="4916488" y="37084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37" name="Rectangle 3001"/>
            <p:cNvSpPr>
              <a:spLocks noChangeArrowheads="1"/>
            </p:cNvSpPr>
            <p:nvPr/>
          </p:nvSpPr>
          <p:spPr bwMode="auto">
            <a:xfrm>
              <a:off x="4819650" y="38830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38" name="Picture 3002"/>
            <p:cNvPicPr>
              <a:picLocks noChangeAspect="1" noChangeArrowheads="1"/>
            </p:cNvPicPr>
            <p:nvPr/>
          </p:nvPicPr>
          <p:blipFill>
            <a:blip r:embed="rId61" cstate="print"/>
            <a:srcRect/>
            <a:stretch>
              <a:fillRect/>
            </a:stretch>
          </p:blipFill>
          <p:spPr bwMode="auto">
            <a:xfrm>
              <a:off x="4824413" y="38909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39" name="Rectangle 3003"/>
            <p:cNvSpPr>
              <a:spLocks noChangeArrowheads="1"/>
            </p:cNvSpPr>
            <p:nvPr/>
          </p:nvSpPr>
          <p:spPr bwMode="auto">
            <a:xfrm>
              <a:off x="4819650" y="38830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40" name="Rectangle 3004"/>
            <p:cNvSpPr>
              <a:spLocks noChangeArrowheads="1"/>
            </p:cNvSpPr>
            <p:nvPr/>
          </p:nvSpPr>
          <p:spPr bwMode="auto">
            <a:xfrm>
              <a:off x="4649788" y="321627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41" name="Picture 3005"/>
            <p:cNvPicPr>
              <a:picLocks noChangeAspect="1" noChangeArrowheads="1"/>
            </p:cNvPicPr>
            <p:nvPr/>
          </p:nvPicPr>
          <p:blipFill>
            <a:blip r:embed="rId62" cstate="print"/>
            <a:srcRect/>
            <a:stretch>
              <a:fillRect/>
            </a:stretch>
          </p:blipFill>
          <p:spPr bwMode="auto">
            <a:xfrm>
              <a:off x="4657725" y="32178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42" name="Rectangle 3006"/>
            <p:cNvSpPr>
              <a:spLocks noChangeArrowheads="1"/>
            </p:cNvSpPr>
            <p:nvPr/>
          </p:nvSpPr>
          <p:spPr bwMode="auto">
            <a:xfrm>
              <a:off x="4649788" y="321627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43" name="Rectangle 3007"/>
            <p:cNvSpPr>
              <a:spLocks noChangeArrowheads="1"/>
            </p:cNvSpPr>
            <p:nvPr/>
          </p:nvSpPr>
          <p:spPr bwMode="auto">
            <a:xfrm>
              <a:off x="4664075" y="3490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44" name="Picture 3008"/>
            <p:cNvPicPr>
              <a:picLocks noChangeAspect="1" noChangeArrowheads="1"/>
            </p:cNvPicPr>
            <p:nvPr/>
          </p:nvPicPr>
          <p:blipFill>
            <a:blip r:embed="rId63" cstate="print"/>
            <a:srcRect/>
            <a:stretch>
              <a:fillRect/>
            </a:stretch>
          </p:blipFill>
          <p:spPr bwMode="auto">
            <a:xfrm>
              <a:off x="4676775" y="34972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45" name="Rectangle 3009"/>
            <p:cNvSpPr>
              <a:spLocks noChangeArrowheads="1"/>
            </p:cNvSpPr>
            <p:nvPr/>
          </p:nvSpPr>
          <p:spPr bwMode="auto">
            <a:xfrm>
              <a:off x="4664075" y="3490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46" name="Rectangle 3010"/>
            <p:cNvSpPr>
              <a:spLocks noChangeArrowheads="1"/>
            </p:cNvSpPr>
            <p:nvPr/>
          </p:nvSpPr>
          <p:spPr bwMode="auto">
            <a:xfrm>
              <a:off x="4594225" y="31877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47" name="Picture 3011"/>
            <p:cNvPicPr>
              <a:picLocks noChangeAspect="1" noChangeArrowheads="1"/>
            </p:cNvPicPr>
            <p:nvPr/>
          </p:nvPicPr>
          <p:blipFill>
            <a:blip r:embed="rId64" cstate="print"/>
            <a:srcRect/>
            <a:stretch>
              <a:fillRect/>
            </a:stretch>
          </p:blipFill>
          <p:spPr bwMode="auto">
            <a:xfrm>
              <a:off x="4602163" y="32004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48" name="Rectangle 3012"/>
            <p:cNvSpPr>
              <a:spLocks noChangeArrowheads="1"/>
            </p:cNvSpPr>
            <p:nvPr/>
          </p:nvSpPr>
          <p:spPr bwMode="auto">
            <a:xfrm>
              <a:off x="4594225" y="31877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49" name="Rectangle 3013"/>
            <p:cNvSpPr>
              <a:spLocks noChangeArrowheads="1"/>
            </p:cNvSpPr>
            <p:nvPr/>
          </p:nvSpPr>
          <p:spPr bwMode="auto">
            <a:xfrm>
              <a:off x="4510088" y="2911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50" name="Picture 3014"/>
            <p:cNvPicPr>
              <a:picLocks noChangeAspect="1" noChangeArrowheads="1"/>
            </p:cNvPicPr>
            <p:nvPr/>
          </p:nvPicPr>
          <p:blipFill>
            <a:blip r:embed="rId65" cstate="print"/>
            <a:srcRect/>
            <a:stretch>
              <a:fillRect/>
            </a:stretch>
          </p:blipFill>
          <p:spPr bwMode="auto">
            <a:xfrm>
              <a:off x="4511675" y="29225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51" name="Rectangle 3015"/>
            <p:cNvSpPr>
              <a:spLocks noChangeArrowheads="1"/>
            </p:cNvSpPr>
            <p:nvPr/>
          </p:nvSpPr>
          <p:spPr bwMode="auto">
            <a:xfrm>
              <a:off x="4510088" y="2911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52" name="Rectangle 3016"/>
            <p:cNvSpPr>
              <a:spLocks noChangeArrowheads="1"/>
            </p:cNvSpPr>
            <p:nvPr/>
          </p:nvSpPr>
          <p:spPr bwMode="auto">
            <a:xfrm>
              <a:off x="4481513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53" name="Picture 3017"/>
            <p:cNvPicPr>
              <a:picLocks noChangeAspect="1" noChangeArrowheads="1"/>
            </p:cNvPicPr>
            <p:nvPr/>
          </p:nvPicPr>
          <p:blipFill>
            <a:blip r:embed="rId66" cstate="print"/>
            <a:srcRect/>
            <a:stretch>
              <a:fillRect/>
            </a:stretch>
          </p:blipFill>
          <p:spPr bwMode="auto">
            <a:xfrm>
              <a:off x="4487863" y="30019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54" name="Rectangle 3019"/>
            <p:cNvSpPr>
              <a:spLocks noChangeArrowheads="1"/>
            </p:cNvSpPr>
            <p:nvPr/>
          </p:nvSpPr>
          <p:spPr bwMode="auto">
            <a:xfrm>
              <a:off x="4481513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55" name="Rectangle 3020"/>
            <p:cNvSpPr>
              <a:spLocks noChangeArrowheads="1"/>
            </p:cNvSpPr>
            <p:nvPr/>
          </p:nvSpPr>
          <p:spPr bwMode="auto">
            <a:xfrm>
              <a:off x="4452938" y="294163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56" name="Picture 3021"/>
            <p:cNvPicPr>
              <a:picLocks noChangeAspect="1" noChangeArrowheads="1"/>
            </p:cNvPicPr>
            <p:nvPr/>
          </p:nvPicPr>
          <p:blipFill>
            <a:blip r:embed="rId67" cstate="print"/>
            <a:srcRect/>
            <a:stretch>
              <a:fillRect/>
            </a:stretch>
          </p:blipFill>
          <p:spPr bwMode="auto">
            <a:xfrm>
              <a:off x="4465638" y="29432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57" name="Rectangle 3022"/>
            <p:cNvSpPr>
              <a:spLocks noChangeArrowheads="1"/>
            </p:cNvSpPr>
            <p:nvPr/>
          </p:nvSpPr>
          <p:spPr bwMode="auto">
            <a:xfrm>
              <a:off x="4454526" y="29416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58" name="Rectangle 3023"/>
            <p:cNvSpPr>
              <a:spLocks noChangeArrowheads="1"/>
            </p:cNvSpPr>
            <p:nvPr/>
          </p:nvSpPr>
          <p:spPr bwMode="auto">
            <a:xfrm>
              <a:off x="4327526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59" name="Picture 3024"/>
            <p:cNvPicPr>
              <a:picLocks noChangeAspect="1" noChangeArrowheads="1"/>
            </p:cNvPicPr>
            <p:nvPr/>
          </p:nvPicPr>
          <p:blipFill>
            <a:blip r:embed="rId68" cstate="print"/>
            <a:srcRect/>
            <a:stretch>
              <a:fillRect/>
            </a:stretch>
          </p:blipFill>
          <p:spPr bwMode="auto">
            <a:xfrm>
              <a:off x="4327526" y="30083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60" name="Rectangle 3025"/>
            <p:cNvSpPr>
              <a:spLocks noChangeArrowheads="1"/>
            </p:cNvSpPr>
            <p:nvPr/>
          </p:nvSpPr>
          <p:spPr bwMode="auto">
            <a:xfrm>
              <a:off x="4327526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61" name="Rectangle 3026"/>
            <p:cNvSpPr>
              <a:spLocks noChangeArrowheads="1"/>
            </p:cNvSpPr>
            <p:nvPr/>
          </p:nvSpPr>
          <p:spPr bwMode="auto">
            <a:xfrm>
              <a:off x="444023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62" name="Picture 3027"/>
            <p:cNvPicPr>
              <a:picLocks noChangeAspect="1" noChangeArrowheads="1"/>
            </p:cNvPicPr>
            <p:nvPr/>
          </p:nvPicPr>
          <p:blipFill>
            <a:blip r:embed="rId69" cstate="print"/>
            <a:srcRect/>
            <a:stretch>
              <a:fillRect/>
            </a:stretch>
          </p:blipFill>
          <p:spPr bwMode="auto">
            <a:xfrm>
              <a:off x="4443413" y="31829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63" name="Rectangle 3028"/>
            <p:cNvSpPr>
              <a:spLocks noChangeArrowheads="1"/>
            </p:cNvSpPr>
            <p:nvPr/>
          </p:nvSpPr>
          <p:spPr bwMode="auto">
            <a:xfrm>
              <a:off x="444023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64" name="Rectangle 3029"/>
            <p:cNvSpPr>
              <a:spLocks noChangeArrowheads="1"/>
            </p:cNvSpPr>
            <p:nvPr/>
          </p:nvSpPr>
          <p:spPr bwMode="auto">
            <a:xfrm>
              <a:off x="4495801" y="32019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65" name="Picture 3030"/>
            <p:cNvPicPr>
              <a:picLocks noChangeAspect="1" noChangeArrowheads="1"/>
            </p:cNvPicPr>
            <p:nvPr/>
          </p:nvPicPr>
          <p:blipFill>
            <a:blip r:embed="rId70" cstate="print"/>
            <a:srcRect/>
            <a:stretch>
              <a:fillRect/>
            </a:stretch>
          </p:blipFill>
          <p:spPr bwMode="auto">
            <a:xfrm>
              <a:off x="4497388" y="32131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66" name="Rectangle 3031"/>
            <p:cNvSpPr>
              <a:spLocks noChangeArrowheads="1"/>
            </p:cNvSpPr>
            <p:nvPr/>
          </p:nvSpPr>
          <p:spPr bwMode="auto">
            <a:xfrm>
              <a:off x="4495801" y="32019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67" name="Rectangle 3032"/>
            <p:cNvSpPr>
              <a:spLocks noChangeArrowheads="1"/>
            </p:cNvSpPr>
            <p:nvPr/>
          </p:nvSpPr>
          <p:spPr bwMode="auto">
            <a:xfrm>
              <a:off x="3765551" y="48815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68" name="Picture 3033"/>
            <p:cNvPicPr>
              <a:picLocks noChangeAspect="1" noChangeArrowheads="1"/>
            </p:cNvPicPr>
            <p:nvPr/>
          </p:nvPicPr>
          <p:blipFill>
            <a:blip r:embed="rId71" cstate="print"/>
            <a:srcRect/>
            <a:stretch>
              <a:fillRect/>
            </a:stretch>
          </p:blipFill>
          <p:spPr bwMode="auto">
            <a:xfrm>
              <a:off x="3767138" y="48926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69" name="Rectangle 3034"/>
            <p:cNvSpPr>
              <a:spLocks noChangeArrowheads="1"/>
            </p:cNvSpPr>
            <p:nvPr/>
          </p:nvSpPr>
          <p:spPr bwMode="auto">
            <a:xfrm>
              <a:off x="3765551" y="48815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70" name="Rectangle 3035"/>
            <p:cNvSpPr>
              <a:spLocks noChangeArrowheads="1"/>
            </p:cNvSpPr>
            <p:nvPr/>
          </p:nvSpPr>
          <p:spPr bwMode="auto">
            <a:xfrm>
              <a:off x="4159251" y="48085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71" name="Picture 3036"/>
            <p:cNvPicPr>
              <a:picLocks noChangeAspect="1" noChangeArrowheads="1"/>
            </p:cNvPicPr>
            <p:nvPr/>
          </p:nvPicPr>
          <p:blipFill>
            <a:blip r:embed="rId72" cstate="print"/>
            <a:srcRect/>
            <a:stretch>
              <a:fillRect/>
            </a:stretch>
          </p:blipFill>
          <p:spPr bwMode="auto">
            <a:xfrm>
              <a:off x="4167188" y="4814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72" name="Rectangle 3037"/>
            <p:cNvSpPr>
              <a:spLocks noChangeArrowheads="1"/>
            </p:cNvSpPr>
            <p:nvPr/>
          </p:nvSpPr>
          <p:spPr bwMode="auto">
            <a:xfrm>
              <a:off x="4159251" y="48085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73" name="Rectangle 3038"/>
            <p:cNvSpPr>
              <a:spLocks noChangeArrowheads="1"/>
            </p:cNvSpPr>
            <p:nvPr/>
          </p:nvSpPr>
          <p:spPr bwMode="auto">
            <a:xfrm>
              <a:off x="3976688" y="43608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74" name="Picture 3039"/>
            <p:cNvPicPr>
              <a:picLocks noChangeAspect="1" noChangeArrowheads="1"/>
            </p:cNvPicPr>
            <p:nvPr/>
          </p:nvPicPr>
          <p:blipFill>
            <a:blip r:embed="rId73" cstate="print"/>
            <a:srcRect/>
            <a:stretch>
              <a:fillRect/>
            </a:stretch>
          </p:blipFill>
          <p:spPr bwMode="auto">
            <a:xfrm>
              <a:off x="3981451" y="43656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75" name="Rectangle 3040"/>
            <p:cNvSpPr>
              <a:spLocks noChangeArrowheads="1"/>
            </p:cNvSpPr>
            <p:nvPr/>
          </p:nvSpPr>
          <p:spPr bwMode="auto">
            <a:xfrm>
              <a:off x="3976688" y="43608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76" name="Rectangle 3041"/>
            <p:cNvSpPr>
              <a:spLocks noChangeArrowheads="1"/>
            </p:cNvSpPr>
            <p:nvPr/>
          </p:nvSpPr>
          <p:spPr bwMode="auto">
            <a:xfrm>
              <a:off x="3667126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77" name="Picture 3042"/>
            <p:cNvPicPr>
              <a:picLocks noChangeAspect="1" noChangeArrowheads="1"/>
            </p:cNvPicPr>
            <p:nvPr/>
          </p:nvPicPr>
          <p:blipFill>
            <a:blip r:embed="rId74" cstate="print"/>
            <a:srcRect/>
            <a:stretch>
              <a:fillRect/>
            </a:stretch>
          </p:blipFill>
          <p:spPr bwMode="auto">
            <a:xfrm>
              <a:off x="3670301" y="40782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78" name="Rectangle 3043"/>
            <p:cNvSpPr>
              <a:spLocks noChangeArrowheads="1"/>
            </p:cNvSpPr>
            <p:nvPr/>
          </p:nvSpPr>
          <p:spPr bwMode="auto">
            <a:xfrm>
              <a:off x="3667126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79" name="Rectangle 3044"/>
            <p:cNvSpPr>
              <a:spLocks noChangeArrowheads="1"/>
            </p:cNvSpPr>
            <p:nvPr/>
          </p:nvSpPr>
          <p:spPr bwMode="auto">
            <a:xfrm>
              <a:off x="3779838" y="36655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80" name="Picture 3045"/>
            <p:cNvPicPr>
              <a:picLocks noChangeAspect="1" noChangeArrowheads="1"/>
            </p:cNvPicPr>
            <p:nvPr/>
          </p:nvPicPr>
          <p:blipFill>
            <a:blip r:embed="rId75" cstate="print"/>
            <a:srcRect/>
            <a:stretch>
              <a:fillRect/>
            </a:stretch>
          </p:blipFill>
          <p:spPr bwMode="auto">
            <a:xfrm>
              <a:off x="3779838" y="367665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81" name="Rectangle 3046"/>
            <p:cNvSpPr>
              <a:spLocks noChangeArrowheads="1"/>
            </p:cNvSpPr>
            <p:nvPr/>
          </p:nvSpPr>
          <p:spPr bwMode="auto">
            <a:xfrm>
              <a:off x="3779838" y="36655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82" name="Rectangle 3047"/>
            <p:cNvSpPr>
              <a:spLocks noChangeArrowheads="1"/>
            </p:cNvSpPr>
            <p:nvPr/>
          </p:nvSpPr>
          <p:spPr bwMode="auto">
            <a:xfrm>
              <a:off x="3919538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83" name="Picture 3048"/>
            <p:cNvPicPr>
              <a:picLocks noChangeAspect="1" noChangeArrowheads="1"/>
            </p:cNvPicPr>
            <p:nvPr/>
          </p:nvPicPr>
          <p:blipFill>
            <a:blip r:embed="rId76" cstate="print"/>
            <a:srcRect/>
            <a:stretch>
              <a:fillRect/>
            </a:stretch>
          </p:blipFill>
          <p:spPr bwMode="auto">
            <a:xfrm>
              <a:off x="3933826" y="42100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84" name="Rectangle 3049"/>
            <p:cNvSpPr>
              <a:spLocks noChangeArrowheads="1"/>
            </p:cNvSpPr>
            <p:nvPr/>
          </p:nvSpPr>
          <p:spPr bwMode="auto">
            <a:xfrm>
              <a:off x="3919538" y="420052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85" name="Rectangle 3050"/>
            <p:cNvSpPr>
              <a:spLocks noChangeArrowheads="1"/>
            </p:cNvSpPr>
            <p:nvPr/>
          </p:nvSpPr>
          <p:spPr bwMode="auto">
            <a:xfrm>
              <a:off x="4257676" y="4143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86" name="Picture 3051"/>
            <p:cNvPicPr>
              <a:picLocks noChangeAspect="1" noChangeArrowheads="1"/>
            </p:cNvPicPr>
            <p:nvPr/>
          </p:nvPicPr>
          <p:blipFill>
            <a:blip r:embed="rId77" cstate="print"/>
            <a:srcRect/>
            <a:stretch>
              <a:fillRect/>
            </a:stretch>
          </p:blipFill>
          <p:spPr bwMode="auto">
            <a:xfrm>
              <a:off x="4267201" y="41433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87" name="Rectangle 3052"/>
            <p:cNvSpPr>
              <a:spLocks noChangeArrowheads="1"/>
            </p:cNvSpPr>
            <p:nvPr/>
          </p:nvSpPr>
          <p:spPr bwMode="auto">
            <a:xfrm>
              <a:off x="4257676" y="4143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88" name="Rectangle 3053"/>
            <p:cNvSpPr>
              <a:spLocks noChangeArrowheads="1"/>
            </p:cNvSpPr>
            <p:nvPr/>
          </p:nvSpPr>
          <p:spPr bwMode="auto">
            <a:xfrm>
              <a:off x="3849688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89" name="Picture 3054"/>
            <p:cNvPicPr>
              <a:picLocks noChangeAspect="1" noChangeArrowheads="1"/>
            </p:cNvPicPr>
            <p:nvPr/>
          </p:nvPicPr>
          <p:blipFill>
            <a:blip r:embed="rId78" cstate="print"/>
            <a:srcRect/>
            <a:stretch>
              <a:fillRect/>
            </a:stretch>
          </p:blipFill>
          <p:spPr bwMode="auto">
            <a:xfrm>
              <a:off x="3859213" y="40751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90" name="Rectangle 3055"/>
            <p:cNvSpPr>
              <a:spLocks noChangeArrowheads="1"/>
            </p:cNvSpPr>
            <p:nvPr/>
          </p:nvSpPr>
          <p:spPr bwMode="auto">
            <a:xfrm>
              <a:off x="3849688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91" name="Rectangle 3056"/>
            <p:cNvSpPr>
              <a:spLocks noChangeArrowheads="1"/>
            </p:cNvSpPr>
            <p:nvPr/>
          </p:nvSpPr>
          <p:spPr bwMode="auto">
            <a:xfrm>
              <a:off x="3371851" y="4098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92" name="Picture 3057"/>
            <p:cNvPicPr>
              <a:picLocks noChangeAspect="1" noChangeArrowheads="1"/>
            </p:cNvPicPr>
            <p:nvPr/>
          </p:nvPicPr>
          <p:blipFill>
            <a:blip r:embed="rId79" cstate="print"/>
            <a:srcRect/>
            <a:stretch>
              <a:fillRect/>
            </a:stretch>
          </p:blipFill>
          <p:spPr bwMode="auto">
            <a:xfrm>
              <a:off x="3378201" y="41116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93" name="Rectangle 3058"/>
            <p:cNvSpPr>
              <a:spLocks noChangeArrowheads="1"/>
            </p:cNvSpPr>
            <p:nvPr/>
          </p:nvSpPr>
          <p:spPr bwMode="auto">
            <a:xfrm>
              <a:off x="3371851" y="4098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94" name="Rectangle 3059"/>
            <p:cNvSpPr>
              <a:spLocks noChangeArrowheads="1"/>
            </p:cNvSpPr>
            <p:nvPr/>
          </p:nvSpPr>
          <p:spPr bwMode="auto">
            <a:xfrm>
              <a:off x="3597276" y="41290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95" name="Picture 3060"/>
            <p:cNvPicPr>
              <a:picLocks noChangeAspect="1" noChangeArrowheads="1"/>
            </p:cNvPicPr>
            <p:nvPr/>
          </p:nvPicPr>
          <p:blipFill>
            <a:blip r:embed="rId80" cstate="print"/>
            <a:srcRect/>
            <a:stretch>
              <a:fillRect/>
            </a:stretch>
          </p:blipFill>
          <p:spPr bwMode="auto">
            <a:xfrm>
              <a:off x="3606801" y="41386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96" name="Rectangle 3061"/>
            <p:cNvSpPr>
              <a:spLocks noChangeArrowheads="1"/>
            </p:cNvSpPr>
            <p:nvPr/>
          </p:nvSpPr>
          <p:spPr bwMode="auto">
            <a:xfrm>
              <a:off x="3597276" y="41290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97" name="Rectangle 3062"/>
            <p:cNvSpPr>
              <a:spLocks noChangeArrowheads="1"/>
            </p:cNvSpPr>
            <p:nvPr/>
          </p:nvSpPr>
          <p:spPr bwMode="auto">
            <a:xfrm>
              <a:off x="3302001" y="3433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98" name="Picture 3063"/>
            <p:cNvPicPr>
              <a:picLocks noChangeAspect="1" noChangeArrowheads="1"/>
            </p:cNvPicPr>
            <p:nvPr/>
          </p:nvPicPr>
          <p:blipFill>
            <a:blip r:embed="rId81" cstate="print"/>
            <a:srcRect/>
            <a:stretch>
              <a:fillRect/>
            </a:stretch>
          </p:blipFill>
          <p:spPr bwMode="auto">
            <a:xfrm>
              <a:off x="3311526" y="34369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99" name="Rectangle 3064"/>
            <p:cNvSpPr>
              <a:spLocks noChangeArrowheads="1"/>
            </p:cNvSpPr>
            <p:nvPr/>
          </p:nvSpPr>
          <p:spPr bwMode="auto">
            <a:xfrm>
              <a:off x="3302001" y="3433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00" name="Rectangle 3065"/>
            <p:cNvSpPr>
              <a:spLocks noChangeArrowheads="1"/>
            </p:cNvSpPr>
            <p:nvPr/>
          </p:nvSpPr>
          <p:spPr bwMode="auto">
            <a:xfrm>
              <a:off x="3429001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01" name="Picture 3066"/>
            <p:cNvPicPr>
              <a:picLocks noChangeAspect="1" noChangeArrowheads="1"/>
            </p:cNvPicPr>
            <p:nvPr/>
          </p:nvPicPr>
          <p:blipFill>
            <a:blip r:embed="rId82" cstate="print"/>
            <a:srcRect/>
            <a:stretch>
              <a:fillRect/>
            </a:stretch>
          </p:blipFill>
          <p:spPr bwMode="auto">
            <a:xfrm>
              <a:off x="3440113" y="44656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02" name="Rectangle 3067"/>
            <p:cNvSpPr>
              <a:spLocks noChangeArrowheads="1"/>
            </p:cNvSpPr>
            <p:nvPr/>
          </p:nvSpPr>
          <p:spPr bwMode="auto">
            <a:xfrm>
              <a:off x="3429001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03" name="Rectangle 3068"/>
            <p:cNvSpPr>
              <a:spLocks noChangeArrowheads="1"/>
            </p:cNvSpPr>
            <p:nvPr/>
          </p:nvSpPr>
          <p:spPr bwMode="auto">
            <a:xfrm>
              <a:off x="4284663" y="41290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04" name="Picture 3069"/>
            <p:cNvPicPr>
              <a:picLocks noChangeAspect="1" noChangeArrowheads="1"/>
            </p:cNvPicPr>
            <p:nvPr/>
          </p:nvPicPr>
          <p:blipFill>
            <a:blip r:embed="rId83" cstate="print"/>
            <a:srcRect/>
            <a:stretch>
              <a:fillRect/>
            </a:stretch>
          </p:blipFill>
          <p:spPr bwMode="auto">
            <a:xfrm>
              <a:off x="4284663" y="41354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05" name="Rectangle 3070"/>
            <p:cNvSpPr>
              <a:spLocks noChangeArrowheads="1"/>
            </p:cNvSpPr>
            <p:nvPr/>
          </p:nvSpPr>
          <p:spPr bwMode="auto">
            <a:xfrm>
              <a:off x="4284663" y="41290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06" name="Rectangle 3071"/>
            <p:cNvSpPr>
              <a:spLocks noChangeArrowheads="1"/>
            </p:cNvSpPr>
            <p:nvPr/>
          </p:nvSpPr>
          <p:spPr bwMode="auto">
            <a:xfrm>
              <a:off x="3527426" y="46640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07" name="Picture 3072"/>
            <p:cNvPicPr>
              <a:picLocks noChangeAspect="1" noChangeArrowheads="1"/>
            </p:cNvPicPr>
            <p:nvPr/>
          </p:nvPicPr>
          <p:blipFill>
            <a:blip r:embed="rId84" cstate="print"/>
            <a:srcRect/>
            <a:stretch>
              <a:fillRect/>
            </a:stretch>
          </p:blipFill>
          <p:spPr bwMode="auto">
            <a:xfrm>
              <a:off x="3530601" y="46720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08" name="Rectangle 3073"/>
            <p:cNvSpPr>
              <a:spLocks noChangeArrowheads="1"/>
            </p:cNvSpPr>
            <p:nvPr/>
          </p:nvSpPr>
          <p:spPr bwMode="auto">
            <a:xfrm>
              <a:off x="3527426" y="46640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09" name="Rectangle 3074"/>
            <p:cNvSpPr>
              <a:spLocks noChangeArrowheads="1"/>
            </p:cNvSpPr>
            <p:nvPr/>
          </p:nvSpPr>
          <p:spPr bwMode="auto">
            <a:xfrm>
              <a:off x="3582988" y="4562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10" name="Picture 3075"/>
            <p:cNvPicPr>
              <a:picLocks noChangeAspect="1" noChangeArrowheads="1"/>
            </p:cNvPicPr>
            <p:nvPr/>
          </p:nvPicPr>
          <p:blipFill>
            <a:blip r:embed="rId85" cstate="print"/>
            <a:srcRect/>
            <a:stretch>
              <a:fillRect/>
            </a:stretch>
          </p:blipFill>
          <p:spPr bwMode="auto">
            <a:xfrm>
              <a:off x="3582988" y="45688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11" name="Rectangle 3076"/>
            <p:cNvSpPr>
              <a:spLocks noChangeArrowheads="1"/>
            </p:cNvSpPr>
            <p:nvPr/>
          </p:nvSpPr>
          <p:spPr bwMode="auto">
            <a:xfrm>
              <a:off x="3582988" y="4562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12" name="Rectangle 3077"/>
            <p:cNvSpPr>
              <a:spLocks noChangeArrowheads="1"/>
            </p:cNvSpPr>
            <p:nvPr/>
          </p:nvSpPr>
          <p:spPr bwMode="auto">
            <a:xfrm>
              <a:off x="3625851" y="46069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13" name="Picture 3078"/>
            <p:cNvPicPr>
              <a:picLocks noChangeAspect="1" noChangeArrowheads="1"/>
            </p:cNvPicPr>
            <p:nvPr/>
          </p:nvPicPr>
          <p:blipFill>
            <a:blip r:embed="rId86" cstate="print"/>
            <a:srcRect/>
            <a:stretch>
              <a:fillRect/>
            </a:stretch>
          </p:blipFill>
          <p:spPr bwMode="auto">
            <a:xfrm>
              <a:off x="3632201" y="46101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14" name="Rectangle 3079"/>
            <p:cNvSpPr>
              <a:spLocks noChangeArrowheads="1"/>
            </p:cNvSpPr>
            <p:nvPr/>
          </p:nvSpPr>
          <p:spPr bwMode="auto">
            <a:xfrm>
              <a:off x="3625851" y="46069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15" name="Rectangle 3080"/>
            <p:cNvSpPr>
              <a:spLocks noChangeArrowheads="1"/>
            </p:cNvSpPr>
            <p:nvPr/>
          </p:nvSpPr>
          <p:spPr bwMode="auto">
            <a:xfrm>
              <a:off x="3779838" y="40132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16" name="Picture 3081"/>
            <p:cNvPicPr>
              <a:picLocks noChangeAspect="1" noChangeArrowheads="1"/>
            </p:cNvPicPr>
            <p:nvPr/>
          </p:nvPicPr>
          <p:blipFill>
            <a:blip r:embed="rId87" cstate="print"/>
            <a:srcRect/>
            <a:stretch>
              <a:fillRect/>
            </a:stretch>
          </p:blipFill>
          <p:spPr bwMode="auto">
            <a:xfrm>
              <a:off x="3784601" y="40132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17" name="Rectangle 3082"/>
            <p:cNvSpPr>
              <a:spLocks noChangeArrowheads="1"/>
            </p:cNvSpPr>
            <p:nvPr/>
          </p:nvSpPr>
          <p:spPr bwMode="auto">
            <a:xfrm>
              <a:off x="3779838" y="40132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18" name="Rectangle 3083"/>
            <p:cNvSpPr>
              <a:spLocks noChangeArrowheads="1"/>
            </p:cNvSpPr>
            <p:nvPr/>
          </p:nvSpPr>
          <p:spPr bwMode="auto">
            <a:xfrm>
              <a:off x="3667126" y="41576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19" name="Picture 3084"/>
            <p:cNvPicPr>
              <a:picLocks noChangeAspect="1" noChangeArrowheads="1"/>
            </p:cNvPicPr>
            <p:nvPr/>
          </p:nvPicPr>
          <p:blipFill>
            <a:blip r:embed="rId88" cstate="print"/>
            <a:srcRect/>
            <a:stretch>
              <a:fillRect/>
            </a:stretch>
          </p:blipFill>
          <p:spPr bwMode="auto">
            <a:xfrm>
              <a:off x="3678238" y="41640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20" name="Rectangle 3085"/>
            <p:cNvSpPr>
              <a:spLocks noChangeArrowheads="1"/>
            </p:cNvSpPr>
            <p:nvPr/>
          </p:nvSpPr>
          <p:spPr bwMode="auto">
            <a:xfrm>
              <a:off x="3667126" y="41576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21" name="Rectangle 3086"/>
            <p:cNvSpPr>
              <a:spLocks noChangeArrowheads="1"/>
            </p:cNvSpPr>
            <p:nvPr/>
          </p:nvSpPr>
          <p:spPr bwMode="auto">
            <a:xfrm>
              <a:off x="3821113" y="386715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22" name="Picture 3087"/>
            <p:cNvPicPr>
              <a:picLocks noChangeAspect="1" noChangeArrowheads="1"/>
            </p:cNvPicPr>
            <p:nvPr/>
          </p:nvPicPr>
          <p:blipFill>
            <a:blip r:embed="rId89" cstate="print"/>
            <a:srcRect/>
            <a:stretch>
              <a:fillRect/>
            </a:stretch>
          </p:blipFill>
          <p:spPr bwMode="auto">
            <a:xfrm>
              <a:off x="3827463" y="38687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23" name="Rectangle 3088"/>
            <p:cNvSpPr>
              <a:spLocks noChangeArrowheads="1"/>
            </p:cNvSpPr>
            <p:nvPr/>
          </p:nvSpPr>
          <p:spPr bwMode="auto">
            <a:xfrm>
              <a:off x="3821113" y="386715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24" name="Rectangle 3089"/>
            <p:cNvSpPr>
              <a:spLocks noChangeArrowheads="1"/>
            </p:cNvSpPr>
            <p:nvPr/>
          </p:nvSpPr>
          <p:spPr bwMode="auto">
            <a:xfrm>
              <a:off x="4270376" y="331787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25" name="Picture 3090"/>
            <p:cNvPicPr>
              <a:picLocks noChangeAspect="1" noChangeArrowheads="1"/>
            </p:cNvPicPr>
            <p:nvPr/>
          </p:nvPicPr>
          <p:blipFill>
            <a:blip r:embed="rId90" cstate="print"/>
            <a:srcRect/>
            <a:stretch>
              <a:fillRect/>
            </a:stretch>
          </p:blipFill>
          <p:spPr bwMode="auto">
            <a:xfrm>
              <a:off x="4271963" y="33258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26" name="Rectangle 3091"/>
            <p:cNvSpPr>
              <a:spLocks noChangeArrowheads="1"/>
            </p:cNvSpPr>
            <p:nvPr/>
          </p:nvSpPr>
          <p:spPr bwMode="auto">
            <a:xfrm>
              <a:off x="4271963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27" name="Rectangle 3092"/>
            <p:cNvSpPr>
              <a:spLocks noChangeArrowheads="1"/>
            </p:cNvSpPr>
            <p:nvPr/>
          </p:nvSpPr>
          <p:spPr bwMode="auto">
            <a:xfrm>
              <a:off x="5268913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28" name="Picture 3093"/>
            <p:cNvPicPr>
              <a:picLocks noChangeAspect="1" noChangeArrowheads="1"/>
            </p:cNvPicPr>
            <p:nvPr/>
          </p:nvPicPr>
          <p:blipFill>
            <a:blip r:embed="rId91" cstate="print"/>
            <a:srcRect/>
            <a:stretch>
              <a:fillRect/>
            </a:stretch>
          </p:blipFill>
          <p:spPr bwMode="auto">
            <a:xfrm>
              <a:off x="5270501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29" name="Rectangle 3094"/>
            <p:cNvSpPr>
              <a:spLocks noChangeArrowheads="1"/>
            </p:cNvSpPr>
            <p:nvPr/>
          </p:nvSpPr>
          <p:spPr bwMode="auto">
            <a:xfrm>
              <a:off x="5268913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30" name="Rectangle 3095"/>
            <p:cNvSpPr>
              <a:spLocks noChangeArrowheads="1"/>
            </p:cNvSpPr>
            <p:nvPr/>
          </p:nvSpPr>
          <p:spPr bwMode="auto">
            <a:xfrm>
              <a:off x="4916488" y="39258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31" name="Picture 3096"/>
            <p:cNvPicPr>
              <a:picLocks noChangeAspect="1" noChangeArrowheads="1"/>
            </p:cNvPicPr>
            <p:nvPr/>
          </p:nvPicPr>
          <p:blipFill>
            <a:blip r:embed="rId92" cstate="print"/>
            <a:srcRect/>
            <a:stretch>
              <a:fillRect/>
            </a:stretch>
          </p:blipFill>
          <p:spPr bwMode="auto">
            <a:xfrm>
              <a:off x="4926013" y="39322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32" name="Rectangle 3097"/>
            <p:cNvSpPr>
              <a:spLocks noChangeArrowheads="1"/>
            </p:cNvSpPr>
            <p:nvPr/>
          </p:nvSpPr>
          <p:spPr bwMode="auto">
            <a:xfrm>
              <a:off x="4916488" y="39258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33" name="Rectangle 3098"/>
            <p:cNvSpPr>
              <a:spLocks noChangeArrowheads="1"/>
            </p:cNvSpPr>
            <p:nvPr/>
          </p:nvSpPr>
          <p:spPr bwMode="auto">
            <a:xfrm>
              <a:off x="3863976" y="22463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34" name="Picture 3099"/>
            <p:cNvPicPr>
              <a:picLocks noChangeAspect="1" noChangeArrowheads="1"/>
            </p:cNvPicPr>
            <p:nvPr/>
          </p:nvPicPr>
          <p:blipFill>
            <a:blip r:embed="rId93" cstate="print"/>
            <a:srcRect/>
            <a:stretch>
              <a:fillRect/>
            </a:stretch>
          </p:blipFill>
          <p:spPr bwMode="auto">
            <a:xfrm>
              <a:off x="3863976" y="22590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35" name="Rectangle 3100"/>
            <p:cNvSpPr>
              <a:spLocks noChangeArrowheads="1"/>
            </p:cNvSpPr>
            <p:nvPr/>
          </p:nvSpPr>
          <p:spPr bwMode="auto">
            <a:xfrm>
              <a:off x="3863976" y="22463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36" name="Rectangle 3101"/>
            <p:cNvSpPr>
              <a:spLocks noChangeArrowheads="1"/>
            </p:cNvSpPr>
            <p:nvPr/>
          </p:nvSpPr>
          <p:spPr bwMode="auto">
            <a:xfrm>
              <a:off x="4060826" y="20002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37" name="Picture 3102"/>
            <p:cNvPicPr>
              <a:picLocks noChangeAspect="1" noChangeArrowheads="1"/>
            </p:cNvPicPr>
            <p:nvPr/>
          </p:nvPicPr>
          <p:blipFill>
            <a:blip r:embed="rId94" cstate="print"/>
            <a:srcRect/>
            <a:stretch>
              <a:fillRect/>
            </a:stretch>
          </p:blipFill>
          <p:spPr bwMode="auto">
            <a:xfrm>
              <a:off x="4070351" y="20002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38" name="Rectangle 3103"/>
            <p:cNvSpPr>
              <a:spLocks noChangeArrowheads="1"/>
            </p:cNvSpPr>
            <p:nvPr/>
          </p:nvSpPr>
          <p:spPr bwMode="auto">
            <a:xfrm>
              <a:off x="4060826" y="20002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39" name="Rectangle 3104"/>
            <p:cNvSpPr>
              <a:spLocks noChangeArrowheads="1"/>
            </p:cNvSpPr>
            <p:nvPr/>
          </p:nvSpPr>
          <p:spPr bwMode="auto">
            <a:xfrm>
              <a:off x="3808413" y="23907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40" name="Picture 3105"/>
            <p:cNvPicPr>
              <a:picLocks noChangeAspect="1" noChangeArrowheads="1"/>
            </p:cNvPicPr>
            <p:nvPr/>
          </p:nvPicPr>
          <p:blipFill>
            <a:blip r:embed="rId95" cstate="print"/>
            <a:srcRect/>
            <a:stretch>
              <a:fillRect/>
            </a:stretch>
          </p:blipFill>
          <p:spPr bwMode="auto">
            <a:xfrm>
              <a:off x="3816351" y="23907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41" name="Rectangle 3106"/>
            <p:cNvSpPr>
              <a:spLocks noChangeArrowheads="1"/>
            </p:cNvSpPr>
            <p:nvPr/>
          </p:nvSpPr>
          <p:spPr bwMode="auto">
            <a:xfrm>
              <a:off x="3808413" y="23907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42" name="Rectangle 3107"/>
            <p:cNvSpPr>
              <a:spLocks noChangeArrowheads="1"/>
            </p:cNvSpPr>
            <p:nvPr/>
          </p:nvSpPr>
          <p:spPr bwMode="auto">
            <a:xfrm>
              <a:off x="3808413" y="21447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43" name="Picture 3108"/>
            <p:cNvPicPr>
              <a:picLocks noChangeAspect="1" noChangeArrowheads="1"/>
            </p:cNvPicPr>
            <p:nvPr/>
          </p:nvPicPr>
          <p:blipFill>
            <a:blip r:embed="rId96" cstate="print"/>
            <a:srcRect/>
            <a:stretch>
              <a:fillRect/>
            </a:stretch>
          </p:blipFill>
          <p:spPr bwMode="auto">
            <a:xfrm>
              <a:off x="3816351" y="215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44" name="Rectangle 3109"/>
            <p:cNvSpPr>
              <a:spLocks noChangeArrowheads="1"/>
            </p:cNvSpPr>
            <p:nvPr/>
          </p:nvSpPr>
          <p:spPr bwMode="auto">
            <a:xfrm>
              <a:off x="3808413" y="21447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45" name="Rectangle 3110"/>
            <p:cNvSpPr>
              <a:spLocks noChangeArrowheads="1"/>
            </p:cNvSpPr>
            <p:nvPr/>
          </p:nvSpPr>
          <p:spPr bwMode="auto">
            <a:xfrm>
              <a:off x="3386138" y="3389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46" name="Picture 3111"/>
            <p:cNvPicPr>
              <a:picLocks noChangeAspect="1" noChangeArrowheads="1"/>
            </p:cNvPicPr>
            <p:nvPr/>
          </p:nvPicPr>
          <p:blipFill>
            <a:blip r:embed="rId97" cstate="print"/>
            <a:srcRect/>
            <a:stretch>
              <a:fillRect/>
            </a:stretch>
          </p:blipFill>
          <p:spPr bwMode="auto">
            <a:xfrm>
              <a:off x="3395663" y="33988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47" name="Rectangle 3112"/>
            <p:cNvSpPr>
              <a:spLocks noChangeArrowheads="1"/>
            </p:cNvSpPr>
            <p:nvPr/>
          </p:nvSpPr>
          <p:spPr bwMode="auto">
            <a:xfrm>
              <a:off x="3386138" y="3389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48" name="Rectangle 3113"/>
            <p:cNvSpPr>
              <a:spLocks noChangeArrowheads="1"/>
            </p:cNvSpPr>
            <p:nvPr/>
          </p:nvSpPr>
          <p:spPr bwMode="auto">
            <a:xfrm>
              <a:off x="3976688" y="35210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49" name="Picture 3114"/>
            <p:cNvPicPr>
              <a:picLocks noChangeAspect="1" noChangeArrowheads="1"/>
            </p:cNvPicPr>
            <p:nvPr/>
          </p:nvPicPr>
          <p:blipFill>
            <a:blip r:embed="rId98" cstate="print"/>
            <a:srcRect/>
            <a:stretch>
              <a:fillRect/>
            </a:stretch>
          </p:blipFill>
          <p:spPr bwMode="auto">
            <a:xfrm>
              <a:off x="3984626" y="35226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50" name="Rectangle 3115"/>
            <p:cNvSpPr>
              <a:spLocks noChangeArrowheads="1"/>
            </p:cNvSpPr>
            <p:nvPr/>
          </p:nvSpPr>
          <p:spPr bwMode="auto">
            <a:xfrm>
              <a:off x="3976688" y="35210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51" name="Rectangle 3116"/>
            <p:cNvSpPr>
              <a:spLocks noChangeArrowheads="1"/>
            </p:cNvSpPr>
            <p:nvPr/>
          </p:nvSpPr>
          <p:spPr bwMode="auto">
            <a:xfrm>
              <a:off x="3414713" y="17541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52" name="Picture 3117"/>
            <p:cNvPicPr>
              <a:picLocks noChangeAspect="1" noChangeArrowheads="1"/>
            </p:cNvPicPr>
            <p:nvPr/>
          </p:nvPicPr>
          <p:blipFill>
            <a:blip r:embed="rId99" cstate="print"/>
            <a:srcRect/>
            <a:stretch>
              <a:fillRect/>
            </a:stretch>
          </p:blipFill>
          <p:spPr bwMode="auto">
            <a:xfrm>
              <a:off x="3424238" y="176688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53" name="Rectangle 3118"/>
            <p:cNvSpPr>
              <a:spLocks noChangeArrowheads="1"/>
            </p:cNvSpPr>
            <p:nvPr/>
          </p:nvSpPr>
          <p:spPr bwMode="auto">
            <a:xfrm>
              <a:off x="3414713" y="17541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60" name="Rectangle 3125"/>
            <p:cNvSpPr>
              <a:spLocks noChangeArrowheads="1"/>
            </p:cNvSpPr>
            <p:nvPr/>
          </p:nvSpPr>
          <p:spPr bwMode="auto">
            <a:xfrm>
              <a:off x="3765551" y="2173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61" name="Picture 3126"/>
            <p:cNvPicPr>
              <a:picLocks noChangeAspect="1" noChangeArrowheads="1"/>
            </p:cNvPicPr>
            <p:nvPr/>
          </p:nvPicPr>
          <p:blipFill>
            <a:blip r:embed="rId100" cstate="print"/>
            <a:srcRect/>
            <a:stretch>
              <a:fillRect/>
            </a:stretch>
          </p:blipFill>
          <p:spPr bwMode="auto">
            <a:xfrm>
              <a:off x="3768726" y="2184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62" name="Rectangle 3127"/>
            <p:cNvSpPr>
              <a:spLocks noChangeArrowheads="1"/>
            </p:cNvSpPr>
            <p:nvPr/>
          </p:nvSpPr>
          <p:spPr bwMode="auto">
            <a:xfrm>
              <a:off x="3765551" y="2173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63" name="Rectangle 3128"/>
            <p:cNvSpPr>
              <a:spLocks noChangeArrowheads="1"/>
            </p:cNvSpPr>
            <p:nvPr/>
          </p:nvSpPr>
          <p:spPr bwMode="auto">
            <a:xfrm>
              <a:off x="3273426" y="30861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64" name="Picture 3129"/>
            <p:cNvPicPr>
              <a:picLocks noChangeAspect="1" noChangeArrowheads="1"/>
            </p:cNvPicPr>
            <p:nvPr/>
          </p:nvPicPr>
          <p:blipFill>
            <a:blip r:embed="rId101" cstate="print"/>
            <a:srcRect/>
            <a:stretch>
              <a:fillRect/>
            </a:stretch>
          </p:blipFill>
          <p:spPr bwMode="auto">
            <a:xfrm>
              <a:off x="3286126" y="30861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65" name="Rectangle 3130"/>
            <p:cNvSpPr>
              <a:spLocks noChangeArrowheads="1"/>
            </p:cNvSpPr>
            <p:nvPr/>
          </p:nvSpPr>
          <p:spPr bwMode="auto">
            <a:xfrm>
              <a:off x="3273426" y="30861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66" name="Rectangle 3131"/>
            <p:cNvSpPr>
              <a:spLocks noChangeArrowheads="1"/>
            </p:cNvSpPr>
            <p:nvPr/>
          </p:nvSpPr>
          <p:spPr bwMode="auto">
            <a:xfrm>
              <a:off x="3175001" y="25352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67" name="Picture 3132"/>
            <p:cNvPicPr>
              <a:picLocks noChangeAspect="1" noChangeArrowheads="1"/>
            </p:cNvPicPr>
            <p:nvPr/>
          </p:nvPicPr>
          <p:blipFill>
            <a:blip r:embed="rId102" cstate="print"/>
            <a:srcRect/>
            <a:stretch>
              <a:fillRect/>
            </a:stretch>
          </p:blipFill>
          <p:spPr bwMode="auto">
            <a:xfrm>
              <a:off x="3181351" y="25400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68" name="Rectangle 3133"/>
            <p:cNvSpPr>
              <a:spLocks noChangeArrowheads="1"/>
            </p:cNvSpPr>
            <p:nvPr/>
          </p:nvSpPr>
          <p:spPr bwMode="auto">
            <a:xfrm>
              <a:off x="3175001" y="25352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69" name="Rectangle 3134"/>
            <p:cNvSpPr>
              <a:spLocks noChangeArrowheads="1"/>
            </p:cNvSpPr>
            <p:nvPr/>
          </p:nvSpPr>
          <p:spPr bwMode="auto">
            <a:xfrm>
              <a:off x="3189288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70" name="Picture 3135"/>
            <p:cNvPicPr>
              <a:picLocks noChangeAspect="1" noChangeArrowheads="1"/>
            </p:cNvPicPr>
            <p:nvPr/>
          </p:nvPicPr>
          <p:blipFill>
            <a:blip r:embed="rId103" cstate="print"/>
            <a:srcRect/>
            <a:stretch>
              <a:fillRect/>
            </a:stretch>
          </p:blipFill>
          <p:spPr bwMode="auto">
            <a:xfrm>
              <a:off x="3200401" y="33258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71" name="Rectangle 3136"/>
            <p:cNvSpPr>
              <a:spLocks noChangeArrowheads="1"/>
            </p:cNvSpPr>
            <p:nvPr/>
          </p:nvSpPr>
          <p:spPr bwMode="auto">
            <a:xfrm>
              <a:off x="3189288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72" name="Rectangle 3137"/>
            <p:cNvSpPr>
              <a:spLocks noChangeArrowheads="1"/>
            </p:cNvSpPr>
            <p:nvPr/>
          </p:nvSpPr>
          <p:spPr bwMode="auto">
            <a:xfrm>
              <a:off x="4524376" y="26368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73" name="Picture 3138"/>
            <p:cNvPicPr>
              <a:picLocks noChangeAspect="1" noChangeArrowheads="1"/>
            </p:cNvPicPr>
            <p:nvPr/>
          </p:nvPicPr>
          <p:blipFill>
            <a:blip r:embed="rId104" cstate="print"/>
            <a:srcRect/>
            <a:stretch>
              <a:fillRect/>
            </a:stretch>
          </p:blipFill>
          <p:spPr bwMode="auto">
            <a:xfrm>
              <a:off x="4527551" y="26368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74" name="Rectangle 3139"/>
            <p:cNvSpPr>
              <a:spLocks noChangeArrowheads="1"/>
            </p:cNvSpPr>
            <p:nvPr/>
          </p:nvSpPr>
          <p:spPr bwMode="auto">
            <a:xfrm>
              <a:off x="4524376" y="26368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75" name="Rectangle 3140"/>
            <p:cNvSpPr>
              <a:spLocks noChangeArrowheads="1"/>
            </p:cNvSpPr>
            <p:nvPr/>
          </p:nvSpPr>
          <p:spPr bwMode="auto">
            <a:xfrm>
              <a:off x="4692651" y="31146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76" name="Picture 3141"/>
            <p:cNvPicPr>
              <a:picLocks noChangeAspect="1" noChangeArrowheads="1"/>
            </p:cNvPicPr>
            <p:nvPr/>
          </p:nvPicPr>
          <p:blipFill>
            <a:blip r:embed="rId105" cstate="print"/>
            <a:srcRect/>
            <a:stretch>
              <a:fillRect/>
            </a:stretch>
          </p:blipFill>
          <p:spPr bwMode="auto">
            <a:xfrm>
              <a:off x="4695826" y="3121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77" name="Rectangle 3142"/>
            <p:cNvSpPr>
              <a:spLocks noChangeArrowheads="1"/>
            </p:cNvSpPr>
            <p:nvPr/>
          </p:nvSpPr>
          <p:spPr bwMode="auto">
            <a:xfrm>
              <a:off x="4692651" y="31146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78" name="Rectangle 3143"/>
            <p:cNvSpPr>
              <a:spLocks noChangeArrowheads="1"/>
            </p:cNvSpPr>
            <p:nvPr/>
          </p:nvSpPr>
          <p:spPr bwMode="auto">
            <a:xfrm>
              <a:off x="3765551" y="32448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79" name="Picture 3144"/>
            <p:cNvPicPr>
              <a:picLocks noChangeAspect="1" noChangeArrowheads="1"/>
            </p:cNvPicPr>
            <p:nvPr/>
          </p:nvPicPr>
          <p:blipFill>
            <a:blip r:embed="rId106" cstate="print"/>
            <a:srcRect/>
            <a:stretch>
              <a:fillRect/>
            </a:stretch>
          </p:blipFill>
          <p:spPr bwMode="auto">
            <a:xfrm>
              <a:off x="3767138" y="32480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80" name="Rectangle 3145"/>
            <p:cNvSpPr>
              <a:spLocks noChangeArrowheads="1"/>
            </p:cNvSpPr>
            <p:nvPr/>
          </p:nvSpPr>
          <p:spPr bwMode="auto">
            <a:xfrm>
              <a:off x="3765551" y="32448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81" name="Rectangle 3146"/>
            <p:cNvSpPr>
              <a:spLocks noChangeArrowheads="1"/>
            </p:cNvSpPr>
            <p:nvPr/>
          </p:nvSpPr>
          <p:spPr bwMode="auto">
            <a:xfrm>
              <a:off x="3878263" y="34051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82" name="Picture 3147"/>
            <p:cNvPicPr>
              <a:picLocks noChangeAspect="1" noChangeArrowheads="1"/>
            </p:cNvPicPr>
            <p:nvPr/>
          </p:nvPicPr>
          <p:blipFill>
            <a:blip r:embed="rId107" cstate="print"/>
            <a:srcRect/>
            <a:stretch>
              <a:fillRect/>
            </a:stretch>
          </p:blipFill>
          <p:spPr bwMode="auto">
            <a:xfrm>
              <a:off x="3883026" y="34051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83" name="Rectangle 3148"/>
            <p:cNvSpPr>
              <a:spLocks noChangeArrowheads="1"/>
            </p:cNvSpPr>
            <p:nvPr/>
          </p:nvSpPr>
          <p:spPr bwMode="auto">
            <a:xfrm>
              <a:off x="3878263" y="34051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84" name="Rectangle 3149"/>
            <p:cNvSpPr>
              <a:spLocks noChangeArrowheads="1"/>
            </p:cNvSpPr>
            <p:nvPr/>
          </p:nvSpPr>
          <p:spPr bwMode="auto">
            <a:xfrm>
              <a:off x="4524376" y="3490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85" name="Picture 3150"/>
            <p:cNvPicPr>
              <a:picLocks noChangeAspect="1" noChangeArrowheads="1"/>
            </p:cNvPicPr>
            <p:nvPr/>
          </p:nvPicPr>
          <p:blipFill>
            <a:blip r:embed="rId108" cstate="print"/>
            <a:srcRect/>
            <a:stretch>
              <a:fillRect/>
            </a:stretch>
          </p:blipFill>
          <p:spPr bwMode="auto">
            <a:xfrm>
              <a:off x="4532313" y="34972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86" name="Rectangle 3151"/>
            <p:cNvSpPr>
              <a:spLocks noChangeArrowheads="1"/>
            </p:cNvSpPr>
            <p:nvPr/>
          </p:nvSpPr>
          <p:spPr bwMode="auto">
            <a:xfrm>
              <a:off x="4524376" y="3490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87" name="Rectangle 3152"/>
            <p:cNvSpPr>
              <a:spLocks noChangeArrowheads="1"/>
            </p:cNvSpPr>
            <p:nvPr/>
          </p:nvSpPr>
          <p:spPr bwMode="auto">
            <a:xfrm>
              <a:off x="4440238" y="25066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88" name="Picture 3153"/>
            <p:cNvPicPr>
              <a:picLocks noChangeAspect="1" noChangeArrowheads="1"/>
            </p:cNvPicPr>
            <p:nvPr/>
          </p:nvPicPr>
          <p:blipFill>
            <a:blip r:embed="rId109" cstate="print"/>
            <a:srcRect/>
            <a:stretch>
              <a:fillRect/>
            </a:stretch>
          </p:blipFill>
          <p:spPr bwMode="auto">
            <a:xfrm>
              <a:off x="4448176" y="25114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89" name="Rectangle 3154"/>
            <p:cNvSpPr>
              <a:spLocks noChangeArrowheads="1"/>
            </p:cNvSpPr>
            <p:nvPr/>
          </p:nvSpPr>
          <p:spPr bwMode="auto">
            <a:xfrm>
              <a:off x="4440238" y="25066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90" name="Rectangle 3155"/>
            <p:cNvSpPr>
              <a:spLocks noChangeArrowheads="1"/>
            </p:cNvSpPr>
            <p:nvPr/>
          </p:nvSpPr>
          <p:spPr bwMode="auto">
            <a:xfrm>
              <a:off x="407511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91" name="Picture 3156"/>
            <p:cNvPicPr>
              <a:picLocks noChangeAspect="1" noChangeArrowheads="1"/>
            </p:cNvPicPr>
            <p:nvPr/>
          </p:nvPicPr>
          <p:blipFill>
            <a:blip r:embed="rId110" cstate="print"/>
            <a:srcRect/>
            <a:stretch>
              <a:fillRect/>
            </a:stretch>
          </p:blipFill>
          <p:spPr bwMode="auto">
            <a:xfrm>
              <a:off x="4081463" y="43100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92" name="Rectangle 3157"/>
            <p:cNvSpPr>
              <a:spLocks noChangeArrowheads="1"/>
            </p:cNvSpPr>
            <p:nvPr/>
          </p:nvSpPr>
          <p:spPr bwMode="auto">
            <a:xfrm>
              <a:off x="407511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93" name="Rectangle 3158"/>
            <p:cNvSpPr>
              <a:spLocks noChangeArrowheads="1"/>
            </p:cNvSpPr>
            <p:nvPr/>
          </p:nvSpPr>
          <p:spPr bwMode="auto">
            <a:xfrm>
              <a:off x="4440238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94" name="Picture 3159"/>
            <p:cNvPicPr>
              <a:picLocks noChangeAspect="1" noChangeArrowheads="1"/>
            </p:cNvPicPr>
            <p:nvPr/>
          </p:nvPicPr>
          <p:blipFill>
            <a:blip r:embed="rId111" cstate="print"/>
            <a:srcRect/>
            <a:stretch>
              <a:fillRect/>
            </a:stretch>
          </p:blipFill>
          <p:spPr bwMode="auto">
            <a:xfrm>
              <a:off x="4448176" y="4079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95" name="Rectangle 3160"/>
            <p:cNvSpPr>
              <a:spLocks noChangeArrowheads="1"/>
            </p:cNvSpPr>
            <p:nvPr/>
          </p:nvSpPr>
          <p:spPr bwMode="auto">
            <a:xfrm>
              <a:off x="4440238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96" name="Rectangle 3161"/>
            <p:cNvSpPr>
              <a:spLocks noChangeArrowheads="1"/>
            </p:cNvSpPr>
            <p:nvPr/>
          </p:nvSpPr>
          <p:spPr bwMode="auto">
            <a:xfrm>
              <a:off x="4397376" y="25352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97" name="Picture 3162"/>
            <p:cNvPicPr>
              <a:picLocks noChangeAspect="1" noChangeArrowheads="1"/>
            </p:cNvPicPr>
            <p:nvPr/>
          </p:nvPicPr>
          <p:blipFill>
            <a:blip r:embed="rId112" cstate="print"/>
            <a:srcRect/>
            <a:stretch>
              <a:fillRect/>
            </a:stretch>
          </p:blipFill>
          <p:spPr bwMode="auto">
            <a:xfrm>
              <a:off x="4397376" y="2544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98" name="Rectangle 3163"/>
            <p:cNvSpPr>
              <a:spLocks noChangeArrowheads="1"/>
            </p:cNvSpPr>
            <p:nvPr/>
          </p:nvSpPr>
          <p:spPr bwMode="auto">
            <a:xfrm>
              <a:off x="4397376" y="25352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99" name="Rectangle 3164"/>
            <p:cNvSpPr>
              <a:spLocks noChangeArrowheads="1"/>
            </p:cNvSpPr>
            <p:nvPr/>
          </p:nvSpPr>
          <p:spPr bwMode="auto">
            <a:xfrm>
              <a:off x="3990976" y="1782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00" name="Picture 3165"/>
            <p:cNvPicPr>
              <a:picLocks noChangeAspect="1" noChangeArrowheads="1"/>
            </p:cNvPicPr>
            <p:nvPr/>
          </p:nvPicPr>
          <p:blipFill>
            <a:blip r:embed="rId113" cstate="print"/>
            <a:srcRect/>
            <a:stretch>
              <a:fillRect/>
            </a:stretch>
          </p:blipFill>
          <p:spPr bwMode="auto">
            <a:xfrm>
              <a:off x="3992563" y="1793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01" name="Rectangle 3166"/>
            <p:cNvSpPr>
              <a:spLocks noChangeArrowheads="1"/>
            </p:cNvSpPr>
            <p:nvPr/>
          </p:nvSpPr>
          <p:spPr bwMode="auto">
            <a:xfrm>
              <a:off x="3990976" y="1782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02" name="Rectangle 3167"/>
            <p:cNvSpPr>
              <a:spLocks noChangeArrowheads="1"/>
            </p:cNvSpPr>
            <p:nvPr/>
          </p:nvSpPr>
          <p:spPr bwMode="auto">
            <a:xfrm>
              <a:off x="4551363" y="37814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03" name="Picture 3168"/>
            <p:cNvPicPr>
              <a:picLocks noChangeAspect="1" noChangeArrowheads="1"/>
            </p:cNvPicPr>
            <p:nvPr/>
          </p:nvPicPr>
          <p:blipFill>
            <a:blip r:embed="rId114" cstate="print"/>
            <a:srcRect/>
            <a:stretch>
              <a:fillRect/>
            </a:stretch>
          </p:blipFill>
          <p:spPr bwMode="auto">
            <a:xfrm>
              <a:off x="4559301" y="37941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04" name="Rectangle 3169"/>
            <p:cNvSpPr>
              <a:spLocks noChangeArrowheads="1"/>
            </p:cNvSpPr>
            <p:nvPr/>
          </p:nvSpPr>
          <p:spPr bwMode="auto">
            <a:xfrm>
              <a:off x="4551363" y="37814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05" name="Rectangle 3170"/>
            <p:cNvSpPr>
              <a:spLocks noChangeArrowheads="1"/>
            </p:cNvSpPr>
            <p:nvPr/>
          </p:nvSpPr>
          <p:spPr bwMode="auto">
            <a:xfrm>
              <a:off x="5422901" y="37957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06" name="Picture 3171"/>
            <p:cNvPicPr>
              <a:picLocks noChangeAspect="1" noChangeArrowheads="1"/>
            </p:cNvPicPr>
            <p:nvPr/>
          </p:nvPicPr>
          <p:blipFill>
            <a:blip r:embed="rId115" cstate="print"/>
            <a:srcRect/>
            <a:stretch>
              <a:fillRect/>
            </a:stretch>
          </p:blipFill>
          <p:spPr bwMode="auto">
            <a:xfrm>
              <a:off x="5430838" y="37988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07" name="Rectangle 3172"/>
            <p:cNvSpPr>
              <a:spLocks noChangeArrowheads="1"/>
            </p:cNvSpPr>
            <p:nvPr/>
          </p:nvSpPr>
          <p:spPr bwMode="auto">
            <a:xfrm>
              <a:off x="5422901" y="37957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08" name="Rectangle 3173"/>
            <p:cNvSpPr>
              <a:spLocks noChangeArrowheads="1"/>
            </p:cNvSpPr>
            <p:nvPr/>
          </p:nvSpPr>
          <p:spPr bwMode="auto">
            <a:xfrm>
              <a:off x="6784976" y="50704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09" name="Picture 3174"/>
            <p:cNvPicPr>
              <a:picLocks noChangeAspect="1" noChangeArrowheads="1"/>
            </p:cNvPicPr>
            <p:nvPr/>
          </p:nvPicPr>
          <p:blipFill>
            <a:blip r:embed="rId116" cstate="print"/>
            <a:srcRect/>
            <a:stretch>
              <a:fillRect/>
            </a:stretch>
          </p:blipFill>
          <p:spPr bwMode="auto">
            <a:xfrm>
              <a:off x="6794501" y="50752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10" name="Rectangle 3175"/>
            <p:cNvSpPr>
              <a:spLocks noChangeArrowheads="1"/>
            </p:cNvSpPr>
            <p:nvPr/>
          </p:nvSpPr>
          <p:spPr bwMode="auto">
            <a:xfrm>
              <a:off x="6784976" y="50704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11" name="Rectangle 3176"/>
            <p:cNvSpPr>
              <a:spLocks noChangeArrowheads="1"/>
            </p:cNvSpPr>
            <p:nvPr/>
          </p:nvSpPr>
          <p:spPr bwMode="auto">
            <a:xfrm>
              <a:off x="4551363" y="456247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12" name="Picture 3177"/>
            <p:cNvPicPr>
              <a:picLocks noChangeAspect="1" noChangeArrowheads="1"/>
            </p:cNvPicPr>
            <p:nvPr/>
          </p:nvPicPr>
          <p:blipFill>
            <a:blip r:embed="rId117" cstate="print"/>
            <a:srcRect/>
            <a:stretch>
              <a:fillRect/>
            </a:stretch>
          </p:blipFill>
          <p:spPr bwMode="auto">
            <a:xfrm>
              <a:off x="4560888" y="4575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13" name="Rectangle 3178"/>
            <p:cNvSpPr>
              <a:spLocks noChangeArrowheads="1"/>
            </p:cNvSpPr>
            <p:nvPr/>
          </p:nvSpPr>
          <p:spPr bwMode="auto">
            <a:xfrm>
              <a:off x="4551363" y="456247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14" name="Rectangle 3179"/>
            <p:cNvSpPr>
              <a:spLocks noChangeArrowheads="1"/>
            </p:cNvSpPr>
            <p:nvPr/>
          </p:nvSpPr>
          <p:spPr bwMode="auto">
            <a:xfrm>
              <a:off x="5634038" y="46069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15" name="Picture 3180"/>
            <p:cNvPicPr>
              <a:picLocks noChangeAspect="1" noChangeArrowheads="1"/>
            </p:cNvPicPr>
            <p:nvPr/>
          </p:nvPicPr>
          <p:blipFill>
            <a:blip r:embed="rId118" cstate="print"/>
            <a:srcRect/>
            <a:stretch>
              <a:fillRect/>
            </a:stretch>
          </p:blipFill>
          <p:spPr bwMode="auto">
            <a:xfrm>
              <a:off x="5645151" y="46132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16" name="Rectangle 3181"/>
            <p:cNvSpPr>
              <a:spLocks noChangeArrowheads="1"/>
            </p:cNvSpPr>
            <p:nvPr/>
          </p:nvSpPr>
          <p:spPr bwMode="auto">
            <a:xfrm>
              <a:off x="5634038" y="46069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17" name="Rectangle 3182"/>
            <p:cNvSpPr>
              <a:spLocks noChangeArrowheads="1"/>
            </p:cNvSpPr>
            <p:nvPr/>
          </p:nvSpPr>
          <p:spPr bwMode="auto">
            <a:xfrm>
              <a:off x="2262188" y="28686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18" name="Picture 3183"/>
            <p:cNvPicPr>
              <a:picLocks noChangeAspect="1" noChangeArrowheads="1"/>
            </p:cNvPicPr>
            <p:nvPr/>
          </p:nvPicPr>
          <p:blipFill>
            <a:blip r:embed="rId119" cstate="print"/>
            <a:srcRect/>
            <a:stretch>
              <a:fillRect/>
            </a:stretch>
          </p:blipFill>
          <p:spPr bwMode="auto">
            <a:xfrm>
              <a:off x="2265363" y="28781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19" name="Rectangle 3184"/>
            <p:cNvSpPr>
              <a:spLocks noChangeArrowheads="1"/>
            </p:cNvSpPr>
            <p:nvPr/>
          </p:nvSpPr>
          <p:spPr bwMode="auto">
            <a:xfrm>
              <a:off x="2262188" y="286861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20" name="Rectangle 3185"/>
            <p:cNvSpPr>
              <a:spLocks noChangeArrowheads="1"/>
            </p:cNvSpPr>
            <p:nvPr/>
          </p:nvSpPr>
          <p:spPr bwMode="auto">
            <a:xfrm>
              <a:off x="4510088" y="5040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21" name="Picture 3186"/>
            <p:cNvPicPr>
              <a:picLocks noChangeAspect="1" noChangeArrowheads="1"/>
            </p:cNvPicPr>
            <p:nvPr/>
          </p:nvPicPr>
          <p:blipFill>
            <a:blip r:embed="rId120" cstate="print"/>
            <a:srcRect/>
            <a:stretch>
              <a:fillRect/>
            </a:stretch>
          </p:blipFill>
          <p:spPr bwMode="auto">
            <a:xfrm>
              <a:off x="4510088" y="50419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22" name="Rectangle 3187"/>
            <p:cNvSpPr>
              <a:spLocks noChangeArrowheads="1"/>
            </p:cNvSpPr>
            <p:nvPr/>
          </p:nvSpPr>
          <p:spPr bwMode="auto">
            <a:xfrm>
              <a:off x="4510088" y="5040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23" name="Rectangle 3188"/>
            <p:cNvSpPr>
              <a:spLocks noChangeArrowheads="1"/>
            </p:cNvSpPr>
            <p:nvPr/>
          </p:nvSpPr>
          <p:spPr bwMode="auto">
            <a:xfrm>
              <a:off x="4805363" y="42449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24" name="Picture 3189"/>
            <p:cNvPicPr>
              <a:picLocks noChangeAspect="1" noChangeArrowheads="1"/>
            </p:cNvPicPr>
            <p:nvPr/>
          </p:nvPicPr>
          <p:blipFill>
            <a:blip r:embed="rId121" cstate="print"/>
            <a:srcRect/>
            <a:stretch>
              <a:fillRect/>
            </a:stretch>
          </p:blipFill>
          <p:spPr bwMode="auto">
            <a:xfrm>
              <a:off x="4816476" y="42529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25" name="Rectangle 3190"/>
            <p:cNvSpPr>
              <a:spLocks noChangeArrowheads="1"/>
            </p:cNvSpPr>
            <p:nvPr/>
          </p:nvSpPr>
          <p:spPr bwMode="auto">
            <a:xfrm>
              <a:off x="4805363" y="42449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26" name="Rectangle 3191"/>
            <p:cNvSpPr>
              <a:spLocks noChangeArrowheads="1"/>
            </p:cNvSpPr>
            <p:nvPr/>
          </p:nvSpPr>
          <p:spPr bwMode="auto">
            <a:xfrm>
              <a:off x="4819651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27" name="Picture 3192"/>
            <p:cNvPicPr>
              <a:picLocks noChangeAspect="1" noChangeArrowheads="1"/>
            </p:cNvPicPr>
            <p:nvPr/>
          </p:nvPicPr>
          <p:blipFill>
            <a:blip r:embed="rId122" cstate="print"/>
            <a:srcRect/>
            <a:stretch>
              <a:fillRect/>
            </a:stretch>
          </p:blipFill>
          <p:spPr bwMode="auto">
            <a:xfrm>
              <a:off x="4821238" y="4205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28" name="Rectangle 3193"/>
            <p:cNvSpPr>
              <a:spLocks noChangeArrowheads="1"/>
            </p:cNvSpPr>
            <p:nvPr/>
          </p:nvSpPr>
          <p:spPr bwMode="auto">
            <a:xfrm>
              <a:off x="4819651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29" name="Rectangle 3194"/>
            <p:cNvSpPr>
              <a:spLocks noChangeArrowheads="1"/>
            </p:cNvSpPr>
            <p:nvPr/>
          </p:nvSpPr>
          <p:spPr bwMode="auto">
            <a:xfrm>
              <a:off x="4776788" y="33035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30" name="Picture 3195"/>
            <p:cNvPicPr>
              <a:picLocks noChangeAspect="1" noChangeArrowheads="1"/>
            </p:cNvPicPr>
            <p:nvPr/>
          </p:nvPicPr>
          <p:blipFill>
            <a:blip r:embed="rId123" cstate="print"/>
            <a:srcRect/>
            <a:stretch>
              <a:fillRect/>
            </a:stretch>
          </p:blipFill>
          <p:spPr bwMode="auto">
            <a:xfrm>
              <a:off x="4778376" y="33051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31" name="Rectangle 3196"/>
            <p:cNvSpPr>
              <a:spLocks noChangeArrowheads="1"/>
            </p:cNvSpPr>
            <p:nvPr/>
          </p:nvSpPr>
          <p:spPr bwMode="auto">
            <a:xfrm>
              <a:off x="4776788" y="33035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32" name="Rectangle 3197"/>
            <p:cNvSpPr>
              <a:spLocks noChangeArrowheads="1"/>
            </p:cNvSpPr>
            <p:nvPr/>
          </p:nvSpPr>
          <p:spPr bwMode="auto">
            <a:xfrm>
              <a:off x="4903788" y="3722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33" name="Picture 3198"/>
            <p:cNvPicPr>
              <a:picLocks noChangeAspect="1" noChangeArrowheads="1"/>
            </p:cNvPicPr>
            <p:nvPr/>
          </p:nvPicPr>
          <p:blipFill>
            <a:blip r:embed="rId124" cstate="print"/>
            <a:srcRect/>
            <a:stretch>
              <a:fillRect/>
            </a:stretch>
          </p:blipFill>
          <p:spPr bwMode="auto">
            <a:xfrm>
              <a:off x="4913313" y="37369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34" name="Rectangle 3199"/>
            <p:cNvSpPr>
              <a:spLocks noChangeArrowheads="1"/>
            </p:cNvSpPr>
            <p:nvPr/>
          </p:nvSpPr>
          <p:spPr bwMode="auto">
            <a:xfrm>
              <a:off x="4903788" y="3722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35" name="Rectangle 3200"/>
            <p:cNvSpPr>
              <a:spLocks noChangeArrowheads="1"/>
            </p:cNvSpPr>
            <p:nvPr/>
          </p:nvSpPr>
          <p:spPr bwMode="auto">
            <a:xfrm>
              <a:off x="5141913" y="41290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36" name="Picture 3201"/>
            <p:cNvPicPr>
              <a:picLocks noChangeAspect="1" noChangeArrowheads="1"/>
            </p:cNvPicPr>
            <p:nvPr/>
          </p:nvPicPr>
          <p:blipFill>
            <a:blip r:embed="rId125" cstate="print"/>
            <a:srcRect/>
            <a:stretch>
              <a:fillRect/>
            </a:stretch>
          </p:blipFill>
          <p:spPr bwMode="auto">
            <a:xfrm>
              <a:off x="5148263" y="41354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37" name="Rectangle 3202"/>
            <p:cNvSpPr>
              <a:spLocks noChangeArrowheads="1"/>
            </p:cNvSpPr>
            <p:nvPr/>
          </p:nvSpPr>
          <p:spPr bwMode="auto">
            <a:xfrm>
              <a:off x="5141913" y="41290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38" name="Rectangle 3203"/>
            <p:cNvSpPr>
              <a:spLocks noChangeArrowheads="1"/>
            </p:cNvSpPr>
            <p:nvPr/>
          </p:nvSpPr>
          <p:spPr bwMode="auto">
            <a:xfrm>
              <a:off x="5141913" y="36512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39" name="Picture 3204"/>
            <p:cNvPicPr>
              <a:picLocks noChangeAspect="1" noChangeArrowheads="1"/>
            </p:cNvPicPr>
            <p:nvPr/>
          </p:nvPicPr>
          <p:blipFill>
            <a:blip r:embed="rId126" cstate="print"/>
            <a:srcRect/>
            <a:stretch>
              <a:fillRect/>
            </a:stretch>
          </p:blipFill>
          <p:spPr bwMode="auto">
            <a:xfrm>
              <a:off x="5149851" y="36512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40" name="Rectangle 3205"/>
            <p:cNvSpPr>
              <a:spLocks noChangeArrowheads="1"/>
            </p:cNvSpPr>
            <p:nvPr/>
          </p:nvSpPr>
          <p:spPr bwMode="auto">
            <a:xfrm>
              <a:off x="5141913" y="36512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41" name="Rectangle 3206"/>
            <p:cNvSpPr>
              <a:spLocks noChangeArrowheads="1"/>
            </p:cNvSpPr>
            <p:nvPr/>
          </p:nvSpPr>
          <p:spPr bwMode="auto">
            <a:xfrm>
              <a:off x="4916488" y="40274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42" name="Picture 3207"/>
            <p:cNvPicPr>
              <a:picLocks noChangeAspect="1" noChangeArrowheads="1"/>
            </p:cNvPicPr>
            <p:nvPr/>
          </p:nvPicPr>
          <p:blipFill>
            <a:blip r:embed="rId127" cstate="print"/>
            <a:srcRect/>
            <a:stretch>
              <a:fillRect/>
            </a:stretch>
          </p:blipFill>
          <p:spPr bwMode="auto">
            <a:xfrm>
              <a:off x="4924426" y="40401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43" name="Rectangle 3208"/>
            <p:cNvSpPr>
              <a:spLocks noChangeArrowheads="1"/>
            </p:cNvSpPr>
            <p:nvPr/>
          </p:nvSpPr>
          <p:spPr bwMode="auto">
            <a:xfrm>
              <a:off x="4916488" y="40274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44" name="Rectangle 3209"/>
            <p:cNvSpPr>
              <a:spLocks noChangeArrowheads="1"/>
            </p:cNvSpPr>
            <p:nvPr/>
          </p:nvSpPr>
          <p:spPr bwMode="auto">
            <a:xfrm>
              <a:off x="4973638" y="4056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45" name="Picture 3210"/>
            <p:cNvPicPr>
              <a:picLocks noChangeAspect="1" noChangeArrowheads="1"/>
            </p:cNvPicPr>
            <p:nvPr/>
          </p:nvPicPr>
          <p:blipFill>
            <a:blip r:embed="rId128" cstate="print"/>
            <a:srcRect/>
            <a:stretch>
              <a:fillRect/>
            </a:stretch>
          </p:blipFill>
          <p:spPr bwMode="auto">
            <a:xfrm>
              <a:off x="4986338" y="4057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46" name="Rectangle 3211"/>
            <p:cNvSpPr>
              <a:spLocks noChangeArrowheads="1"/>
            </p:cNvSpPr>
            <p:nvPr/>
          </p:nvSpPr>
          <p:spPr bwMode="auto">
            <a:xfrm>
              <a:off x="4973638" y="4056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47" name="Rectangle 3212"/>
            <p:cNvSpPr>
              <a:spLocks noChangeArrowheads="1"/>
            </p:cNvSpPr>
            <p:nvPr/>
          </p:nvSpPr>
          <p:spPr bwMode="auto">
            <a:xfrm>
              <a:off x="4748213" y="40417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48" name="Picture 3213"/>
            <p:cNvPicPr>
              <a:picLocks noChangeAspect="1" noChangeArrowheads="1"/>
            </p:cNvPicPr>
            <p:nvPr/>
          </p:nvPicPr>
          <p:blipFill>
            <a:blip r:embed="rId129" cstate="print"/>
            <a:srcRect/>
            <a:stretch>
              <a:fillRect/>
            </a:stretch>
          </p:blipFill>
          <p:spPr bwMode="auto">
            <a:xfrm>
              <a:off x="4749801" y="4052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49" name="Rectangle 3214"/>
            <p:cNvSpPr>
              <a:spLocks noChangeArrowheads="1"/>
            </p:cNvSpPr>
            <p:nvPr/>
          </p:nvSpPr>
          <p:spPr bwMode="auto">
            <a:xfrm>
              <a:off x="4748213" y="40417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50" name="Rectangle 3215"/>
            <p:cNvSpPr>
              <a:spLocks noChangeArrowheads="1"/>
            </p:cNvSpPr>
            <p:nvPr/>
          </p:nvSpPr>
          <p:spPr bwMode="auto">
            <a:xfrm>
              <a:off x="4622801" y="35782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51" name="Picture 3216"/>
            <p:cNvPicPr>
              <a:picLocks noChangeAspect="1" noChangeArrowheads="1"/>
            </p:cNvPicPr>
            <p:nvPr/>
          </p:nvPicPr>
          <p:blipFill>
            <a:blip r:embed="rId130" cstate="print"/>
            <a:srcRect/>
            <a:stretch>
              <a:fillRect/>
            </a:stretch>
          </p:blipFill>
          <p:spPr bwMode="auto">
            <a:xfrm>
              <a:off x="4629151" y="35925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52" name="Rectangle 3217"/>
            <p:cNvSpPr>
              <a:spLocks noChangeArrowheads="1"/>
            </p:cNvSpPr>
            <p:nvPr/>
          </p:nvSpPr>
          <p:spPr bwMode="auto">
            <a:xfrm>
              <a:off x="4622801" y="35782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53" name="Rectangle 3218"/>
            <p:cNvSpPr>
              <a:spLocks noChangeArrowheads="1"/>
            </p:cNvSpPr>
            <p:nvPr/>
          </p:nvSpPr>
          <p:spPr bwMode="auto">
            <a:xfrm>
              <a:off x="4721226" y="3708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54" name="Picture 3220"/>
            <p:cNvPicPr>
              <a:picLocks noChangeAspect="1" noChangeArrowheads="1"/>
            </p:cNvPicPr>
            <p:nvPr/>
          </p:nvPicPr>
          <p:blipFill>
            <a:blip r:embed="rId131" cstate="print"/>
            <a:srcRect/>
            <a:stretch>
              <a:fillRect/>
            </a:stretch>
          </p:blipFill>
          <p:spPr bwMode="auto">
            <a:xfrm>
              <a:off x="4724400" y="37115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55" name="Rectangle 3221"/>
            <p:cNvSpPr>
              <a:spLocks noChangeArrowheads="1"/>
            </p:cNvSpPr>
            <p:nvPr/>
          </p:nvSpPr>
          <p:spPr bwMode="auto">
            <a:xfrm>
              <a:off x="4721225" y="3708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56" name="Rectangle 3222"/>
            <p:cNvSpPr>
              <a:spLocks noChangeArrowheads="1"/>
            </p:cNvSpPr>
            <p:nvPr/>
          </p:nvSpPr>
          <p:spPr bwMode="auto">
            <a:xfrm>
              <a:off x="4440238" y="43751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57" name="Picture 3223"/>
            <p:cNvPicPr>
              <a:picLocks noChangeAspect="1" noChangeArrowheads="1"/>
            </p:cNvPicPr>
            <p:nvPr/>
          </p:nvPicPr>
          <p:blipFill>
            <a:blip r:embed="rId132" cstate="print"/>
            <a:srcRect/>
            <a:stretch>
              <a:fillRect/>
            </a:stretch>
          </p:blipFill>
          <p:spPr bwMode="auto">
            <a:xfrm>
              <a:off x="4449763" y="43815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58" name="Rectangle 3224"/>
            <p:cNvSpPr>
              <a:spLocks noChangeArrowheads="1"/>
            </p:cNvSpPr>
            <p:nvPr/>
          </p:nvSpPr>
          <p:spPr bwMode="auto">
            <a:xfrm>
              <a:off x="4440238" y="43751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59" name="Rectangle 3225"/>
            <p:cNvSpPr>
              <a:spLocks noChangeArrowheads="1"/>
            </p:cNvSpPr>
            <p:nvPr/>
          </p:nvSpPr>
          <p:spPr bwMode="auto">
            <a:xfrm>
              <a:off x="441166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60" name="Picture 3226"/>
            <p:cNvPicPr>
              <a:picLocks noChangeAspect="1" noChangeArrowheads="1"/>
            </p:cNvPicPr>
            <p:nvPr/>
          </p:nvPicPr>
          <p:blipFill>
            <a:blip r:embed="rId133" cstate="print"/>
            <a:srcRect/>
            <a:stretch>
              <a:fillRect/>
            </a:stretch>
          </p:blipFill>
          <p:spPr bwMode="auto">
            <a:xfrm>
              <a:off x="4413250" y="4306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61" name="Rectangle 3227"/>
            <p:cNvSpPr>
              <a:spLocks noChangeArrowheads="1"/>
            </p:cNvSpPr>
            <p:nvPr/>
          </p:nvSpPr>
          <p:spPr bwMode="auto">
            <a:xfrm>
              <a:off x="441166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62" name="Rectangle 3228"/>
            <p:cNvSpPr>
              <a:spLocks noChangeArrowheads="1"/>
            </p:cNvSpPr>
            <p:nvPr/>
          </p:nvSpPr>
          <p:spPr bwMode="auto">
            <a:xfrm>
              <a:off x="4356100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63" name="Picture 3229"/>
            <p:cNvPicPr>
              <a:picLocks noChangeAspect="1" noChangeArrowheads="1"/>
            </p:cNvPicPr>
            <p:nvPr/>
          </p:nvPicPr>
          <p:blipFill>
            <a:blip r:embed="rId134" cstate="print"/>
            <a:srcRect/>
            <a:stretch>
              <a:fillRect/>
            </a:stretch>
          </p:blipFill>
          <p:spPr bwMode="auto">
            <a:xfrm>
              <a:off x="4356100" y="43053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64" name="Rectangle 3230"/>
            <p:cNvSpPr>
              <a:spLocks noChangeArrowheads="1"/>
            </p:cNvSpPr>
            <p:nvPr/>
          </p:nvSpPr>
          <p:spPr bwMode="auto">
            <a:xfrm>
              <a:off x="4356100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65" name="Rectangle 3231"/>
            <p:cNvSpPr>
              <a:spLocks noChangeArrowheads="1"/>
            </p:cNvSpPr>
            <p:nvPr/>
          </p:nvSpPr>
          <p:spPr bwMode="auto">
            <a:xfrm>
              <a:off x="4973638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66" name="Picture 3232"/>
            <p:cNvPicPr>
              <a:picLocks noChangeAspect="1" noChangeArrowheads="1"/>
            </p:cNvPicPr>
            <p:nvPr/>
          </p:nvPicPr>
          <p:blipFill>
            <a:blip r:embed="rId135" cstate="print"/>
            <a:srcRect/>
            <a:stretch>
              <a:fillRect/>
            </a:stretch>
          </p:blipFill>
          <p:spPr bwMode="auto">
            <a:xfrm>
              <a:off x="4975225" y="39401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67" name="Rectangle 3233"/>
            <p:cNvSpPr>
              <a:spLocks noChangeArrowheads="1"/>
            </p:cNvSpPr>
            <p:nvPr/>
          </p:nvSpPr>
          <p:spPr bwMode="auto">
            <a:xfrm>
              <a:off x="4973638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68" name="Rectangle 3234"/>
            <p:cNvSpPr>
              <a:spLocks noChangeArrowheads="1"/>
            </p:cNvSpPr>
            <p:nvPr/>
          </p:nvSpPr>
          <p:spPr bwMode="auto">
            <a:xfrm>
              <a:off x="4565650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69" name="Picture 3235"/>
            <p:cNvPicPr>
              <a:picLocks noChangeAspect="1" noChangeArrowheads="1"/>
            </p:cNvPicPr>
            <p:nvPr/>
          </p:nvPicPr>
          <p:blipFill>
            <a:blip r:embed="rId136" cstate="print"/>
            <a:srcRect/>
            <a:stretch>
              <a:fillRect/>
            </a:stretch>
          </p:blipFill>
          <p:spPr bwMode="auto">
            <a:xfrm>
              <a:off x="4570413" y="41433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70" name="Rectangle 3236"/>
            <p:cNvSpPr>
              <a:spLocks noChangeArrowheads="1"/>
            </p:cNvSpPr>
            <p:nvPr/>
          </p:nvSpPr>
          <p:spPr bwMode="auto">
            <a:xfrm>
              <a:off x="4565650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71" name="Rectangle 3237"/>
            <p:cNvSpPr>
              <a:spLocks noChangeArrowheads="1"/>
            </p:cNvSpPr>
            <p:nvPr/>
          </p:nvSpPr>
          <p:spPr bwMode="auto">
            <a:xfrm>
              <a:off x="4678363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72" name="Picture 3238"/>
            <p:cNvPicPr>
              <a:picLocks noChangeAspect="1" noChangeArrowheads="1"/>
            </p:cNvPicPr>
            <p:nvPr/>
          </p:nvPicPr>
          <p:blipFill>
            <a:blip r:embed="rId137" cstate="print"/>
            <a:srcRect/>
            <a:stretch>
              <a:fillRect/>
            </a:stretch>
          </p:blipFill>
          <p:spPr bwMode="auto">
            <a:xfrm>
              <a:off x="4683125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73" name="Rectangle 3239"/>
            <p:cNvSpPr>
              <a:spLocks noChangeArrowheads="1"/>
            </p:cNvSpPr>
            <p:nvPr/>
          </p:nvSpPr>
          <p:spPr bwMode="auto">
            <a:xfrm>
              <a:off x="4678363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74" name="Rectangle 3240"/>
            <p:cNvSpPr>
              <a:spLocks noChangeArrowheads="1"/>
            </p:cNvSpPr>
            <p:nvPr/>
          </p:nvSpPr>
          <p:spPr bwMode="auto">
            <a:xfrm>
              <a:off x="4440238" y="43751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75" name="Picture 3241"/>
            <p:cNvPicPr>
              <a:picLocks noChangeAspect="1" noChangeArrowheads="1"/>
            </p:cNvPicPr>
            <p:nvPr/>
          </p:nvPicPr>
          <p:blipFill>
            <a:blip r:embed="rId132" cstate="print"/>
            <a:srcRect/>
            <a:stretch>
              <a:fillRect/>
            </a:stretch>
          </p:blipFill>
          <p:spPr bwMode="auto">
            <a:xfrm>
              <a:off x="4449763" y="43815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76" name="Rectangle 3242"/>
            <p:cNvSpPr>
              <a:spLocks noChangeArrowheads="1"/>
            </p:cNvSpPr>
            <p:nvPr/>
          </p:nvSpPr>
          <p:spPr bwMode="auto">
            <a:xfrm>
              <a:off x="4440238" y="43751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77" name="Rectangle 3243"/>
            <p:cNvSpPr>
              <a:spLocks noChangeArrowheads="1"/>
            </p:cNvSpPr>
            <p:nvPr/>
          </p:nvSpPr>
          <p:spPr bwMode="auto">
            <a:xfrm>
              <a:off x="441166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78" name="Picture 3244"/>
            <p:cNvPicPr>
              <a:picLocks noChangeAspect="1" noChangeArrowheads="1"/>
            </p:cNvPicPr>
            <p:nvPr/>
          </p:nvPicPr>
          <p:blipFill>
            <a:blip r:embed="rId133" cstate="print"/>
            <a:srcRect/>
            <a:stretch>
              <a:fillRect/>
            </a:stretch>
          </p:blipFill>
          <p:spPr bwMode="auto">
            <a:xfrm>
              <a:off x="4413250" y="4306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79" name="Rectangle 3245"/>
            <p:cNvSpPr>
              <a:spLocks noChangeArrowheads="1"/>
            </p:cNvSpPr>
            <p:nvPr/>
          </p:nvSpPr>
          <p:spPr bwMode="auto">
            <a:xfrm>
              <a:off x="441166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80" name="Rectangle 3246"/>
            <p:cNvSpPr>
              <a:spLocks noChangeArrowheads="1"/>
            </p:cNvSpPr>
            <p:nvPr/>
          </p:nvSpPr>
          <p:spPr bwMode="auto">
            <a:xfrm>
              <a:off x="4356100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81" name="Picture 3247"/>
            <p:cNvPicPr>
              <a:picLocks noChangeAspect="1" noChangeArrowheads="1"/>
            </p:cNvPicPr>
            <p:nvPr/>
          </p:nvPicPr>
          <p:blipFill>
            <a:blip r:embed="rId138" cstate="print"/>
            <a:srcRect/>
            <a:stretch>
              <a:fillRect/>
            </a:stretch>
          </p:blipFill>
          <p:spPr bwMode="auto">
            <a:xfrm>
              <a:off x="4357688" y="43037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82" name="Rectangle 3248"/>
            <p:cNvSpPr>
              <a:spLocks noChangeArrowheads="1"/>
            </p:cNvSpPr>
            <p:nvPr/>
          </p:nvSpPr>
          <p:spPr bwMode="auto">
            <a:xfrm>
              <a:off x="4356100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83" name="Rectangle 3249"/>
            <p:cNvSpPr>
              <a:spLocks noChangeArrowheads="1"/>
            </p:cNvSpPr>
            <p:nvPr/>
          </p:nvSpPr>
          <p:spPr bwMode="auto">
            <a:xfrm>
              <a:off x="4973638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84" name="Picture 3250"/>
            <p:cNvPicPr>
              <a:picLocks noChangeAspect="1" noChangeArrowheads="1"/>
            </p:cNvPicPr>
            <p:nvPr/>
          </p:nvPicPr>
          <p:blipFill>
            <a:blip r:embed="rId135" cstate="print"/>
            <a:srcRect/>
            <a:stretch>
              <a:fillRect/>
            </a:stretch>
          </p:blipFill>
          <p:spPr bwMode="auto">
            <a:xfrm>
              <a:off x="4975225" y="39401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85" name="Rectangle 3251"/>
            <p:cNvSpPr>
              <a:spLocks noChangeArrowheads="1"/>
            </p:cNvSpPr>
            <p:nvPr/>
          </p:nvSpPr>
          <p:spPr bwMode="auto">
            <a:xfrm>
              <a:off x="4973638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86" name="Rectangle 3252"/>
            <p:cNvSpPr>
              <a:spLocks noChangeArrowheads="1"/>
            </p:cNvSpPr>
            <p:nvPr/>
          </p:nvSpPr>
          <p:spPr bwMode="auto">
            <a:xfrm>
              <a:off x="4565650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87" name="Picture 3253"/>
            <p:cNvPicPr>
              <a:picLocks noChangeAspect="1" noChangeArrowheads="1"/>
            </p:cNvPicPr>
            <p:nvPr/>
          </p:nvPicPr>
          <p:blipFill>
            <a:blip r:embed="rId136" cstate="print"/>
            <a:srcRect/>
            <a:stretch>
              <a:fillRect/>
            </a:stretch>
          </p:blipFill>
          <p:spPr bwMode="auto">
            <a:xfrm>
              <a:off x="4570413" y="41433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88" name="Rectangle 3254"/>
            <p:cNvSpPr>
              <a:spLocks noChangeArrowheads="1"/>
            </p:cNvSpPr>
            <p:nvPr/>
          </p:nvSpPr>
          <p:spPr bwMode="auto">
            <a:xfrm>
              <a:off x="4565650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89" name="Rectangle 3255"/>
            <p:cNvSpPr>
              <a:spLocks noChangeArrowheads="1"/>
            </p:cNvSpPr>
            <p:nvPr/>
          </p:nvSpPr>
          <p:spPr bwMode="auto">
            <a:xfrm>
              <a:off x="4678363" y="4098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90" name="Picture 3256"/>
            <p:cNvPicPr>
              <a:picLocks noChangeAspect="1" noChangeArrowheads="1"/>
            </p:cNvPicPr>
            <p:nvPr/>
          </p:nvPicPr>
          <p:blipFill>
            <a:blip r:embed="rId139" cstate="print"/>
            <a:srcRect/>
            <a:stretch>
              <a:fillRect/>
            </a:stretch>
          </p:blipFill>
          <p:spPr bwMode="auto">
            <a:xfrm>
              <a:off x="4679950" y="41084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91" name="Rectangle 3257"/>
            <p:cNvSpPr>
              <a:spLocks noChangeArrowheads="1"/>
            </p:cNvSpPr>
            <p:nvPr/>
          </p:nvSpPr>
          <p:spPr bwMode="auto">
            <a:xfrm>
              <a:off x="4678363" y="4098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92" name="Rectangle 3258"/>
            <p:cNvSpPr>
              <a:spLocks noChangeArrowheads="1"/>
            </p:cNvSpPr>
            <p:nvPr/>
          </p:nvSpPr>
          <p:spPr bwMode="auto">
            <a:xfrm>
              <a:off x="3429000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93" name="Picture 3259"/>
            <p:cNvPicPr>
              <a:picLocks noChangeAspect="1" noChangeArrowheads="1"/>
            </p:cNvPicPr>
            <p:nvPr/>
          </p:nvPicPr>
          <p:blipFill>
            <a:blip r:embed="rId140" cstate="print"/>
            <a:srcRect/>
            <a:stretch>
              <a:fillRect/>
            </a:stretch>
          </p:blipFill>
          <p:spPr bwMode="auto">
            <a:xfrm>
              <a:off x="3436938" y="47037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94" name="Rectangle 3260"/>
            <p:cNvSpPr>
              <a:spLocks noChangeArrowheads="1"/>
            </p:cNvSpPr>
            <p:nvPr/>
          </p:nvSpPr>
          <p:spPr bwMode="auto">
            <a:xfrm>
              <a:off x="3429000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95" name="Rectangle 3261"/>
            <p:cNvSpPr>
              <a:spLocks noChangeArrowheads="1"/>
            </p:cNvSpPr>
            <p:nvPr/>
          </p:nvSpPr>
          <p:spPr bwMode="auto">
            <a:xfrm>
              <a:off x="2992438" y="496887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96" name="Picture 3262"/>
            <p:cNvPicPr>
              <a:picLocks noChangeAspect="1" noChangeArrowheads="1"/>
            </p:cNvPicPr>
            <p:nvPr/>
          </p:nvPicPr>
          <p:blipFill>
            <a:blip r:embed="rId141" cstate="print"/>
            <a:srcRect/>
            <a:stretch>
              <a:fillRect/>
            </a:stretch>
          </p:blipFill>
          <p:spPr bwMode="auto">
            <a:xfrm>
              <a:off x="3005138" y="49736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97" name="Rectangle 3263"/>
            <p:cNvSpPr>
              <a:spLocks noChangeArrowheads="1"/>
            </p:cNvSpPr>
            <p:nvPr/>
          </p:nvSpPr>
          <p:spPr bwMode="auto">
            <a:xfrm>
              <a:off x="2992438" y="496887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98" name="Rectangle 3264"/>
            <p:cNvSpPr>
              <a:spLocks noChangeArrowheads="1"/>
            </p:cNvSpPr>
            <p:nvPr/>
          </p:nvSpPr>
          <p:spPr bwMode="auto">
            <a:xfrm>
              <a:off x="4327525" y="51704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99" name="Picture 3265"/>
            <p:cNvPicPr>
              <a:picLocks noChangeAspect="1" noChangeArrowheads="1"/>
            </p:cNvPicPr>
            <p:nvPr/>
          </p:nvPicPr>
          <p:blipFill>
            <a:blip r:embed="rId142" cstate="print"/>
            <a:srcRect/>
            <a:stretch>
              <a:fillRect/>
            </a:stretch>
          </p:blipFill>
          <p:spPr bwMode="auto">
            <a:xfrm>
              <a:off x="4338638" y="51736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00" name="Rectangle 3266"/>
            <p:cNvSpPr>
              <a:spLocks noChangeArrowheads="1"/>
            </p:cNvSpPr>
            <p:nvPr/>
          </p:nvSpPr>
          <p:spPr bwMode="auto">
            <a:xfrm>
              <a:off x="4327525" y="51704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01" name="Rectangle 3267"/>
            <p:cNvSpPr>
              <a:spLocks noChangeArrowheads="1"/>
            </p:cNvSpPr>
            <p:nvPr/>
          </p:nvSpPr>
          <p:spPr bwMode="auto">
            <a:xfrm>
              <a:off x="3006725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02" name="Picture 3268"/>
            <p:cNvPicPr>
              <a:picLocks noChangeAspect="1" noChangeArrowheads="1"/>
            </p:cNvPicPr>
            <p:nvPr/>
          </p:nvPicPr>
          <p:blipFill>
            <a:blip r:embed="rId143" cstate="print"/>
            <a:srcRect/>
            <a:stretch>
              <a:fillRect/>
            </a:stretch>
          </p:blipFill>
          <p:spPr bwMode="auto">
            <a:xfrm>
              <a:off x="3016250" y="39497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03" name="Rectangle 3269"/>
            <p:cNvSpPr>
              <a:spLocks noChangeArrowheads="1"/>
            </p:cNvSpPr>
            <p:nvPr/>
          </p:nvSpPr>
          <p:spPr bwMode="auto">
            <a:xfrm>
              <a:off x="3006725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04" name="Rectangle 3270"/>
            <p:cNvSpPr>
              <a:spLocks noChangeArrowheads="1"/>
            </p:cNvSpPr>
            <p:nvPr/>
          </p:nvSpPr>
          <p:spPr bwMode="auto">
            <a:xfrm>
              <a:off x="3344863" y="30273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05" name="Picture 3271"/>
            <p:cNvPicPr>
              <a:picLocks noChangeAspect="1" noChangeArrowheads="1"/>
            </p:cNvPicPr>
            <p:nvPr/>
          </p:nvPicPr>
          <p:blipFill>
            <a:blip r:embed="rId144" cstate="print"/>
            <a:srcRect/>
            <a:stretch>
              <a:fillRect/>
            </a:stretch>
          </p:blipFill>
          <p:spPr bwMode="auto">
            <a:xfrm>
              <a:off x="3348038" y="30289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06" name="Rectangle 3272"/>
            <p:cNvSpPr>
              <a:spLocks noChangeArrowheads="1"/>
            </p:cNvSpPr>
            <p:nvPr/>
          </p:nvSpPr>
          <p:spPr bwMode="auto">
            <a:xfrm>
              <a:off x="3344863" y="30273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07" name="Rectangle 3273"/>
            <p:cNvSpPr>
              <a:spLocks noChangeArrowheads="1"/>
            </p:cNvSpPr>
            <p:nvPr/>
          </p:nvSpPr>
          <p:spPr bwMode="auto">
            <a:xfrm>
              <a:off x="3892550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08" name="Picture 3274"/>
            <p:cNvPicPr>
              <a:picLocks noChangeAspect="1" noChangeArrowheads="1"/>
            </p:cNvPicPr>
            <p:nvPr/>
          </p:nvPicPr>
          <p:blipFill>
            <a:blip r:embed="rId145" cstate="print"/>
            <a:srcRect/>
            <a:stretch>
              <a:fillRect/>
            </a:stretch>
          </p:blipFill>
          <p:spPr bwMode="auto">
            <a:xfrm>
              <a:off x="3892550" y="44719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09" name="Rectangle 3275"/>
            <p:cNvSpPr>
              <a:spLocks noChangeArrowheads="1"/>
            </p:cNvSpPr>
            <p:nvPr/>
          </p:nvSpPr>
          <p:spPr bwMode="auto">
            <a:xfrm>
              <a:off x="3892550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10" name="Rectangle 3276"/>
            <p:cNvSpPr>
              <a:spLocks noChangeArrowheads="1"/>
            </p:cNvSpPr>
            <p:nvPr/>
          </p:nvSpPr>
          <p:spPr bwMode="auto">
            <a:xfrm>
              <a:off x="3189288" y="3057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11" name="Picture 3277"/>
            <p:cNvPicPr>
              <a:picLocks noChangeAspect="1" noChangeArrowheads="1"/>
            </p:cNvPicPr>
            <p:nvPr/>
          </p:nvPicPr>
          <p:blipFill>
            <a:blip r:embed="rId146" cstate="print"/>
            <a:srcRect/>
            <a:stretch>
              <a:fillRect/>
            </a:stretch>
          </p:blipFill>
          <p:spPr bwMode="auto">
            <a:xfrm>
              <a:off x="3190875" y="306387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12" name="Rectangle 3278"/>
            <p:cNvSpPr>
              <a:spLocks noChangeArrowheads="1"/>
            </p:cNvSpPr>
            <p:nvPr/>
          </p:nvSpPr>
          <p:spPr bwMode="auto">
            <a:xfrm>
              <a:off x="3189288" y="3057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13" name="Rectangle 3279"/>
            <p:cNvSpPr>
              <a:spLocks noChangeArrowheads="1"/>
            </p:cNvSpPr>
            <p:nvPr/>
          </p:nvSpPr>
          <p:spPr bwMode="auto">
            <a:xfrm>
              <a:off x="4313238" y="48958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14" name="Picture 3280"/>
            <p:cNvPicPr>
              <a:picLocks noChangeAspect="1" noChangeArrowheads="1"/>
            </p:cNvPicPr>
            <p:nvPr/>
          </p:nvPicPr>
          <p:blipFill>
            <a:blip r:embed="rId147" cstate="print"/>
            <a:srcRect/>
            <a:stretch>
              <a:fillRect/>
            </a:stretch>
          </p:blipFill>
          <p:spPr bwMode="auto">
            <a:xfrm>
              <a:off x="4318000" y="49053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15" name="Rectangle 3281"/>
            <p:cNvSpPr>
              <a:spLocks noChangeArrowheads="1"/>
            </p:cNvSpPr>
            <p:nvPr/>
          </p:nvSpPr>
          <p:spPr bwMode="auto">
            <a:xfrm>
              <a:off x="4313238" y="48958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16" name="Rectangle 3282"/>
            <p:cNvSpPr>
              <a:spLocks noChangeArrowheads="1"/>
            </p:cNvSpPr>
            <p:nvPr/>
          </p:nvSpPr>
          <p:spPr bwMode="auto">
            <a:xfrm>
              <a:off x="3498850" y="43894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17" name="Picture 3283"/>
            <p:cNvPicPr>
              <a:picLocks noChangeAspect="1" noChangeArrowheads="1"/>
            </p:cNvPicPr>
            <p:nvPr/>
          </p:nvPicPr>
          <p:blipFill>
            <a:blip r:embed="rId148" cstate="print"/>
            <a:srcRect/>
            <a:stretch>
              <a:fillRect/>
            </a:stretch>
          </p:blipFill>
          <p:spPr bwMode="auto">
            <a:xfrm>
              <a:off x="3506788" y="439102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18" name="Rectangle 3284"/>
            <p:cNvSpPr>
              <a:spLocks noChangeArrowheads="1"/>
            </p:cNvSpPr>
            <p:nvPr/>
          </p:nvSpPr>
          <p:spPr bwMode="auto">
            <a:xfrm>
              <a:off x="3498850" y="43894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19" name="Rectangle 3285"/>
            <p:cNvSpPr>
              <a:spLocks noChangeArrowheads="1"/>
            </p:cNvSpPr>
            <p:nvPr/>
          </p:nvSpPr>
          <p:spPr bwMode="auto">
            <a:xfrm>
              <a:off x="3652838" y="43894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20" name="Picture 3286"/>
            <p:cNvPicPr>
              <a:picLocks noChangeAspect="1" noChangeArrowheads="1"/>
            </p:cNvPicPr>
            <p:nvPr/>
          </p:nvPicPr>
          <p:blipFill>
            <a:blip r:embed="rId149" cstate="print"/>
            <a:srcRect/>
            <a:stretch>
              <a:fillRect/>
            </a:stretch>
          </p:blipFill>
          <p:spPr bwMode="auto">
            <a:xfrm>
              <a:off x="3652838" y="44021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21" name="Rectangle 3287"/>
            <p:cNvSpPr>
              <a:spLocks noChangeArrowheads="1"/>
            </p:cNvSpPr>
            <p:nvPr/>
          </p:nvSpPr>
          <p:spPr bwMode="auto">
            <a:xfrm>
              <a:off x="3652838" y="43894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22" name="Rectangle 3288"/>
            <p:cNvSpPr>
              <a:spLocks noChangeArrowheads="1"/>
            </p:cNvSpPr>
            <p:nvPr/>
          </p:nvSpPr>
          <p:spPr bwMode="auto">
            <a:xfrm>
              <a:off x="3625850" y="43608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23" name="Picture 3289"/>
            <p:cNvPicPr>
              <a:picLocks noChangeAspect="1" noChangeArrowheads="1"/>
            </p:cNvPicPr>
            <p:nvPr/>
          </p:nvPicPr>
          <p:blipFill>
            <a:blip r:embed="rId150" cstate="print"/>
            <a:srcRect/>
            <a:stretch>
              <a:fillRect/>
            </a:stretch>
          </p:blipFill>
          <p:spPr bwMode="auto">
            <a:xfrm>
              <a:off x="3625850" y="43608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24" name="Rectangle 3290"/>
            <p:cNvSpPr>
              <a:spLocks noChangeArrowheads="1"/>
            </p:cNvSpPr>
            <p:nvPr/>
          </p:nvSpPr>
          <p:spPr bwMode="auto">
            <a:xfrm>
              <a:off x="3625850" y="43608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25" name="Rectangle 3291"/>
            <p:cNvSpPr>
              <a:spLocks noChangeArrowheads="1"/>
            </p:cNvSpPr>
            <p:nvPr/>
          </p:nvSpPr>
          <p:spPr bwMode="auto">
            <a:xfrm>
              <a:off x="3667125" y="46355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26" name="Picture 3292"/>
            <p:cNvPicPr>
              <a:picLocks noChangeAspect="1" noChangeArrowheads="1"/>
            </p:cNvPicPr>
            <p:nvPr/>
          </p:nvPicPr>
          <p:blipFill>
            <a:blip r:embed="rId151" cstate="print"/>
            <a:srcRect/>
            <a:stretch>
              <a:fillRect/>
            </a:stretch>
          </p:blipFill>
          <p:spPr bwMode="auto">
            <a:xfrm>
              <a:off x="3678238" y="46355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27" name="Rectangle 3293"/>
            <p:cNvSpPr>
              <a:spLocks noChangeArrowheads="1"/>
            </p:cNvSpPr>
            <p:nvPr/>
          </p:nvSpPr>
          <p:spPr bwMode="auto">
            <a:xfrm>
              <a:off x="3667125" y="46355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28" name="Rectangle 3294"/>
            <p:cNvSpPr>
              <a:spLocks noChangeArrowheads="1"/>
            </p:cNvSpPr>
            <p:nvPr/>
          </p:nvSpPr>
          <p:spPr bwMode="auto">
            <a:xfrm>
              <a:off x="3779838" y="45053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29" name="Picture 3295"/>
            <p:cNvPicPr>
              <a:picLocks noChangeAspect="1" noChangeArrowheads="1"/>
            </p:cNvPicPr>
            <p:nvPr/>
          </p:nvPicPr>
          <p:blipFill>
            <a:blip r:embed="rId152" cstate="print"/>
            <a:srcRect/>
            <a:stretch>
              <a:fillRect/>
            </a:stretch>
          </p:blipFill>
          <p:spPr bwMode="auto">
            <a:xfrm>
              <a:off x="3789363" y="45053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30" name="Rectangle 3296"/>
            <p:cNvSpPr>
              <a:spLocks noChangeArrowheads="1"/>
            </p:cNvSpPr>
            <p:nvPr/>
          </p:nvSpPr>
          <p:spPr bwMode="auto">
            <a:xfrm>
              <a:off x="3779838" y="45053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31" name="Rectangle 3297"/>
            <p:cNvSpPr>
              <a:spLocks noChangeArrowheads="1"/>
            </p:cNvSpPr>
            <p:nvPr/>
          </p:nvSpPr>
          <p:spPr bwMode="auto">
            <a:xfrm>
              <a:off x="4327525" y="48085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32" name="Picture 3298"/>
            <p:cNvPicPr>
              <a:picLocks noChangeAspect="1" noChangeArrowheads="1"/>
            </p:cNvPicPr>
            <p:nvPr/>
          </p:nvPicPr>
          <p:blipFill>
            <a:blip r:embed="rId153" cstate="print"/>
            <a:srcRect/>
            <a:stretch>
              <a:fillRect/>
            </a:stretch>
          </p:blipFill>
          <p:spPr bwMode="auto">
            <a:xfrm>
              <a:off x="4337050" y="48101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33" name="Rectangle 3299"/>
            <p:cNvSpPr>
              <a:spLocks noChangeArrowheads="1"/>
            </p:cNvSpPr>
            <p:nvPr/>
          </p:nvSpPr>
          <p:spPr bwMode="auto">
            <a:xfrm>
              <a:off x="4327525" y="48085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34" name="Rectangle 3300"/>
            <p:cNvSpPr>
              <a:spLocks noChangeArrowheads="1"/>
            </p:cNvSpPr>
            <p:nvPr/>
          </p:nvSpPr>
          <p:spPr bwMode="auto">
            <a:xfrm>
              <a:off x="4383088" y="50546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35" name="Picture 3301"/>
            <p:cNvPicPr>
              <a:picLocks noChangeAspect="1" noChangeArrowheads="1"/>
            </p:cNvPicPr>
            <p:nvPr/>
          </p:nvPicPr>
          <p:blipFill>
            <a:blip r:embed="rId154" cstate="print"/>
            <a:srcRect/>
            <a:stretch>
              <a:fillRect/>
            </a:stretch>
          </p:blipFill>
          <p:spPr bwMode="auto">
            <a:xfrm>
              <a:off x="4391025" y="5064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36" name="Rectangle 3302"/>
            <p:cNvSpPr>
              <a:spLocks noChangeArrowheads="1"/>
            </p:cNvSpPr>
            <p:nvPr/>
          </p:nvSpPr>
          <p:spPr bwMode="auto">
            <a:xfrm>
              <a:off x="4383088" y="50546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37" name="Rectangle 3303"/>
            <p:cNvSpPr>
              <a:spLocks noChangeArrowheads="1"/>
            </p:cNvSpPr>
            <p:nvPr/>
          </p:nvSpPr>
          <p:spPr bwMode="auto">
            <a:xfrm>
              <a:off x="3962400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38" name="Picture 3304"/>
            <p:cNvPicPr>
              <a:picLocks noChangeAspect="1" noChangeArrowheads="1"/>
            </p:cNvPicPr>
            <p:nvPr/>
          </p:nvPicPr>
          <p:blipFill>
            <a:blip r:embed="rId155" cstate="print"/>
            <a:srcRect/>
            <a:stretch>
              <a:fillRect/>
            </a:stretch>
          </p:blipFill>
          <p:spPr bwMode="auto">
            <a:xfrm>
              <a:off x="3967163" y="50387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39" name="Rectangle 3305"/>
            <p:cNvSpPr>
              <a:spLocks noChangeArrowheads="1"/>
            </p:cNvSpPr>
            <p:nvPr/>
          </p:nvSpPr>
          <p:spPr bwMode="auto">
            <a:xfrm>
              <a:off x="3962400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40" name="Rectangle 3306"/>
            <p:cNvSpPr>
              <a:spLocks noChangeArrowheads="1"/>
            </p:cNvSpPr>
            <p:nvPr/>
          </p:nvSpPr>
          <p:spPr bwMode="auto">
            <a:xfrm>
              <a:off x="4046538" y="48387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41" name="Picture 3307"/>
            <p:cNvPicPr>
              <a:picLocks noChangeAspect="1" noChangeArrowheads="1"/>
            </p:cNvPicPr>
            <p:nvPr/>
          </p:nvPicPr>
          <p:blipFill>
            <a:blip r:embed="rId156" cstate="print"/>
            <a:srcRect/>
            <a:stretch>
              <a:fillRect/>
            </a:stretch>
          </p:blipFill>
          <p:spPr bwMode="auto">
            <a:xfrm>
              <a:off x="4049713" y="4843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42" name="Rectangle 3308"/>
            <p:cNvSpPr>
              <a:spLocks noChangeArrowheads="1"/>
            </p:cNvSpPr>
            <p:nvPr/>
          </p:nvSpPr>
          <p:spPr bwMode="auto">
            <a:xfrm>
              <a:off x="4046538" y="48387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43" name="Rectangle 3309"/>
            <p:cNvSpPr>
              <a:spLocks noChangeArrowheads="1"/>
            </p:cNvSpPr>
            <p:nvPr/>
          </p:nvSpPr>
          <p:spPr bwMode="auto">
            <a:xfrm>
              <a:off x="3905250" y="49545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44" name="Picture 3310"/>
            <p:cNvPicPr>
              <a:picLocks noChangeAspect="1" noChangeArrowheads="1"/>
            </p:cNvPicPr>
            <p:nvPr/>
          </p:nvPicPr>
          <p:blipFill>
            <a:blip r:embed="rId157" cstate="print"/>
            <a:srcRect/>
            <a:stretch>
              <a:fillRect/>
            </a:stretch>
          </p:blipFill>
          <p:spPr bwMode="auto">
            <a:xfrm>
              <a:off x="3913188" y="49577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45" name="Rectangle 3311"/>
            <p:cNvSpPr>
              <a:spLocks noChangeArrowheads="1"/>
            </p:cNvSpPr>
            <p:nvPr/>
          </p:nvSpPr>
          <p:spPr bwMode="auto">
            <a:xfrm>
              <a:off x="3905250" y="49545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46" name="Rectangle 3312"/>
            <p:cNvSpPr>
              <a:spLocks noChangeArrowheads="1"/>
            </p:cNvSpPr>
            <p:nvPr/>
          </p:nvSpPr>
          <p:spPr bwMode="auto">
            <a:xfrm>
              <a:off x="3765550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47" name="Picture 3313"/>
            <p:cNvPicPr>
              <a:picLocks noChangeAspect="1" noChangeArrowheads="1"/>
            </p:cNvPicPr>
            <p:nvPr/>
          </p:nvPicPr>
          <p:blipFill>
            <a:blip r:embed="rId158" cstate="print"/>
            <a:srcRect/>
            <a:stretch>
              <a:fillRect/>
            </a:stretch>
          </p:blipFill>
          <p:spPr bwMode="auto">
            <a:xfrm>
              <a:off x="3776663" y="50276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48" name="Rectangle 3314"/>
            <p:cNvSpPr>
              <a:spLocks noChangeArrowheads="1"/>
            </p:cNvSpPr>
            <p:nvPr/>
          </p:nvSpPr>
          <p:spPr bwMode="auto">
            <a:xfrm>
              <a:off x="3765550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49" name="Rectangle 3315"/>
            <p:cNvSpPr>
              <a:spLocks noChangeArrowheads="1"/>
            </p:cNvSpPr>
            <p:nvPr/>
          </p:nvSpPr>
          <p:spPr bwMode="auto">
            <a:xfrm>
              <a:off x="3484563" y="49244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50" name="Picture 3316"/>
            <p:cNvPicPr>
              <a:picLocks noChangeAspect="1" noChangeArrowheads="1"/>
            </p:cNvPicPr>
            <p:nvPr/>
          </p:nvPicPr>
          <p:blipFill>
            <a:blip r:embed="rId159" cstate="print"/>
            <a:srcRect/>
            <a:stretch>
              <a:fillRect/>
            </a:stretch>
          </p:blipFill>
          <p:spPr bwMode="auto">
            <a:xfrm>
              <a:off x="3486150" y="49339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51" name="Rectangle 3317"/>
            <p:cNvSpPr>
              <a:spLocks noChangeArrowheads="1"/>
            </p:cNvSpPr>
            <p:nvPr/>
          </p:nvSpPr>
          <p:spPr bwMode="auto">
            <a:xfrm>
              <a:off x="3484563" y="49244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52" name="Rectangle 3318"/>
            <p:cNvSpPr>
              <a:spLocks noChangeArrowheads="1"/>
            </p:cNvSpPr>
            <p:nvPr/>
          </p:nvSpPr>
          <p:spPr bwMode="auto">
            <a:xfrm>
              <a:off x="3105150" y="41576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53" name="Picture 3319"/>
            <p:cNvPicPr>
              <a:picLocks noChangeAspect="1" noChangeArrowheads="1"/>
            </p:cNvPicPr>
            <p:nvPr/>
          </p:nvPicPr>
          <p:blipFill>
            <a:blip r:embed="rId160" cstate="print"/>
            <a:srcRect/>
            <a:stretch>
              <a:fillRect/>
            </a:stretch>
          </p:blipFill>
          <p:spPr bwMode="auto">
            <a:xfrm>
              <a:off x="3106738" y="41624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54" name="Rectangle 3320"/>
            <p:cNvSpPr>
              <a:spLocks noChangeArrowheads="1"/>
            </p:cNvSpPr>
            <p:nvPr/>
          </p:nvSpPr>
          <p:spPr bwMode="auto">
            <a:xfrm>
              <a:off x="3105150" y="41576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55" name="Rectangle 3321"/>
            <p:cNvSpPr>
              <a:spLocks noChangeArrowheads="1"/>
            </p:cNvSpPr>
            <p:nvPr/>
          </p:nvSpPr>
          <p:spPr bwMode="auto">
            <a:xfrm>
              <a:off x="3203575" y="30273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56" name="Picture 3322"/>
            <p:cNvPicPr>
              <a:picLocks noChangeAspect="1" noChangeArrowheads="1"/>
            </p:cNvPicPr>
            <p:nvPr/>
          </p:nvPicPr>
          <p:blipFill>
            <a:blip r:embed="rId161" cstate="print"/>
            <a:srcRect/>
            <a:stretch>
              <a:fillRect/>
            </a:stretch>
          </p:blipFill>
          <p:spPr bwMode="auto">
            <a:xfrm>
              <a:off x="3213100" y="30400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57" name="Rectangle 3323"/>
            <p:cNvSpPr>
              <a:spLocks noChangeArrowheads="1"/>
            </p:cNvSpPr>
            <p:nvPr/>
          </p:nvSpPr>
          <p:spPr bwMode="auto">
            <a:xfrm>
              <a:off x="3203575" y="30273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58" name="Rectangle 3324"/>
            <p:cNvSpPr>
              <a:spLocks noChangeArrowheads="1"/>
            </p:cNvSpPr>
            <p:nvPr/>
          </p:nvSpPr>
          <p:spPr bwMode="auto">
            <a:xfrm>
              <a:off x="3316288" y="34480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59" name="Picture 3325"/>
            <p:cNvPicPr>
              <a:picLocks noChangeAspect="1" noChangeArrowheads="1"/>
            </p:cNvPicPr>
            <p:nvPr/>
          </p:nvPicPr>
          <p:blipFill>
            <a:blip r:embed="rId162" cstate="print"/>
            <a:srcRect/>
            <a:stretch>
              <a:fillRect/>
            </a:stretch>
          </p:blipFill>
          <p:spPr bwMode="auto">
            <a:xfrm>
              <a:off x="3316288" y="34575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60" name="Rectangle 3326"/>
            <p:cNvSpPr>
              <a:spLocks noChangeArrowheads="1"/>
            </p:cNvSpPr>
            <p:nvPr/>
          </p:nvSpPr>
          <p:spPr bwMode="auto">
            <a:xfrm>
              <a:off x="3316288" y="34480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61" name="Rectangle 3327"/>
            <p:cNvSpPr>
              <a:spLocks noChangeArrowheads="1"/>
            </p:cNvSpPr>
            <p:nvPr/>
          </p:nvSpPr>
          <p:spPr bwMode="auto">
            <a:xfrm>
              <a:off x="3105150" y="3708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62" name="Picture 3328"/>
            <p:cNvPicPr>
              <a:picLocks noChangeAspect="1" noChangeArrowheads="1"/>
            </p:cNvPicPr>
            <p:nvPr/>
          </p:nvPicPr>
          <p:blipFill>
            <a:blip r:embed="rId163" cstate="print"/>
            <a:srcRect/>
            <a:stretch>
              <a:fillRect/>
            </a:stretch>
          </p:blipFill>
          <p:spPr bwMode="auto">
            <a:xfrm>
              <a:off x="3109913" y="371157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63" name="Rectangle 3329"/>
            <p:cNvSpPr>
              <a:spLocks noChangeArrowheads="1"/>
            </p:cNvSpPr>
            <p:nvPr/>
          </p:nvSpPr>
          <p:spPr bwMode="auto">
            <a:xfrm>
              <a:off x="3105150" y="3708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64" name="Rectangle 3330"/>
            <p:cNvSpPr>
              <a:spLocks noChangeArrowheads="1"/>
            </p:cNvSpPr>
            <p:nvPr/>
          </p:nvSpPr>
          <p:spPr bwMode="auto">
            <a:xfrm>
              <a:off x="2444750" y="49101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65" name="Picture 3331"/>
            <p:cNvPicPr>
              <a:picLocks noChangeAspect="1" noChangeArrowheads="1"/>
            </p:cNvPicPr>
            <p:nvPr/>
          </p:nvPicPr>
          <p:blipFill>
            <a:blip r:embed="rId164" cstate="print"/>
            <a:srcRect/>
            <a:stretch>
              <a:fillRect/>
            </a:stretch>
          </p:blipFill>
          <p:spPr bwMode="auto">
            <a:xfrm>
              <a:off x="2452688" y="49196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66" name="Rectangle 3332"/>
            <p:cNvSpPr>
              <a:spLocks noChangeArrowheads="1"/>
            </p:cNvSpPr>
            <p:nvPr/>
          </p:nvSpPr>
          <p:spPr bwMode="auto">
            <a:xfrm>
              <a:off x="2444750" y="49101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67" name="Rectangle 3333"/>
            <p:cNvSpPr>
              <a:spLocks noChangeArrowheads="1"/>
            </p:cNvSpPr>
            <p:nvPr/>
          </p:nvSpPr>
          <p:spPr bwMode="auto">
            <a:xfrm>
              <a:off x="2979738" y="4056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68" name="Picture 3334"/>
            <p:cNvPicPr>
              <a:picLocks noChangeAspect="1" noChangeArrowheads="1"/>
            </p:cNvPicPr>
            <p:nvPr/>
          </p:nvPicPr>
          <p:blipFill>
            <a:blip r:embed="rId165" cstate="print"/>
            <a:srcRect/>
            <a:stretch>
              <a:fillRect/>
            </a:stretch>
          </p:blipFill>
          <p:spPr bwMode="auto">
            <a:xfrm>
              <a:off x="2990850" y="40624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69" name="Rectangle 3335"/>
            <p:cNvSpPr>
              <a:spLocks noChangeArrowheads="1"/>
            </p:cNvSpPr>
            <p:nvPr/>
          </p:nvSpPr>
          <p:spPr bwMode="auto">
            <a:xfrm>
              <a:off x="2979738" y="4056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70" name="Rectangle 3336"/>
            <p:cNvSpPr>
              <a:spLocks noChangeArrowheads="1"/>
            </p:cNvSpPr>
            <p:nvPr/>
          </p:nvSpPr>
          <p:spPr bwMode="auto">
            <a:xfrm>
              <a:off x="2346325" y="48085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71" name="Picture 3337"/>
            <p:cNvPicPr>
              <a:picLocks noChangeAspect="1" noChangeArrowheads="1"/>
            </p:cNvPicPr>
            <p:nvPr/>
          </p:nvPicPr>
          <p:blipFill>
            <a:blip r:embed="rId166" cstate="print"/>
            <a:srcRect/>
            <a:stretch>
              <a:fillRect/>
            </a:stretch>
          </p:blipFill>
          <p:spPr bwMode="auto">
            <a:xfrm>
              <a:off x="2346325" y="481806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72" name="Rectangle 3338"/>
            <p:cNvSpPr>
              <a:spLocks noChangeArrowheads="1"/>
            </p:cNvSpPr>
            <p:nvPr/>
          </p:nvSpPr>
          <p:spPr bwMode="auto">
            <a:xfrm>
              <a:off x="2346325" y="48085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73" name="Rectangle 3339"/>
            <p:cNvSpPr>
              <a:spLocks noChangeArrowheads="1"/>
            </p:cNvSpPr>
            <p:nvPr/>
          </p:nvSpPr>
          <p:spPr bwMode="auto">
            <a:xfrm>
              <a:off x="2711450" y="444658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74" name="Picture 3340"/>
            <p:cNvPicPr>
              <a:picLocks noChangeAspect="1" noChangeArrowheads="1"/>
            </p:cNvPicPr>
            <p:nvPr/>
          </p:nvPicPr>
          <p:blipFill>
            <a:blip r:embed="rId167" cstate="print"/>
            <a:srcRect/>
            <a:stretch>
              <a:fillRect/>
            </a:stretch>
          </p:blipFill>
          <p:spPr bwMode="auto">
            <a:xfrm>
              <a:off x="2720975" y="44529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75" name="Rectangle 3341"/>
            <p:cNvSpPr>
              <a:spLocks noChangeArrowheads="1"/>
            </p:cNvSpPr>
            <p:nvPr/>
          </p:nvSpPr>
          <p:spPr bwMode="auto">
            <a:xfrm>
              <a:off x="2711450" y="444658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76" name="Rectangle 3342"/>
            <p:cNvSpPr>
              <a:spLocks noChangeArrowheads="1"/>
            </p:cNvSpPr>
            <p:nvPr/>
          </p:nvSpPr>
          <p:spPr bwMode="auto">
            <a:xfrm>
              <a:off x="2824163" y="42306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77" name="Picture 3343"/>
            <p:cNvPicPr>
              <a:picLocks noChangeAspect="1" noChangeArrowheads="1"/>
            </p:cNvPicPr>
            <p:nvPr/>
          </p:nvPicPr>
          <p:blipFill>
            <a:blip r:embed="rId168" cstate="print"/>
            <a:srcRect/>
            <a:stretch>
              <a:fillRect/>
            </a:stretch>
          </p:blipFill>
          <p:spPr bwMode="auto">
            <a:xfrm>
              <a:off x="2825750" y="42338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78" name="Rectangle 3344"/>
            <p:cNvSpPr>
              <a:spLocks noChangeArrowheads="1"/>
            </p:cNvSpPr>
            <p:nvPr/>
          </p:nvSpPr>
          <p:spPr bwMode="auto">
            <a:xfrm>
              <a:off x="2824163" y="42306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79" name="Rectangle 3345"/>
            <p:cNvSpPr>
              <a:spLocks noChangeArrowheads="1"/>
            </p:cNvSpPr>
            <p:nvPr/>
          </p:nvSpPr>
          <p:spPr bwMode="auto">
            <a:xfrm>
              <a:off x="2403475" y="48672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80" name="Picture 3346"/>
            <p:cNvPicPr>
              <a:picLocks noChangeAspect="1" noChangeArrowheads="1"/>
            </p:cNvPicPr>
            <p:nvPr/>
          </p:nvPicPr>
          <p:blipFill>
            <a:blip r:embed="rId169" cstate="print"/>
            <a:srcRect/>
            <a:stretch>
              <a:fillRect/>
            </a:stretch>
          </p:blipFill>
          <p:spPr bwMode="auto">
            <a:xfrm>
              <a:off x="2411413" y="48736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81" name="Rectangle 3347"/>
            <p:cNvSpPr>
              <a:spLocks noChangeArrowheads="1"/>
            </p:cNvSpPr>
            <p:nvPr/>
          </p:nvSpPr>
          <p:spPr bwMode="auto">
            <a:xfrm>
              <a:off x="2403475" y="48672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82" name="Rectangle 3348"/>
            <p:cNvSpPr>
              <a:spLocks noChangeArrowheads="1"/>
            </p:cNvSpPr>
            <p:nvPr/>
          </p:nvSpPr>
          <p:spPr bwMode="auto">
            <a:xfrm>
              <a:off x="2614613" y="44180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83" name="Picture 3349"/>
            <p:cNvPicPr>
              <a:picLocks noChangeAspect="1" noChangeArrowheads="1"/>
            </p:cNvPicPr>
            <p:nvPr/>
          </p:nvPicPr>
          <p:blipFill>
            <a:blip r:embed="rId170" cstate="print"/>
            <a:srcRect/>
            <a:stretch>
              <a:fillRect/>
            </a:stretch>
          </p:blipFill>
          <p:spPr bwMode="auto">
            <a:xfrm>
              <a:off x="2619375" y="44307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84" name="Rectangle 3350"/>
            <p:cNvSpPr>
              <a:spLocks noChangeArrowheads="1"/>
            </p:cNvSpPr>
            <p:nvPr/>
          </p:nvSpPr>
          <p:spPr bwMode="auto">
            <a:xfrm>
              <a:off x="2614613" y="44180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85" name="Rectangle 3351"/>
            <p:cNvSpPr>
              <a:spLocks noChangeArrowheads="1"/>
            </p:cNvSpPr>
            <p:nvPr/>
          </p:nvSpPr>
          <p:spPr bwMode="auto">
            <a:xfrm>
              <a:off x="2922588" y="42878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86" name="Picture 3352"/>
            <p:cNvPicPr>
              <a:picLocks noChangeAspect="1" noChangeArrowheads="1"/>
            </p:cNvPicPr>
            <p:nvPr/>
          </p:nvPicPr>
          <p:blipFill>
            <a:blip r:embed="rId171" cstate="print"/>
            <a:srcRect/>
            <a:stretch>
              <a:fillRect/>
            </a:stretch>
          </p:blipFill>
          <p:spPr bwMode="auto">
            <a:xfrm>
              <a:off x="2925763" y="42926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87" name="Rectangle 3353"/>
            <p:cNvSpPr>
              <a:spLocks noChangeArrowheads="1"/>
            </p:cNvSpPr>
            <p:nvPr/>
          </p:nvSpPr>
          <p:spPr bwMode="auto">
            <a:xfrm>
              <a:off x="2922588" y="42878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88" name="Rectangle 3354"/>
            <p:cNvSpPr>
              <a:spLocks noChangeArrowheads="1"/>
            </p:cNvSpPr>
            <p:nvPr/>
          </p:nvSpPr>
          <p:spPr bwMode="auto">
            <a:xfrm>
              <a:off x="2360613" y="30718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89" name="Picture 3355"/>
            <p:cNvPicPr>
              <a:picLocks noChangeAspect="1" noChangeArrowheads="1"/>
            </p:cNvPicPr>
            <p:nvPr/>
          </p:nvPicPr>
          <p:blipFill>
            <a:blip r:embed="rId172" cstate="print"/>
            <a:srcRect/>
            <a:stretch>
              <a:fillRect/>
            </a:stretch>
          </p:blipFill>
          <p:spPr bwMode="auto">
            <a:xfrm>
              <a:off x="2373313" y="30718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90" name="Rectangle 3356"/>
            <p:cNvSpPr>
              <a:spLocks noChangeArrowheads="1"/>
            </p:cNvSpPr>
            <p:nvPr/>
          </p:nvSpPr>
          <p:spPr bwMode="auto">
            <a:xfrm>
              <a:off x="2360613" y="30718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91" name="Rectangle 3357"/>
            <p:cNvSpPr>
              <a:spLocks noChangeArrowheads="1"/>
            </p:cNvSpPr>
            <p:nvPr/>
          </p:nvSpPr>
          <p:spPr bwMode="auto">
            <a:xfrm>
              <a:off x="2852738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92" name="Picture 3358"/>
            <p:cNvPicPr>
              <a:picLocks noChangeAspect="1" noChangeArrowheads="1"/>
            </p:cNvPicPr>
            <p:nvPr/>
          </p:nvPicPr>
          <p:blipFill>
            <a:blip r:embed="rId173" cstate="print"/>
            <a:srcRect/>
            <a:stretch>
              <a:fillRect/>
            </a:stretch>
          </p:blipFill>
          <p:spPr bwMode="auto">
            <a:xfrm>
              <a:off x="2852738" y="3951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93" name="Rectangle 3359"/>
            <p:cNvSpPr>
              <a:spLocks noChangeArrowheads="1"/>
            </p:cNvSpPr>
            <p:nvPr/>
          </p:nvSpPr>
          <p:spPr bwMode="auto">
            <a:xfrm>
              <a:off x="2852738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94" name="Rectangle 3360"/>
            <p:cNvSpPr>
              <a:spLocks noChangeArrowheads="1"/>
            </p:cNvSpPr>
            <p:nvPr/>
          </p:nvSpPr>
          <p:spPr bwMode="auto">
            <a:xfrm>
              <a:off x="2782888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95" name="Picture 3361"/>
            <p:cNvPicPr>
              <a:picLocks noChangeAspect="1" noChangeArrowheads="1"/>
            </p:cNvPicPr>
            <p:nvPr/>
          </p:nvPicPr>
          <p:blipFill>
            <a:blip r:embed="rId174" cstate="print"/>
            <a:srcRect/>
            <a:stretch>
              <a:fillRect/>
            </a:stretch>
          </p:blipFill>
          <p:spPr bwMode="auto">
            <a:xfrm>
              <a:off x="2790825" y="43148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96" name="Rectangle 3362"/>
            <p:cNvSpPr>
              <a:spLocks noChangeArrowheads="1"/>
            </p:cNvSpPr>
            <p:nvPr/>
          </p:nvSpPr>
          <p:spPr bwMode="auto">
            <a:xfrm>
              <a:off x="2782888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97" name="Rectangle 3363"/>
            <p:cNvSpPr>
              <a:spLocks noChangeArrowheads="1"/>
            </p:cNvSpPr>
            <p:nvPr/>
          </p:nvSpPr>
          <p:spPr bwMode="auto">
            <a:xfrm>
              <a:off x="4144963" y="49101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98" name="Picture 3364"/>
            <p:cNvPicPr>
              <a:picLocks noChangeAspect="1" noChangeArrowheads="1"/>
            </p:cNvPicPr>
            <p:nvPr/>
          </p:nvPicPr>
          <p:blipFill>
            <a:blip r:embed="rId175" cstate="print"/>
            <a:srcRect/>
            <a:stretch>
              <a:fillRect/>
            </a:stretch>
          </p:blipFill>
          <p:spPr bwMode="auto">
            <a:xfrm>
              <a:off x="4152900" y="491648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99" name="Rectangle 3365"/>
            <p:cNvSpPr>
              <a:spLocks noChangeArrowheads="1"/>
            </p:cNvSpPr>
            <p:nvPr/>
          </p:nvSpPr>
          <p:spPr bwMode="auto">
            <a:xfrm>
              <a:off x="4144963" y="49101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00" name="Rectangle 3366"/>
            <p:cNvSpPr>
              <a:spLocks noChangeArrowheads="1"/>
            </p:cNvSpPr>
            <p:nvPr/>
          </p:nvSpPr>
          <p:spPr bwMode="auto">
            <a:xfrm>
              <a:off x="2965450" y="37671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01" name="Picture 3367"/>
            <p:cNvPicPr>
              <a:picLocks noChangeAspect="1" noChangeArrowheads="1"/>
            </p:cNvPicPr>
            <p:nvPr/>
          </p:nvPicPr>
          <p:blipFill>
            <a:blip r:embed="rId176" cstate="print"/>
            <a:srcRect/>
            <a:stretch>
              <a:fillRect/>
            </a:stretch>
          </p:blipFill>
          <p:spPr bwMode="auto">
            <a:xfrm>
              <a:off x="2971800" y="37671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02" name="Rectangle 3368"/>
            <p:cNvSpPr>
              <a:spLocks noChangeArrowheads="1"/>
            </p:cNvSpPr>
            <p:nvPr/>
          </p:nvSpPr>
          <p:spPr bwMode="auto">
            <a:xfrm>
              <a:off x="2965450" y="37671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03" name="Rectangle 3369"/>
            <p:cNvSpPr>
              <a:spLocks noChangeArrowheads="1"/>
            </p:cNvSpPr>
            <p:nvPr/>
          </p:nvSpPr>
          <p:spPr bwMode="auto">
            <a:xfrm>
              <a:off x="3119438" y="3824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04" name="Picture 3370"/>
            <p:cNvPicPr>
              <a:picLocks noChangeAspect="1" noChangeArrowheads="1"/>
            </p:cNvPicPr>
            <p:nvPr/>
          </p:nvPicPr>
          <p:blipFill>
            <a:blip r:embed="rId177" cstate="print"/>
            <a:srcRect/>
            <a:stretch>
              <a:fillRect/>
            </a:stretch>
          </p:blipFill>
          <p:spPr bwMode="auto">
            <a:xfrm>
              <a:off x="3121025" y="3825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05" name="Rectangle 3371"/>
            <p:cNvSpPr>
              <a:spLocks noChangeArrowheads="1"/>
            </p:cNvSpPr>
            <p:nvPr/>
          </p:nvSpPr>
          <p:spPr bwMode="auto">
            <a:xfrm>
              <a:off x="3119438" y="3824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06" name="Rectangle 3372"/>
            <p:cNvSpPr>
              <a:spLocks noChangeArrowheads="1"/>
            </p:cNvSpPr>
            <p:nvPr/>
          </p:nvSpPr>
          <p:spPr bwMode="auto">
            <a:xfrm>
              <a:off x="3133725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07" name="Picture 3373"/>
            <p:cNvPicPr>
              <a:picLocks noChangeAspect="1" noChangeArrowheads="1"/>
            </p:cNvPicPr>
            <p:nvPr/>
          </p:nvPicPr>
          <p:blipFill>
            <a:blip r:embed="rId178" cstate="print"/>
            <a:srcRect/>
            <a:stretch>
              <a:fillRect/>
            </a:stretch>
          </p:blipFill>
          <p:spPr bwMode="auto">
            <a:xfrm>
              <a:off x="3143250" y="39370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08" name="Rectangle 3374"/>
            <p:cNvSpPr>
              <a:spLocks noChangeArrowheads="1"/>
            </p:cNvSpPr>
            <p:nvPr/>
          </p:nvSpPr>
          <p:spPr bwMode="auto">
            <a:xfrm>
              <a:off x="3133725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09" name="Rectangle 3375"/>
            <p:cNvSpPr>
              <a:spLocks noChangeArrowheads="1"/>
            </p:cNvSpPr>
            <p:nvPr/>
          </p:nvSpPr>
          <p:spPr bwMode="auto">
            <a:xfrm>
              <a:off x="3063875" y="3954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10" name="Picture 3376"/>
            <p:cNvPicPr>
              <a:picLocks noChangeAspect="1" noChangeArrowheads="1"/>
            </p:cNvPicPr>
            <p:nvPr/>
          </p:nvPicPr>
          <p:blipFill>
            <a:blip r:embed="rId179" cstate="print"/>
            <a:srcRect/>
            <a:stretch>
              <a:fillRect/>
            </a:stretch>
          </p:blipFill>
          <p:spPr bwMode="auto">
            <a:xfrm>
              <a:off x="3067050" y="39592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11" name="Rectangle 3377"/>
            <p:cNvSpPr>
              <a:spLocks noChangeArrowheads="1"/>
            </p:cNvSpPr>
            <p:nvPr/>
          </p:nvSpPr>
          <p:spPr bwMode="auto">
            <a:xfrm>
              <a:off x="3063875" y="3954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12" name="Rectangle 3378"/>
            <p:cNvSpPr>
              <a:spLocks noChangeArrowheads="1"/>
            </p:cNvSpPr>
            <p:nvPr/>
          </p:nvSpPr>
          <p:spPr bwMode="auto">
            <a:xfrm>
              <a:off x="2782888" y="45339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13" name="Picture 3379"/>
            <p:cNvPicPr>
              <a:picLocks noChangeAspect="1" noChangeArrowheads="1"/>
            </p:cNvPicPr>
            <p:nvPr/>
          </p:nvPicPr>
          <p:blipFill>
            <a:blip r:embed="rId180" cstate="print"/>
            <a:srcRect/>
            <a:stretch>
              <a:fillRect/>
            </a:stretch>
          </p:blipFill>
          <p:spPr bwMode="auto">
            <a:xfrm>
              <a:off x="2786063" y="45354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14" name="Rectangle 3380"/>
            <p:cNvSpPr>
              <a:spLocks noChangeArrowheads="1"/>
            </p:cNvSpPr>
            <p:nvPr/>
          </p:nvSpPr>
          <p:spPr bwMode="auto">
            <a:xfrm>
              <a:off x="2782888" y="45339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15" name="Rectangle 3381"/>
            <p:cNvSpPr>
              <a:spLocks noChangeArrowheads="1"/>
            </p:cNvSpPr>
            <p:nvPr/>
          </p:nvSpPr>
          <p:spPr bwMode="auto">
            <a:xfrm>
              <a:off x="2951163" y="3954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16" name="Picture 3382"/>
            <p:cNvPicPr>
              <a:picLocks noChangeAspect="1" noChangeArrowheads="1"/>
            </p:cNvPicPr>
            <p:nvPr/>
          </p:nvPicPr>
          <p:blipFill>
            <a:blip r:embed="rId181" cstate="print"/>
            <a:srcRect/>
            <a:stretch>
              <a:fillRect/>
            </a:stretch>
          </p:blipFill>
          <p:spPr bwMode="auto">
            <a:xfrm>
              <a:off x="2960688" y="3967163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17" name="Rectangle 3383"/>
            <p:cNvSpPr>
              <a:spLocks noChangeArrowheads="1"/>
            </p:cNvSpPr>
            <p:nvPr/>
          </p:nvSpPr>
          <p:spPr bwMode="auto">
            <a:xfrm>
              <a:off x="2951163" y="3954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18" name="Rectangle 3384"/>
            <p:cNvSpPr>
              <a:spLocks noChangeArrowheads="1"/>
            </p:cNvSpPr>
            <p:nvPr/>
          </p:nvSpPr>
          <p:spPr bwMode="auto">
            <a:xfrm>
              <a:off x="2725738" y="41719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19" name="Picture 3385"/>
            <p:cNvPicPr>
              <a:picLocks noChangeAspect="1" noChangeArrowheads="1"/>
            </p:cNvPicPr>
            <p:nvPr/>
          </p:nvPicPr>
          <p:blipFill>
            <a:blip r:embed="rId182" cstate="print"/>
            <a:srcRect/>
            <a:stretch>
              <a:fillRect/>
            </a:stretch>
          </p:blipFill>
          <p:spPr bwMode="auto">
            <a:xfrm>
              <a:off x="2732088" y="41735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20" name="Rectangle 3386"/>
            <p:cNvSpPr>
              <a:spLocks noChangeArrowheads="1"/>
            </p:cNvSpPr>
            <p:nvPr/>
          </p:nvSpPr>
          <p:spPr bwMode="auto">
            <a:xfrm>
              <a:off x="2725738" y="41719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21" name="Rectangle 3387"/>
            <p:cNvSpPr>
              <a:spLocks noChangeArrowheads="1"/>
            </p:cNvSpPr>
            <p:nvPr/>
          </p:nvSpPr>
          <p:spPr bwMode="auto">
            <a:xfrm>
              <a:off x="2797175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22" name="Picture 3388"/>
            <p:cNvPicPr>
              <a:picLocks noChangeAspect="1" noChangeArrowheads="1"/>
            </p:cNvPicPr>
            <p:nvPr/>
          </p:nvPicPr>
          <p:blipFill>
            <a:blip r:embed="rId183" cstate="print"/>
            <a:srcRect/>
            <a:stretch>
              <a:fillRect/>
            </a:stretch>
          </p:blipFill>
          <p:spPr bwMode="auto">
            <a:xfrm>
              <a:off x="2797175" y="41481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23" name="Rectangle 3389"/>
            <p:cNvSpPr>
              <a:spLocks noChangeArrowheads="1"/>
            </p:cNvSpPr>
            <p:nvPr/>
          </p:nvSpPr>
          <p:spPr bwMode="auto">
            <a:xfrm>
              <a:off x="2797175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24" name="Rectangle 3390"/>
            <p:cNvSpPr>
              <a:spLocks noChangeArrowheads="1"/>
            </p:cNvSpPr>
            <p:nvPr/>
          </p:nvSpPr>
          <p:spPr bwMode="auto">
            <a:xfrm>
              <a:off x="4130675" y="45926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25" name="Picture 3391"/>
            <p:cNvPicPr>
              <a:picLocks noChangeAspect="1" noChangeArrowheads="1"/>
            </p:cNvPicPr>
            <p:nvPr/>
          </p:nvPicPr>
          <p:blipFill>
            <a:blip r:embed="rId184" cstate="print"/>
            <a:srcRect/>
            <a:stretch>
              <a:fillRect/>
            </a:stretch>
          </p:blipFill>
          <p:spPr bwMode="auto">
            <a:xfrm>
              <a:off x="4132263" y="45942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26" name="Rectangle 3392"/>
            <p:cNvSpPr>
              <a:spLocks noChangeArrowheads="1"/>
            </p:cNvSpPr>
            <p:nvPr/>
          </p:nvSpPr>
          <p:spPr bwMode="auto">
            <a:xfrm>
              <a:off x="4130675" y="45926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27" name="Rectangle 3393"/>
            <p:cNvSpPr>
              <a:spLocks noChangeArrowheads="1"/>
            </p:cNvSpPr>
            <p:nvPr/>
          </p:nvSpPr>
          <p:spPr bwMode="auto">
            <a:xfrm>
              <a:off x="3976688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28" name="Picture 3394"/>
            <p:cNvPicPr>
              <a:picLocks noChangeAspect="1" noChangeArrowheads="1"/>
            </p:cNvPicPr>
            <p:nvPr/>
          </p:nvPicPr>
          <p:blipFill>
            <a:blip r:embed="rId185" cstate="print"/>
            <a:srcRect/>
            <a:stretch>
              <a:fillRect/>
            </a:stretch>
          </p:blipFill>
          <p:spPr bwMode="auto">
            <a:xfrm>
              <a:off x="3978275" y="42132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29" name="Rectangle 3395"/>
            <p:cNvSpPr>
              <a:spLocks noChangeArrowheads="1"/>
            </p:cNvSpPr>
            <p:nvPr/>
          </p:nvSpPr>
          <p:spPr bwMode="auto">
            <a:xfrm>
              <a:off x="3976688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30" name="Rectangle 3396"/>
            <p:cNvSpPr>
              <a:spLocks noChangeArrowheads="1"/>
            </p:cNvSpPr>
            <p:nvPr/>
          </p:nvSpPr>
          <p:spPr bwMode="auto">
            <a:xfrm>
              <a:off x="3371850" y="39116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31" name="Picture 3397"/>
            <p:cNvPicPr>
              <a:picLocks noChangeAspect="1" noChangeArrowheads="1"/>
            </p:cNvPicPr>
            <p:nvPr/>
          </p:nvPicPr>
          <p:blipFill>
            <a:blip r:embed="rId186" cstate="print"/>
            <a:srcRect/>
            <a:stretch>
              <a:fillRect/>
            </a:stretch>
          </p:blipFill>
          <p:spPr bwMode="auto">
            <a:xfrm>
              <a:off x="3379788" y="3921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32" name="Rectangle 3398"/>
            <p:cNvSpPr>
              <a:spLocks noChangeArrowheads="1"/>
            </p:cNvSpPr>
            <p:nvPr/>
          </p:nvSpPr>
          <p:spPr bwMode="auto">
            <a:xfrm>
              <a:off x="3371850" y="39116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33" name="Rectangle 3399"/>
            <p:cNvSpPr>
              <a:spLocks noChangeArrowheads="1"/>
            </p:cNvSpPr>
            <p:nvPr/>
          </p:nvSpPr>
          <p:spPr bwMode="auto">
            <a:xfrm>
              <a:off x="3582988" y="37671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34" name="Picture 3400"/>
            <p:cNvPicPr>
              <a:picLocks noChangeAspect="1" noChangeArrowheads="1"/>
            </p:cNvPicPr>
            <p:nvPr/>
          </p:nvPicPr>
          <p:blipFill>
            <a:blip r:embed="rId187" cstate="print"/>
            <a:srcRect/>
            <a:stretch>
              <a:fillRect/>
            </a:stretch>
          </p:blipFill>
          <p:spPr bwMode="auto">
            <a:xfrm>
              <a:off x="3590925" y="37750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35" name="Rectangle 3401"/>
            <p:cNvSpPr>
              <a:spLocks noChangeArrowheads="1"/>
            </p:cNvSpPr>
            <p:nvPr/>
          </p:nvSpPr>
          <p:spPr bwMode="auto">
            <a:xfrm>
              <a:off x="3582988" y="37671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36" name="Rectangle 3402"/>
            <p:cNvSpPr>
              <a:spLocks noChangeArrowheads="1"/>
            </p:cNvSpPr>
            <p:nvPr/>
          </p:nvSpPr>
          <p:spPr bwMode="auto">
            <a:xfrm>
              <a:off x="4144963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37" name="Picture 3403"/>
            <p:cNvPicPr>
              <a:picLocks noChangeAspect="1" noChangeArrowheads="1"/>
            </p:cNvPicPr>
            <p:nvPr/>
          </p:nvPicPr>
          <p:blipFill>
            <a:blip r:embed="rId188" cstate="print"/>
            <a:srcRect/>
            <a:stretch>
              <a:fillRect/>
            </a:stretch>
          </p:blipFill>
          <p:spPr bwMode="auto">
            <a:xfrm>
              <a:off x="4151313" y="4208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38" name="Rectangle 3404"/>
            <p:cNvSpPr>
              <a:spLocks noChangeArrowheads="1"/>
            </p:cNvSpPr>
            <p:nvPr/>
          </p:nvSpPr>
          <p:spPr bwMode="auto">
            <a:xfrm>
              <a:off x="4144963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39" name="Rectangle 3405"/>
            <p:cNvSpPr>
              <a:spLocks noChangeArrowheads="1"/>
            </p:cNvSpPr>
            <p:nvPr/>
          </p:nvSpPr>
          <p:spPr bwMode="auto">
            <a:xfrm>
              <a:off x="4046538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40" name="Picture 3406"/>
            <p:cNvPicPr>
              <a:picLocks noChangeAspect="1" noChangeArrowheads="1"/>
            </p:cNvPicPr>
            <p:nvPr/>
          </p:nvPicPr>
          <p:blipFill>
            <a:blip r:embed="rId189" cstate="print"/>
            <a:srcRect/>
            <a:stretch>
              <a:fillRect/>
            </a:stretch>
          </p:blipFill>
          <p:spPr bwMode="auto">
            <a:xfrm>
              <a:off x="4056063" y="49768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41" name="Rectangle 3407"/>
            <p:cNvSpPr>
              <a:spLocks noChangeArrowheads="1"/>
            </p:cNvSpPr>
            <p:nvPr/>
          </p:nvSpPr>
          <p:spPr bwMode="auto">
            <a:xfrm>
              <a:off x="4046538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42" name="Rectangle 3408"/>
            <p:cNvSpPr>
              <a:spLocks noChangeArrowheads="1"/>
            </p:cNvSpPr>
            <p:nvPr/>
          </p:nvSpPr>
          <p:spPr bwMode="auto">
            <a:xfrm>
              <a:off x="4130675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43" name="Picture 3409"/>
            <p:cNvPicPr>
              <a:picLocks noChangeAspect="1" noChangeArrowheads="1"/>
            </p:cNvPicPr>
            <p:nvPr/>
          </p:nvPicPr>
          <p:blipFill>
            <a:blip r:embed="rId190" cstate="print"/>
            <a:srcRect/>
            <a:stretch>
              <a:fillRect/>
            </a:stretch>
          </p:blipFill>
          <p:spPr bwMode="auto">
            <a:xfrm>
              <a:off x="4143375" y="49768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44" name="Rectangle 3410"/>
            <p:cNvSpPr>
              <a:spLocks noChangeArrowheads="1"/>
            </p:cNvSpPr>
            <p:nvPr/>
          </p:nvSpPr>
          <p:spPr bwMode="auto">
            <a:xfrm>
              <a:off x="4130675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45" name="Rectangle 3411"/>
            <p:cNvSpPr>
              <a:spLocks noChangeArrowheads="1"/>
            </p:cNvSpPr>
            <p:nvPr/>
          </p:nvSpPr>
          <p:spPr bwMode="auto">
            <a:xfrm>
              <a:off x="3821113" y="48529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46" name="Picture 3412"/>
            <p:cNvPicPr>
              <a:picLocks noChangeAspect="1" noChangeArrowheads="1"/>
            </p:cNvPicPr>
            <p:nvPr/>
          </p:nvPicPr>
          <p:blipFill>
            <a:blip r:embed="rId191" cstate="print"/>
            <a:srcRect/>
            <a:stretch>
              <a:fillRect/>
            </a:stretch>
          </p:blipFill>
          <p:spPr bwMode="auto">
            <a:xfrm>
              <a:off x="3824288" y="4854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47" name="Rectangle 3413"/>
            <p:cNvSpPr>
              <a:spLocks noChangeArrowheads="1"/>
            </p:cNvSpPr>
            <p:nvPr/>
          </p:nvSpPr>
          <p:spPr bwMode="auto">
            <a:xfrm>
              <a:off x="3821113" y="48529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48" name="Rectangle 3414"/>
            <p:cNvSpPr>
              <a:spLocks noChangeArrowheads="1"/>
            </p:cNvSpPr>
            <p:nvPr/>
          </p:nvSpPr>
          <p:spPr bwMode="auto">
            <a:xfrm>
              <a:off x="3751263" y="34480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49" name="Picture 3415"/>
            <p:cNvPicPr>
              <a:picLocks noChangeAspect="1" noChangeArrowheads="1"/>
            </p:cNvPicPr>
            <p:nvPr/>
          </p:nvPicPr>
          <p:blipFill>
            <a:blip r:embed="rId192" cstate="print"/>
            <a:srcRect/>
            <a:stretch>
              <a:fillRect/>
            </a:stretch>
          </p:blipFill>
          <p:spPr bwMode="auto">
            <a:xfrm>
              <a:off x="3752850" y="34544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50" name="Rectangle 3416"/>
            <p:cNvSpPr>
              <a:spLocks noChangeArrowheads="1"/>
            </p:cNvSpPr>
            <p:nvPr/>
          </p:nvSpPr>
          <p:spPr bwMode="auto">
            <a:xfrm>
              <a:off x="3751263" y="34480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51" name="Rectangle 3417"/>
            <p:cNvSpPr>
              <a:spLocks noChangeArrowheads="1"/>
            </p:cNvSpPr>
            <p:nvPr/>
          </p:nvSpPr>
          <p:spPr bwMode="auto">
            <a:xfrm>
              <a:off x="6419850" y="52720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52" name="Picture 3418"/>
            <p:cNvPicPr>
              <a:picLocks noChangeAspect="1" noChangeArrowheads="1"/>
            </p:cNvPicPr>
            <p:nvPr/>
          </p:nvPicPr>
          <p:blipFill>
            <a:blip r:embed="rId193" cstate="print"/>
            <a:srcRect/>
            <a:stretch>
              <a:fillRect/>
            </a:stretch>
          </p:blipFill>
          <p:spPr bwMode="auto">
            <a:xfrm>
              <a:off x="6423025" y="52768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53" name="Rectangle 3419"/>
            <p:cNvSpPr>
              <a:spLocks noChangeArrowheads="1"/>
            </p:cNvSpPr>
            <p:nvPr/>
          </p:nvSpPr>
          <p:spPr bwMode="auto">
            <a:xfrm>
              <a:off x="6419850" y="52720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54" name="Rectangle 3421"/>
            <p:cNvSpPr>
              <a:spLocks noChangeArrowheads="1"/>
            </p:cNvSpPr>
            <p:nvPr/>
          </p:nvSpPr>
          <p:spPr bwMode="auto">
            <a:xfrm>
              <a:off x="4159250" y="42592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55" name="Picture 3422"/>
            <p:cNvPicPr>
              <a:picLocks noChangeAspect="1" noChangeArrowheads="1"/>
            </p:cNvPicPr>
            <p:nvPr/>
          </p:nvPicPr>
          <p:blipFill>
            <a:blip r:embed="rId194" cstate="print"/>
            <a:srcRect/>
            <a:stretch>
              <a:fillRect/>
            </a:stretch>
          </p:blipFill>
          <p:spPr bwMode="auto">
            <a:xfrm>
              <a:off x="4160838" y="427196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56" name="Rectangle 3423"/>
            <p:cNvSpPr>
              <a:spLocks noChangeArrowheads="1"/>
            </p:cNvSpPr>
            <p:nvPr/>
          </p:nvSpPr>
          <p:spPr bwMode="auto">
            <a:xfrm>
              <a:off x="4159250" y="42592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57" name="Rectangle 3424"/>
            <p:cNvSpPr>
              <a:spLocks noChangeArrowheads="1"/>
            </p:cNvSpPr>
            <p:nvPr/>
          </p:nvSpPr>
          <p:spPr bwMode="auto">
            <a:xfrm>
              <a:off x="4017963" y="44037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58" name="Picture 3425"/>
            <p:cNvPicPr>
              <a:picLocks noChangeAspect="1" noChangeArrowheads="1"/>
            </p:cNvPicPr>
            <p:nvPr/>
          </p:nvPicPr>
          <p:blipFill>
            <a:blip r:embed="rId195" cstate="print"/>
            <a:srcRect/>
            <a:stretch>
              <a:fillRect/>
            </a:stretch>
          </p:blipFill>
          <p:spPr bwMode="auto">
            <a:xfrm>
              <a:off x="4027488" y="44180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59" name="Rectangle 3426"/>
            <p:cNvSpPr>
              <a:spLocks noChangeArrowheads="1"/>
            </p:cNvSpPr>
            <p:nvPr/>
          </p:nvSpPr>
          <p:spPr bwMode="auto">
            <a:xfrm>
              <a:off x="4017963" y="44037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60" name="Rectangle 3427"/>
            <p:cNvSpPr>
              <a:spLocks noChangeArrowheads="1"/>
            </p:cNvSpPr>
            <p:nvPr/>
          </p:nvSpPr>
          <p:spPr bwMode="auto">
            <a:xfrm>
              <a:off x="3835400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61" name="Picture 3428"/>
            <p:cNvPicPr>
              <a:picLocks noChangeAspect="1" noChangeArrowheads="1"/>
            </p:cNvPicPr>
            <p:nvPr/>
          </p:nvPicPr>
          <p:blipFill>
            <a:blip r:embed="rId196" cstate="print"/>
            <a:srcRect/>
            <a:stretch>
              <a:fillRect/>
            </a:stretch>
          </p:blipFill>
          <p:spPr bwMode="auto">
            <a:xfrm>
              <a:off x="3846513" y="471963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62" name="Rectangle 3429"/>
            <p:cNvSpPr>
              <a:spLocks noChangeArrowheads="1"/>
            </p:cNvSpPr>
            <p:nvPr/>
          </p:nvSpPr>
          <p:spPr bwMode="auto">
            <a:xfrm>
              <a:off x="3835400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63" name="Rectangle 3430"/>
            <p:cNvSpPr>
              <a:spLocks noChangeArrowheads="1"/>
            </p:cNvSpPr>
            <p:nvPr/>
          </p:nvSpPr>
          <p:spPr bwMode="auto">
            <a:xfrm>
              <a:off x="4565650" y="51704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64" name="Picture 3431"/>
            <p:cNvPicPr>
              <a:picLocks noChangeAspect="1" noChangeArrowheads="1"/>
            </p:cNvPicPr>
            <p:nvPr/>
          </p:nvPicPr>
          <p:blipFill>
            <a:blip r:embed="rId197" cstate="print"/>
            <a:srcRect/>
            <a:stretch>
              <a:fillRect/>
            </a:stretch>
          </p:blipFill>
          <p:spPr bwMode="auto">
            <a:xfrm>
              <a:off x="4572000" y="51768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65" name="Rectangle 3432"/>
            <p:cNvSpPr>
              <a:spLocks noChangeArrowheads="1"/>
            </p:cNvSpPr>
            <p:nvPr/>
          </p:nvSpPr>
          <p:spPr bwMode="auto">
            <a:xfrm>
              <a:off x="4565650" y="51704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66" name="Rectangle 3433"/>
            <p:cNvSpPr>
              <a:spLocks noChangeArrowheads="1"/>
            </p:cNvSpPr>
            <p:nvPr/>
          </p:nvSpPr>
          <p:spPr bwMode="auto">
            <a:xfrm>
              <a:off x="4060825" y="45339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67" name="Picture 3434"/>
            <p:cNvPicPr>
              <a:picLocks noChangeAspect="1" noChangeArrowheads="1"/>
            </p:cNvPicPr>
            <p:nvPr/>
          </p:nvPicPr>
          <p:blipFill>
            <a:blip r:embed="rId198" cstate="print"/>
            <a:srcRect/>
            <a:stretch>
              <a:fillRect/>
            </a:stretch>
          </p:blipFill>
          <p:spPr bwMode="auto">
            <a:xfrm>
              <a:off x="4060825" y="45339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68" name="Rectangle 3435"/>
            <p:cNvSpPr>
              <a:spLocks noChangeArrowheads="1"/>
            </p:cNvSpPr>
            <p:nvPr/>
          </p:nvSpPr>
          <p:spPr bwMode="auto">
            <a:xfrm>
              <a:off x="4060825" y="45339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69" name="Rectangle 3436"/>
            <p:cNvSpPr>
              <a:spLocks noChangeArrowheads="1"/>
            </p:cNvSpPr>
            <p:nvPr/>
          </p:nvSpPr>
          <p:spPr bwMode="auto">
            <a:xfrm>
              <a:off x="4173538" y="47228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70" name="Picture 3437"/>
            <p:cNvPicPr>
              <a:picLocks noChangeAspect="1" noChangeArrowheads="1"/>
            </p:cNvPicPr>
            <p:nvPr/>
          </p:nvPicPr>
          <p:blipFill>
            <a:blip r:embed="rId199" cstate="print"/>
            <a:srcRect/>
            <a:stretch>
              <a:fillRect/>
            </a:stretch>
          </p:blipFill>
          <p:spPr bwMode="auto">
            <a:xfrm>
              <a:off x="4183063" y="47244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71" name="Rectangle 3438"/>
            <p:cNvSpPr>
              <a:spLocks noChangeArrowheads="1"/>
            </p:cNvSpPr>
            <p:nvPr/>
          </p:nvSpPr>
          <p:spPr bwMode="auto">
            <a:xfrm>
              <a:off x="4173538" y="47228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72" name="Rectangle 3439"/>
            <p:cNvSpPr>
              <a:spLocks noChangeArrowheads="1"/>
            </p:cNvSpPr>
            <p:nvPr/>
          </p:nvSpPr>
          <p:spPr bwMode="auto">
            <a:xfrm>
              <a:off x="4481513" y="47513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73" name="Picture 3440"/>
            <p:cNvPicPr>
              <a:picLocks noChangeAspect="1" noChangeArrowheads="1"/>
            </p:cNvPicPr>
            <p:nvPr/>
          </p:nvPicPr>
          <p:blipFill>
            <a:blip r:embed="rId200" cstate="print"/>
            <a:srcRect/>
            <a:stretch>
              <a:fillRect/>
            </a:stretch>
          </p:blipFill>
          <p:spPr bwMode="auto">
            <a:xfrm>
              <a:off x="4484688" y="47545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74" name="Rectangle 3441"/>
            <p:cNvSpPr>
              <a:spLocks noChangeArrowheads="1"/>
            </p:cNvSpPr>
            <p:nvPr/>
          </p:nvSpPr>
          <p:spPr bwMode="auto">
            <a:xfrm>
              <a:off x="4481513" y="47513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75" name="Rectangle 3442"/>
            <p:cNvSpPr>
              <a:spLocks noChangeArrowheads="1"/>
            </p:cNvSpPr>
            <p:nvPr/>
          </p:nvSpPr>
          <p:spPr bwMode="auto">
            <a:xfrm>
              <a:off x="4538663" y="45481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76" name="Picture 3443"/>
            <p:cNvPicPr>
              <a:picLocks noChangeAspect="1" noChangeArrowheads="1"/>
            </p:cNvPicPr>
            <p:nvPr/>
          </p:nvPicPr>
          <p:blipFill>
            <a:blip r:embed="rId201" cstate="print"/>
            <a:srcRect/>
            <a:stretch>
              <a:fillRect/>
            </a:stretch>
          </p:blipFill>
          <p:spPr bwMode="auto">
            <a:xfrm>
              <a:off x="4551363" y="45561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77" name="Rectangle 3444"/>
            <p:cNvSpPr>
              <a:spLocks noChangeArrowheads="1"/>
            </p:cNvSpPr>
            <p:nvPr/>
          </p:nvSpPr>
          <p:spPr bwMode="auto">
            <a:xfrm>
              <a:off x="4538663" y="45481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78" name="Rectangle 3445"/>
            <p:cNvSpPr>
              <a:spLocks noChangeArrowheads="1"/>
            </p:cNvSpPr>
            <p:nvPr/>
          </p:nvSpPr>
          <p:spPr bwMode="auto">
            <a:xfrm>
              <a:off x="4608513" y="5141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79" name="Picture 3446"/>
            <p:cNvPicPr>
              <a:picLocks noChangeAspect="1" noChangeArrowheads="1"/>
            </p:cNvPicPr>
            <p:nvPr/>
          </p:nvPicPr>
          <p:blipFill>
            <a:blip r:embed="rId202" cstate="print"/>
            <a:srcRect/>
            <a:stretch>
              <a:fillRect/>
            </a:stretch>
          </p:blipFill>
          <p:spPr bwMode="auto">
            <a:xfrm>
              <a:off x="4613275" y="51482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80" name="Rectangle 3447"/>
            <p:cNvSpPr>
              <a:spLocks noChangeArrowheads="1"/>
            </p:cNvSpPr>
            <p:nvPr/>
          </p:nvSpPr>
          <p:spPr bwMode="auto">
            <a:xfrm>
              <a:off x="4608513" y="5141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81" name="Rectangle 3448"/>
            <p:cNvSpPr>
              <a:spLocks noChangeArrowheads="1"/>
            </p:cNvSpPr>
            <p:nvPr/>
          </p:nvSpPr>
          <p:spPr bwMode="auto">
            <a:xfrm>
              <a:off x="4243388" y="3389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82" name="Picture 3449"/>
            <p:cNvPicPr>
              <a:picLocks noChangeAspect="1" noChangeArrowheads="1"/>
            </p:cNvPicPr>
            <p:nvPr/>
          </p:nvPicPr>
          <p:blipFill>
            <a:blip r:embed="rId203" cstate="print"/>
            <a:srcRect/>
            <a:stretch>
              <a:fillRect/>
            </a:stretch>
          </p:blipFill>
          <p:spPr bwMode="auto">
            <a:xfrm>
              <a:off x="4252913" y="34004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83" name="Rectangle 3450"/>
            <p:cNvSpPr>
              <a:spLocks noChangeArrowheads="1"/>
            </p:cNvSpPr>
            <p:nvPr/>
          </p:nvSpPr>
          <p:spPr bwMode="auto">
            <a:xfrm>
              <a:off x="4243388" y="3389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84" name="Rectangle 3451"/>
            <p:cNvSpPr>
              <a:spLocks noChangeArrowheads="1"/>
            </p:cNvSpPr>
            <p:nvPr/>
          </p:nvSpPr>
          <p:spPr bwMode="auto">
            <a:xfrm>
              <a:off x="4060825" y="36655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85" name="Picture 3452"/>
            <p:cNvPicPr>
              <a:picLocks noChangeAspect="1" noChangeArrowheads="1"/>
            </p:cNvPicPr>
            <p:nvPr/>
          </p:nvPicPr>
          <p:blipFill>
            <a:blip r:embed="rId204" cstate="print"/>
            <a:srcRect/>
            <a:stretch>
              <a:fillRect/>
            </a:stretch>
          </p:blipFill>
          <p:spPr bwMode="auto">
            <a:xfrm>
              <a:off x="4073525" y="3673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86" name="Rectangle 3453"/>
            <p:cNvSpPr>
              <a:spLocks noChangeArrowheads="1"/>
            </p:cNvSpPr>
            <p:nvPr/>
          </p:nvSpPr>
          <p:spPr bwMode="auto">
            <a:xfrm>
              <a:off x="4060825" y="36655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87" name="Rectangle 3454"/>
            <p:cNvSpPr>
              <a:spLocks noChangeArrowheads="1"/>
            </p:cNvSpPr>
            <p:nvPr/>
          </p:nvSpPr>
          <p:spPr bwMode="auto">
            <a:xfrm>
              <a:off x="4706938" y="49387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88" name="Picture 3455"/>
            <p:cNvPicPr>
              <a:picLocks noChangeAspect="1" noChangeArrowheads="1"/>
            </p:cNvPicPr>
            <p:nvPr/>
          </p:nvPicPr>
          <p:blipFill>
            <a:blip r:embed="rId205" cstate="print"/>
            <a:srcRect/>
            <a:stretch>
              <a:fillRect/>
            </a:stretch>
          </p:blipFill>
          <p:spPr bwMode="auto">
            <a:xfrm>
              <a:off x="4708525" y="49482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89" name="Rectangle 3456"/>
            <p:cNvSpPr>
              <a:spLocks noChangeArrowheads="1"/>
            </p:cNvSpPr>
            <p:nvPr/>
          </p:nvSpPr>
          <p:spPr bwMode="auto">
            <a:xfrm>
              <a:off x="4706938" y="49403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90" name="Rectangle 3457"/>
            <p:cNvSpPr>
              <a:spLocks noChangeArrowheads="1"/>
            </p:cNvSpPr>
            <p:nvPr/>
          </p:nvSpPr>
          <p:spPr bwMode="auto">
            <a:xfrm>
              <a:off x="3878263" y="43307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91" name="Picture 3458"/>
            <p:cNvPicPr>
              <a:picLocks noChangeAspect="1" noChangeArrowheads="1"/>
            </p:cNvPicPr>
            <p:nvPr/>
          </p:nvPicPr>
          <p:blipFill>
            <a:blip r:embed="rId206" cstate="print"/>
            <a:srcRect/>
            <a:stretch>
              <a:fillRect/>
            </a:stretch>
          </p:blipFill>
          <p:spPr bwMode="auto">
            <a:xfrm>
              <a:off x="3884613" y="4343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92" name="Rectangle 3459"/>
            <p:cNvSpPr>
              <a:spLocks noChangeArrowheads="1"/>
            </p:cNvSpPr>
            <p:nvPr/>
          </p:nvSpPr>
          <p:spPr bwMode="auto">
            <a:xfrm>
              <a:off x="3878263" y="43307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93" name="Rectangle 3460"/>
            <p:cNvSpPr>
              <a:spLocks noChangeArrowheads="1"/>
            </p:cNvSpPr>
            <p:nvPr/>
          </p:nvSpPr>
          <p:spPr bwMode="auto">
            <a:xfrm>
              <a:off x="3919538" y="44037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94" name="Picture 3461"/>
            <p:cNvPicPr>
              <a:picLocks noChangeAspect="1" noChangeArrowheads="1"/>
            </p:cNvPicPr>
            <p:nvPr/>
          </p:nvPicPr>
          <p:blipFill>
            <a:blip r:embed="rId207" cstate="print"/>
            <a:srcRect/>
            <a:stretch>
              <a:fillRect/>
            </a:stretch>
          </p:blipFill>
          <p:spPr bwMode="auto">
            <a:xfrm>
              <a:off x="3924300" y="44069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95" name="Rectangle 3462"/>
            <p:cNvSpPr>
              <a:spLocks noChangeArrowheads="1"/>
            </p:cNvSpPr>
            <p:nvPr/>
          </p:nvSpPr>
          <p:spPr bwMode="auto">
            <a:xfrm>
              <a:off x="3919538" y="440372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96" name="Rectangle 3463"/>
            <p:cNvSpPr>
              <a:spLocks noChangeArrowheads="1"/>
            </p:cNvSpPr>
            <p:nvPr/>
          </p:nvSpPr>
          <p:spPr bwMode="auto">
            <a:xfrm>
              <a:off x="4075113" y="36512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97" name="Picture 3464"/>
            <p:cNvPicPr>
              <a:picLocks noChangeAspect="1" noChangeArrowheads="1"/>
            </p:cNvPicPr>
            <p:nvPr/>
          </p:nvPicPr>
          <p:blipFill>
            <a:blip r:embed="rId208" cstate="print"/>
            <a:srcRect/>
            <a:stretch>
              <a:fillRect/>
            </a:stretch>
          </p:blipFill>
          <p:spPr bwMode="auto">
            <a:xfrm>
              <a:off x="4083050" y="36591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98" name="Rectangle 3465"/>
            <p:cNvSpPr>
              <a:spLocks noChangeArrowheads="1"/>
            </p:cNvSpPr>
            <p:nvPr/>
          </p:nvSpPr>
          <p:spPr bwMode="auto">
            <a:xfrm>
              <a:off x="4075113" y="36512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99" name="Rectangle 3466"/>
            <p:cNvSpPr>
              <a:spLocks noChangeArrowheads="1"/>
            </p:cNvSpPr>
            <p:nvPr/>
          </p:nvSpPr>
          <p:spPr bwMode="auto">
            <a:xfrm>
              <a:off x="4214813" y="48672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00" name="Picture 3467"/>
            <p:cNvPicPr>
              <a:picLocks noChangeAspect="1" noChangeArrowheads="1"/>
            </p:cNvPicPr>
            <p:nvPr/>
          </p:nvPicPr>
          <p:blipFill>
            <a:blip r:embed="rId209" cstate="print"/>
            <a:srcRect/>
            <a:stretch>
              <a:fillRect/>
            </a:stretch>
          </p:blipFill>
          <p:spPr bwMode="auto">
            <a:xfrm>
              <a:off x="4222750" y="48688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01" name="Rectangle 3468"/>
            <p:cNvSpPr>
              <a:spLocks noChangeArrowheads="1"/>
            </p:cNvSpPr>
            <p:nvPr/>
          </p:nvSpPr>
          <p:spPr bwMode="auto">
            <a:xfrm>
              <a:off x="4214813" y="48672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02" name="Rectangle 3469"/>
            <p:cNvSpPr>
              <a:spLocks noChangeArrowheads="1"/>
            </p:cNvSpPr>
            <p:nvPr/>
          </p:nvSpPr>
          <p:spPr bwMode="auto">
            <a:xfrm>
              <a:off x="3722688" y="470852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03" name="Picture 3470"/>
            <p:cNvPicPr>
              <a:picLocks noChangeAspect="1" noChangeArrowheads="1"/>
            </p:cNvPicPr>
            <p:nvPr/>
          </p:nvPicPr>
          <p:blipFill>
            <a:blip r:embed="rId210" cstate="print"/>
            <a:srcRect/>
            <a:stretch>
              <a:fillRect/>
            </a:stretch>
          </p:blipFill>
          <p:spPr bwMode="auto">
            <a:xfrm>
              <a:off x="3732213" y="47180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04" name="Rectangle 3471"/>
            <p:cNvSpPr>
              <a:spLocks noChangeArrowheads="1"/>
            </p:cNvSpPr>
            <p:nvPr/>
          </p:nvSpPr>
          <p:spPr bwMode="auto">
            <a:xfrm>
              <a:off x="3722688" y="470852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05" name="Rectangle 3472"/>
            <p:cNvSpPr>
              <a:spLocks noChangeArrowheads="1"/>
            </p:cNvSpPr>
            <p:nvPr/>
          </p:nvSpPr>
          <p:spPr bwMode="auto">
            <a:xfrm>
              <a:off x="3976688" y="4649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06" name="Picture 3473"/>
            <p:cNvPicPr>
              <a:picLocks noChangeAspect="1" noChangeArrowheads="1"/>
            </p:cNvPicPr>
            <p:nvPr/>
          </p:nvPicPr>
          <p:blipFill>
            <a:blip r:embed="rId211" cstate="print"/>
            <a:srcRect/>
            <a:stretch>
              <a:fillRect/>
            </a:stretch>
          </p:blipFill>
          <p:spPr bwMode="auto">
            <a:xfrm>
              <a:off x="3978275" y="465137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07" name="Rectangle 3474"/>
            <p:cNvSpPr>
              <a:spLocks noChangeArrowheads="1"/>
            </p:cNvSpPr>
            <p:nvPr/>
          </p:nvSpPr>
          <p:spPr bwMode="auto">
            <a:xfrm>
              <a:off x="3976688" y="4649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08" name="Rectangle 3475"/>
            <p:cNvSpPr>
              <a:spLocks noChangeArrowheads="1"/>
            </p:cNvSpPr>
            <p:nvPr/>
          </p:nvSpPr>
          <p:spPr bwMode="auto">
            <a:xfrm>
              <a:off x="4270375" y="50546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09" name="Picture 3476"/>
            <p:cNvPicPr>
              <a:picLocks noChangeAspect="1" noChangeArrowheads="1"/>
            </p:cNvPicPr>
            <p:nvPr/>
          </p:nvPicPr>
          <p:blipFill>
            <a:blip r:embed="rId212" cstate="print"/>
            <a:srcRect/>
            <a:stretch>
              <a:fillRect/>
            </a:stretch>
          </p:blipFill>
          <p:spPr bwMode="auto">
            <a:xfrm>
              <a:off x="4276725" y="50593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10" name="Rectangle 3477"/>
            <p:cNvSpPr>
              <a:spLocks noChangeArrowheads="1"/>
            </p:cNvSpPr>
            <p:nvPr/>
          </p:nvSpPr>
          <p:spPr bwMode="auto">
            <a:xfrm>
              <a:off x="4271963" y="50546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11" name="Rectangle 3478"/>
            <p:cNvSpPr>
              <a:spLocks noChangeArrowheads="1"/>
            </p:cNvSpPr>
            <p:nvPr/>
          </p:nvSpPr>
          <p:spPr bwMode="auto">
            <a:xfrm>
              <a:off x="4495800" y="52292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12" name="Picture 3479"/>
            <p:cNvPicPr>
              <a:picLocks noChangeAspect="1" noChangeArrowheads="1"/>
            </p:cNvPicPr>
            <p:nvPr/>
          </p:nvPicPr>
          <p:blipFill>
            <a:blip r:embed="rId213" cstate="print"/>
            <a:srcRect/>
            <a:stretch>
              <a:fillRect/>
            </a:stretch>
          </p:blipFill>
          <p:spPr bwMode="auto">
            <a:xfrm>
              <a:off x="4498975" y="5241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13" name="Rectangle 3480"/>
            <p:cNvSpPr>
              <a:spLocks noChangeArrowheads="1"/>
            </p:cNvSpPr>
            <p:nvPr/>
          </p:nvSpPr>
          <p:spPr bwMode="auto">
            <a:xfrm>
              <a:off x="4495800" y="52292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14" name="Rectangle 3481"/>
            <p:cNvSpPr>
              <a:spLocks noChangeArrowheads="1"/>
            </p:cNvSpPr>
            <p:nvPr/>
          </p:nvSpPr>
          <p:spPr bwMode="auto">
            <a:xfrm>
              <a:off x="4692650" y="49974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15" name="Picture 3482"/>
            <p:cNvPicPr>
              <a:picLocks noChangeAspect="1" noChangeArrowheads="1"/>
            </p:cNvPicPr>
            <p:nvPr/>
          </p:nvPicPr>
          <p:blipFill>
            <a:blip r:embed="rId214" cstate="print"/>
            <a:srcRect/>
            <a:stretch>
              <a:fillRect/>
            </a:stretch>
          </p:blipFill>
          <p:spPr bwMode="auto">
            <a:xfrm>
              <a:off x="4700588" y="5002213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16" name="Rectangle 3483"/>
            <p:cNvSpPr>
              <a:spLocks noChangeArrowheads="1"/>
            </p:cNvSpPr>
            <p:nvPr/>
          </p:nvSpPr>
          <p:spPr bwMode="auto">
            <a:xfrm>
              <a:off x="4692650" y="49974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17" name="Rectangle 3484"/>
            <p:cNvSpPr>
              <a:spLocks noChangeArrowheads="1"/>
            </p:cNvSpPr>
            <p:nvPr/>
          </p:nvSpPr>
          <p:spPr bwMode="auto">
            <a:xfrm>
              <a:off x="3976688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18" name="Picture 3485"/>
            <p:cNvPicPr>
              <a:picLocks noChangeAspect="1" noChangeArrowheads="1"/>
            </p:cNvPicPr>
            <p:nvPr/>
          </p:nvPicPr>
          <p:blipFill>
            <a:blip r:embed="rId215" cstate="print"/>
            <a:srcRect/>
            <a:stretch>
              <a:fillRect/>
            </a:stretch>
          </p:blipFill>
          <p:spPr bwMode="auto">
            <a:xfrm>
              <a:off x="3979863" y="47212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19" name="Rectangle 3486"/>
            <p:cNvSpPr>
              <a:spLocks noChangeArrowheads="1"/>
            </p:cNvSpPr>
            <p:nvPr/>
          </p:nvSpPr>
          <p:spPr bwMode="auto">
            <a:xfrm>
              <a:off x="3976688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20" name="Rectangle 3487"/>
            <p:cNvSpPr>
              <a:spLocks noChangeArrowheads="1"/>
            </p:cNvSpPr>
            <p:nvPr/>
          </p:nvSpPr>
          <p:spPr bwMode="auto">
            <a:xfrm>
              <a:off x="4032250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21" name="Picture 3488"/>
            <p:cNvPicPr>
              <a:picLocks noChangeAspect="1" noChangeArrowheads="1"/>
            </p:cNvPicPr>
            <p:nvPr/>
          </p:nvPicPr>
          <p:blipFill>
            <a:blip r:embed="rId216" cstate="print"/>
            <a:srcRect/>
            <a:stretch>
              <a:fillRect/>
            </a:stretch>
          </p:blipFill>
          <p:spPr bwMode="auto">
            <a:xfrm>
              <a:off x="4044950" y="46942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22" name="Rectangle 3489"/>
            <p:cNvSpPr>
              <a:spLocks noChangeArrowheads="1"/>
            </p:cNvSpPr>
            <p:nvPr/>
          </p:nvSpPr>
          <p:spPr bwMode="auto">
            <a:xfrm>
              <a:off x="4032250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23" name="Rectangle 3490"/>
            <p:cNvSpPr>
              <a:spLocks noChangeArrowheads="1"/>
            </p:cNvSpPr>
            <p:nvPr/>
          </p:nvSpPr>
          <p:spPr bwMode="auto">
            <a:xfrm>
              <a:off x="4411663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24" name="Picture 3491"/>
            <p:cNvPicPr>
              <a:picLocks noChangeAspect="1" noChangeArrowheads="1"/>
            </p:cNvPicPr>
            <p:nvPr/>
          </p:nvPicPr>
          <p:blipFill>
            <a:blip r:embed="rId217" cstate="print"/>
            <a:srcRect/>
            <a:stretch>
              <a:fillRect/>
            </a:stretch>
          </p:blipFill>
          <p:spPr bwMode="auto">
            <a:xfrm>
              <a:off x="4416425" y="4981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25" name="Rectangle 3492"/>
            <p:cNvSpPr>
              <a:spLocks noChangeArrowheads="1"/>
            </p:cNvSpPr>
            <p:nvPr/>
          </p:nvSpPr>
          <p:spPr bwMode="auto">
            <a:xfrm>
              <a:off x="4411663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26" name="Rectangle 3493"/>
            <p:cNvSpPr>
              <a:spLocks noChangeArrowheads="1"/>
            </p:cNvSpPr>
            <p:nvPr/>
          </p:nvSpPr>
          <p:spPr bwMode="auto">
            <a:xfrm>
              <a:off x="4186238" y="5243513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27" name="Picture 3494"/>
            <p:cNvPicPr>
              <a:picLocks noChangeAspect="1" noChangeArrowheads="1"/>
            </p:cNvPicPr>
            <p:nvPr/>
          </p:nvPicPr>
          <p:blipFill>
            <a:blip r:embed="rId218" cstate="print"/>
            <a:srcRect/>
            <a:stretch>
              <a:fillRect/>
            </a:stretch>
          </p:blipFill>
          <p:spPr bwMode="auto">
            <a:xfrm>
              <a:off x="4195763" y="5245100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28" name="Rectangle 3495"/>
            <p:cNvSpPr>
              <a:spLocks noChangeArrowheads="1"/>
            </p:cNvSpPr>
            <p:nvPr/>
          </p:nvSpPr>
          <p:spPr bwMode="auto">
            <a:xfrm>
              <a:off x="4186238" y="524351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29" name="Rectangle 3496"/>
            <p:cNvSpPr>
              <a:spLocks noChangeArrowheads="1"/>
            </p:cNvSpPr>
            <p:nvPr/>
          </p:nvSpPr>
          <p:spPr bwMode="auto">
            <a:xfrm>
              <a:off x="4495800" y="52149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30" name="Picture 3497"/>
            <p:cNvPicPr>
              <a:picLocks noChangeAspect="1" noChangeArrowheads="1"/>
            </p:cNvPicPr>
            <p:nvPr/>
          </p:nvPicPr>
          <p:blipFill>
            <a:blip r:embed="rId219" cstate="print"/>
            <a:srcRect/>
            <a:stretch>
              <a:fillRect/>
            </a:stretch>
          </p:blipFill>
          <p:spPr bwMode="auto">
            <a:xfrm>
              <a:off x="4500563" y="522446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31" name="Rectangle 3498"/>
            <p:cNvSpPr>
              <a:spLocks noChangeArrowheads="1"/>
            </p:cNvSpPr>
            <p:nvPr/>
          </p:nvSpPr>
          <p:spPr bwMode="auto">
            <a:xfrm>
              <a:off x="4495800" y="52149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32" name="Rectangle 3499"/>
            <p:cNvSpPr>
              <a:spLocks noChangeArrowheads="1"/>
            </p:cNvSpPr>
            <p:nvPr/>
          </p:nvSpPr>
          <p:spPr bwMode="auto">
            <a:xfrm>
              <a:off x="4116388" y="4562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33" name="Picture 3500"/>
            <p:cNvPicPr>
              <a:picLocks noChangeAspect="1" noChangeArrowheads="1"/>
            </p:cNvPicPr>
            <p:nvPr/>
          </p:nvPicPr>
          <p:blipFill>
            <a:blip r:embed="rId220" cstate="print"/>
            <a:srcRect/>
            <a:stretch>
              <a:fillRect/>
            </a:stretch>
          </p:blipFill>
          <p:spPr bwMode="auto">
            <a:xfrm>
              <a:off x="4121150" y="4562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34" name="Rectangle 3501"/>
            <p:cNvSpPr>
              <a:spLocks noChangeArrowheads="1"/>
            </p:cNvSpPr>
            <p:nvPr/>
          </p:nvSpPr>
          <p:spPr bwMode="auto">
            <a:xfrm>
              <a:off x="4116388" y="4562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35" name="Rectangle 3502"/>
            <p:cNvSpPr>
              <a:spLocks noChangeArrowheads="1"/>
            </p:cNvSpPr>
            <p:nvPr/>
          </p:nvSpPr>
          <p:spPr bwMode="auto">
            <a:xfrm>
              <a:off x="4214813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36" name="Picture 3503"/>
            <p:cNvPicPr>
              <a:picLocks noChangeAspect="1" noChangeArrowheads="1"/>
            </p:cNvPicPr>
            <p:nvPr/>
          </p:nvPicPr>
          <p:blipFill>
            <a:blip r:embed="rId221" cstate="print"/>
            <a:srcRect/>
            <a:stretch>
              <a:fillRect/>
            </a:stretch>
          </p:blipFill>
          <p:spPr bwMode="auto">
            <a:xfrm>
              <a:off x="4225925" y="44640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37" name="Rectangle 3504"/>
            <p:cNvSpPr>
              <a:spLocks noChangeArrowheads="1"/>
            </p:cNvSpPr>
            <p:nvPr/>
          </p:nvSpPr>
          <p:spPr bwMode="auto">
            <a:xfrm>
              <a:off x="4214813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38" name="Rectangle 3505"/>
            <p:cNvSpPr>
              <a:spLocks noChangeArrowheads="1"/>
            </p:cNvSpPr>
            <p:nvPr/>
          </p:nvSpPr>
          <p:spPr bwMode="auto">
            <a:xfrm>
              <a:off x="4565650" y="52006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39" name="Picture 3506"/>
            <p:cNvPicPr>
              <a:picLocks noChangeAspect="1" noChangeArrowheads="1"/>
            </p:cNvPicPr>
            <p:nvPr/>
          </p:nvPicPr>
          <p:blipFill>
            <a:blip r:embed="rId222" cstate="print"/>
            <a:srcRect/>
            <a:stretch>
              <a:fillRect/>
            </a:stretch>
          </p:blipFill>
          <p:spPr bwMode="auto">
            <a:xfrm>
              <a:off x="4573588" y="52070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40" name="Rectangle 3507"/>
            <p:cNvSpPr>
              <a:spLocks noChangeArrowheads="1"/>
            </p:cNvSpPr>
            <p:nvPr/>
          </p:nvSpPr>
          <p:spPr bwMode="auto">
            <a:xfrm>
              <a:off x="4565650" y="52006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41" name="Rectangle 3508"/>
            <p:cNvSpPr>
              <a:spLocks noChangeArrowheads="1"/>
            </p:cNvSpPr>
            <p:nvPr/>
          </p:nvSpPr>
          <p:spPr bwMode="auto">
            <a:xfrm>
              <a:off x="4173538" y="46212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42" name="Picture 3509"/>
            <p:cNvPicPr>
              <a:picLocks noChangeAspect="1" noChangeArrowheads="1"/>
            </p:cNvPicPr>
            <p:nvPr/>
          </p:nvPicPr>
          <p:blipFill>
            <a:blip r:embed="rId223" cstate="print"/>
            <a:srcRect/>
            <a:stretch>
              <a:fillRect/>
            </a:stretch>
          </p:blipFill>
          <p:spPr bwMode="auto">
            <a:xfrm>
              <a:off x="4186238" y="46275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43" name="Rectangle 3510"/>
            <p:cNvSpPr>
              <a:spLocks noChangeArrowheads="1"/>
            </p:cNvSpPr>
            <p:nvPr/>
          </p:nvSpPr>
          <p:spPr bwMode="auto">
            <a:xfrm>
              <a:off x="4173538" y="46212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44" name="Rectangle 3511"/>
            <p:cNvSpPr>
              <a:spLocks noChangeArrowheads="1"/>
            </p:cNvSpPr>
            <p:nvPr/>
          </p:nvSpPr>
          <p:spPr bwMode="auto">
            <a:xfrm>
              <a:off x="4776788" y="5141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45" name="Picture 3512"/>
            <p:cNvPicPr>
              <a:picLocks noChangeAspect="1" noChangeArrowheads="1"/>
            </p:cNvPicPr>
            <p:nvPr/>
          </p:nvPicPr>
          <p:blipFill>
            <a:blip r:embed="rId224" cstate="print"/>
            <a:srcRect/>
            <a:stretch>
              <a:fillRect/>
            </a:stretch>
          </p:blipFill>
          <p:spPr bwMode="auto">
            <a:xfrm>
              <a:off x="4778375" y="51435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46" name="Rectangle 3513"/>
            <p:cNvSpPr>
              <a:spLocks noChangeArrowheads="1"/>
            </p:cNvSpPr>
            <p:nvPr/>
          </p:nvSpPr>
          <p:spPr bwMode="auto">
            <a:xfrm>
              <a:off x="4776788" y="5141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47" name="Rectangle 3514"/>
            <p:cNvSpPr>
              <a:spLocks noChangeArrowheads="1"/>
            </p:cNvSpPr>
            <p:nvPr/>
          </p:nvSpPr>
          <p:spPr bwMode="auto">
            <a:xfrm>
              <a:off x="4721225" y="50546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48" name="Picture 3515"/>
            <p:cNvPicPr>
              <a:picLocks noChangeAspect="1" noChangeArrowheads="1"/>
            </p:cNvPicPr>
            <p:nvPr/>
          </p:nvPicPr>
          <p:blipFill>
            <a:blip r:embed="rId225" cstate="print"/>
            <a:srcRect/>
            <a:stretch>
              <a:fillRect/>
            </a:stretch>
          </p:blipFill>
          <p:spPr bwMode="auto">
            <a:xfrm>
              <a:off x="4722813" y="5064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49" name="Rectangle 3516"/>
            <p:cNvSpPr>
              <a:spLocks noChangeArrowheads="1"/>
            </p:cNvSpPr>
            <p:nvPr/>
          </p:nvSpPr>
          <p:spPr bwMode="auto">
            <a:xfrm>
              <a:off x="4721225" y="50546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50" name="Rectangle 3517"/>
            <p:cNvSpPr>
              <a:spLocks noChangeArrowheads="1"/>
            </p:cNvSpPr>
            <p:nvPr/>
          </p:nvSpPr>
          <p:spPr bwMode="auto">
            <a:xfrm>
              <a:off x="4649788" y="4838700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51" name="Picture 3518"/>
            <p:cNvPicPr>
              <a:picLocks noChangeAspect="1" noChangeArrowheads="1"/>
            </p:cNvPicPr>
            <p:nvPr/>
          </p:nvPicPr>
          <p:blipFill>
            <a:blip r:embed="rId226" cstate="print"/>
            <a:srcRect/>
            <a:stretch>
              <a:fillRect/>
            </a:stretch>
          </p:blipFill>
          <p:spPr bwMode="auto">
            <a:xfrm>
              <a:off x="4662488" y="48450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52" name="Rectangle 3519"/>
            <p:cNvSpPr>
              <a:spLocks noChangeArrowheads="1"/>
            </p:cNvSpPr>
            <p:nvPr/>
          </p:nvSpPr>
          <p:spPr bwMode="auto">
            <a:xfrm>
              <a:off x="4649788" y="4838700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53" name="Rectangle 3520"/>
            <p:cNvSpPr>
              <a:spLocks noChangeArrowheads="1"/>
            </p:cNvSpPr>
            <p:nvPr/>
          </p:nvSpPr>
          <p:spPr bwMode="auto">
            <a:xfrm>
              <a:off x="4356100" y="49244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54" name="Picture 3521"/>
            <p:cNvPicPr>
              <a:picLocks noChangeAspect="1" noChangeArrowheads="1"/>
            </p:cNvPicPr>
            <p:nvPr/>
          </p:nvPicPr>
          <p:blipFill>
            <a:blip r:embed="rId227" cstate="print"/>
            <a:srcRect/>
            <a:stretch>
              <a:fillRect/>
            </a:stretch>
          </p:blipFill>
          <p:spPr bwMode="auto">
            <a:xfrm>
              <a:off x="4364038" y="49387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55" name="Rectangle 3522"/>
            <p:cNvSpPr>
              <a:spLocks noChangeArrowheads="1"/>
            </p:cNvSpPr>
            <p:nvPr/>
          </p:nvSpPr>
          <p:spPr bwMode="auto">
            <a:xfrm>
              <a:off x="4356100" y="49244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56" name="Rectangle 3523"/>
            <p:cNvSpPr>
              <a:spLocks noChangeArrowheads="1"/>
            </p:cNvSpPr>
            <p:nvPr/>
          </p:nvSpPr>
          <p:spPr bwMode="auto">
            <a:xfrm>
              <a:off x="4481513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57" name="Picture 3524"/>
            <p:cNvPicPr>
              <a:picLocks noChangeAspect="1" noChangeArrowheads="1"/>
            </p:cNvPicPr>
            <p:nvPr/>
          </p:nvPicPr>
          <p:blipFill>
            <a:blip r:embed="rId228" cstate="print"/>
            <a:srcRect/>
            <a:stretch>
              <a:fillRect/>
            </a:stretch>
          </p:blipFill>
          <p:spPr bwMode="auto">
            <a:xfrm>
              <a:off x="4483100" y="47132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58" name="Rectangle 3525"/>
            <p:cNvSpPr>
              <a:spLocks noChangeArrowheads="1"/>
            </p:cNvSpPr>
            <p:nvPr/>
          </p:nvSpPr>
          <p:spPr bwMode="auto">
            <a:xfrm>
              <a:off x="4481513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59" name="Rectangle 3526"/>
            <p:cNvSpPr>
              <a:spLocks noChangeArrowheads="1"/>
            </p:cNvSpPr>
            <p:nvPr/>
          </p:nvSpPr>
          <p:spPr bwMode="auto">
            <a:xfrm>
              <a:off x="4270375" y="48529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60" name="Picture 3527"/>
            <p:cNvPicPr>
              <a:picLocks noChangeAspect="1" noChangeArrowheads="1"/>
            </p:cNvPicPr>
            <p:nvPr/>
          </p:nvPicPr>
          <p:blipFill>
            <a:blip r:embed="rId229" cstate="print"/>
            <a:srcRect/>
            <a:stretch>
              <a:fillRect/>
            </a:stretch>
          </p:blipFill>
          <p:spPr bwMode="auto">
            <a:xfrm>
              <a:off x="4284663" y="48529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61" name="Rectangle 3528"/>
            <p:cNvSpPr>
              <a:spLocks noChangeArrowheads="1"/>
            </p:cNvSpPr>
            <p:nvPr/>
          </p:nvSpPr>
          <p:spPr bwMode="auto">
            <a:xfrm>
              <a:off x="4271963" y="48529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62" name="Rectangle 3529"/>
            <p:cNvSpPr>
              <a:spLocks noChangeArrowheads="1"/>
            </p:cNvSpPr>
            <p:nvPr/>
          </p:nvSpPr>
          <p:spPr bwMode="auto">
            <a:xfrm>
              <a:off x="4257675" y="4649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63" name="Picture 3530"/>
            <p:cNvPicPr>
              <a:picLocks noChangeAspect="1" noChangeArrowheads="1"/>
            </p:cNvPicPr>
            <p:nvPr/>
          </p:nvPicPr>
          <p:blipFill>
            <a:blip r:embed="rId230" cstate="print"/>
            <a:srcRect/>
            <a:stretch>
              <a:fillRect/>
            </a:stretch>
          </p:blipFill>
          <p:spPr bwMode="auto">
            <a:xfrm>
              <a:off x="4264025" y="4651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64" name="Rectangle 3531"/>
            <p:cNvSpPr>
              <a:spLocks noChangeArrowheads="1"/>
            </p:cNvSpPr>
            <p:nvPr/>
          </p:nvSpPr>
          <p:spPr bwMode="auto">
            <a:xfrm>
              <a:off x="4257675" y="4649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65" name="Rectangle 3532"/>
            <p:cNvSpPr>
              <a:spLocks noChangeArrowheads="1"/>
            </p:cNvSpPr>
            <p:nvPr/>
          </p:nvSpPr>
          <p:spPr bwMode="auto">
            <a:xfrm>
              <a:off x="4200525" y="46640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66" name="Picture 3533"/>
            <p:cNvPicPr>
              <a:picLocks noChangeAspect="1" noChangeArrowheads="1"/>
            </p:cNvPicPr>
            <p:nvPr/>
          </p:nvPicPr>
          <p:blipFill>
            <a:blip r:embed="rId231" cstate="print"/>
            <a:srcRect/>
            <a:stretch>
              <a:fillRect/>
            </a:stretch>
          </p:blipFill>
          <p:spPr bwMode="auto">
            <a:xfrm>
              <a:off x="4208463" y="46704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67" name="Rectangle 3534"/>
            <p:cNvSpPr>
              <a:spLocks noChangeArrowheads="1"/>
            </p:cNvSpPr>
            <p:nvPr/>
          </p:nvSpPr>
          <p:spPr bwMode="auto">
            <a:xfrm>
              <a:off x="4200525" y="46640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68" name="Rectangle 3535"/>
            <p:cNvSpPr>
              <a:spLocks noChangeArrowheads="1"/>
            </p:cNvSpPr>
            <p:nvPr/>
          </p:nvSpPr>
          <p:spPr bwMode="auto">
            <a:xfrm>
              <a:off x="4200525" y="47942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69" name="Picture 3536"/>
            <p:cNvPicPr>
              <a:picLocks noChangeAspect="1" noChangeArrowheads="1"/>
            </p:cNvPicPr>
            <p:nvPr/>
          </p:nvPicPr>
          <p:blipFill>
            <a:blip r:embed="rId232" cstate="print"/>
            <a:srcRect/>
            <a:stretch>
              <a:fillRect/>
            </a:stretch>
          </p:blipFill>
          <p:spPr bwMode="auto">
            <a:xfrm>
              <a:off x="4208463" y="48006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70" name="Rectangle 3537"/>
            <p:cNvSpPr>
              <a:spLocks noChangeArrowheads="1"/>
            </p:cNvSpPr>
            <p:nvPr/>
          </p:nvSpPr>
          <p:spPr bwMode="auto">
            <a:xfrm>
              <a:off x="4200525" y="47942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71" name="Rectangle 3538"/>
            <p:cNvSpPr>
              <a:spLocks noChangeArrowheads="1"/>
            </p:cNvSpPr>
            <p:nvPr/>
          </p:nvSpPr>
          <p:spPr bwMode="auto">
            <a:xfrm>
              <a:off x="4270375" y="4824413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72" name="Picture 3539"/>
            <p:cNvPicPr>
              <a:picLocks noChangeAspect="1" noChangeArrowheads="1"/>
            </p:cNvPicPr>
            <p:nvPr/>
          </p:nvPicPr>
          <p:blipFill>
            <a:blip r:embed="rId233" cstate="print"/>
            <a:srcRect/>
            <a:stretch>
              <a:fillRect/>
            </a:stretch>
          </p:blipFill>
          <p:spPr bwMode="auto">
            <a:xfrm>
              <a:off x="4279900" y="4835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73" name="Rectangle 3540"/>
            <p:cNvSpPr>
              <a:spLocks noChangeArrowheads="1"/>
            </p:cNvSpPr>
            <p:nvPr/>
          </p:nvSpPr>
          <p:spPr bwMode="auto">
            <a:xfrm>
              <a:off x="4271963" y="48244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74" name="Rectangle 3541"/>
            <p:cNvSpPr>
              <a:spLocks noChangeArrowheads="1"/>
            </p:cNvSpPr>
            <p:nvPr/>
          </p:nvSpPr>
          <p:spPr bwMode="auto">
            <a:xfrm>
              <a:off x="4284663" y="52006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75" name="Picture 3542"/>
            <p:cNvPicPr>
              <a:picLocks noChangeAspect="1" noChangeArrowheads="1"/>
            </p:cNvPicPr>
            <p:nvPr/>
          </p:nvPicPr>
          <p:blipFill>
            <a:blip r:embed="rId234" cstate="print"/>
            <a:srcRect/>
            <a:stretch>
              <a:fillRect/>
            </a:stretch>
          </p:blipFill>
          <p:spPr bwMode="auto">
            <a:xfrm>
              <a:off x="4286250" y="52085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76" name="Rectangle 3543"/>
            <p:cNvSpPr>
              <a:spLocks noChangeArrowheads="1"/>
            </p:cNvSpPr>
            <p:nvPr/>
          </p:nvSpPr>
          <p:spPr bwMode="auto">
            <a:xfrm>
              <a:off x="4284663" y="5200650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77" name="Rectangle 3544"/>
            <p:cNvSpPr>
              <a:spLocks noChangeArrowheads="1"/>
            </p:cNvSpPr>
            <p:nvPr/>
          </p:nvSpPr>
          <p:spPr bwMode="auto">
            <a:xfrm>
              <a:off x="3863975" y="47371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78" name="Picture 3545"/>
            <p:cNvPicPr>
              <a:picLocks noChangeAspect="1" noChangeArrowheads="1"/>
            </p:cNvPicPr>
            <p:nvPr/>
          </p:nvPicPr>
          <p:blipFill>
            <a:blip r:embed="rId235" cstate="print"/>
            <a:srcRect/>
            <a:stretch>
              <a:fillRect/>
            </a:stretch>
          </p:blipFill>
          <p:spPr bwMode="auto">
            <a:xfrm>
              <a:off x="3871913" y="4738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79" name="Rectangle 3546"/>
            <p:cNvSpPr>
              <a:spLocks noChangeArrowheads="1"/>
            </p:cNvSpPr>
            <p:nvPr/>
          </p:nvSpPr>
          <p:spPr bwMode="auto">
            <a:xfrm>
              <a:off x="3863975" y="47371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80" name="Rectangle 3547"/>
            <p:cNvSpPr>
              <a:spLocks noChangeArrowheads="1"/>
            </p:cNvSpPr>
            <p:nvPr/>
          </p:nvSpPr>
          <p:spPr bwMode="auto">
            <a:xfrm>
              <a:off x="4356100" y="45767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81" name="Picture 3548"/>
            <p:cNvPicPr>
              <a:picLocks noChangeAspect="1" noChangeArrowheads="1"/>
            </p:cNvPicPr>
            <p:nvPr/>
          </p:nvPicPr>
          <p:blipFill>
            <a:blip r:embed="rId236" cstate="print"/>
            <a:srcRect/>
            <a:stretch>
              <a:fillRect/>
            </a:stretch>
          </p:blipFill>
          <p:spPr bwMode="auto">
            <a:xfrm>
              <a:off x="4357688" y="4581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82" name="Rectangle 3549"/>
            <p:cNvSpPr>
              <a:spLocks noChangeArrowheads="1"/>
            </p:cNvSpPr>
            <p:nvPr/>
          </p:nvSpPr>
          <p:spPr bwMode="auto">
            <a:xfrm>
              <a:off x="4356100" y="45767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83" name="Rectangle 3550"/>
            <p:cNvSpPr>
              <a:spLocks noChangeArrowheads="1"/>
            </p:cNvSpPr>
            <p:nvPr/>
          </p:nvSpPr>
          <p:spPr bwMode="auto">
            <a:xfrm>
              <a:off x="3808413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84" name="Picture 3551"/>
            <p:cNvPicPr>
              <a:picLocks noChangeAspect="1" noChangeArrowheads="1"/>
            </p:cNvPicPr>
            <p:nvPr/>
          </p:nvPicPr>
          <p:blipFill>
            <a:blip r:embed="rId237" cstate="print"/>
            <a:srcRect/>
            <a:stretch>
              <a:fillRect/>
            </a:stretch>
          </p:blipFill>
          <p:spPr bwMode="auto">
            <a:xfrm>
              <a:off x="3816350" y="44719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85" name="Rectangle 3552"/>
            <p:cNvSpPr>
              <a:spLocks noChangeArrowheads="1"/>
            </p:cNvSpPr>
            <p:nvPr/>
          </p:nvSpPr>
          <p:spPr bwMode="auto">
            <a:xfrm>
              <a:off x="3808413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86" name="Rectangle 3553"/>
            <p:cNvSpPr>
              <a:spLocks noChangeArrowheads="1"/>
            </p:cNvSpPr>
            <p:nvPr/>
          </p:nvSpPr>
          <p:spPr bwMode="auto">
            <a:xfrm>
              <a:off x="3414713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87" name="Picture 3554"/>
            <p:cNvPicPr>
              <a:picLocks noChangeAspect="1" noChangeArrowheads="1"/>
            </p:cNvPicPr>
            <p:nvPr/>
          </p:nvPicPr>
          <p:blipFill>
            <a:blip r:embed="rId238" cstate="print"/>
            <a:srcRect/>
            <a:stretch>
              <a:fillRect/>
            </a:stretch>
          </p:blipFill>
          <p:spPr bwMode="auto">
            <a:xfrm>
              <a:off x="3425825" y="50339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88" name="Rectangle 3555"/>
            <p:cNvSpPr>
              <a:spLocks noChangeArrowheads="1"/>
            </p:cNvSpPr>
            <p:nvPr/>
          </p:nvSpPr>
          <p:spPr bwMode="auto">
            <a:xfrm>
              <a:off x="3414713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89" name="Rectangle 3556"/>
            <p:cNvSpPr>
              <a:spLocks noChangeArrowheads="1"/>
            </p:cNvSpPr>
            <p:nvPr/>
          </p:nvSpPr>
          <p:spPr bwMode="auto">
            <a:xfrm>
              <a:off x="3582988" y="44323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90" name="Picture 3557"/>
            <p:cNvPicPr>
              <a:picLocks noChangeAspect="1" noChangeArrowheads="1"/>
            </p:cNvPicPr>
            <p:nvPr/>
          </p:nvPicPr>
          <p:blipFill>
            <a:blip r:embed="rId239" cstate="print"/>
            <a:srcRect/>
            <a:stretch>
              <a:fillRect/>
            </a:stretch>
          </p:blipFill>
          <p:spPr bwMode="auto">
            <a:xfrm>
              <a:off x="3586163" y="44402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91" name="Rectangle 3558"/>
            <p:cNvSpPr>
              <a:spLocks noChangeArrowheads="1"/>
            </p:cNvSpPr>
            <p:nvPr/>
          </p:nvSpPr>
          <p:spPr bwMode="auto">
            <a:xfrm>
              <a:off x="3582988" y="44323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92" name="Rectangle 3559"/>
            <p:cNvSpPr>
              <a:spLocks noChangeArrowheads="1"/>
            </p:cNvSpPr>
            <p:nvPr/>
          </p:nvSpPr>
          <p:spPr bwMode="auto">
            <a:xfrm>
              <a:off x="3597275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93" name="Picture 3560"/>
            <p:cNvPicPr>
              <a:picLocks noChangeAspect="1" noChangeArrowheads="1"/>
            </p:cNvPicPr>
            <p:nvPr/>
          </p:nvPicPr>
          <p:blipFill>
            <a:blip r:embed="rId240" cstate="print"/>
            <a:srcRect/>
            <a:stretch>
              <a:fillRect/>
            </a:stretch>
          </p:blipFill>
          <p:spPr bwMode="auto">
            <a:xfrm>
              <a:off x="3602038" y="39417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94" name="Rectangle 3561"/>
            <p:cNvSpPr>
              <a:spLocks noChangeArrowheads="1"/>
            </p:cNvSpPr>
            <p:nvPr/>
          </p:nvSpPr>
          <p:spPr bwMode="auto">
            <a:xfrm>
              <a:off x="3597275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95" name="Rectangle 3562"/>
            <p:cNvSpPr>
              <a:spLocks noChangeArrowheads="1"/>
            </p:cNvSpPr>
            <p:nvPr/>
          </p:nvSpPr>
          <p:spPr bwMode="auto">
            <a:xfrm>
              <a:off x="1743075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96" name="Picture 3563"/>
            <p:cNvPicPr>
              <a:picLocks noChangeAspect="1" noChangeArrowheads="1"/>
            </p:cNvPicPr>
            <p:nvPr/>
          </p:nvPicPr>
          <p:blipFill>
            <a:blip r:embed="rId241" cstate="print"/>
            <a:srcRect/>
            <a:stretch>
              <a:fillRect/>
            </a:stretch>
          </p:blipFill>
          <p:spPr bwMode="auto">
            <a:xfrm>
              <a:off x="1754188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97" name="Rectangle 3564"/>
            <p:cNvSpPr>
              <a:spLocks noChangeArrowheads="1"/>
            </p:cNvSpPr>
            <p:nvPr/>
          </p:nvSpPr>
          <p:spPr bwMode="auto">
            <a:xfrm>
              <a:off x="1743075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98" name="Rectangle 3565"/>
            <p:cNvSpPr>
              <a:spLocks noChangeArrowheads="1"/>
            </p:cNvSpPr>
            <p:nvPr/>
          </p:nvSpPr>
          <p:spPr bwMode="auto">
            <a:xfrm>
              <a:off x="3414713" y="3838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99" name="Picture 3566"/>
            <p:cNvPicPr>
              <a:picLocks noChangeAspect="1" noChangeArrowheads="1"/>
            </p:cNvPicPr>
            <p:nvPr/>
          </p:nvPicPr>
          <p:blipFill>
            <a:blip r:embed="rId242" cstate="print"/>
            <a:srcRect/>
            <a:stretch>
              <a:fillRect/>
            </a:stretch>
          </p:blipFill>
          <p:spPr bwMode="auto">
            <a:xfrm>
              <a:off x="3421063" y="38481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00" name="Rectangle 3567"/>
            <p:cNvSpPr>
              <a:spLocks noChangeArrowheads="1"/>
            </p:cNvSpPr>
            <p:nvPr/>
          </p:nvSpPr>
          <p:spPr bwMode="auto">
            <a:xfrm>
              <a:off x="3414713" y="3838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01" name="Rectangle 3568"/>
            <p:cNvSpPr>
              <a:spLocks noChangeArrowheads="1"/>
            </p:cNvSpPr>
            <p:nvPr/>
          </p:nvSpPr>
          <p:spPr bwMode="auto">
            <a:xfrm>
              <a:off x="4411663" y="48529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02" name="Picture 3569"/>
            <p:cNvPicPr>
              <a:picLocks noChangeAspect="1" noChangeArrowheads="1"/>
            </p:cNvPicPr>
            <p:nvPr/>
          </p:nvPicPr>
          <p:blipFill>
            <a:blip r:embed="rId243" cstate="print"/>
            <a:srcRect/>
            <a:stretch>
              <a:fillRect/>
            </a:stretch>
          </p:blipFill>
          <p:spPr bwMode="auto">
            <a:xfrm>
              <a:off x="4424363" y="48561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03" name="Rectangle 3570"/>
            <p:cNvSpPr>
              <a:spLocks noChangeArrowheads="1"/>
            </p:cNvSpPr>
            <p:nvPr/>
          </p:nvSpPr>
          <p:spPr bwMode="auto">
            <a:xfrm>
              <a:off x="4411663" y="48529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04" name="Rectangle 3571"/>
            <p:cNvSpPr>
              <a:spLocks noChangeArrowheads="1"/>
            </p:cNvSpPr>
            <p:nvPr/>
          </p:nvSpPr>
          <p:spPr bwMode="auto">
            <a:xfrm>
              <a:off x="4327525" y="47799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05" name="Picture 3572"/>
            <p:cNvPicPr>
              <a:picLocks noChangeAspect="1" noChangeArrowheads="1"/>
            </p:cNvPicPr>
            <p:nvPr/>
          </p:nvPicPr>
          <p:blipFill>
            <a:blip r:embed="rId244" cstate="print"/>
            <a:srcRect/>
            <a:stretch>
              <a:fillRect/>
            </a:stretch>
          </p:blipFill>
          <p:spPr bwMode="auto">
            <a:xfrm>
              <a:off x="4335463" y="479107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06" name="Rectangle 3573"/>
            <p:cNvSpPr>
              <a:spLocks noChangeArrowheads="1"/>
            </p:cNvSpPr>
            <p:nvPr/>
          </p:nvSpPr>
          <p:spPr bwMode="auto">
            <a:xfrm>
              <a:off x="4327525" y="47799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07" name="Rectangle 3574"/>
            <p:cNvSpPr>
              <a:spLocks noChangeArrowheads="1"/>
            </p:cNvSpPr>
            <p:nvPr/>
          </p:nvSpPr>
          <p:spPr bwMode="auto">
            <a:xfrm>
              <a:off x="4411663" y="50847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08" name="Picture 3575"/>
            <p:cNvPicPr>
              <a:picLocks noChangeAspect="1" noChangeArrowheads="1"/>
            </p:cNvPicPr>
            <p:nvPr/>
          </p:nvPicPr>
          <p:blipFill>
            <a:blip r:embed="rId245" cstate="print"/>
            <a:srcRect/>
            <a:stretch>
              <a:fillRect/>
            </a:stretch>
          </p:blipFill>
          <p:spPr bwMode="auto">
            <a:xfrm>
              <a:off x="4416425" y="5089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09" name="Rectangle 3576"/>
            <p:cNvSpPr>
              <a:spLocks noChangeArrowheads="1"/>
            </p:cNvSpPr>
            <p:nvPr/>
          </p:nvSpPr>
          <p:spPr bwMode="auto">
            <a:xfrm>
              <a:off x="4411663" y="50847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10" name="Rectangle 3577"/>
            <p:cNvSpPr>
              <a:spLocks noChangeArrowheads="1"/>
            </p:cNvSpPr>
            <p:nvPr/>
          </p:nvSpPr>
          <p:spPr bwMode="auto">
            <a:xfrm>
              <a:off x="4565650" y="53022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11" name="Picture 3578"/>
            <p:cNvPicPr>
              <a:picLocks noChangeAspect="1" noChangeArrowheads="1"/>
            </p:cNvPicPr>
            <p:nvPr/>
          </p:nvPicPr>
          <p:blipFill>
            <a:blip r:embed="rId246" cstate="print"/>
            <a:srcRect/>
            <a:stretch>
              <a:fillRect/>
            </a:stretch>
          </p:blipFill>
          <p:spPr bwMode="auto">
            <a:xfrm>
              <a:off x="4567238" y="53038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12" name="Rectangle 3579"/>
            <p:cNvSpPr>
              <a:spLocks noChangeArrowheads="1"/>
            </p:cNvSpPr>
            <p:nvPr/>
          </p:nvSpPr>
          <p:spPr bwMode="auto">
            <a:xfrm>
              <a:off x="4565650" y="53022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13" name="Rectangle 3580"/>
            <p:cNvSpPr>
              <a:spLocks noChangeArrowheads="1"/>
            </p:cNvSpPr>
            <p:nvPr/>
          </p:nvSpPr>
          <p:spPr bwMode="auto">
            <a:xfrm>
              <a:off x="4144963" y="45481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14" name="Picture 3581"/>
            <p:cNvPicPr>
              <a:picLocks noChangeAspect="1" noChangeArrowheads="1"/>
            </p:cNvPicPr>
            <p:nvPr/>
          </p:nvPicPr>
          <p:blipFill>
            <a:blip r:embed="rId247" cstate="print"/>
            <a:srcRect/>
            <a:stretch>
              <a:fillRect/>
            </a:stretch>
          </p:blipFill>
          <p:spPr bwMode="auto">
            <a:xfrm>
              <a:off x="4154488" y="45513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15" name="Rectangle 3582"/>
            <p:cNvSpPr>
              <a:spLocks noChangeArrowheads="1"/>
            </p:cNvSpPr>
            <p:nvPr/>
          </p:nvSpPr>
          <p:spPr bwMode="auto">
            <a:xfrm>
              <a:off x="4144963" y="45481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16" name="Rectangle 3583"/>
            <p:cNvSpPr>
              <a:spLocks noChangeArrowheads="1"/>
            </p:cNvSpPr>
            <p:nvPr/>
          </p:nvSpPr>
          <p:spPr bwMode="auto">
            <a:xfrm>
              <a:off x="4327525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17" name="Picture 3584"/>
            <p:cNvPicPr>
              <a:picLocks noChangeAspect="1" noChangeArrowheads="1"/>
            </p:cNvPicPr>
            <p:nvPr/>
          </p:nvPicPr>
          <p:blipFill>
            <a:blip r:embed="rId248" cstate="print"/>
            <a:srcRect/>
            <a:stretch>
              <a:fillRect/>
            </a:stretch>
          </p:blipFill>
          <p:spPr bwMode="auto">
            <a:xfrm>
              <a:off x="4338638" y="47005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18" name="Rectangle 3585"/>
            <p:cNvSpPr>
              <a:spLocks noChangeArrowheads="1"/>
            </p:cNvSpPr>
            <p:nvPr/>
          </p:nvSpPr>
          <p:spPr bwMode="auto">
            <a:xfrm>
              <a:off x="4327525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19" name="Rectangle 3586"/>
            <p:cNvSpPr>
              <a:spLocks noChangeArrowheads="1"/>
            </p:cNvSpPr>
            <p:nvPr/>
          </p:nvSpPr>
          <p:spPr bwMode="auto">
            <a:xfrm>
              <a:off x="4257675" y="44910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20" name="Picture 3587"/>
            <p:cNvPicPr>
              <a:picLocks noChangeAspect="1" noChangeArrowheads="1"/>
            </p:cNvPicPr>
            <p:nvPr/>
          </p:nvPicPr>
          <p:blipFill>
            <a:blip r:embed="rId249" cstate="print"/>
            <a:srcRect/>
            <a:stretch>
              <a:fillRect/>
            </a:stretch>
          </p:blipFill>
          <p:spPr bwMode="auto">
            <a:xfrm>
              <a:off x="4267200" y="44958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21" name="Rectangle 3588"/>
            <p:cNvSpPr>
              <a:spLocks noChangeArrowheads="1"/>
            </p:cNvSpPr>
            <p:nvPr/>
          </p:nvSpPr>
          <p:spPr bwMode="auto">
            <a:xfrm>
              <a:off x="4257675" y="44910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22" name="Rectangle 3589"/>
            <p:cNvSpPr>
              <a:spLocks noChangeArrowheads="1"/>
            </p:cNvSpPr>
            <p:nvPr/>
          </p:nvSpPr>
          <p:spPr bwMode="auto">
            <a:xfrm>
              <a:off x="4411663" y="46355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23" name="Picture 3590"/>
            <p:cNvPicPr>
              <a:picLocks noChangeAspect="1" noChangeArrowheads="1"/>
            </p:cNvPicPr>
            <p:nvPr/>
          </p:nvPicPr>
          <p:blipFill>
            <a:blip r:embed="rId250" cstate="print"/>
            <a:srcRect/>
            <a:stretch>
              <a:fillRect/>
            </a:stretch>
          </p:blipFill>
          <p:spPr bwMode="auto">
            <a:xfrm>
              <a:off x="4416425" y="46386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24" name="Rectangle 3591"/>
            <p:cNvSpPr>
              <a:spLocks noChangeArrowheads="1"/>
            </p:cNvSpPr>
            <p:nvPr/>
          </p:nvSpPr>
          <p:spPr bwMode="auto">
            <a:xfrm>
              <a:off x="4411663" y="46355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28" name="Rectangle 3595"/>
            <p:cNvSpPr>
              <a:spLocks noChangeArrowheads="1"/>
            </p:cNvSpPr>
            <p:nvPr/>
          </p:nvSpPr>
          <p:spPr bwMode="auto">
            <a:xfrm>
              <a:off x="4356100" y="47371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29" name="Picture 3596"/>
            <p:cNvPicPr>
              <a:picLocks noChangeAspect="1" noChangeArrowheads="1"/>
            </p:cNvPicPr>
            <p:nvPr/>
          </p:nvPicPr>
          <p:blipFill>
            <a:blip r:embed="rId251" cstate="print"/>
            <a:srcRect/>
            <a:stretch>
              <a:fillRect/>
            </a:stretch>
          </p:blipFill>
          <p:spPr bwMode="auto">
            <a:xfrm>
              <a:off x="4364038" y="47498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30" name="Rectangle 3597"/>
            <p:cNvSpPr>
              <a:spLocks noChangeArrowheads="1"/>
            </p:cNvSpPr>
            <p:nvPr/>
          </p:nvSpPr>
          <p:spPr bwMode="auto">
            <a:xfrm>
              <a:off x="4356100" y="47371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2531" name="Gruppo 800"/>
          <p:cNvGrpSpPr/>
          <p:nvPr/>
        </p:nvGrpSpPr>
        <p:grpSpPr>
          <a:xfrm>
            <a:off x="4007603" y="1184320"/>
            <a:ext cx="3608820" cy="4775155"/>
            <a:chOff x="4033838" y="1384300"/>
            <a:chExt cx="3587750" cy="4221163"/>
          </a:xfrm>
          <a:solidFill>
            <a:srgbClr val="00B0F0">
              <a:alpha val="20000"/>
            </a:srgbClr>
          </a:solidFill>
        </p:grpSpPr>
        <p:sp>
          <p:nvSpPr>
            <p:cNvPr id="2532" name="Rectangle 6494"/>
            <p:cNvSpPr>
              <a:spLocks noChangeArrowheads="1"/>
            </p:cNvSpPr>
            <p:nvPr/>
          </p:nvSpPr>
          <p:spPr bwMode="auto">
            <a:xfrm>
              <a:off x="4438651" y="3698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3" name="Rectangle 6496"/>
            <p:cNvSpPr>
              <a:spLocks noChangeArrowheads="1"/>
            </p:cNvSpPr>
            <p:nvPr/>
          </p:nvSpPr>
          <p:spPr bwMode="auto">
            <a:xfrm>
              <a:off x="4438651" y="3698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4" name="Rectangle 6497"/>
            <p:cNvSpPr>
              <a:spLocks noChangeArrowheads="1"/>
            </p:cNvSpPr>
            <p:nvPr/>
          </p:nvSpPr>
          <p:spPr bwMode="auto">
            <a:xfrm>
              <a:off x="4675188" y="4029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5" name="Rectangle 6499"/>
            <p:cNvSpPr>
              <a:spLocks noChangeArrowheads="1"/>
            </p:cNvSpPr>
            <p:nvPr/>
          </p:nvSpPr>
          <p:spPr bwMode="auto">
            <a:xfrm>
              <a:off x="4675188" y="4029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6" name="Rectangle 6500"/>
            <p:cNvSpPr>
              <a:spLocks noChangeArrowheads="1"/>
            </p:cNvSpPr>
            <p:nvPr/>
          </p:nvSpPr>
          <p:spPr bwMode="auto">
            <a:xfrm>
              <a:off x="4103688" y="17145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7" name="Rectangle 6502"/>
            <p:cNvSpPr>
              <a:spLocks noChangeArrowheads="1"/>
            </p:cNvSpPr>
            <p:nvPr/>
          </p:nvSpPr>
          <p:spPr bwMode="auto">
            <a:xfrm>
              <a:off x="4103688" y="17145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8" name="Rectangle 6503"/>
            <p:cNvSpPr>
              <a:spLocks noChangeArrowheads="1"/>
            </p:cNvSpPr>
            <p:nvPr/>
          </p:nvSpPr>
          <p:spPr bwMode="auto">
            <a:xfrm>
              <a:off x="4033838" y="3074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9" name="Rectangle 6505"/>
            <p:cNvSpPr>
              <a:spLocks noChangeArrowheads="1"/>
            </p:cNvSpPr>
            <p:nvPr/>
          </p:nvSpPr>
          <p:spPr bwMode="auto">
            <a:xfrm>
              <a:off x="4033838" y="3074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0" name="Rectangle 6506"/>
            <p:cNvSpPr>
              <a:spLocks noChangeArrowheads="1"/>
            </p:cNvSpPr>
            <p:nvPr/>
          </p:nvSpPr>
          <p:spPr bwMode="auto">
            <a:xfrm>
              <a:off x="452278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1" name="Rectangle 6508"/>
            <p:cNvSpPr>
              <a:spLocks noChangeArrowheads="1"/>
            </p:cNvSpPr>
            <p:nvPr/>
          </p:nvSpPr>
          <p:spPr bwMode="auto">
            <a:xfrm>
              <a:off x="452278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2" name="Rectangle 6509"/>
            <p:cNvSpPr>
              <a:spLocks noChangeArrowheads="1"/>
            </p:cNvSpPr>
            <p:nvPr/>
          </p:nvSpPr>
          <p:spPr bwMode="auto">
            <a:xfrm>
              <a:off x="4479926" y="40798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3" name="Rectangle 6511"/>
            <p:cNvSpPr>
              <a:spLocks noChangeArrowheads="1"/>
            </p:cNvSpPr>
            <p:nvPr/>
          </p:nvSpPr>
          <p:spPr bwMode="auto">
            <a:xfrm>
              <a:off x="4479926" y="40798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4" name="Rectangle 6512"/>
            <p:cNvSpPr>
              <a:spLocks noChangeArrowheads="1"/>
            </p:cNvSpPr>
            <p:nvPr/>
          </p:nvSpPr>
          <p:spPr bwMode="auto">
            <a:xfrm>
              <a:off x="4298951" y="3240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5" name="Rectangle 6514"/>
            <p:cNvSpPr>
              <a:spLocks noChangeArrowheads="1"/>
            </p:cNvSpPr>
            <p:nvPr/>
          </p:nvSpPr>
          <p:spPr bwMode="auto">
            <a:xfrm>
              <a:off x="4298951" y="3240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6" name="Rectangle 6515"/>
            <p:cNvSpPr>
              <a:spLocks noChangeArrowheads="1"/>
            </p:cNvSpPr>
            <p:nvPr/>
          </p:nvSpPr>
          <p:spPr bwMode="auto">
            <a:xfrm>
              <a:off x="4354513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7" name="Rectangle 6517"/>
            <p:cNvSpPr>
              <a:spLocks noChangeArrowheads="1"/>
            </p:cNvSpPr>
            <p:nvPr/>
          </p:nvSpPr>
          <p:spPr bwMode="auto">
            <a:xfrm>
              <a:off x="4354513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8" name="Rectangle 6518"/>
            <p:cNvSpPr>
              <a:spLocks noChangeArrowheads="1"/>
            </p:cNvSpPr>
            <p:nvPr/>
          </p:nvSpPr>
          <p:spPr bwMode="auto">
            <a:xfrm>
              <a:off x="4048126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9" name="Rectangle 6520"/>
            <p:cNvSpPr>
              <a:spLocks noChangeArrowheads="1"/>
            </p:cNvSpPr>
            <p:nvPr/>
          </p:nvSpPr>
          <p:spPr bwMode="auto">
            <a:xfrm>
              <a:off x="4048126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0" name="Rectangle 6521"/>
            <p:cNvSpPr>
              <a:spLocks noChangeArrowheads="1"/>
            </p:cNvSpPr>
            <p:nvPr/>
          </p:nvSpPr>
          <p:spPr bwMode="auto">
            <a:xfrm>
              <a:off x="4243388" y="2846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1" name="Rectangle 6523"/>
            <p:cNvSpPr>
              <a:spLocks noChangeArrowheads="1"/>
            </p:cNvSpPr>
            <p:nvPr/>
          </p:nvSpPr>
          <p:spPr bwMode="auto">
            <a:xfrm>
              <a:off x="4243388" y="2846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2" name="Rectangle 6524"/>
            <p:cNvSpPr>
              <a:spLocks noChangeArrowheads="1"/>
            </p:cNvSpPr>
            <p:nvPr/>
          </p:nvSpPr>
          <p:spPr bwMode="auto">
            <a:xfrm>
              <a:off x="5122863" y="44735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3" name="Rectangle 6526"/>
            <p:cNvSpPr>
              <a:spLocks noChangeArrowheads="1"/>
            </p:cNvSpPr>
            <p:nvPr/>
          </p:nvSpPr>
          <p:spPr bwMode="auto">
            <a:xfrm>
              <a:off x="5122863" y="44735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4" name="Rectangle 6527"/>
            <p:cNvSpPr>
              <a:spLocks noChangeArrowheads="1"/>
            </p:cNvSpPr>
            <p:nvPr/>
          </p:nvSpPr>
          <p:spPr bwMode="auto">
            <a:xfrm>
              <a:off x="4857751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5" name="Rectangle 6529"/>
            <p:cNvSpPr>
              <a:spLocks noChangeArrowheads="1"/>
            </p:cNvSpPr>
            <p:nvPr/>
          </p:nvSpPr>
          <p:spPr bwMode="auto">
            <a:xfrm>
              <a:off x="4857751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6" name="Rectangle 6530"/>
            <p:cNvSpPr>
              <a:spLocks noChangeArrowheads="1"/>
            </p:cNvSpPr>
            <p:nvPr/>
          </p:nvSpPr>
          <p:spPr bwMode="auto">
            <a:xfrm>
              <a:off x="4605338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7" name="Rectangle 6532"/>
            <p:cNvSpPr>
              <a:spLocks noChangeArrowheads="1"/>
            </p:cNvSpPr>
            <p:nvPr/>
          </p:nvSpPr>
          <p:spPr bwMode="auto">
            <a:xfrm>
              <a:off x="4605338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8" name="Rectangle 6533"/>
            <p:cNvSpPr>
              <a:spLocks noChangeArrowheads="1"/>
            </p:cNvSpPr>
            <p:nvPr/>
          </p:nvSpPr>
          <p:spPr bwMode="auto">
            <a:xfrm>
              <a:off x="4633913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9" name="Rectangle 6535"/>
            <p:cNvSpPr>
              <a:spLocks noChangeArrowheads="1"/>
            </p:cNvSpPr>
            <p:nvPr/>
          </p:nvSpPr>
          <p:spPr bwMode="auto">
            <a:xfrm>
              <a:off x="4633913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0" name="Rectangle 6536"/>
            <p:cNvSpPr>
              <a:spLocks noChangeArrowheads="1"/>
            </p:cNvSpPr>
            <p:nvPr/>
          </p:nvSpPr>
          <p:spPr bwMode="auto">
            <a:xfrm>
              <a:off x="4592638" y="4716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1" name="Rectangle 6538"/>
            <p:cNvSpPr>
              <a:spLocks noChangeArrowheads="1"/>
            </p:cNvSpPr>
            <p:nvPr/>
          </p:nvSpPr>
          <p:spPr bwMode="auto">
            <a:xfrm>
              <a:off x="4592638" y="4716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2" name="Rectangle 6539"/>
            <p:cNvSpPr>
              <a:spLocks noChangeArrowheads="1"/>
            </p:cNvSpPr>
            <p:nvPr/>
          </p:nvSpPr>
          <p:spPr bwMode="auto">
            <a:xfrm>
              <a:off x="5318126" y="4830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3" name="Rectangle 6541"/>
            <p:cNvSpPr>
              <a:spLocks noChangeArrowheads="1"/>
            </p:cNvSpPr>
            <p:nvPr/>
          </p:nvSpPr>
          <p:spPr bwMode="auto">
            <a:xfrm>
              <a:off x="5318126" y="4830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4" name="Rectangle 6542"/>
            <p:cNvSpPr>
              <a:spLocks noChangeArrowheads="1"/>
            </p:cNvSpPr>
            <p:nvPr/>
          </p:nvSpPr>
          <p:spPr bwMode="auto">
            <a:xfrm>
              <a:off x="450850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5" name="Rectangle 6544"/>
            <p:cNvSpPr>
              <a:spLocks noChangeArrowheads="1"/>
            </p:cNvSpPr>
            <p:nvPr/>
          </p:nvSpPr>
          <p:spPr bwMode="auto">
            <a:xfrm>
              <a:off x="450850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6" name="Rectangle 6545"/>
            <p:cNvSpPr>
              <a:spLocks noChangeArrowheads="1"/>
            </p:cNvSpPr>
            <p:nvPr/>
          </p:nvSpPr>
          <p:spPr bwMode="auto">
            <a:xfrm>
              <a:off x="4535488" y="45370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7" name="Rectangle 6547"/>
            <p:cNvSpPr>
              <a:spLocks noChangeArrowheads="1"/>
            </p:cNvSpPr>
            <p:nvPr/>
          </p:nvSpPr>
          <p:spPr bwMode="auto">
            <a:xfrm>
              <a:off x="4535488" y="45370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8" name="Rectangle 6548"/>
            <p:cNvSpPr>
              <a:spLocks noChangeArrowheads="1"/>
            </p:cNvSpPr>
            <p:nvPr/>
          </p:nvSpPr>
          <p:spPr bwMode="auto">
            <a:xfrm>
              <a:off x="4549776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9" name="Rectangle 6550"/>
            <p:cNvSpPr>
              <a:spLocks noChangeArrowheads="1"/>
            </p:cNvSpPr>
            <p:nvPr/>
          </p:nvSpPr>
          <p:spPr bwMode="auto">
            <a:xfrm>
              <a:off x="4549776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0" name="Rectangle 6551"/>
            <p:cNvSpPr>
              <a:spLocks noChangeArrowheads="1"/>
            </p:cNvSpPr>
            <p:nvPr/>
          </p:nvSpPr>
          <p:spPr bwMode="auto">
            <a:xfrm>
              <a:off x="4535488" y="4283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1" name="Rectangle 6553"/>
            <p:cNvSpPr>
              <a:spLocks noChangeArrowheads="1"/>
            </p:cNvSpPr>
            <p:nvPr/>
          </p:nvSpPr>
          <p:spPr bwMode="auto">
            <a:xfrm>
              <a:off x="4535488" y="4283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2" name="Rectangle 6554"/>
            <p:cNvSpPr>
              <a:spLocks noChangeArrowheads="1"/>
            </p:cNvSpPr>
            <p:nvPr/>
          </p:nvSpPr>
          <p:spPr bwMode="auto">
            <a:xfrm>
              <a:off x="4703763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3" name="Rectangle 6556"/>
            <p:cNvSpPr>
              <a:spLocks noChangeArrowheads="1"/>
            </p:cNvSpPr>
            <p:nvPr/>
          </p:nvSpPr>
          <p:spPr bwMode="auto">
            <a:xfrm>
              <a:off x="4703763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4" name="Rectangle 6557"/>
            <p:cNvSpPr>
              <a:spLocks noChangeArrowheads="1"/>
            </p:cNvSpPr>
            <p:nvPr/>
          </p:nvSpPr>
          <p:spPr bwMode="auto">
            <a:xfrm>
              <a:off x="4522788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5" name="Rectangle 6559"/>
            <p:cNvSpPr>
              <a:spLocks noChangeArrowheads="1"/>
            </p:cNvSpPr>
            <p:nvPr/>
          </p:nvSpPr>
          <p:spPr bwMode="auto">
            <a:xfrm>
              <a:off x="4522788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6" name="Rectangle 6560"/>
            <p:cNvSpPr>
              <a:spLocks noChangeArrowheads="1"/>
            </p:cNvSpPr>
            <p:nvPr/>
          </p:nvSpPr>
          <p:spPr bwMode="auto">
            <a:xfrm>
              <a:off x="4549776" y="44735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7" name="Rectangle 6562"/>
            <p:cNvSpPr>
              <a:spLocks noChangeArrowheads="1"/>
            </p:cNvSpPr>
            <p:nvPr/>
          </p:nvSpPr>
          <p:spPr bwMode="auto">
            <a:xfrm>
              <a:off x="4549776" y="44735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8" name="Rectangle 6563"/>
            <p:cNvSpPr>
              <a:spLocks noChangeArrowheads="1"/>
            </p:cNvSpPr>
            <p:nvPr/>
          </p:nvSpPr>
          <p:spPr bwMode="auto">
            <a:xfrm>
              <a:off x="4675188" y="44862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9" name="Rectangle 6565"/>
            <p:cNvSpPr>
              <a:spLocks noChangeArrowheads="1"/>
            </p:cNvSpPr>
            <p:nvPr/>
          </p:nvSpPr>
          <p:spPr bwMode="auto">
            <a:xfrm>
              <a:off x="4675188" y="44862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0" name="Rectangle 6566"/>
            <p:cNvSpPr>
              <a:spLocks noChangeArrowheads="1"/>
            </p:cNvSpPr>
            <p:nvPr/>
          </p:nvSpPr>
          <p:spPr bwMode="auto">
            <a:xfrm>
              <a:off x="4718051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1" name="Rectangle 6568"/>
            <p:cNvSpPr>
              <a:spLocks noChangeArrowheads="1"/>
            </p:cNvSpPr>
            <p:nvPr/>
          </p:nvSpPr>
          <p:spPr bwMode="auto">
            <a:xfrm>
              <a:off x="4718051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2" name="Rectangle 6569"/>
            <p:cNvSpPr>
              <a:spLocks noChangeArrowheads="1"/>
            </p:cNvSpPr>
            <p:nvPr/>
          </p:nvSpPr>
          <p:spPr bwMode="auto">
            <a:xfrm>
              <a:off x="4689476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3" name="Rectangle 6571"/>
            <p:cNvSpPr>
              <a:spLocks noChangeArrowheads="1"/>
            </p:cNvSpPr>
            <p:nvPr/>
          </p:nvSpPr>
          <p:spPr bwMode="auto">
            <a:xfrm>
              <a:off x="4689476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4" name="Rectangle 6572"/>
            <p:cNvSpPr>
              <a:spLocks noChangeArrowheads="1"/>
            </p:cNvSpPr>
            <p:nvPr/>
          </p:nvSpPr>
          <p:spPr bwMode="auto">
            <a:xfrm>
              <a:off x="4800601" y="4576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5" name="Rectangle 6574"/>
            <p:cNvSpPr>
              <a:spLocks noChangeArrowheads="1"/>
            </p:cNvSpPr>
            <p:nvPr/>
          </p:nvSpPr>
          <p:spPr bwMode="auto">
            <a:xfrm>
              <a:off x="4800601" y="4576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6" name="Rectangle 6575"/>
            <p:cNvSpPr>
              <a:spLocks noChangeArrowheads="1"/>
            </p:cNvSpPr>
            <p:nvPr/>
          </p:nvSpPr>
          <p:spPr bwMode="auto">
            <a:xfrm>
              <a:off x="4718051" y="44989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7" name="Rectangle 6577"/>
            <p:cNvSpPr>
              <a:spLocks noChangeArrowheads="1"/>
            </p:cNvSpPr>
            <p:nvPr/>
          </p:nvSpPr>
          <p:spPr bwMode="auto">
            <a:xfrm>
              <a:off x="4718051" y="44989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8" name="Rectangle 6578"/>
            <p:cNvSpPr>
              <a:spLocks noChangeArrowheads="1"/>
            </p:cNvSpPr>
            <p:nvPr/>
          </p:nvSpPr>
          <p:spPr bwMode="auto">
            <a:xfrm>
              <a:off x="4759326" y="44227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9" name="Rectangle 6580"/>
            <p:cNvSpPr>
              <a:spLocks noChangeArrowheads="1"/>
            </p:cNvSpPr>
            <p:nvPr/>
          </p:nvSpPr>
          <p:spPr bwMode="auto">
            <a:xfrm>
              <a:off x="4759326" y="44227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0" name="Rectangle 6581"/>
            <p:cNvSpPr>
              <a:spLocks noChangeArrowheads="1"/>
            </p:cNvSpPr>
            <p:nvPr/>
          </p:nvSpPr>
          <p:spPr bwMode="auto">
            <a:xfrm>
              <a:off x="4703763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1" name="Rectangle 6583"/>
            <p:cNvSpPr>
              <a:spLocks noChangeArrowheads="1"/>
            </p:cNvSpPr>
            <p:nvPr/>
          </p:nvSpPr>
          <p:spPr bwMode="auto">
            <a:xfrm>
              <a:off x="4703763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2" name="Rectangle 6584"/>
            <p:cNvSpPr>
              <a:spLocks noChangeArrowheads="1"/>
            </p:cNvSpPr>
            <p:nvPr/>
          </p:nvSpPr>
          <p:spPr bwMode="auto">
            <a:xfrm>
              <a:off x="4619626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3" name="Rectangle 6586"/>
            <p:cNvSpPr>
              <a:spLocks noChangeArrowheads="1"/>
            </p:cNvSpPr>
            <p:nvPr/>
          </p:nvSpPr>
          <p:spPr bwMode="auto">
            <a:xfrm>
              <a:off x="4619626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4" name="Rectangle 6587"/>
            <p:cNvSpPr>
              <a:spLocks noChangeArrowheads="1"/>
            </p:cNvSpPr>
            <p:nvPr/>
          </p:nvSpPr>
          <p:spPr bwMode="auto">
            <a:xfrm>
              <a:off x="4689476" y="4551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5" name="Rectangle 6589"/>
            <p:cNvSpPr>
              <a:spLocks noChangeArrowheads="1"/>
            </p:cNvSpPr>
            <p:nvPr/>
          </p:nvSpPr>
          <p:spPr bwMode="auto">
            <a:xfrm>
              <a:off x="4689476" y="4551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6" name="Rectangle 6590"/>
            <p:cNvSpPr>
              <a:spLocks noChangeArrowheads="1"/>
            </p:cNvSpPr>
            <p:nvPr/>
          </p:nvSpPr>
          <p:spPr bwMode="auto">
            <a:xfrm>
              <a:off x="4605338" y="44608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7" name="Rectangle 6592"/>
            <p:cNvSpPr>
              <a:spLocks noChangeArrowheads="1"/>
            </p:cNvSpPr>
            <p:nvPr/>
          </p:nvSpPr>
          <p:spPr bwMode="auto">
            <a:xfrm>
              <a:off x="4605338" y="44608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8" name="Rectangle 6593"/>
            <p:cNvSpPr>
              <a:spLocks noChangeArrowheads="1"/>
            </p:cNvSpPr>
            <p:nvPr/>
          </p:nvSpPr>
          <p:spPr bwMode="auto">
            <a:xfrm>
              <a:off x="4633913" y="45116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9" name="Rectangle 6595"/>
            <p:cNvSpPr>
              <a:spLocks noChangeArrowheads="1"/>
            </p:cNvSpPr>
            <p:nvPr/>
          </p:nvSpPr>
          <p:spPr bwMode="auto">
            <a:xfrm>
              <a:off x="4633913" y="45116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0" name="Rectangle 6596"/>
            <p:cNvSpPr>
              <a:spLocks noChangeArrowheads="1"/>
            </p:cNvSpPr>
            <p:nvPr/>
          </p:nvSpPr>
          <p:spPr bwMode="auto">
            <a:xfrm>
              <a:off x="4648201" y="4576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1" name="Rectangle 6598"/>
            <p:cNvSpPr>
              <a:spLocks noChangeArrowheads="1"/>
            </p:cNvSpPr>
            <p:nvPr/>
          </p:nvSpPr>
          <p:spPr bwMode="auto">
            <a:xfrm>
              <a:off x="4648201" y="4576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2" name="Rectangle 6599"/>
            <p:cNvSpPr>
              <a:spLocks noChangeArrowheads="1"/>
            </p:cNvSpPr>
            <p:nvPr/>
          </p:nvSpPr>
          <p:spPr bwMode="auto">
            <a:xfrm>
              <a:off x="4619626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3" name="Rectangle 6601"/>
            <p:cNvSpPr>
              <a:spLocks noChangeArrowheads="1"/>
            </p:cNvSpPr>
            <p:nvPr/>
          </p:nvSpPr>
          <p:spPr bwMode="auto">
            <a:xfrm>
              <a:off x="4619626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4" name="Rectangle 6602"/>
            <p:cNvSpPr>
              <a:spLocks noChangeArrowheads="1"/>
            </p:cNvSpPr>
            <p:nvPr/>
          </p:nvSpPr>
          <p:spPr bwMode="auto">
            <a:xfrm>
              <a:off x="4662488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5" name="Rectangle 6604"/>
            <p:cNvSpPr>
              <a:spLocks noChangeArrowheads="1"/>
            </p:cNvSpPr>
            <p:nvPr/>
          </p:nvSpPr>
          <p:spPr bwMode="auto">
            <a:xfrm>
              <a:off x="4662488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6" name="Rectangle 6605"/>
            <p:cNvSpPr>
              <a:spLocks noChangeArrowheads="1"/>
            </p:cNvSpPr>
            <p:nvPr/>
          </p:nvSpPr>
          <p:spPr bwMode="auto">
            <a:xfrm>
              <a:off x="4564063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7" name="Rectangle 6607"/>
            <p:cNvSpPr>
              <a:spLocks noChangeArrowheads="1"/>
            </p:cNvSpPr>
            <p:nvPr/>
          </p:nvSpPr>
          <p:spPr bwMode="auto">
            <a:xfrm>
              <a:off x="4564063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8" name="Rectangle 6608"/>
            <p:cNvSpPr>
              <a:spLocks noChangeArrowheads="1"/>
            </p:cNvSpPr>
            <p:nvPr/>
          </p:nvSpPr>
          <p:spPr bwMode="auto">
            <a:xfrm>
              <a:off x="4689476" y="4564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9" name="Rectangle 6610"/>
            <p:cNvSpPr>
              <a:spLocks noChangeArrowheads="1"/>
            </p:cNvSpPr>
            <p:nvPr/>
          </p:nvSpPr>
          <p:spPr bwMode="auto">
            <a:xfrm>
              <a:off x="4689476" y="4564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0" name="Rectangle 6611"/>
            <p:cNvSpPr>
              <a:spLocks noChangeArrowheads="1"/>
            </p:cNvSpPr>
            <p:nvPr/>
          </p:nvSpPr>
          <p:spPr bwMode="auto">
            <a:xfrm>
              <a:off x="4564063" y="44354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1" name="Rectangle 6613"/>
            <p:cNvSpPr>
              <a:spLocks noChangeArrowheads="1"/>
            </p:cNvSpPr>
            <p:nvPr/>
          </p:nvSpPr>
          <p:spPr bwMode="auto">
            <a:xfrm>
              <a:off x="4564063" y="44354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2" name="Rectangle 6614"/>
            <p:cNvSpPr>
              <a:spLocks noChangeArrowheads="1"/>
            </p:cNvSpPr>
            <p:nvPr/>
          </p:nvSpPr>
          <p:spPr bwMode="auto">
            <a:xfrm>
              <a:off x="4522788" y="42830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3" name="Rectangle 6616"/>
            <p:cNvSpPr>
              <a:spLocks noChangeArrowheads="1"/>
            </p:cNvSpPr>
            <p:nvPr/>
          </p:nvSpPr>
          <p:spPr bwMode="auto">
            <a:xfrm>
              <a:off x="4522788" y="42830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4" name="Rectangle 6617"/>
            <p:cNvSpPr>
              <a:spLocks noChangeArrowheads="1"/>
            </p:cNvSpPr>
            <p:nvPr/>
          </p:nvSpPr>
          <p:spPr bwMode="auto">
            <a:xfrm>
              <a:off x="4438651" y="43465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5" name="Rectangle 6619"/>
            <p:cNvSpPr>
              <a:spLocks noChangeArrowheads="1"/>
            </p:cNvSpPr>
            <p:nvPr/>
          </p:nvSpPr>
          <p:spPr bwMode="auto">
            <a:xfrm>
              <a:off x="4438651" y="43465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6" name="Rectangle 6620"/>
            <p:cNvSpPr>
              <a:spLocks noChangeArrowheads="1"/>
            </p:cNvSpPr>
            <p:nvPr/>
          </p:nvSpPr>
          <p:spPr bwMode="auto">
            <a:xfrm>
              <a:off x="4522788" y="44354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7" name="Rectangle 6622"/>
            <p:cNvSpPr>
              <a:spLocks noChangeArrowheads="1"/>
            </p:cNvSpPr>
            <p:nvPr/>
          </p:nvSpPr>
          <p:spPr bwMode="auto">
            <a:xfrm>
              <a:off x="4522788" y="44354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8" name="Rectangle 6623"/>
            <p:cNvSpPr>
              <a:spLocks noChangeArrowheads="1"/>
            </p:cNvSpPr>
            <p:nvPr/>
          </p:nvSpPr>
          <p:spPr bwMode="auto">
            <a:xfrm>
              <a:off x="4522788" y="44227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9" name="Rectangle 6625"/>
            <p:cNvSpPr>
              <a:spLocks noChangeArrowheads="1"/>
            </p:cNvSpPr>
            <p:nvPr/>
          </p:nvSpPr>
          <p:spPr bwMode="auto">
            <a:xfrm>
              <a:off x="4522788" y="44227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0" name="Rectangle 6626"/>
            <p:cNvSpPr>
              <a:spLocks noChangeArrowheads="1"/>
            </p:cNvSpPr>
            <p:nvPr/>
          </p:nvSpPr>
          <p:spPr bwMode="auto">
            <a:xfrm>
              <a:off x="4494213" y="44481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1" name="Rectangle 6628"/>
            <p:cNvSpPr>
              <a:spLocks noChangeArrowheads="1"/>
            </p:cNvSpPr>
            <p:nvPr/>
          </p:nvSpPr>
          <p:spPr bwMode="auto">
            <a:xfrm>
              <a:off x="4494213" y="44481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2" name="Rectangle 6629"/>
            <p:cNvSpPr>
              <a:spLocks noChangeArrowheads="1"/>
            </p:cNvSpPr>
            <p:nvPr/>
          </p:nvSpPr>
          <p:spPr bwMode="auto">
            <a:xfrm>
              <a:off x="464820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3" name="Rectangle 6631"/>
            <p:cNvSpPr>
              <a:spLocks noChangeArrowheads="1"/>
            </p:cNvSpPr>
            <p:nvPr/>
          </p:nvSpPr>
          <p:spPr bwMode="auto">
            <a:xfrm>
              <a:off x="464820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4" name="Rectangle 6632"/>
            <p:cNvSpPr>
              <a:spLocks noChangeArrowheads="1"/>
            </p:cNvSpPr>
            <p:nvPr/>
          </p:nvSpPr>
          <p:spPr bwMode="auto">
            <a:xfrm>
              <a:off x="5149851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5" name="Rectangle 6634"/>
            <p:cNvSpPr>
              <a:spLocks noChangeArrowheads="1"/>
            </p:cNvSpPr>
            <p:nvPr/>
          </p:nvSpPr>
          <p:spPr bwMode="auto">
            <a:xfrm>
              <a:off x="5149851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6" name="Rectangle 6635"/>
            <p:cNvSpPr>
              <a:spLocks noChangeArrowheads="1"/>
            </p:cNvSpPr>
            <p:nvPr/>
          </p:nvSpPr>
          <p:spPr bwMode="auto">
            <a:xfrm>
              <a:off x="5289551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7" name="Rectangle 6637"/>
            <p:cNvSpPr>
              <a:spLocks noChangeArrowheads="1"/>
            </p:cNvSpPr>
            <p:nvPr/>
          </p:nvSpPr>
          <p:spPr bwMode="auto">
            <a:xfrm>
              <a:off x="5289551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8" name="Rectangle 6638"/>
            <p:cNvSpPr>
              <a:spLocks noChangeArrowheads="1"/>
            </p:cNvSpPr>
            <p:nvPr/>
          </p:nvSpPr>
          <p:spPr bwMode="auto">
            <a:xfrm>
              <a:off x="5262563" y="4665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9" name="Rectangle 6640"/>
            <p:cNvSpPr>
              <a:spLocks noChangeArrowheads="1"/>
            </p:cNvSpPr>
            <p:nvPr/>
          </p:nvSpPr>
          <p:spPr bwMode="auto">
            <a:xfrm>
              <a:off x="5262563" y="4665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0" name="Rectangle 6641"/>
            <p:cNvSpPr>
              <a:spLocks noChangeArrowheads="1"/>
            </p:cNvSpPr>
            <p:nvPr/>
          </p:nvSpPr>
          <p:spPr bwMode="auto">
            <a:xfrm>
              <a:off x="5359401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1" name="Rectangle 6643"/>
            <p:cNvSpPr>
              <a:spLocks noChangeArrowheads="1"/>
            </p:cNvSpPr>
            <p:nvPr/>
          </p:nvSpPr>
          <p:spPr bwMode="auto">
            <a:xfrm>
              <a:off x="5359401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2" name="Rectangle 6644"/>
            <p:cNvSpPr>
              <a:spLocks noChangeArrowheads="1"/>
            </p:cNvSpPr>
            <p:nvPr/>
          </p:nvSpPr>
          <p:spPr bwMode="auto">
            <a:xfrm>
              <a:off x="5737226" y="44608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3" name="Rectangle 6646"/>
            <p:cNvSpPr>
              <a:spLocks noChangeArrowheads="1"/>
            </p:cNvSpPr>
            <p:nvPr/>
          </p:nvSpPr>
          <p:spPr bwMode="auto">
            <a:xfrm>
              <a:off x="5737226" y="44608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4" name="Rectangle 6647"/>
            <p:cNvSpPr>
              <a:spLocks noChangeArrowheads="1"/>
            </p:cNvSpPr>
            <p:nvPr/>
          </p:nvSpPr>
          <p:spPr bwMode="auto">
            <a:xfrm>
              <a:off x="4730751" y="44989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5" name="Rectangle 6649"/>
            <p:cNvSpPr>
              <a:spLocks noChangeArrowheads="1"/>
            </p:cNvSpPr>
            <p:nvPr/>
          </p:nvSpPr>
          <p:spPr bwMode="auto">
            <a:xfrm>
              <a:off x="4730751" y="44989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6" name="Rectangle 6650"/>
            <p:cNvSpPr>
              <a:spLocks noChangeArrowheads="1"/>
            </p:cNvSpPr>
            <p:nvPr/>
          </p:nvSpPr>
          <p:spPr bwMode="auto">
            <a:xfrm>
              <a:off x="5457826" y="45116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7" name="Rectangle 6652"/>
            <p:cNvSpPr>
              <a:spLocks noChangeArrowheads="1"/>
            </p:cNvSpPr>
            <p:nvPr/>
          </p:nvSpPr>
          <p:spPr bwMode="auto">
            <a:xfrm>
              <a:off x="5457826" y="45116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8" name="Rectangle 6653"/>
            <p:cNvSpPr>
              <a:spLocks noChangeArrowheads="1"/>
            </p:cNvSpPr>
            <p:nvPr/>
          </p:nvSpPr>
          <p:spPr bwMode="auto">
            <a:xfrm>
              <a:off x="5289551" y="45243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9" name="Rectangle 6655"/>
            <p:cNvSpPr>
              <a:spLocks noChangeArrowheads="1"/>
            </p:cNvSpPr>
            <p:nvPr/>
          </p:nvSpPr>
          <p:spPr bwMode="auto">
            <a:xfrm>
              <a:off x="5289551" y="45243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0" name="Rectangle 6656"/>
            <p:cNvSpPr>
              <a:spLocks noChangeArrowheads="1"/>
            </p:cNvSpPr>
            <p:nvPr/>
          </p:nvSpPr>
          <p:spPr bwMode="auto">
            <a:xfrm>
              <a:off x="5192713" y="4614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1" name="Rectangle 6658"/>
            <p:cNvSpPr>
              <a:spLocks noChangeArrowheads="1"/>
            </p:cNvSpPr>
            <p:nvPr/>
          </p:nvSpPr>
          <p:spPr bwMode="auto">
            <a:xfrm>
              <a:off x="5192713" y="4614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2" name="Rectangle 6659"/>
            <p:cNvSpPr>
              <a:spLocks noChangeArrowheads="1"/>
            </p:cNvSpPr>
            <p:nvPr/>
          </p:nvSpPr>
          <p:spPr bwMode="auto">
            <a:xfrm>
              <a:off x="5192713" y="4614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3" name="Rectangle 6661"/>
            <p:cNvSpPr>
              <a:spLocks noChangeArrowheads="1"/>
            </p:cNvSpPr>
            <p:nvPr/>
          </p:nvSpPr>
          <p:spPr bwMode="auto">
            <a:xfrm>
              <a:off x="5192713" y="4614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4" name="Rectangle 6662"/>
            <p:cNvSpPr>
              <a:spLocks noChangeArrowheads="1"/>
            </p:cNvSpPr>
            <p:nvPr/>
          </p:nvSpPr>
          <p:spPr bwMode="auto">
            <a:xfrm>
              <a:off x="5289551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5" name="Rectangle 6664"/>
            <p:cNvSpPr>
              <a:spLocks noChangeArrowheads="1"/>
            </p:cNvSpPr>
            <p:nvPr/>
          </p:nvSpPr>
          <p:spPr bwMode="auto">
            <a:xfrm>
              <a:off x="5289551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6" name="Rectangle 6665"/>
            <p:cNvSpPr>
              <a:spLocks noChangeArrowheads="1"/>
            </p:cNvSpPr>
            <p:nvPr/>
          </p:nvSpPr>
          <p:spPr bwMode="auto">
            <a:xfrm>
              <a:off x="5918201" y="48688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7" name="Rectangle 6667"/>
            <p:cNvSpPr>
              <a:spLocks noChangeArrowheads="1"/>
            </p:cNvSpPr>
            <p:nvPr/>
          </p:nvSpPr>
          <p:spPr bwMode="auto">
            <a:xfrm>
              <a:off x="5918201" y="48688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8" name="Rectangle 6668"/>
            <p:cNvSpPr>
              <a:spLocks noChangeArrowheads="1"/>
            </p:cNvSpPr>
            <p:nvPr/>
          </p:nvSpPr>
          <p:spPr bwMode="auto">
            <a:xfrm>
              <a:off x="5583238" y="45370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9" name="Rectangle 6670"/>
            <p:cNvSpPr>
              <a:spLocks noChangeArrowheads="1"/>
            </p:cNvSpPr>
            <p:nvPr/>
          </p:nvSpPr>
          <p:spPr bwMode="auto">
            <a:xfrm>
              <a:off x="5583238" y="45370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0" name="Rectangle 6671"/>
            <p:cNvSpPr>
              <a:spLocks noChangeArrowheads="1"/>
            </p:cNvSpPr>
            <p:nvPr/>
          </p:nvSpPr>
          <p:spPr bwMode="auto">
            <a:xfrm>
              <a:off x="5219701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1" name="Rectangle 6673"/>
            <p:cNvSpPr>
              <a:spLocks noChangeArrowheads="1"/>
            </p:cNvSpPr>
            <p:nvPr/>
          </p:nvSpPr>
          <p:spPr bwMode="auto">
            <a:xfrm>
              <a:off x="5219701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2" name="Rectangle 6674"/>
            <p:cNvSpPr>
              <a:spLocks noChangeArrowheads="1"/>
            </p:cNvSpPr>
            <p:nvPr/>
          </p:nvSpPr>
          <p:spPr bwMode="auto">
            <a:xfrm>
              <a:off x="5094288" y="4729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3" name="Rectangle 6676"/>
            <p:cNvSpPr>
              <a:spLocks noChangeArrowheads="1"/>
            </p:cNvSpPr>
            <p:nvPr/>
          </p:nvSpPr>
          <p:spPr bwMode="auto">
            <a:xfrm>
              <a:off x="5094288" y="4729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4" name="Rectangle 6677"/>
            <p:cNvSpPr>
              <a:spLocks noChangeArrowheads="1"/>
            </p:cNvSpPr>
            <p:nvPr/>
          </p:nvSpPr>
          <p:spPr bwMode="auto">
            <a:xfrm>
              <a:off x="5554663" y="44989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5" name="Rectangle 6679"/>
            <p:cNvSpPr>
              <a:spLocks noChangeArrowheads="1"/>
            </p:cNvSpPr>
            <p:nvPr/>
          </p:nvSpPr>
          <p:spPr bwMode="auto">
            <a:xfrm>
              <a:off x="5554663" y="44989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6" name="Rectangle 6680"/>
            <p:cNvSpPr>
              <a:spLocks noChangeArrowheads="1"/>
            </p:cNvSpPr>
            <p:nvPr/>
          </p:nvSpPr>
          <p:spPr bwMode="auto">
            <a:xfrm>
              <a:off x="5597526" y="43846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7" name="Rectangle 6682"/>
            <p:cNvSpPr>
              <a:spLocks noChangeArrowheads="1"/>
            </p:cNvSpPr>
            <p:nvPr/>
          </p:nvSpPr>
          <p:spPr bwMode="auto">
            <a:xfrm>
              <a:off x="5597526" y="43846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8" name="Rectangle 6683"/>
            <p:cNvSpPr>
              <a:spLocks noChangeArrowheads="1"/>
            </p:cNvSpPr>
            <p:nvPr/>
          </p:nvSpPr>
          <p:spPr bwMode="auto">
            <a:xfrm>
              <a:off x="5443538" y="4818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9" name="Rectangle 6685"/>
            <p:cNvSpPr>
              <a:spLocks noChangeArrowheads="1"/>
            </p:cNvSpPr>
            <p:nvPr/>
          </p:nvSpPr>
          <p:spPr bwMode="auto">
            <a:xfrm>
              <a:off x="5443538" y="4818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0" name="Rectangle 6686"/>
            <p:cNvSpPr>
              <a:spLocks noChangeArrowheads="1"/>
            </p:cNvSpPr>
            <p:nvPr/>
          </p:nvSpPr>
          <p:spPr bwMode="auto">
            <a:xfrm>
              <a:off x="6002338" y="4589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1" name="Rectangle 6688"/>
            <p:cNvSpPr>
              <a:spLocks noChangeArrowheads="1"/>
            </p:cNvSpPr>
            <p:nvPr/>
          </p:nvSpPr>
          <p:spPr bwMode="auto">
            <a:xfrm>
              <a:off x="6002338" y="4589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2" name="Rectangle 6689"/>
            <p:cNvSpPr>
              <a:spLocks noChangeArrowheads="1"/>
            </p:cNvSpPr>
            <p:nvPr/>
          </p:nvSpPr>
          <p:spPr bwMode="auto">
            <a:xfrm>
              <a:off x="461962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3" name="Rectangle 6692"/>
            <p:cNvSpPr>
              <a:spLocks noChangeArrowheads="1"/>
            </p:cNvSpPr>
            <p:nvPr/>
          </p:nvSpPr>
          <p:spPr bwMode="auto">
            <a:xfrm>
              <a:off x="461962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4" name="Rectangle 6693"/>
            <p:cNvSpPr>
              <a:spLocks noChangeArrowheads="1"/>
            </p:cNvSpPr>
            <p:nvPr/>
          </p:nvSpPr>
          <p:spPr bwMode="auto">
            <a:xfrm>
              <a:off x="626745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5" name="Rectangle 6695"/>
            <p:cNvSpPr>
              <a:spLocks noChangeArrowheads="1"/>
            </p:cNvSpPr>
            <p:nvPr/>
          </p:nvSpPr>
          <p:spPr bwMode="auto">
            <a:xfrm>
              <a:off x="626745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6" name="Rectangle 6696"/>
            <p:cNvSpPr>
              <a:spLocks noChangeArrowheads="1"/>
            </p:cNvSpPr>
            <p:nvPr/>
          </p:nvSpPr>
          <p:spPr bwMode="auto">
            <a:xfrm>
              <a:off x="5932488" y="4741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7" name="Rectangle 6698"/>
            <p:cNvSpPr>
              <a:spLocks noChangeArrowheads="1"/>
            </p:cNvSpPr>
            <p:nvPr/>
          </p:nvSpPr>
          <p:spPr bwMode="auto">
            <a:xfrm>
              <a:off x="5932488" y="4741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8" name="Rectangle 6699"/>
            <p:cNvSpPr>
              <a:spLocks noChangeArrowheads="1"/>
            </p:cNvSpPr>
            <p:nvPr/>
          </p:nvSpPr>
          <p:spPr bwMode="auto">
            <a:xfrm>
              <a:off x="5275263" y="3902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9" name="Rectangle 6701"/>
            <p:cNvSpPr>
              <a:spLocks noChangeArrowheads="1"/>
            </p:cNvSpPr>
            <p:nvPr/>
          </p:nvSpPr>
          <p:spPr bwMode="auto">
            <a:xfrm>
              <a:off x="5275263" y="3902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0" name="Rectangle 6702"/>
            <p:cNvSpPr>
              <a:spLocks noChangeArrowheads="1"/>
            </p:cNvSpPr>
            <p:nvPr/>
          </p:nvSpPr>
          <p:spPr bwMode="auto">
            <a:xfrm>
              <a:off x="5178426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1" name="Rectangle 6704"/>
            <p:cNvSpPr>
              <a:spLocks noChangeArrowheads="1"/>
            </p:cNvSpPr>
            <p:nvPr/>
          </p:nvSpPr>
          <p:spPr bwMode="auto">
            <a:xfrm>
              <a:off x="5178426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2" name="Rectangle 6705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3" name="Rectangle 6707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4" name="Rectangle 6708"/>
            <p:cNvSpPr>
              <a:spLocks noChangeArrowheads="1"/>
            </p:cNvSpPr>
            <p:nvPr/>
          </p:nvSpPr>
          <p:spPr bwMode="auto">
            <a:xfrm>
              <a:off x="5318126" y="4589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5" name="Rectangle 6710"/>
            <p:cNvSpPr>
              <a:spLocks noChangeArrowheads="1"/>
            </p:cNvSpPr>
            <p:nvPr/>
          </p:nvSpPr>
          <p:spPr bwMode="auto">
            <a:xfrm>
              <a:off x="5318126" y="4589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6" name="Rectangle 6711"/>
            <p:cNvSpPr>
              <a:spLocks noChangeArrowheads="1"/>
            </p:cNvSpPr>
            <p:nvPr/>
          </p:nvSpPr>
          <p:spPr bwMode="auto">
            <a:xfrm>
              <a:off x="5973763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7" name="Rectangle 6713"/>
            <p:cNvSpPr>
              <a:spLocks noChangeArrowheads="1"/>
            </p:cNvSpPr>
            <p:nvPr/>
          </p:nvSpPr>
          <p:spPr bwMode="auto">
            <a:xfrm>
              <a:off x="5973763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8" name="Rectangle 6714"/>
            <p:cNvSpPr>
              <a:spLocks noChangeArrowheads="1"/>
            </p:cNvSpPr>
            <p:nvPr/>
          </p:nvSpPr>
          <p:spPr bwMode="auto">
            <a:xfrm>
              <a:off x="5219701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9" name="Rectangle 6716"/>
            <p:cNvSpPr>
              <a:spLocks noChangeArrowheads="1"/>
            </p:cNvSpPr>
            <p:nvPr/>
          </p:nvSpPr>
          <p:spPr bwMode="auto">
            <a:xfrm>
              <a:off x="5219701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0" name="Rectangle 6717"/>
            <p:cNvSpPr>
              <a:spLocks noChangeArrowheads="1"/>
            </p:cNvSpPr>
            <p:nvPr/>
          </p:nvSpPr>
          <p:spPr bwMode="auto">
            <a:xfrm>
              <a:off x="5248276" y="4537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1" name="Rectangle 6719"/>
            <p:cNvSpPr>
              <a:spLocks noChangeArrowheads="1"/>
            </p:cNvSpPr>
            <p:nvPr/>
          </p:nvSpPr>
          <p:spPr bwMode="auto">
            <a:xfrm>
              <a:off x="5248276" y="4537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2" name="Rectangle 6720"/>
            <p:cNvSpPr>
              <a:spLocks noChangeArrowheads="1"/>
            </p:cNvSpPr>
            <p:nvPr/>
          </p:nvSpPr>
          <p:spPr bwMode="auto">
            <a:xfrm>
              <a:off x="5067301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3" name="Rectangle 6722"/>
            <p:cNvSpPr>
              <a:spLocks noChangeArrowheads="1"/>
            </p:cNvSpPr>
            <p:nvPr/>
          </p:nvSpPr>
          <p:spPr bwMode="auto">
            <a:xfrm>
              <a:off x="5067301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4" name="Rectangle 6723"/>
            <p:cNvSpPr>
              <a:spLocks noChangeArrowheads="1"/>
            </p:cNvSpPr>
            <p:nvPr/>
          </p:nvSpPr>
          <p:spPr bwMode="auto">
            <a:xfrm>
              <a:off x="5778501" y="44354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5" name="Rectangle 6725"/>
            <p:cNvSpPr>
              <a:spLocks noChangeArrowheads="1"/>
            </p:cNvSpPr>
            <p:nvPr/>
          </p:nvSpPr>
          <p:spPr bwMode="auto">
            <a:xfrm>
              <a:off x="5778501" y="44354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6" name="Rectangle 6726"/>
            <p:cNvSpPr>
              <a:spLocks noChangeArrowheads="1"/>
            </p:cNvSpPr>
            <p:nvPr/>
          </p:nvSpPr>
          <p:spPr bwMode="auto">
            <a:xfrm>
              <a:off x="5876926" y="4537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7" name="Rectangle 6728"/>
            <p:cNvSpPr>
              <a:spLocks noChangeArrowheads="1"/>
            </p:cNvSpPr>
            <p:nvPr/>
          </p:nvSpPr>
          <p:spPr bwMode="auto">
            <a:xfrm>
              <a:off x="5876926" y="4537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8" name="Rectangle 6729"/>
            <p:cNvSpPr>
              <a:spLocks noChangeArrowheads="1"/>
            </p:cNvSpPr>
            <p:nvPr/>
          </p:nvSpPr>
          <p:spPr bwMode="auto">
            <a:xfrm>
              <a:off x="5219701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9" name="Rectangle 6731"/>
            <p:cNvSpPr>
              <a:spLocks noChangeArrowheads="1"/>
            </p:cNvSpPr>
            <p:nvPr/>
          </p:nvSpPr>
          <p:spPr bwMode="auto">
            <a:xfrm>
              <a:off x="5219701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0" name="Rectangle 6732"/>
            <p:cNvSpPr>
              <a:spLocks noChangeArrowheads="1"/>
            </p:cNvSpPr>
            <p:nvPr/>
          </p:nvSpPr>
          <p:spPr bwMode="auto">
            <a:xfrm>
              <a:off x="5680076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1" name="Rectangle 6734"/>
            <p:cNvSpPr>
              <a:spLocks noChangeArrowheads="1"/>
            </p:cNvSpPr>
            <p:nvPr/>
          </p:nvSpPr>
          <p:spPr bwMode="auto">
            <a:xfrm>
              <a:off x="5680076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2" name="Rectangle 6735"/>
            <p:cNvSpPr>
              <a:spLocks noChangeArrowheads="1"/>
            </p:cNvSpPr>
            <p:nvPr/>
          </p:nvSpPr>
          <p:spPr bwMode="auto">
            <a:xfrm>
              <a:off x="5807076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3" name="Rectangle 6737"/>
            <p:cNvSpPr>
              <a:spLocks noChangeArrowheads="1"/>
            </p:cNvSpPr>
            <p:nvPr/>
          </p:nvSpPr>
          <p:spPr bwMode="auto">
            <a:xfrm>
              <a:off x="5807076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4" name="Rectangle 6738"/>
            <p:cNvSpPr>
              <a:spLocks noChangeArrowheads="1"/>
            </p:cNvSpPr>
            <p:nvPr/>
          </p:nvSpPr>
          <p:spPr bwMode="auto">
            <a:xfrm>
              <a:off x="5834063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5" name="Rectangle 6740"/>
            <p:cNvSpPr>
              <a:spLocks noChangeArrowheads="1"/>
            </p:cNvSpPr>
            <p:nvPr/>
          </p:nvSpPr>
          <p:spPr bwMode="auto">
            <a:xfrm>
              <a:off x="5834063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6" name="Rectangle 6741"/>
            <p:cNvSpPr>
              <a:spLocks noChangeArrowheads="1"/>
            </p:cNvSpPr>
            <p:nvPr/>
          </p:nvSpPr>
          <p:spPr bwMode="auto">
            <a:xfrm>
              <a:off x="5959476" y="4881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7" name="Rectangle 6743"/>
            <p:cNvSpPr>
              <a:spLocks noChangeArrowheads="1"/>
            </p:cNvSpPr>
            <p:nvPr/>
          </p:nvSpPr>
          <p:spPr bwMode="auto">
            <a:xfrm>
              <a:off x="5959476" y="4881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8" name="Rectangle 6744"/>
            <p:cNvSpPr>
              <a:spLocks noChangeArrowheads="1"/>
            </p:cNvSpPr>
            <p:nvPr/>
          </p:nvSpPr>
          <p:spPr bwMode="auto">
            <a:xfrm>
              <a:off x="5611813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9" name="Rectangle 6746"/>
            <p:cNvSpPr>
              <a:spLocks noChangeArrowheads="1"/>
            </p:cNvSpPr>
            <p:nvPr/>
          </p:nvSpPr>
          <p:spPr bwMode="auto">
            <a:xfrm>
              <a:off x="5611813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0" name="Rectangle 6747"/>
            <p:cNvSpPr>
              <a:spLocks noChangeArrowheads="1"/>
            </p:cNvSpPr>
            <p:nvPr/>
          </p:nvSpPr>
          <p:spPr bwMode="auto">
            <a:xfrm>
              <a:off x="656113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1" name="Rectangle 6749"/>
            <p:cNvSpPr>
              <a:spLocks noChangeArrowheads="1"/>
            </p:cNvSpPr>
            <p:nvPr/>
          </p:nvSpPr>
          <p:spPr bwMode="auto">
            <a:xfrm>
              <a:off x="656113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2" name="Rectangle 6750"/>
            <p:cNvSpPr>
              <a:spLocks noChangeArrowheads="1"/>
            </p:cNvSpPr>
            <p:nvPr/>
          </p:nvSpPr>
          <p:spPr bwMode="auto">
            <a:xfrm>
              <a:off x="6532563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3" name="Rectangle 6752"/>
            <p:cNvSpPr>
              <a:spLocks noChangeArrowheads="1"/>
            </p:cNvSpPr>
            <p:nvPr/>
          </p:nvSpPr>
          <p:spPr bwMode="auto">
            <a:xfrm>
              <a:off x="6532563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4" name="Rectangle 6753"/>
            <p:cNvSpPr>
              <a:spLocks noChangeArrowheads="1"/>
            </p:cNvSpPr>
            <p:nvPr/>
          </p:nvSpPr>
          <p:spPr bwMode="auto">
            <a:xfrm>
              <a:off x="4759326" y="46529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5" name="Rectangle 6755"/>
            <p:cNvSpPr>
              <a:spLocks noChangeArrowheads="1"/>
            </p:cNvSpPr>
            <p:nvPr/>
          </p:nvSpPr>
          <p:spPr bwMode="auto">
            <a:xfrm>
              <a:off x="4759326" y="46529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6" name="Rectangle 6756"/>
            <p:cNvSpPr>
              <a:spLocks noChangeArrowheads="1"/>
            </p:cNvSpPr>
            <p:nvPr/>
          </p:nvSpPr>
          <p:spPr bwMode="auto">
            <a:xfrm>
              <a:off x="4968876" y="44354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7" name="Rectangle 6758"/>
            <p:cNvSpPr>
              <a:spLocks noChangeArrowheads="1"/>
            </p:cNvSpPr>
            <p:nvPr/>
          </p:nvSpPr>
          <p:spPr bwMode="auto">
            <a:xfrm>
              <a:off x="4968876" y="44354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8" name="Rectangle 6759"/>
            <p:cNvSpPr>
              <a:spLocks noChangeArrowheads="1"/>
            </p:cNvSpPr>
            <p:nvPr/>
          </p:nvSpPr>
          <p:spPr bwMode="auto">
            <a:xfrm>
              <a:off x="4605338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9" name="Rectangle 6761"/>
            <p:cNvSpPr>
              <a:spLocks noChangeArrowheads="1"/>
            </p:cNvSpPr>
            <p:nvPr/>
          </p:nvSpPr>
          <p:spPr bwMode="auto">
            <a:xfrm>
              <a:off x="4605338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0" name="Rectangle 6762"/>
            <p:cNvSpPr>
              <a:spLocks noChangeArrowheads="1"/>
            </p:cNvSpPr>
            <p:nvPr/>
          </p:nvSpPr>
          <p:spPr bwMode="auto">
            <a:xfrm>
              <a:off x="4773613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1" name="Rectangle 6764"/>
            <p:cNvSpPr>
              <a:spLocks noChangeArrowheads="1"/>
            </p:cNvSpPr>
            <p:nvPr/>
          </p:nvSpPr>
          <p:spPr bwMode="auto">
            <a:xfrm>
              <a:off x="4773613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2" name="Rectangle 6765"/>
            <p:cNvSpPr>
              <a:spLocks noChangeArrowheads="1"/>
            </p:cNvSpPr>
            <p:nvPr/>
          </p:nvSpPr>
          <p:spPr bwMode="auto">
            <a:xfrm>
              <a:off x="468947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3" name="Rectangle 6767"/>
            <p:cNvSpPr>
              <a:spLocks noChangeArrowheads="1"/>
            </p:cNvSpPr>
            <p:nvPr/>
          </p:nvSpPr>
          <p:spPr bwMode="auto">
            <a:xfrm>
              <a:off x="468947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4" name="Rectangle 6768"/>
            <p:cNvSpPr>
              <a:spLocks noChangeArrowheads="1"/>
            </p:cNvSpPr>
            <p:nvPr/>
          </p:nvSpPr>
          <p:spPr bwMode="auto">
            <a:xfrm>
              <a:off x="4718051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5" name="Rectangle 6770"/>
            <p:cNvSpPr>
              <a:spLocks noChangeArrowheads="1"/>
            </p:cNvSpPr>
            <p:nvPr/>
          </p:nvSpPr>
          <p:spPr bwMode="auto">
            <a:xfrm>
              <a:off x="4718051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6" name="Rectangle 6771"/>
            <p:cNvSpPr>
              <a:spLocks noChangeArrowheads="1"/>
            </p:cNvSpPr>
            <p:nvPr/>
          </p:nvSpPr>
          <p:spPr bwMode="auto">
            <a:xfrm>
              <a:off x="4927601" y="3787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7" name="Rectangle 6773"/>
            <p:cNvSpPr>
              <a:spLocks noChangeArrowheads="1"/>
            </p:cNvSpPr>
            <p:nvPr/>
          </p:nvSpPr>
          <p:spPr bwMode="auto">
            <a:xfrm>
              <a:off x="4927601" y="3787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8" name="Rectangle 6774"/>
            <p:cNvSpPr>
              <a:spLocks noChangeArrowheads="1"/>
            </p:cNvSpPr>
            <p:nvPr/>
          </p:nvSpPr>
          <p:spPr bwMode="auto">
            <a:xfrm>
              <a:off x="4313238" y="4410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9" name="Rectangle 6776"/>
            <p:cNvSpPr>
              <a:spLocks noChangeArrowheads="1"/>
            </p:cNvSpPr>
            <p:nvPr/>
          </p:nvSpPr>
          <p:spPr bwMode="auto">
            <a:xfrm>
              <a:off x="4313238" y="4410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0" name="Rectangle 6777"/>
            <p:cNvSpPr>
              <a:spLocks noChangeArrowheads="1"/>
            </p:cNvSpPr>
            <p:nvPr/>
          </p:nvSpPr>
          <p:spPr bwMode="auto">
            <a:xfrm>
              <a:off x="4730751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1" name="Rectangle 6779"/>
            <p:cNvSpPr>
              <a:spLocks noChangeArrowheads="1"/>
            </p:cNvSpPr>
            <p:nvPr/>
          </p:nvSpPr>
          <p:spPr bwMode="auto">
            <a:xfrm>
              <a:off x="4730751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2" name="Rectangle 6780"/>
            <p:cNvSpPr>
              <a:spLocks noChangeArrowheads="1"/>
            </p:cNvSpPr>
            <p:nvPr/>
          </p:nvSpPr>
          <p:spPr bwMode="auto">
            <a:xfrm>
              <a:off x="4675188" y="4881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3" name="Rectangle 6782"/>
            <p:cNvSpPr>
              <a:spLocks noChangeArrowheads="1"/>
            </p:cNvSpPr>
            <p:nvPr/>
          </p:nvSpPr>
          <p:spPr bwMode="auto">
            <a:xfrm>
              <a:off x="4675188" y="4881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4" name="Rectangle 6783"/>
            <p:cNvSpPr>
              <a:spLocks noChangeArrowheads="1"/>
            </p:cNvSpPr>
            <p:nvPr/>
          </p:nvSpPr>
          <p:spPr bwMode="auto">
            <a:xfrm>
              <a:off x="4354513" y="4410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5" name="Rectangle 6785"/>
            <p:cNvSpPr>
              <a:spLocks noChangeArrowheads="1"/>
            </p:cNvSpPr>
            <p:nvPr/>
          </p:nvSpPr>
          <p:spPr bwMode="auto">
            <a:xfrm>
              <a:off x="4354513" y="4410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6" name="Rectangle 6786"/>
            <p:cNvSpPr>
              <a:spLocks noChangeArrowheads="1"/>
            </p:cNvSpPr>
            <p:nvPr/>
          </p:nvSpPr>
          <p:spPr bwMode="auto">
            <a:xfrm>
              <a:off x="4256088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7" name="Rectangle 6788"/>
            <p:cNvSpPr>
              <a:spLocks noChangeArrowheads="1"/>
            </p:cNvSpPr>
            <p:nvPr/>
          </p:nvSpPr>
          <p:spPr bwMode="auto">
            <a:xfrm>
              <a:off x="4256088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8" name="Rectangle 6789"/>
            <p:cNvSpPr>
              <a:spLocks noChangeArrowheads="1"/>
            </p:cNvSpPr>
            <p:nvPr/>
          </p:nvSpPr>
          <p:spPr bwMode="auto">
            <a:xfrm>
              <a:off x="4718051" y="4105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9" name="Rectangle 6791"/>
            <p:cNvSpPr>
              <a:spLocks noChangeArrowheads="1"/>
            </p:cNvSpPr>
            <p:nvPr/>
          </p:nvSpPr>
          <p:spPr bwMode="auto">
            <a:xfrm>
              <a:off x="4718051" y="4105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0" name="Rectangle 6792"/>
            <p:cNvSpPr>
              <a:spLocks noChangeArrowheads="1"/>
            </p:cNvSpPr>
            <p:nvPr/>
          </p:nvSpPr>
          <p:spPr bwMode="auto">
            <a:xfrm>
              <a:off x="5094288" y="4537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1" name="Rectangle 6794"/>
            <p:cNvSpPr>
              <a:spLocks noChangeArrowheads="1"/>
            </p:cNvSpPr>
            <p:nvPr/>
          </p:nvSpPr>
          <p:spPr bwMode="auto">
            <a:xfrm>
              <a:off x="5094288" y="4537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2" name="Rectangle 6795"/>
            <p:cNvSpPr>
              <a:spLocks noChangeArrowheads="1"/>
            </p:cNvSpPr>
            <p:nvPr/>
          </p:nvSpPr>
          <p:spPr bwMode="auto">
            <a:xfrm>
              <a:off x="5472113" y="3609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3" name="Rectangle 6797"/>
            <p:cNvSpPr>
              <a:spLocks noChangeArrowheads="1"/>
            </p:cNvSpPr>
            <p:nvPr/>
          </p:nvSpPr>
          <p:spPr bwMode="auto">
            <a:xfrm>
              <a:off x="5472113" y="3609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4" name="Rectangle 6798"/>
            <p:cNvSpPr>
              <a:spLocks noChangeArrowheads="1"/>
            </p:cNvSpPr>
            <p:nvPr/>
          </p:nvSpPr>
          <p:spPr bwMode="auto">
            <a:xfrm>
              <a:off x="4675188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5" name="Rectangle 6800"/>
            <p:cNvSpPr>
              <a:spLocks noChangeArrowheads="1"/>
            </p:cNvSpPr>
            <p:nvPr/>
          </p:nvSpPr>
          <p:spPr bwMode="auto">
            <a:xfrm>
              <a:off x="4675188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6" name="Rectangle 6801"/>
            <p:cNvSpPr>
              <a:spLocks noChangeArrowheads="1"/>
            </p:cNvSpPr>
            <p:nvPr/>
          </p:nvSpPr>
          <p:spPr bwMode="auto">
            <a:xfrm>
              <a:off x="6503988" y="3787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7" name="Rectangle 6803"/>
            <p:cNvSpPr>
              <a:spLocks noChangeArrowheads="1"/>
            </p:cNvSpPr>
            <p:nvPr/>
          </p:nvSpPr>
          <p:spPr bwMode="auto">
            <a:xfrm>
              <a:off x="6503988" y="3787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8" name="Rectangle 6804"/>
            <p:cNvSpPr>
              <a:spLocks noChangeArrowheads="1"/>
            </p:cNvSpPr>
            <p:nvPr/>
          </p:nvSpPr>
          <p:spPr bwMode="auto">
            <a:xfrm>
              <a:off x="6602413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9" name="Rectangle 6806"/>
            <p:cNvSpPr>
              <a:spLocks noChangeArrowheads="1"/>
            </p:cNvSpPr>
            <p:nvPr/>
          </p:nvSpPr>
          <p:spPr bwMode="auto">
            <a:xfrm>
              <a:off x="6602413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0" name="Rectangle 6807"/>
            <p:cNvSpPr>
              <a:spLocks noChangeArrowheads="1"/>
            </p:cNvSpPr>
            <p:nvPr/>
          </p:nvSpPr>
          <p:spPr bwMode="auto">
            <a:xfrm>
              <a:off x="535940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1" name="Rectangle 6809"/>
            <p:cNvSpPr>
              <a:spLocks noChangeArrowheads="1"/>
            </p:cNvSpPr>
            <p:nvPr/>
          </p:nvSpPr>
          <p:spPr bwMode="auto">
            <a:xfrm>
              <a:off x="535940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2" name="Rectangle 6810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3" name="Rectangle 6812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4" name="Rectangle 6813"/>
            <p:cNvSpPr>
              <a:spLocks noChangeArrowheads="1"/>
            </p:cNvSpPr>
            <p:nvPr/>
          </p:nvSpPr>
          <p:spPr bwMode="auto">
            <a:xfrm>
              <a:off x="4633913" y="21463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5" name="Rectangle 6815"/>
            <p:cNvSpPr>
              <a:spLocks noChangeArrowheads="1"/>
            </p:cNvSpPr>
            <p:nvPr/>
          </p:nvSpPr>
          <p:spPr bwMode="auto">
            <a:xfrm>
              <a:off x="4633913" y="21463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6" name="Rectangle 6816"/>
            <p:cNvSpPr>
              <a:spLocks noChangeArrowheads="1"/>
            </p:cNvSpPr>
            <p:nvPr/>
          </p:nvSpPr>
          <p:spPr bwMode="auto">
            <a:xfrm>
              <a:off x="4410076" y="2427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7" name="Rectangle 6818"/>
            <p:cNvSpPr>
              <a:spLocks noChangeArrowheads="1"/>
            </p:cNvSpPr>
            <p:nvPr/>
          </p:nvSpPr>
          <p:spPr bwMode="auto">
            <a:xfrm>
              <a:off x="4410076" y="2427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8" name="Rectangle 6819"/>
            <p:cNvSpPr>
              <a:spLocks noChangeArrowheads="1"/>
            </p:cNvSpPr>
            <p:nvPr/>
          </p:nvSpPr>
          <p:spPr bwMode="auto">
            <a:xfrm>
              <a:off x="4075113" y="2973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9" name="Rectangle 6821"/>
            <p:cNvSpPr>
              <a:spLocks noChangeArrowheads="1"/>
            </p:cNvSpPr>
            <p:nvPr/>
          </p:nvSpPr>
          <p:spPr bwMode="auto">
            <a:xfrm>
              <a:off x="4075113" y="2973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0" name="Rectangle 6822"/>
            <p:cNvSpPr>
              <a:spLocks noChangeArrowheads="1"/>
            </p:cNvSpPr>
            <p:nvPr/>
          </p:nvSpPr>
          <p:spPr bwMode="auto">
            <a:xfrm>
              <a:off x="4048126" y="3163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1" name="Rectangle 6824"/>
            <p:cNvSpPr>
              <a:spLocks noChangeArrowheads="1"/>
            </p:cNvSpPr>
            <p:nvPr/>
          </p:nvSpPr>
          <p:spPr bwMode="auto">
            <a:xfrm>
              <a:off x="4048126" y="3163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2" name="Rectangle 6825"/>
            <p:cNvSpPr>
              <a:spLocks noChangeArrowheads="1"/>
            </p:cNvSpPr>
            <p:nvPr/>
          </p:nvSpPr>
          <p:spPr bwMode="auto">
            <a:xfrm>
              <a:off x="4997451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3" name="Rectangle 6827"/>
            <p:cNvSpPr>
              <a:spLocks noChangeArrowheads="1"/>
            </p:cNvSpPr>
            <p:nvPr/>
          </p:nvSpPr>
          <p:spPr bwMode="auto">
            <a:xfrm>
              <a:off x="4997451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4" name="Rectangle 6828"/>
            <p:cNvSpPr>
              <a:spLocks noChangeArrowheads="1"/>
            </p:cNvSpPr>
            <p:nvPr/>
          </p:nvSpPr>
          <p:spPr bwMode="auto">
            <a:xfrm>
              <a:off x="5275263" y="4244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5" name="Rectangle 6830"/>
            <p:cNvSpPr>
              <a:spLocks noChangeArrowheads="1"/>
            </p:cNvSpPr>
            <p:nvPr/>
          </p:nvSpPr>
          <p:spPr bwMode="auto">
            <a:xfrm>
              <a:off x="5275263" y="4244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6" name="Rectangle 6831"/>
            <p:cNvSpPr>
              <a:spLocks noChangeArrowheads="1"/>
            </p:cNvSpPr>
            <p:nvPr/>
          </p:nvSpPr>
          <p:spPr bwMode="auto">
            <a:xfrm>
              <a:off x="5262563" y="4792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7" name="Rectangle 6833"/>
            <p:cNvSpPr>
              <a:spLocks noChangeArrowheads="1"/>
            </p:cNvSpPr>
            <p:nvPr/>
          </p:nvSpPr>
          <p:spPr bwMode="auto">
            <a:xfrm>
              <a:off x="5262563" y="4792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8" name="Rectangle 6834"/>
            <p:cNvSpPr>
              <a:spLocks noChangeArrowheads="1"/>
            </p:cNvSpPr>
            <p:nvPr/>
          </p:nvSpPr>
          <p:spPr bwMode="auto">
            <a:xfrm>
              <a:off x="5443538" y="3965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9" name="Rectangle 6836"/>
            <p:cNvSpPr>
              <a:spLocks noChangeArrowheads="1"/>
            </p:cNvSpPr>
            <p:nvPr/>
          </p:nvSpPr>
          <p:spPr bwMode="auto">
            <a:xfrm>
              <a:off x="5443538" y="3965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0" name="Rectangle 6837"/>
            <p:cNvSpPr>
              <a:spLocks noChangeArrowheads="1"/>
            </p:cNvSpPr>
            <p:nvPr/>
          </p:nvSpPr>
          <p:spPr bwMode="auto">
            <a:xfrm>
              <a:off x="5834063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1" name="Rectangle 6839"/>
            <p:cNvSpPr>
              <a:spLocks noChangeArrowheads="1"/>
            </p:cNvSpPr>
            <p:nvPr/>
          </p:nvSpPr>
          <p:spPr bwMode="auto">
            <a:xfrm>
              <a:off x="5834063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2" name="Rectangle 6840"/>
            <p:cNvSpPr>
              <a:spLocks noChangeArrowheads="1"/>
            </p:cNvSpPr>
            <p:nvPr/>
          </p:nvSpPr>
          <p:spPr bwMode="auto">
            <a:xfrm>
              <a:off x="4578351" y="4665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3" name="Rectangle 6842"/>
            <p:cNvSpPr>
              <a:spLocks noChangeArrowheads="1"/>
            </p:cNvSpPr>
            <p:nvPr/>
          </p:nvSpPr>
          <p:spPr bwMode="auto">
            <a:xfrm>
              <a:off x="4578351" y="4665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4" name="Rectangle 6843"/>
            <p:cNvSpPr>
              <a:spLocks noChangeArrowheads="1"/>
            </p:cNvSpPr>
            <p:nvPr/>
          </p:nvSpPr>
          <p:spPr bwMode="auto">
            <a:xfrm>
              <a:off x="449421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5" name="Rectangle 6845"/>
            <p:cNvSpPr>
              <a:spLocks noChangeArrowheads="1"/>
            </p:cNvSpPr>
            <p:nvPr/>
          </p:nvSpPr>
          <p:spPr bwMode="auto">
            <a:xfrm>
              <a:off x="449421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6" name="Rectangle 6846"/>
            <p:cNvSpPr>
              <a:spLocks noChangeArrowheads="1"/>
            </p:cNvSpPr>
            <p:nvPr/>
          </p:nvSpPr>
          <p:spPr bwMode="auto">
            <a:xfrm>
              <a:off x="5457826" y="4741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7" name="Rectangle 6848"/>
            <p:cNvSpPr>
              <a:spLocks noChangeArrowheads="1"/>
            </p:cNvSpPr>
            <p:nvPr/>
          </p:nvSpPr>
          <p:spPr bwMode="auto">
            <a:xfrm>
              <a:off x="5457826" y="4741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8" name="Rectangle 6849"/>
            <p:cNvSpPr>
              <a:spLocks noChangeArrowheads="1"/>
            </p:cNvSpPr>
            <p:nvPr/>
          </p:nvSpPr>
          <p:spPr bwMode="auto">
            <a:xfrm>
              <a:off x="5164138" y="4537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9" name="Rectangle 6851"/>
            <p:cNvSpPr>
              <a:spLocks noChangeArrowheads="1"/>
            </p:cNvSpPr>
            <p:nvPr/>
          </p:nvSpPr>
          <p:spPr bwMode="auto">
            <a:xfrm>
              <a:off x="5164138" y="4537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0" name="Rectangle 6852"/>
            <p:cNvSpPr>
              <a:spLocks noChangeArrowheads="1"/>
            </p:cNvSpPr>
            <p:nvPr/>
          </p:nvSpPr>
          <p:spPr bwMode="auto">
            <a:xfrm>
              <a:off x="4675188" y="45116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1" name="Rectangle 6854"/>
            <p:cNvSpPr>
              <a:spLocks noChangeArrowheads="1"/>
            </p:cNvSpPr>
            <p:nvPr/>
          </p:nvSpPr>
          <p:spPr bwMode="auto">
            <a:xfrm>
              <a:off x="4675188" y="45116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2" name="Rectangle 6855"/>
            <p:cNvSpPr>
              <a:spLocks noChangeArrowheads="1"/>
            </p:cNvSpPr>
            <p:nvPr/>
          </p:nvSpPr>
          <p:spPr bwMode="auto">
            <a:xfrm>
              <a:off x="5429251" y="4691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3" name="Rectangle 6857"/>
            <p:cNvSpPr>
              <a:spLocks noChangeArrowheads="1"/>
            </p:cNvSpPr>
            <p:nvPr/>
          </p:nvSpPr>
          <p:spPr bwMode="auto">
            <a:xfrm>
              <a:off x="5429251" y="4691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4" name="Rectangle 6858"/>
            <p:cNvSpPr>
              <a:spLocks noChangeArrowheads="1"/>
            </p:cNvSpPr>
            <p:nvPr/>
          </p:nvSpPr>
          <p:spPr bwMode="auto">
            <a:xfrm>
              <a:off x="4424363" y="3252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5" name="Rectangle 6860"/>
            <p:cNvSpPr>
              <a:spLocks noChangeArrowheads="1"/>
            </p:cNvSpPr>
            <p:nvPr/>
          </p:nvSpPr>
          <p:spPr bwMode="auto">
            <a:xfrm>
              <a:off x="4424363" y="3252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6" name="Rectangle 6861"/>
            <p:cNvSpPr>
              <a:spLocks noChangeArrowheads="1"/>
            </p:cNvSpPr>
            <p:nvPr/>
          </p:nvSpPr>
          <p:spPr bwMode="auto">
            <a:xfrm>
              <a:off x="4619626" y="3762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7" name="Rectangle 6863"/>
            <p:cNvSpPr>
              <a:spLocks noChangeArrowheads="1"/>
            </p:cNvSpPr>
            <p:nvPr/>
          </p:nvSpPr>
          <p:spPr bwMode="auto">
            <a:xfrm>
              <a:off x="4619626" y="3762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8" name="Rectangle 6864"/>
            <p:cNvSpPr>
              <a:spLocks noChangeArrowheads="1"/>
            </p:cNvSpPr>
            <p:nvPr/>
          </p:nvSpPr>
          <p:spPr bwMode="auto">
            <a:xfrm>
              <a:off x="5024438" y="23114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9" name="Rectangle 6866"/>
            <p:cNvSpPr>
              <a:spLocks noChangeArrowheads="1"/>
            </p:cNvSpPr>
            <p:nvPr/>
          </p:nvSpPr>
          <p:spPr bwMode="auto">
            <a:xfrm>
              <a:off x="5024438" y="23114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0" name="Rectangle 6867"/>
            <p:cNvSpPr>
              <a:spLocks noChangeArrowheads="1"/>
            </p:cNvSpPr>
            <p:nvPr/>
          </p:nvSpPr>
          <p:spPr bwMode="auto">
            <a:xfrm>
              <a:off x="4745038" y="4041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1" name="Rectangle 6869"/>
            <p:cNvSpPr>
              <a:spLocks noChangeArrowheads="1"/>
            </p:cNvSpPr>
            <p:nvPr/>
          </p:nvSpPr>
          <p:spPr bwMode="auto">
            <a:xfrm>
              <a:off x="4745038" y="4041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2" name="Rectangle 6870"/>
            <p:cNvSpPr>
              <a:spLocks noChangeArrowheads="1"/>
            </p:cNvSpPr>
            <p:nvPr/>
          </p:nvSpPr>
          <p:spPr bwMode="auto">
            <a:xfrm>
              <a:off x="4578351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3" name="Rectangle 6872"/>
            <p:cNvSpPr>
              <a:spLocks noChangeArrowheads="1"/>
            </p:cNvSpPr>
            <p:nvPr/>
          </p:nvSpPr>
          <p:spPr bwMode="auto">
            <a:xfrm>
              <a:off x="4578351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4" name="Rectangle 6873"/>
            <p:cNvSpPr>
              <a:spLocks noChangeArrowheads="1"/>
            </p:cNvSpPr>
            <p:nvPr/>
          </p:nvSpPr>
          <p:spPr bwMode="auto">
            <a:xfrm>
              <a:off x="461962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5" name="Rectangle 6875"/>
            <p:cNvSpPr>
              <a:spLocks noChangeArrowheads="1"/>
            </p:cNvSpPr>
            <p:nvPr/>
          </p:nvSpPr>
          <p:spPr bwMode="auto">
            <a:xfrm>
              <a:off x="461962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6" name="Rectangle 6876"/>
            <p:cNvSpPr>
              <a:spLocks noChangeArrowheads="1"/>
            </p:cNvSpPr>
            <p:nvPr/>
          </p:nvSpPr>
          <p:spPr bwMode="auto">
            <a:xfrm>
              <a:off x="5345113" y="4181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7" name="Rectangle 6878"/>
            <p:cNvSpPr>
              <a:spLocks noChangeArrowheads="1"/>
            </p:cNvSpPr>
            <p:nvPr/>
          </p:nvSpPr>
          <p:spPr bwMode="auto">
            <a:xfrm>
              <a:off x="5345113" y="4181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8" name="Rectangle 6879"/>
            <p:cNvSpPr>
              <a:spLocks noChangeArrowheads="1"/>
            </p:cNvSpPr>
            <p:nvPr/>
          </p:nvSpPr>
          <p:spPr bwMode="auto">
            <a:xfrm>
              <a:off x="473075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9" name="Rectangle 6881"/>
            <p:cNvSpPr>
              <a:spLocks noChangeArrowheads="1"/>
            </p:cNvSpPr>
            <p:nvPr/>
          </p:nvSpPr>
          <p:spPr bwMode="auto">
            <a:xfrm>
              <a:off x="473075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0" name="Rectangle 6882"/>
            <p:cNvSpPr>
              <a:spLocks noChangeArrowheads="1"/>
            </p:cNvSpPr>
            <p:nvPr/>
          </p:nvSpPr>
          <p:spPr bwMode="auto">
            <a:xfrm>
              <a:off x="535940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1" name="Rectangle 6884"/>
            <p:cNvSpPr>
              <a:spLocks noChangeArrowheads="1"/>
            </p:cNvSpPr>
            <p:nvPr/>
          </p:nvSpPr>
          <p:spPr bwMode="auto">
            <a:xfrm>
              <a:off x="535940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2" name="Rectangle 6885"/>
            <p:cNvSpPr>
              <a:spLocks noChangeArrowheads="1"/>
            </p:cNvSpPr>
            <p:nvPr/>
          </p:nvSpPr>
          <p:spPr bwMode="auto">
            <a:xfrm>
              <a:off x="452278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3" name="Rectangle 6887"/>
            <p:cNvSpPr>
              <a:spLocks noChangeArrowheads="1"/>
            </p:cNvSpPr>
            <p:nvPr/>
          </p:nvSpPr>
          <p:spPr bwMode="auto">
            <a:xfrm>
              <a:off x="452278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4" name="Rectangle 6888"/>
            <p:cNvSpPr>
              <a:spLocks noChangeArrowheads="1"/>
            </p:cNvSpPr>
            <p:nvPr/>
          </p:nvSpPr>
          <p:spPr bwMode="auto">
            <a:xfrm>
              <a:off x="4508501" y="4384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5" name="Rectangle 6890"/>
            <p:cNvSpPr>
              <a:spLocks noChangeArrowheads="1"/>
            </p:cNvSpPr>
            <p:nvPr/>
          </p:nvSpPr>
          <p:spPr bwMode="auto">
            <a:xfrm>
              <a:off x="4508501" y="4384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6" name="Rectangle 6891"/>
            <p:cNvSpPr>
              <a:spLocks noChangeArrowheads="1"/>
            </p:cNvSpPr>
            <p:nvPr/>
          </p:nvSpPr>
          <p:spPr bwMode="auto">
            <a:xfrm>
              <a:off x="4703763" y="43973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7" name="Rectangle 6894"/>
            <p:cNvSpPr>
              <a:spLocks noChangeArrowheads="1"/>
            </p:cNvSpPr>
            <p:nvPr/>
          </p:nvSpPr>
          <p:spPr bwMode="auto">
            <a:xfrm>
              <a:off x="4703763" y="43973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8" name="Rectangle 6895"/>
            <p:cNvSpPr>
              <a:spLocks noChangeArrowheads="1"/>
            </p:cNvSpPr>
            <p:nvPr/>
          </p:nvSpPr>
          <p:spPr bwMode="auto">
            <a:xfrm>
              <a:off x="5402263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9" name="Rectangle 6897"/>
            <p:cNvSpPr>
              <a:spLocks noChangeArrowheads="1"/>
            </p:cNvSpPr>
            <p:nvPr/>
          </p:nvSpPr>
          <p:spPr bwMode="auto">
            <a:xfrm>
              <a:off x="5402263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0" name="Rectangle 6898"/>
            <p:cNvSpPr>
              <a:spLocks noChangeArrowheads="1"/>
            </p:cNvSpPr>
            <p:nvPr/>
          </p:nvSpPr>
          <p:spPr bwMode="auto">
            <a:xfrm>
              <a:off x="5359401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1" name="Rectangle 6900"/>
            <p:cNvSpPr>
              <a:spLocks noChangeArrowheads="1"/>
            </p:cNvSpPr>
            <p:nvPr/>
          </p:nvSpPr>
          <p:spPr bwMode="auto">
            <a:xfrm>
              <a:off x="5359401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2" name="Rectangle 6901"/>
            <p:cNvSpPr>
              <a:spLocks noChangeArrowheads="1"/>
            </p:cNvSpPr>
            <p:nvPr/>
          </p:nvSpPr>
          <p:spPr bwMode="auto">
            <a:xfrm>
              <a:off x="5513388" y="44227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3" name="Rectangle 6903"/>
            <p:cNvSpPr>
              <a:spLocks noChangeArrowheads="1"/>
            </p:cNvSpPr>
            <p:nvPr/>
          </p:nvSpPr>
          <p:spPr bwMode="auto">
            <a:xfrm>
              <a:off x="5513388" y="44227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4" name="Rectangle 6904"/>
            <p:cNvSpPr>
              <a:spLocks noChangeArrowheads="1"/>
            </p:cNvSpPr>
            <p:nvPr/>
          </p:nvSpPr>
          <p:spPr bwMode="auto">
            <a:xfrm>
              <a:off x="5484813" y="4156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5" name="Rectangle 6906"/>
            <p:cNvSpPr>
              <a:spLocks noChangeArrowheads="1"/>
            </p:cNvSpPr>
            <p:nvPr/>
          </p:nvSpPr>
          <p:spPr bwMode="auto">
            <a:xfrm>
              <a:off x="5484813" y="4156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6" name="Rectangle 6907"/>
            <p:cNvSpPr>
              <a:spLocks noChangeArrowheads="1"/>
            </p:cNvSpPr>
            <p:nvPr/>
          </p:nvSpPr>
          <p:spPr bwMode="auto">
            <a:xfrm>
              <a:off x="5318126" y="4830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7" name="Rectangle 6909"/>
            <p:cNvSpPr>
              <a:spLocks noChangeArrowheads="1"/>
            </p:cNvSpPr>
            <p:nvPr/>
          </p:nvSpPr>
          <p:spPr bwMode="auto">
            <a:xfrm>
              <a:off x="5318126" y="4830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8" name="Rectangle 6910"/>
            <p:cNvSpPr>
              <a:spLocks noChangeArrowheads="1"/>
            </p:cNvSpPr>
            <p:nvPr/>
          </p:nvSpPr>
          <p:spPr bwMode="auto">
            <a:xfrm>
              <a:off x="5597526" y="4384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9" name="Rectangle 6912"/>
            <p:cNvSpPr>
              <a:spLocks noChangeArrowheads="1"/>
            </p:cNvSpPr>
            <p:nvPr/>
          </p:nvSpPr>
          <p:spPr bwMode="auto">
            <a:xfrm>
              <a:off x="5597526" y="4384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0" name="Rectangle 6913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1" name="Rectangle 6915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2" name="Rectangle 6916"/>
            <p:cNvSpPr>
              <a:spLocks noChangeArrowheads="1"/>
            </p:cNvSpPr>
            <p:nvPr/>
          </p:nvSpPr>
          <p:spPr bwMode="auto">
            <a:xfrm>
              <a:off x="5597526" y="47799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3" name="Rectangle 6918"/>
            <p:cNvSpPr>
              <a:spLocks noChangeArrowheads="1"/>
            </p:cNvSpPr>
            <p:nvPr/>
          </p:nvSpPr>
          <p:spPr bwMode="auto">
            <a:xfrm>
              <a:off x="5597526" y="47799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4" name="Rectangle 6919"/>
            <p:cNvSpPr>
              <a:spLocks noChangeArrowheads="1"/>
            </p:cNvSpPr>
            <p:nvPr/>
          </p:nvSpPr>
          <p:spPr bwMode="auto">
            <a:xfrm>
              <a:off x="5484813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5" name="Rectangle 6921"/>
            <p:cNvSpPr>
              <a:spLocks noChangeArrowheads="1"/>
            </p:cNvSpPr>
            <p:nvPr/>
          </p:nvSpPr>
          <p:spPr bwMode="auto">
            <a:xfrm>
              <a:off x="5484813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6" name="Rectangle 6922"/>
            <p:cNvSpPr>
              <a:spLocks noChangeArrowheads="1"/>
            </p:cNvSpPr>
            <p:nvPr/>
          </p:nvSpPr>
          <p:spPr bwMode="auto">
            <a:xfrm>
              <a:off x="5513388" y="3838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7" name="Rectangle 6924"/>
            <p:cNvSpPr>
              <a:spLocks noChangeArrowheads="1"/>
            </p:cNvSpPr>
            <p:nvPr/>
          </p:nvSpPr>
          <p:spPr bwMode="auto">
            <a:xfrm>
              <a:off x="5513388" y="3838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8" name="Rectangle 6925"/>
            <p:cNvSpPr>
              <a:spLocks noChangeArrowheads="1"/>
            </p:cNvSpPr>
            <p:nvPr/>
          </p:nvSpPr>
          <p:spPr bwMode="auto">
            <a:xfrm>
              <a:off x="4648201" y="4232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9" name="Rectangle 6927"/>
            <p:cNvSpPr>
              <a:spLocks noChangeArrowheads="1"/>
            </p:cNvSpPr>
            <p:nvPr/>
          </p:nvSpPr>
          <p:spPr bwMode="auto">
            <a:xfrm>
              <a:off x="4648201" y="4232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0" name="Rectangle 6928"/>
            <p:cNvSpPr>
              <a:spLocks noChangeArrowheads="1"/>
            </p:cNvSpPr>
            <p:nvPr/>
          </p:nvSpPr>
          <p:spPr bwMode="auto">
            <a:xfrm>
              <a:off x="6072188" y="3698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1" name="Rectangle 6930"/>
            <p:cNvSpPr>
              <a:spLocks noChangeArrowheads="1"/>
            </p:cNvSpPr>
            <p:nvPr/>
          </p:nvSpPr>
          <p:spPr bwMode="auto">
            <a:xfrm>
              <a:off x="6072188" y="3698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2" name="Rectangle 6931"/>
            <p:cNvSpPr>
              <a:spLocks noChangeArrowheads="1"/>
            </p:cNvSpPr>
            <p:nvPr/>
          </p:nvSpPr>
          <p:spPr bwMode="auto">
            <a:xfrm>
              <a:off x="5080001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3" name="Rectangle 6933"/>
            <p:cNvSpPr>
              <a:spLocks noChangeArrowheads="1"/>
            </p:cNvSpPr>
            <p:nvPr/>
          </p:nvSpPr>
          <p:spPr bwMode="auto">
            <a:xfrm>
              <a:off x="5080001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4" name="Rectangle 6934"/>
            <p:cNvSpPr>
              <a:spLocks noChangeArrowheads="1"/>
            </p:cNvSpPr>
            <p:nvPr/>
          </p:nvSpPr>
          <p:spPr bwMode="auto">
            <a:xfrm>
              <a:off x="4675188" y="3787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5" name="Rectangle 6936"/>
            <p:cNvSpPr>
              <a:spLocks noChangeArrowheads="1"/>
            </p:cNvSpPr>
            <p:nvPr/>
          </p:nvSpPr>
          <p:spPr bwMode="auto">
            <a:xfrm>
              <a:off x="4675188" y="3787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6" name="Rectangle 6937"/>
            <p:cNvSpPr>
              <a:spLocks noChangeArrowheads="1"/>
            </p:cNvSpPr>
            <p:nvPr/>
          </p:nvSpPr>
          <p:spPr bwMode="auto">
            <a:xfrm>
              <a:off x="6364288" y="3508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7" name="Rectangle 6939"/>
            <p:cNvSpPr>
              <a:spLocks noChangeArrowheads="1"/>
            </p:cNvSpPr>
            <p:nvPr/>
          </p:nvSpPr>
          <p:spPr bwMode="auto">
            <a:xfrm>
              <a:off x="6364288" y="3508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8" name="Rectangle 6940"/>
            <p:cNvSpPr>
              <a:spLocks noChangeArrowheads="1"/>
            </p:cNvSpPr>
            <p:nvPr/>
          </p:nvSpPr>
          <p:spPr bwMode="auto">
            <a:xfrm>
              <a:off x="4549776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9" name="Rectangle 6942"/>
            <p:cNvSpPr>
              <a:spLocks noChangeArrowheads="1"/>
            </p:cNvSpPr>
            <p:nvPr/>
          </p:nvSpPr>
          <p:spPr bwMode="auto">
            <a:xfrm>
              <a:off x="4549776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0" name="Rectangle 6943"/>
            <p:cNvSpPr>
              <a:spLocks noChangeArrowheads="1"/>
            </p:cNvSpPr>
            <p:nvPr/>
          </p:nvSpPr>
          <p:spPr bwMode="auto">
            <a:xfrm>
              <a:off x="4075113" y="2490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1" name="Rectangle 6945"/>
            <p:cNvSpPr>
              <a:spLocks noChangeArrowheads="1"/>
            </p:cNvSpPr>
            <p:nvPr/>
          </p:nvSpPr>
          <p:spPr bwMode="auto">
            <a:xfrm>
              <a:off x="4075113" y="2490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2" name="Rectangle 6946"/>
            <p:cNvSpPr>
              <a:spLocks noChangeArrowheads="1"/>
            </p:cNvSpPr>
            <p:nvPr/>
          </p:nvSpPr>
          <p:spPr bwMode="auto">
            <a:xfrm>
              <a:off x="5611813" y="44735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3" name="Rectangle 6948"/>
            <p:cNvSpPr>
              <a:spLocks noChangeArrowheads="1"/>
            </p:cNvSpPr>
            <p:nvPr/>
          </p:nvSpPr>
          <p:spPr bwMode="auto">
            <a:xfrm>
              <a:off x="5611813" y="44735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4" name="Rectangle 6949"/>
            <p:cNvSpPr>
              <a:spLocks noChangeArrowheads="1"/>
            </p:cNvSpPr>
            <p:nvPr/>
          </p:nvSpPr>
          <p:spPr bwMode="auto">
            <a:xfrm>
              <a:off x="5192713" y="4168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5" name="Rectangle 6951"/>
            <p:cNvSpPr>
              <a:spLocks noChangeArrowheads="1"/>
            </p:cNvSpPr>
            <p:nvPr/>
          </p:nvSpPr>
          <p:spPr bwMode="auto">
            <a:xfrm>
              <a:off x="5192713" y="4168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6" name="Rectangle 6952"/>
            <p:cNvSpPr>
              <a:spLocks noChangeArrowheads="1"/>
            </p:cNvSpPr>
            <p:nvPr/>
          </p:nvSpPr>
          <p:spPr bwMode="auto">
            <a:xfrm>
              <a:off x="5149851" y="4181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7" name="Rectangle 6954"/>
            <p:cNvSpPr>
              <a:spLocks noChangeArrowheads="1"/>
            </p:cNvSpPr>
            <p:nvPr/>
          </p:nvSpPr>
          <p:spPr bwMode="auto">
            <a:xfrm>
              <a:off x="5149851" y="4181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8" name="Rectangle 6955"/>
            <p:cNvSpPr>
              <a:spLocks noChangeArrowheads="1"/>
            </p:cNvSpPr>
            <p:nvPr/>
          </p:nvSpPr>
          <p:spPr bwMode="auto">
            <a:xfrm>
              <a:off x="5373688" y="5453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9" name="Rectangle 6957"/>
            <p:cNvSpPr>
              <a:spLocks noChangeArrowheads="1"/>
            </p:cNvSpPr>
            <p:nvPr/>
          </p:nvSpPr>
          <p:spPr bwMode="auto">
            <a:xfrm>
              <a:off x="5373688" y="5453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0" name="Rectangle 6958"/>
            <p:cNvSpPr>
              <a:spLocks noChangeArrowheads="1"/>
            </p:cNvSpPr>
            <p:nvPr/>
          </p:nvSpPr>
          <p:spPr bwMode="auto">
            <a:xfrm>
              <a:off x="5178426" y="4410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1" name="Rectangle 6960"/>
            <p:cNvSpPr>
              <a:spLocks noChangeArrowheads="1"/>
            </p:cNvSpPr>
            <p:nvPr/>
          </p:nvSpPr>
          <p:spPr bwMode="auto">
            <a:xfrm>
              <a:off x="5178426" y="4410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2" name="Rectangle 6961"/>
            <p:cNvSpPr>
              <a:spLocks noChangeArrowheads="1"/>
            </p:cNvSpPr>
            <p:nvPr/>
          </p:nvSpPr>
          <p:spPr bwMode="auto">
            <a:xfrm>
              <a:off x="5303838" y="44735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3" name="Rectangle 6963"/>
            <p:cNvSpPr>
              <a:spLocks noChangeArrowheads="1"/>
            </p:cNvSpPr>
            <p:nvPr/>
          </p:nvSpPr>
          <p:spPr bwMode="auto">
            <a:xfrm>
              <a:off x="5303838" y="44735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4" name="Rectangle 6964"/>
            <p:cNvSpPr>
              <a:spLocks noChangeArrowheads="1"/>
            </p:cNvSpPr>
            <p:nvPr/>
          </p:nvSpPr>
          <p:spPr bwMode="auto">
            <a:xfrm>
              <a:off x="527526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5" name="Rectangle 6966"/>
            <p:cNvSpPr>
              <a:spLocks noChangeArrowheads="1"/>
            </p:cNvSpPr>
            <p:nvPr/>
          </p:nvSpPr>
          <p:spPr bwMode="auto">
            <a:xfrm>
              <a:off x="527526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6" name="Rectangle 6967"/>
            <p:cNvSpPr>
              <a:spLocks noChangeArrowheads="1"/>
            </p:cNvSpPr>
            <p:nvPr/>
          </p:nvSpPr>
          <p:spPr bwMode="auto">
            <a:xfrm>
              <a:off x="5318126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7" name="Rectangle 6969"/>
            <p:cNvSpPr>
              <a:spLocks noChangeArrowheads="1"/>
            </p:cNvSpPr>
            <p:nvPr/>
          </p:nvSpPr>
          <p:spPr bwMode="auto">
            <a:xfrm>
              <a:off x="5318126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8" name="Rectangle 6970"/>
            <p:cNvSpPr>
              <a:spLocks noChangeArrowheads="1"/>
            </p:cNvSpPr>
            <p:nvPr/>
          </p:nvSpPr>
          <p:spPr bwMode="auto">
            <a:xfrm>
              <a:off x="5137151" y="44227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9" name="Rectangle 6972"/>
            <p:cNvSpPr>
              <a:spLocks noChangeArrowheads="1"/>
            </p:cNvSpPr>
            <p:nvPr/>
          </p:nvSpPr>
          <p:spPr bwMode="auto">
            <a:xfrm>
              <a:off x="5137151" y="44227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0" name="Rectangle 6973"/>
            <p:cNvSpPr>
              <a:spLocks noChangeArrowheads="1"/>
            </p:cNvSpPr>
            <p:nvPr/>
          </p:nvSpPr>
          <p:spPr bwMode="auto">
            <a:xfrm>
              <a:off x="5205413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1" name="Rectangle 6975"/>
            <p:cNvSpPr>
              <a:spLocks noChangeArrowheads="1"/>
            </p:cNvSpPr>
            <p:nvPr/>
          </p:nvSpPr>
          <p:spPr bwMode="auto">
            <a:xfrm>
              <a:off x="5205413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2" name="Rectangle 6976"/>
            <p:cNvSpPr>
              <a:spLocks noChangeArrowheads="1"/>
            </p:cNvSpPr>
            <p:nvPr/>
          </p:nvSpPr>
          <p:spPr bwMode="auto">
            <a:xfrm>
              <a:off x="5472113" y="44354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3" name="Rectangle 6978"/>
            <p:cNvSpPr>
              <a:spLocks noChangeArrowheads="1"/>
            </p:cNvSpPr>
            <p:nvPr/>
          </p:nvSpPr>
          <p:spPr bwMode="auto">
            <a:xfrm>
              <a:off x="5472113" y="44354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4" name="Rectangle 6979"/>
            <p:cNvSpPr>
              <a:spLocks noChangeArrowheads="1"/>
            </p:cNvSpPr>
            <p:nvPr/>
          </p:nvSpPr>
          <p:spPr bwMode="auto">
            <a:xfrm>
              <a:off x="51784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5" name="Rectangle 6981"/>
            <p:cNvSpPr>
              <a:spLocks noChangeArrowheads="1"/>
            </p:cNvSpPr>
            <p:nvPr/>
          </p:nvSpPr>
          <p:spPr bwMode="auto">
            <a:xfrm>
              <a:off x="51784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6" name="Rectangle 6982"/>
            <p:cNvSpPr>
              <a:spLocks noChangeArrowheads="1"/>
            </p:cNvSpPr>
            <p:nvPr/>
          </p:nvSpPr>
          <p:spPr bwMode="auto">
            <a:xfrm>
              <a:off x="5303838" y="44735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7" name="Rectangle 6984"/>
            <p:cNvSpPr>
              <a:spLocks noChangeArrowheads="1"/>
            </p:cNvSpPr>
            <p:nvPr/>
          </p:nvSpPr>
          <p:spPr bwMode="auto">
            <a:xfrm>
              <a:off x="5303838" y="44735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8" name="Rectangle 6985"/>
            <p:cNvSpPr>
              <a:spLocks noChangeArrowheads="1"/>
            </p:cNvSpPr>
            <p:nvPr/>
          </p:nvSpPr>
          <p:spPr bwMode="auto">
            <a:xfrm>
              <a:off x="5233988" y="41306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9" name="Rectangle 6987"/>
            <p:cNvSpPr>
              <a:spLocks noChangeArrowheads="1"/>
            </p:cNvSpPr>
            <p:nvPr/>
          </p:nvSpPr>
          <p:spPr bwMode="auto">
            <a:xfrm>
              <a:off x="5233988" y="41306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0" name="Rectangle 6988"/>
            <p:cNvSpPr>
              <a:spLocks noChangeArrowheads="1"/>
            </p:cNvSpPr>
            <p:nvPr/>
          </p:nvSpPr>
          <p:spPr bwMode="auto">
            <a:xfrm>
              <a:off x="5248276" y="4143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1" name="Rectangle 6990"/>
            <p:cNvSpPr>
              <a:spLocks noChangeArrowheads="1"/>
            </p:cNvSpPr>
            <p:nvPr/>
          </p:nvSpPr>
          <p:spPr bwMode="auto">
            <a:xfrm>
              <a:off x="5248276" y="4143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2" name="Rectangle 6991"/>
            <p:cNvSpPr>
              <a:spLocks noChangeArrowheads="1"/>
            </p:cNvSpPr>
            <p:nvPr/>
          </p:nvSpPr>
          <p:spPr bwMode="auto">
            <a:xfrm>
              <a:off x="5122863" y="4079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3" name="Rectangle 6993"/>
            <p:cNvSpPr>
              <a:spLocks noChangeArrowheads="1"/>
            </p:cNvSpPr>
            <p:nvPr/>
          </p:nvSpPr>
          <p:spPr bwMode="auto">
            <a:xfrm>
              <a:off x="5122863" y="4079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4" name="Rectangle 6994"/>
            <p:cNvSpPr>
              <a:spLocks noChangeArrowheads="1"/>
            </p:cNvSpPr>
            <p:nvPr/>
          </p:nvSpPr>
          <p:spPr bwMode="auto">
            <a:xfrm>
              <a:off x="4940301" y="3457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5" name="Rectangle 6996"/>
            <p:cNvSpPr>
              <a:spLocks noChangeArrowheads="1"/>
            </p:cNvSpPr>
            <p:nvPr/>
          </p:nvSpPr>
          <p:spPr bwMode="auto">
            <a:xfrm>
              <a:off x="4940301" y="3457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6" name="Rectangle 6997"/>
            <p:cNvSpPr>
              <a:spLocks noChangeArrowheads="1"/>
            </p:cNvSpPr>
            <p:nvPr/>
          </p:nvSpPr>
          <p:spPr bwMode="auto">
            <a:xfrm>
              <a:off x="5010151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7" name="Rectangle 6999"/>
            <p:cNvSpPr>
              <a:spLocks noChangeArrowheads="1"/>
            </p:cNvSpPr>
            <p:nvPr/>
          </p:nvSpPr>
          <p:spPr bwMode="auto">
            <a:xfrm>
              <a:off x="5010151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8" name="Rectangle 7000"/>
            <p:cNvSpPr>
              <a:spLocks noChangeArrowheads="1"/>
            </p:cNvSpPr>
            <p:nvPr/>
          </p:nvSpPr>
          <p:spPr bwMode="auto">
            <a:xfrm>
              <a:off x="5484813" y="45116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9" name="Rectangle 7002"/>
            <p:cNvSpPr>
              <a:spLocks noChangeArrowheads="1"/>
            </p:cNvSpPr>
            <p:nvPr/>
          </p:nvSpPr>
          <p:spPr bwMode="auto">
            <a:xfrm>
              <a:off x="5484813" y="45116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0" name="Rectangle 7003"/>
            <p:cNvSpPr>
              <a:spLocks noChangeArrowheads="1"/>
            </p:cNvSpPr>
            <p:nvPr/>
          </p:nvSpPr>
          <p:spPr bwMode="auto">
            <a:xfrm>
              <a:off x="5513388" y="44989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1" name="Rectangle 7005"/>
            <p:cNvSpPr>
              <a:spLocks noChangeArrowheads="1"/>
            </p:cNvSpPr>
            <p:nvPr/>
          </p:nvSpPr>
          <p:spPr bwMode="auto">
            <a:xfrm>
              <a:off x="5513388" y="44989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2" name="Rectangle 7006"/>
            <p:cNvSpPr>
              <a:spLocks noChangeArrowheads="1"/>
            </p:cNvSpPr>
            <p:nvPr/>
          </p:nvSpPr>
          <p:spPr bwMode="auto">
            <a:xfrm>
              <a:off x="5414963" y="4410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3" name="Rectangle 7008"/>
            <p:cNvSpPr>
              <a:spLocks noChangeArrowheads="1"/>
            </p:cNvSpPr>
            <p:nvPr/>
          </p:nvSpPr>
          <p:spPr bwMode="auto">
            <a:xfrm>
              <a:off x="5414963" y="4410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4" name="Rectangle 7009"/>
            <p:cNvSpPr>
              <a:spLocks noChangeArrowheads="1"/>
            </p:cNvSpPr>
            <p:nvPr/>
          </p:nvSpPr>
          <p:spPr bwMode="auto">
            <a:xfrm>
              <a:off x="5457826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5" name="Rectangle 7011"/>
            <p:cNvSpPr>
              <a:spLocks noChangeArrowheads="1"/>
            </p:cNvSpPr>
            <p:nvPr/>
          </p:nvSpPr>
          <p:spPr bwMode="auto">
            <a:xfrm>
              <a:off x="5457826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6" name="Rectangle 7012"/>
            <p:cNvSpPr>
              <a:spLocks noChangeArrowheads="1"/>
            </p:cNvSpPr>
            <p:nvPr/>
          </p:nvSpPr>
          <p:spPr bwMode="auto">
            <a:xfrm>
              <a:off x="5443538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7" name="Rectangle 7014"/>
            <p:cNvSpPr>
              <a:spLocks noChangeArrowheads="1"/>
            </p:cNvSpPr>
            <p:nvPr/>
          </p:nvSpPr>
          <p:spPr bwMode="auto">
            <a:xfrm>
              <a:off x="5443538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8" name="Rectangle 7015"/>
            <p:cNvSpPr>
              <a:spLocks noChangeArrowheads="1"/>
            </p:cNvSpPr>
            <p:nvPr/>
          </p:nvSpPr>
          <p:spPr bwMode="auto">
            <a:xfrm>
              <a:off x="5164138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9" name="Rectangle 7017"/>
            <p:cNvSpPr>
              <a:spLocks noChangeArrowheads="1"/>
            </p:cNvSpPr>
            <p:nvPr/>
          </p:nvSpPr>
          <p:spPr bwMode="auto">
            <a:xfrm>
              <a:off x="5164138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0" name="Rectangle 7018"/>
            <p:cNvSpPr>
              <a:spLocks noChangeArrowheads="1"/>
            </p:cNvSpPr>
            <p:nvPr/>
          </p:nvSpPr>
          <p:spPr bwMode="auto">
            <a:xfrm>
              <a:off x="55975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1" name="Rectangle 7020"/>
            <p:cNvSpPr>
              <a:spLocks noChangeArrowheads="1"/>
            </p:cNvSpPr>
            <p:nvPr/>
          </p:nvSpPr>
          <p:spPr bwMode="auto">
            <a:xfrm>
              <a:off x="55975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2" name="Rectangle 7021"/>
            <p:cNvSpPr>
              <a:spLocks noChangeArrowheads="1"/>
            </p:cNvSpPr>
            <p:nvPr/>
          </p:nvSpPr>
          <p:spPr bwMode="auto">
            <a:xfrm>
              <a:off x="555466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3" name="Rectangle 7023"/>
            <p:cNvSpPr>
              <a:spLocks noChangeArrowheads="1"/>
            </p:cNvSpPr>
            <p:nvPr/>
          </p:nvSpPr>
          <p:spPr bwMode="auto">
            <a:xfrm>
              <a:off x="555466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4" name="Rectangle 7024"/>
            <p:cNvSpPr>
              <a:spLocks noChangeArrowheads="1"/>
            </p:cNvSpPr>
            <p:nvPr/>
          </p:nvSpPr>
          <p:spPr bwMode="auto">
            <a:xfrm>
              <a:off x="5332413" y="4602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5" name="Rectangle 7026"/>
            <p:cNvSpPr>
              <a:spLocks noChangeArrowheads="1"/>
            </p:cNvSpPr>
            <p:nvPr/>
          </p:nvSpPr>
          <p:spPr bwMode="auto">
            <a:xfrm>
              <a:off x="5332413" y="4602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6" name="Rectangle 7027"/>
            <p:cNvSpPr>
              <a:spLocks noChangeArrowheads="1"/>
            </p:cNvSpPr>
            <p:nvPr/>
          </p:nvSpPr>
          <p:spPr bwMode="auto">
            <a:xfrm>
              <a:off x="5778501" y="4856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7" name="Rectangle 7029"/>
            <p:cNvSpPr>
              <a:spLocks noChangeArrowheads="1"/>
            </p:cNvSpPr>
            <p:nvPr/>
          </p:nvSpPr>
          <p:spPr bwMode="auto">
            <a:xfrm>
              <a:off x="5778501" y="4856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8" name="Rectangle 7030"/>
            <p:cNvSpPr>
              <a:spLocks noChangeArrowheads="1"/>
            </p:cNvSpPr>
            <p:nvPr/>
          </p:nvSpPr>
          <p:spPr bwMode="auto">
            <a:xfrm>
              <a:off x="6057901" y="5084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9" name="Rectangle 7032"/>
            <p:cNvSpPr>
              <a:spLocks noChangeArrowheads="1"/>
            </p:cNvSpPr>
            <p:nvPr/>
          </p:nvSpPr>
          <p:spPr bwMode="auto">
            <a:xfrm>
              <a:off x="6057901" y="5084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0" name="Rectangle 7033"/>
            <p:cNvSpPr>
              <a:spLocks noChangeArrowheads="1"/>
            </p:cNvSpPr>
            <p:nvPr/>
          </p:nvSpPr>
          <p:spPr bwMode="auto">
            <a:xfrm>
              <a:off x="6211888" y="5084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1" name="Rectangle 7035"/>
            <p:cNvSpPr>
              <a:spLocks noChangeArrowheads="1"/>
            </p:cNvSpPr>
            <p:nvPr/>
          </p:nvSpPr>
          <p:spPr bwMode="auto">
            <a:xfrm>
              <a:off x="6211888" y="5084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2" name="Rectangle 7036"/>
            <p:cNvSpPr>
              <a:spLocks noChangeArrowheads="1"/>
            </p:cNvSpPr>
            <p:nvPr/>
          </p:nvSpPr>
          <p:spPr bwMode="auto">
            <a:xfrm>
              <a:off x="6323013" y="51609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3" name="Rectangle 7038"/>
            <p:cNvSpPr>
              <a:spLocks noChangeArrowheads="1"/>
            </p:cNvSpPr>
            <p:nvPr/>
          </p:nvSpPr>
          <p:spPr bwMode="auto">
            <a:xfrm>
              <a:off x="6323013" y="51609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4" name="Rectangle 7039"/>
            <p:cNvSpPr>
              <a:spLocks noChangeArrowheads="1"/>
            </p:cNvSpPr>
            <p:nvPr/>
          </p:nvSpPr>
          <p:spPr bwMode="auto">
            <a:xfrm>
              <a:off x="5889626" y="5084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5" name="Rectangle 7041"/>
            <p:cNvSpPr>
              <a:spLocks noChangeArrowheads="1"/>
            </p:cNvSpPr>
            <p:nvPr/>
          </p:nvSpPr>
          <p:spPr bwMode="auto">
            <a:xfrm>
              <a:off x="5889626" y="5084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6" name="Rectangle 7042"/>
            <p:cNvSpPr>
              <a:spLocks noChangeArrowheads="1"/>
            </p:cNvSpPr>
            <p:nvPr/>
          </p:nvSpPr>
          <p:spPr bwMode="auto">
            <a:xfrm>
              <a:off x="5973763" y="5186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7" name="Rectangle 7044"/>
            <p:cNvSpPr>
              <a:spLocks noChangeArrowheads="1"/>
            </p:cNvSpPr>
            <p:nvPr/>
          </p:nvSpPr>
          <p:spPr bwMode="auto">
            <a:xfrm>
              <a:off x="5973763" y="5186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8" name="Rectangle 7045"/>
            <p:cNvSpPr>
              <a:spLocks noChangeArrowheads="1"/>
            </p:cNvSpPr>
            <p:nvPr/>
          </p:nvSpPr>
          <p:spPr bwMode="auto">
            <a:xfrm>
              <a:off x="6267451" y="5313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9" name="Rectangle 7047"/>
            <p:cNvSpPr>
              <a:spLocks noChangeArrowheads="1"/>
            </p:cNvSpPr>
            <p:nvPr/>
          </p:nvSpPr>
          <p:spPr bwMode="auto">
            <a:xfrm>
              <a:off x="6267451" y="5313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0" name="Rectangle 7048"/>
            <p:cNvSpPr>
              <a:spLocks noChangeArrowheads="1"/>
            </p:cNvSpPr>
            <p:nvPr/>
          </p:nvSpPr>
          <p:spPr bwMode="auto">
            <a:xfrm>
              <a:off x="6323013" y="5351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1" name="Rectangle 7050"/>
            <p:cNvSpPr>
              <a:spLocks noChangeArrowheads="1"/>
            </p:cNvSpPr>
            <p:nvPr/>
          </p:nvSpPr>
          <p:spPr bwMode="auto">
            <a:xfrm>
              <a:off x="6323013" y="5351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2" name="Rectangle 7051"/>
            <p:cNvSpPr>
              <a:spLocks noChangeArrowheads="1"/>
            </p:cNvSpPr>
            <p:nvPr/>
          </p:nvSpPr>
          <p:spPr bwMode="auto">
            <a:xfrm>
              <a:off x="55975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3" name="Rectangle 7053"/>
            <p:cNvSpPr>
              <a:spLocks noChangeArrowheads="1"/>
            </p:cNvSpPr>
            <p:nvPr/>
          </p:nvSpPr>
          <p:spPr bwMode="auto">
            <a:xfrm>
              <a:off x="55975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4" name="Rectangle 7054"/>
            <p:cNvSpPr>
              <a:spLocks noChangeArrowheads="1"/>
            </p:cNvSpPr>
            <p:nvPr/>
          </p:nvSpPr>
          <p:spPr bwMode="auto">
            <a:xfrm>
              <a:off x="5499101" y="4295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5" name="Rectangle 7056"/>
            <p:cNvSpPr>
              <a:spLocks noChangeArrowheads="1"/>
            </p:cNvSpPr>
            <p:nvPr/>
          </p:nvSpPr>
          <p:spPr bwMode="auto">
            <a:xfrm>
              <a:off x="5499101" y="4295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6" name="Rectangle 7057"/>
            <p:cNvSpPr>
              <a:spLocks noChangeArrowheads="1"/>
            </p:cNvSpPr>
            <p:nvPr/>
          </p:nvSpPr>
          <p:spPr bwMode="auto">
            <a:xfrm>
              <a:off x="5583238" y="43084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7" name="Rectangle 7059"/>
            <p:cNvSpPr>
              <a:spLocks noChangeArrowheads="1"/>
            </p:cNvSpPr>
            <p:nvPr/>
          </p:nvSpPr>
          <p:spPr bwMode="auto">
            <a:xfrm>
              <a:off x="5583238" y="43084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8" name="Rectangle 7060"/>
            <p:cNvSpPr>
              <a:spLocks noChangeArrowheads="1"/>
            </p:cNvSpPr>
            <p:nvPr/>
          </p:nvSpPr>
          <p:spPr bwMode="auto">
            <a:xfrm>
              <a:off x="5749926" y="4117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9" name="Rectangle 7062"/>
            <p:cNvSpPr>
              <a:spLocks noChangeArrowheads="1"/>
            </p:cNvSpPr>
            <p:nvPr/>
          </p:nvSpPr>
          <p:spPr bwMode="auto">
            <a:xfrm>
              <a:off x="5749926" y="4117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0" name="Rectangle 7063"/>
            <p:cNvSpPr>
              <a:spLocks noChangeArrowheads="1"/>
            </p:cNvSpPr>
            <p:nvPr/>
          </p:nvSpPr>
          <p:spPr bwMode="auto">
            <a:xfrm>
              <a:off x="5903913" y="4054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1" name="Rectangle 7065"/>
            <p:cNvSpPr>
              <a:spLocks noChangeArrowheads="1"/>
            </p:cNvSpPr>
            <p:nvPr/>
          </p:nvSpPr>
          <p:spPr bwMode="auto">
            <a:xfrm>
              <a:off x="5903913" y="4054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2" name="Rectangle 7066"/>
            <p:cNvSpPr>
              <a:spLocks noChangeArrowheads="1"/>
            </p:cNvSpPr>
            <p:nvPr/>
          </p:nvSpPr>
          <p:spPr bwMode="auto">
            <a:xfrm>
              <a:off x="6113463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3" name="Rectangle 7068"/>
            <p:cNvSpPr>
              <a:spLocks noChangeArrowheads="1"/>
            </p:cNvSpPr>
            <p:nvPr/>
          </p:nvSpPr>
          <p:spPr bwMode="auto">
            <a:xfrm>
              <a:off x="6113463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4" name="Rectangle 7069"/>
            <p:cNvSpPr>
              <a:spLocks noChangeArrowheads="1"/>
            </p:cNvSpPr>
            <p:nvPr/>
          </p:nvSpPr>
          <p:spPr bwMode="auto">
            <a:xfrm>
              <a:off x="6057901" y="4003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5" name="Rectangle 7071"/>
            <p:cNvSpPr>
              <a:spLocks noChangeArrowheads="1"/>
            </p:cNvSpPr>
            <p:nvPr/>
          </p:nvSpPr>
          <p:spPr bwMode="auto">
            <a:xfrm>
              <a:off x="6057901" y="4003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6" name="Rectangle 7072"/>
            <p:cNvSpPr>
              <a:spLocks noChangeArrowheads="1"/>
            </p:cNvSpPr>
            <p:nvPr/>
          </p:nvSpPr>
          <p:spPr bwMode="auto">
            <a:xfrm>
              <a:off x="6016626" y="4156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7" name="Rectangle 7074"/>
            <p:cNvSpPr>
              <a:spLocks noChangeArrowheads="1"/>
            </p:cNvSpPr>
            <p:nvPr/>
          </p:nvSpPr>
          <p:spPr bwMode="auto">
            <a:xfrm>
              <a:off x="6016626" y="4156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8" name="Rectangle 7075"/>
            <p:cNvSpPr>
              <a:spLocks noChangeArrowheads="1"/>
            </p:cNvSpPr>
            <p:nvPr/>
          </p:nvSpPr>
          <p:spPr bwMode="auto">
            <a:xfrm>
              <a:off x="5988051" y="4206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9" name="Rectangle 7077"/>
            <p:cNvSpPr>
              <a:spLocks noChangeArrowheads="1"/>
            </p:cNvSpPr>
            <p:nvPr/>
          </p:nvSpPr>
          <p:spPr bwMode="auto">
            <a:xfrm>
              <a:off x="5988051" y="4206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0" name="Rectangle 7078"/>
            <p:cNvSpPr>
              <a:spLocks noChangeArrowheads="1"/>
            </p:cNvSpPr>
            <p:nvPr/>
          </p:nvSpPr>
          <p:spPr bwMode="auto">
            <a:xfrm>
              <a:off x="6043613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1" name="Rectangle 7080"/>
            <p:cNvSpPr>
              <a:spLocks noChangeArrowheads="1"/>
            </p:cNvSpPr>
            <p:nvPr/>
          </p:nvSpPr>
          <p:spPr bwMode="auto">
            <a:xfrm>
              <a:off x="6043613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2" name="Rectangle 7081"/>
            <p:cNvSpPr>
              <a:spLocks noChangeArrowheads="1"/>
            </p:cNvSpPr>
            <p:nvPr/>
          </p:nvSpPr>
          <p:spPr bwMode="auto">
            <a:xfrm>
              <a:off x="5749926" y="4117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3" name="Rectangle 7083"/>
            <p:cNvSpPr>
              <a:spLocks noChangeArrowheads="1"/>
            </p:cNvSpPr>
            <p:nvPr/>
          </p:nvSpPr>
          <p:spPr bwMode="auto">
            <a:xfrm>
              <a:off x="5749926" y="4117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4" name="Rectangle 7084"/>
            <p:cNvSpPr>
              <a:spLocks noChangeArrowheads="1"/>
            </p:cNvSpPr>
            <p:nvPr/>
          </p:nvSpPr>
          <p:spPr bwMode="auto">
            <a:xfrm>
              <a:off x="5554663" y="3914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5" name="Rectangle 7086"/>
            <p:cNvSpPr>
              <a:spLocks noChangeArrowheads="1"/>
            </p:cNvSpPr>
            <p:nvPr/>
          </p:nvSpPr>
          <p:spPr bwMode="auto">
            <a:xfrm>
              <a:off x="5554663" y="3914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6" name="Rectangle 7087"/>
            <p:cNvSpPr>
              <a:spLocks noChangeArrowheads="1"/>
            </p:cNvSpPr>
            <p:nvPr/>
          </p:nvSpPr>
          <p:spPr bwMode="auto">
            <a:xfrm>
              <a:off x="6029326" y="3940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7" name="Rectangle 7089"/>
            <p:cNvSpPr>
              <a:spLocks noChangeArrowheads="1"/>
            </p:cNvSpPr>
            <p:nvPr/>
          </p:nvSpPr>
          <p:spPr bwMode="auto">
            <a:xfrm>
              <a:off x="6029326" y="3940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8" name="Rectangle 7090"/>
            <p:cNvSpPr>
              <a:spLocks noChangeArrowheads="1"/>
            </p:cNvSpPr>
            <p:nvPr/>
          </p:nvSpPr>
          <p:spPr bwMode="auto">
            <a:xfrm>
              <a:off x="6127751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9" name="Rectangle 7092"/>
            <p:cNvSpPr>
              <a:spLocks noChangeArrowheads="1"/>
            </p:cNvSpPr>
            <p:nvPr/>
          </p:nvSpPr>
          <p:spPr bwMode="auto">
            <a:xfrm>
              <a:off x="6127751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0" name="Rectangle 7094"/>
            <p:cNvSpPr>
              <a:spLocks noChangeArrowheads="1"/>
            </p:cNvSpPr>
            <p:nvPr/>
          </p:nvSpPr>
          <p:spPr bwMode="auto">
            <a:xfrm>
              <a:off x="6183313" y="3825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1" name="Rectangle 7096"/>
            <p:cNvSpPr>
              <a:spLocks noChangeArrowheads="1"/>
            </p:cNvSpPr>
            <p:nvPr/>
          </p:nvSpPr>
          <p:spPr bwMode="auto">
            <a:xfrm>
              <a:off x="6183313" y="3825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2" name="Rectangle 7097"/>
            <p:cNvSpPr>
              <a:spLocks noChangeArrowheads="1"/>
            </p:cNvSpPr>
            <p:nvPr/>
          </p:nvSpPr>
          <p:spPr bwMode="auto">
            <a:xfrm>
              <a:off x="6224588" y="3800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3" name="Rectangle 7099"/>
            <p:cNvSpPr>
              <a:spLocks noChangeArrowheads="1"/>
            </p:cNvSpPr>
            <p:nvPr/>
          </p:nvSpPr>
          <p:spPr bwMode="auto">
            <a:xfrm>
              <a:off x="6224588" y="3800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4" name="Rectangle 7100"/>
            <p:cNvSpPr>
              <a:spLocks noChangeArrowheads="1"/>
            </p:cNvSpPr>
            <p:nvPr/>
          </p:nvSpPr>
          <p:spPr bwMode="auto">
            <a:xfrm>
              <a:off x="6392863" y="38766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5" name="Rectangle 7102"/>
            <p:cNvSpPr>
              <a:spLocks noChangeArrowheads="1"/>
            </p:cNvSpPr>
            <p:nvPr/>
          </p:nvSpPr>
          <p:spPr bwMode="auto">
            <a:xfrm>
              <a:off x="6392863" y="38766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6" name="Rectangle 7103"/>
            <p:cNvSpPr>
              <a:spLocks noChangeArrowheads="1"/>
            </p:cNvSpPr>
            <p:nvPr/>
          </p:nvSpPr>
          <p:spPr bwMode="auto">
            <a:xfrm>
              <a:off x="6407150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7" name="Rectangle 7105"/>
            <p:cNvSpPr>
              <a:spLocks noChangeArrowheads="1"/>
            </p:cNvSpPr>
            <p:nvPr/>
          </p:nvSpPr>
          <p:spPr bwMode="auto">
            <a:xfrm>
              <a:off x="6407150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8" name="Rectangle 7106"/>
            <p:cNvSpPr>
              <a:spLocks noChangeArrowheads="1"/>
            </p:cNvSpPr>
            <p:nvPr/>
          </p:nvSpPr>
          <p:spPr bwMode="auto">
            <a:xfrm>
              <a:off x="6448425" y="3863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9" name="Rectangle 7108"/>
            <p:cNvSpPr>
              <a:spLocks noChangeArrowheads="1"/>
            </p:cNvSpPr>
            <p:nvPr/>
          </p:nvSpPr>
          <p:spPr bwMode="auto">
            <a:xfrm>
              <a:off x="6448425" y="3863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0" name="Rectangle 7109"/>
            <p:cNvSpPr>
              <a:spLocks noChangeArrowheads="1"/>
            </p:cNvSpPr>
            <p:nvPr/>
          </p:nvSpPr>
          <p:spPr bwMode="auto">
            <a:xfrm>
              <a:off x="5834063" y="3546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1" name="Rectangle 7111"/>
            <p:cNvSpPr>
              <a:spLocks noChangeArrowheads="1"/>
            </p:cNvSpPr>
            <p:nvPr/>
          </p:nvSpPr>
          <p:spPr bwMode="auto">
            <a:xfrm>
              <a:off x="5834063" y="3546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2" name="Rectangle 7112"/>
            <p:cNvSpPr>
              <a:spLocks noChangeArrowheads="1"/>
            </p:cNvSpPr>
            <p:nvPr/>
          </p:nvSpPr>
          <p:spPr bwMode="auto">
            <a:xfrm>
              <a:off x="6699250" y="34702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3" name="Rectangle 7114"/>
            <p:cNvSpPr>
              <a:spLocks noChangeArrowheads="1"/>
            </p:cNvSpPr>
            <p:nvPr/>
          </p:nvSpPr>
          <p:spPr bwMode="auto">
            <a:xfrm>
              <a:off x="6699250" y="34702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4" name="Rectangle 7115"/>
            <p:cNvSpPr>
              <a:spLocks noChangeArrowheads="1"/>
            </p:cNvSpPr>
            <p:nvPr/>
          </p:nvSpPr>
          <p:spPr bwMode="auto">
            <a:xfrm>
              <a:off x="5233988" y="33543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5" name="Rectangle 7117"/>
            <p:cNvSpPr>
              <a:spLocks noChangeArrowheads="1"/>
            </p:cNvSpPr>
            <p:nvPr/>
          </p:nvSpPr>
          <p:spPr bwMode="auto">
            <a:xfrm>
              <a:off x="5233988" y="33543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6" name="Rectangle 7118"/>
            <p:cNvSpPr>
              <a:spLocks noChangeArrowheads="1"/>
            </p:cNvSpPr>
            <p:nvPr/>
          </p:nvSpPr>
          <p:spPr bwMode="auto">
            <a:xfrm>
              <a:off x="6937375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7" name="Rectangle 7120"/>
            <p:cNvSpPr>
              <a:spLocks noChangeArrowheads="1"/>
            </p:cNvSpPr>
            <p:nvPr/>
          </p:nvSpPr>
          <p:spPr bwMode="auto">
            <a:xfrm>
              <a:off x="6937375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8" name="Rectangle 7121"/>
            <p:cNvSpPr>
              <a:spLocks noChangeArrowheads="1"/>
            </p:cNvSpPr>
            <p:nvPr/>
          </p:nvSpPr>
          <p:spPr bwMode="auto">
            <a:xfrm>
              <a:off x="5178425" y="3902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9" name="Rectangle 7123"/>
            <p:cNvSpPr>
              <a:spLocks noChangeArrowheads="1"/>
            </p:cNvSpPr>
            <p:nvPr/>
          </p:nvSpPr>
          <p:spPr bwMode="auto">
            <a:xfrm>
              <a:off x="5178425" y="3902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0" name="Rectangle 7124"/>
            <p:cNvSpPr>
              <a:spLocks noChangeArrowheads="1"/>
            </p:cNvSpPr>
            <p:nvPr/>
          </p:nvSpPr>
          <p:spPr bwMode="auto">
            <a:xfrm>
              <a:off x="5345113" y="3265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1" name="Rectangle 7126"/>
            <p:cNvSpPr>
              <a:spLocks noChangeArrowheads="1"/>
            </p:cNvSpPr>
            <p:nvPr/>
          </p:nvSpPr>
          <p:spPr bwMode="auto">
            <a:xfrm>
              <a:off x="5345113" y="3265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2" name="Rectangle 7127"/>
            <p:cNvSpPr>
              <a:spLocks noChangeArrowheads="1"/>
            </p:cNvSpPr>
            <p:nvPr/>
          </p:nvSpPr>
          <p:spPr bwMode="auto">
            <a:xfrm>
              <a:off x="4592638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3" name="Rectangle 7129"/>
            <p:cNvSpPr>
              <a:spLocks noChangeArrowheads="1"/>
            </p:cNvSpPr>
            <p:nvPr/>
          </p:nvSpPr>
          <p:spPr bwMode="auto">
            <a:xfrm>
              <a:off x="4592638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4" name="Rectangle 7130"/>
            <p:cNvSpPr>
              <a:spLocks noChangeArrowheads="1"/>
            </p:cNvSpPr>
            <p:nvPr/>
          </p:nvSpPr>
          <p:spPr bwMode="auto">
            <a:xfrm>
              <a:off x="4940300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5" name="Rectangle 7132"/>
            <p:cNvSpPr>
              <a:spLocks noChangeArrowheads="1"/>
            </p:cNvSpPr>
            <p:nvPr/>
          </p:nvSpPr>
          <p:spPr bwMode="auto">
            <a:xfrm>
              <a:off x="4940300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6" name="Rectangle 7133"/>
            <p:cNvSpPr>
              <a:spLocks noChangeArrowheads="1"/>
            </p:cNvSpPr>
            <p:nvPr/>
          </p:nvSpPr>
          <p:spPr bwMode="auto">
            <a:xfrm>
              <a:off x="5164138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7" name="Rectangle 7135"/>
            <p:cNvSpPr>
              <a:spLocks noChangeArrowheads="1"/>
            </p:cNvSpPr>
            <p:nvPr/>
          </p:nvSpPr>
          <p:spPr bwMode="auto">
            <a:xfrm>
              <a:off x="5164138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8" name="Rectangle 7136"/>
            <p:cNvSpPr>
              <a:spLocks noChangeArrowheads="1"/>
            </p:cNvSpPr>
            <p:nvPr/>
          </p:nvSpPr>
          <p:spPr bwMode="auto">
            <a:xfrm>
              <a:off x="4899025" y="3482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9" name="Rectangle 7138"/>
            <p:cNvSpPr>
              <a:spLocks noChangeArrowheads="1"/>
            </p:cNvSpPr>
            <p:nvPr/>
          </p:nvSpPr>
          <p:spPr bwMode="auto">
            <a:xfrm>
              <a:off x="4899025" y="3482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0" name="Rectangle 7139"/>
            <p:cNvSpPr>
              <a:spLocks noChangeArrowheads="1"/>
            </p:cNvSpPr>
            <p:nvPr/>
          </p:nvSpPr>
          <p:spPr bwMode="auto">
            <a:xfrm>
              <a:off x="4730750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1" name="Rectangle 7141"/>
            <p:cNvSpPr>
              <a:spLocks noChangeArrowheads="1"/>
            </p:cNvSpPr>
            <p:nvPr/>
          </p:nvSpPr>
          <p:spPr bwMode="auto">
            <a:xfrm>
              <a:off x="4730750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2" name="Rectangle 7142"/>
            <p:cNvSpPr>
              <a:spLocks noChangeArrowheads="1"/>
            </p:cNvSpPr>
            <p:nvPr/>
          </p:nvSpPr>
          <p:spPr bwMode="auto">
            <a:xfrm>
              <a:off x="4913313" y="4270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3" name="Rectangle 7144"/>
            <p:cNvSpPr>
              <a:spLocks noChangeArrowheads="1"/>
            </p:cNvSpPr>
            <p:nvPr/>
          </p:nvSpPr>
          <p:spPr bwMode="auto">
            <a:xfrm>
              <a:off x="4913313" y="4270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4" name="Rectangle 7145"/>
            <p:cNvSpPr>
              <a:spLocks noChangeArrowheads="1"/>
            </p:cNvSpPr>
            <p:nvPr/>
          </p:nvSpPr>
          <p:spPr bwMode="auto">
            <a:xfrm>
              <a:off x="5108575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5" name="Rectangle 7147"/>
            <p:cNvSpPr>
              <a:spLocks noChangeArrowheads="1"/>
            </p:cNvSpPr>
            <p:nvPr/>
          </p:nvSpPr>
          <p:spPr bwMode="auto">
            <a:xfrm>
              <a:off x="5108575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6" name="Rectangle 7148"/>
            <p:cNvSpPr>
              <a:spLocks noChangeArrowheads="1"/>
            </p:cNvSpPr>
            <p:nvPr/>
          </p:nvSpPr>
          <p:spPr bwMode="auto">
            <a:xfrm>
              <a:off x="517842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7" name="Rectangle 7150"/>
            <p:cNvSpPr>
              <a:spLocks noChangeArrowheads="1"/>
            </p:cNvSpPr>
            <p:nvPr/>
          </p:nvSpPr>
          <p:spPr bwMode="auto">
            <a:xfrm>
              <a:off x="517842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8" name="Rectangle 7151"/>
            <p:cNvSpPr>
              <a:spLocks noChangeArrowheads="1"/>
            </p:cNvSpPr>
            <p:nvPr/>
          </p:nvSpPr>
          <p:spPr bwMode="auto">
            <a:xfrm>
              <a:off x="4913313" y="4194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9" name="Rectangle 7153"/>
            <p:cNvSpPr>
              <a:spLocks noChangeArrowheads="1"/>
            </p:cNvSpPr>
            <p:nvPr/>
          </p:nvSpPr>
          <p:spPr bwMode="auto">
            <a:xfrm>
              <a:off x="4913313" y="4194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0" name="Rectangle 7154"/>
            <p:cNvSpPr>
              <a:spLocks noChangeArrowheads="1"/>
            </p:cNvSpPr>
            <p:nvPr/>
          </p:nvSpPr>
          <p:spPr bwMode="auto">
            <a:xfrm>
              <a:off x="4940300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1" name="Rectangle 7156"/>
            <p:cNvSpPr>
              <a:spLocks noChangeArrowheads="1"/>
            </p:cNvSpPr>
            <p:nvPr/>
          </p:nvSpPr>
          <p:spPr bwMode="auto">
            <a:xfrm>
              <a:off x="4940300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2" name="Rectangle 7157"/>
            <p:cNvSpPr>
              <a:spLocks noChangeArrowheads="1"/>
            </p:cNvSpPr>
            <p:nvPr/>
          </p:nvSpPr>
          <p:spPr bwMode="auto">
            <a:xfrm>
              <a:off x="4940300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3" name="Rectangle 7159"/>
            <p:cNvSpPr>
              <a:spLocks noChangeArrowheads="1"/>
            </p:cNvSpPr>
            <p:nvPr/>
          </p:nvSpPr>
          <p:spPr bwMode="auto">
            <a:xfrm>
              <a:off x="4940300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4" name="Rectangle 7160"/>
            <p:cNvSpPr>
              <a:spLocks noChangeArrowheads="1"/>
            </p:cNvSpPr>
            <p:nvPr/>
          </p:nvSpPr>
          <p:spPr bwMode="auto">
            <a:xfrm>
              <a:off x="4913313" y="4194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5" name="Rectangle 7162"/>
            <p:cNvSpPr>
              <a:spLocks noChangeArrowheads="1"/>
            </p:cNvSpPr>
            <p:nvPr/>
          </p:nvSpPr>
          <p:spPr bwMode="auto">
            <a:xfrm>
              <a:off x="4913313" y="4194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6" name="Rectangle 7163"/>
            <p:cNvSpPr>
              <a:spLocks noChangeArrowheads="1"/>
            </p:cNvSpPr>
            <p:nvPr/>
          </p:nvSpPr>
          <p:spPr bwMode="auto">
            <a:xfrm>
              <a:off x="4884738" y="4168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7" name="Rectangle 7165"/>
            <p:cNvSpPr>
              <a:spLocks noChangeArrowheads="1"/>
            </p:cNvSpPr>
            <p:nvPr/>
          </p:nvSpPr>
          <p:spPr bwMode="auto">
            <a:xfrm>
              <a:off x="4884738" y="4168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8" name="Rectangle 7166"/>
            <p:cNvSpPr>
              <a:spLocks noChangeArrowheads="1"/>
            </p:cNvSpPr>
            <p:nvPr/>
          </p:nvSpPr>
          <p:spPr bwMode="auto">
            <a:xfrm>
              <a:off x="4927600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9" name="Rectangle 7168"/>
            <p:cNvSpPr>
              <a:spLocks noChangeArrowheads="1"/>
            </p:cNvSpPr>
            <p:nvPr/>
          </p:nvSpPr>
          <p:spPr bwMode="auto">
            <a:xfrm>
              <a:off x="4927600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0" name="Rectangle 7169"/>
            <p:cNvSpPr>
              <a:spLocks noChangeArrowheads="1"/>
            </p:cNvSpPr>
            <p:nvPr/>
          </p:nvSpPr>
          <p:spPr bwMode="auto">
            <a:xfrm>
              <a:off x="517842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1" name="Rectangle 7171"/>
            <p:cNvSpPr>
              <a:spLocks noChangeArrowheads="1"/>
            </p:cNvSpPr>
            <p:nvPr/>
          </p:nvSpPr>
          <p:spPr bwMode="auto">
            <a:xfrm>
              <a:off x="517842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2" name="Rectangle 7172"/>
            <p:cNvSpPr>
              <a:spLocks noChangeArrowheads="1"/>
            </p:cNvSpPr>
            <p:nvPr/>
          </p:nvSpPr>
          <p:spPr bwMode="auto">
            <a:xfrm>
              <a:off x="4899025" y="2909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3" name="Rectangle 7174"/>
            <p:cNvSpPr>
              <a:spLocks noChangeArrowheads="1"/>
            </p:cNvSpPr>
            <p:nvPr/>
          </p:nvSpPr>
          <p:spPr bwMode="auto">
            <a:xfrm>
              <a:off x="4899025" y="2909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4" name="Rectangle 7175"/>
            <p:cNvSpPr>
              <a:spLocks noChangeArrowheads="1"/>
            </p:cNvSpPr>
            <p:nvPr/>
          </p:nvSpPr>
          <p:spPr bwMode="auto">
            <a:xfrm>
              <a:off x="49545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5" name="Rectangle 7177"/>
            <p:cNvSpPr>
              <a:spLocks noChangeArrowheads="1"/>
            </p:cNvSpPr>
            <p:nvPr/>
          </p:nvSpPr>
          <p:spPr bwMode="auto">
            <a:xfrm>
              <a:off x="49545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6" name="Rectangle 7178"/>
            <p:cNvSpPr>
              <a:spLocks noChangeArrowheads="1"/>
            </p:cNvSpPr>
            <p:nvPr/>
          </p:nvSpPr>
          <p:spPr bwMode="auto">
            <a:xfrm>
              <a:off x="4913313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7" name="Rectangle 7180"/>
            <p:cNvSpPr>
              <a:spLocks noChangeArrowheads="1"/>
            </p:cNvSpPr>
            <p:nvPr/>
          </p:nvSpPr>
          <p:spPr bwMode="auto">
            <a:xfrm>
              <a:off x="4913313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8" name="Rectangle 7181"/>
            <p:cNvSpPr>
              <a:spLocks noChangeArrowheads="1"/>
            </p:cNvSpPr>
            <p:nvPr/>
          </p:nvSpPr>
          <p:spPr bwMode="auto">
            <a:xfrm>
              <a:off x="4927600" y="3749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9" name="Rectangle 7183"/>
            <p:cNvSpPr>
              <a:spLocks noChangeArrowheads="1"/>
            </p:cNvSpPr>
            <p:nvPr/>
          </p:nvSpPr>
          <p:spPr bwMode="auto">
            <a:xfrm>
              <a:off x="4927600" y="3749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0" name="Rectangle 7184"/>
            <p:cNvSpPr>
              <a:spLocks noChangeArrowheads="1"/>
            </p:cNvSpPr>
            <p:nvPr/>
          </p:nvSpPr>
          <p:spPr bwMode="auto">
            <a:xfrm>
              <a:off x="4689475" y="2960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1" name="Rectangle 7186"/>
            <p:cNvSpPr>
              <a:spLocks noChangeArrowheads="1"/>
            </p:cNvSpPr>
            <p:nvPr/>
          </p:nvSpPr>
          <p:spPr bwMode="auto">
            <a:xfrm>
              <a:off x="4689475" y="2960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2" name="Rectangle 7187"/>
            <p:cNvSpPr>
              <a:spLocks noChangeArrowheads="1"/>
            </p:cNvSpPr>
            <p:nvPr/>
          </p:nvSpPr>
          <p:spPr bwMode="auto">
            <a:xfrm>
              <a:off x="4689475" y="2630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3" name="Rectangle 7189"/>
            <p:cNvSpPr>
              <a:spLocks noChangeArrowheads="1"/>
            </p:cNvSpPr>
            <p:nvPr/>
          </p:nvSpPr>
          <p:spPr bwMode="auto">
            <a:xfrm>
              <a:off x="4689475" y="2630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4" name="Rectangle 7190"/>
            <p:cNvSpPr>
              <a:spLocks noChangeArrowheads="1"/>
            </p:cNvSpPr>
            <p:nvPr/>
          </p:nvSpPr>
          <p:spPr bwMode="auto">
            <a:xfrm>
              <a:off x="5094288" y="33416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5" name="Rectangle 7192"/>
            <p:cNvSpPr>
              <a:spLocks noChangeArrowheads="1"/>
            </p:cNvSpPr>
            <p:nvPr/>
          </p:nvSpPr>
          <p:spPr bwMode="auto">
            <a:xfrm>
              <a:off x="5094288" y="33416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6" name="Rectangle 7193"/>
            <p:cNvSpPr>
              <a:spLocks noChangeArrowheads="1"/>
            </p:cNvSpPr>
            <p:nvPr/>
          </p:nvSpPr>
          <p:spPr bwMode="auto">
            <a:xfrm>
              <a:off x="4578350" y="2363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7" name="Rectangle 7195"/>
            <p:cNvSpPr>
              <a:spLocks noChangeArrowheads="1"/>
            </p:cNvSpPr>
            <p:nvPr/>
          </p:nvSpPr>
          <p:spPr bwMode="auto">
            <a:xfrm>
              <a:off x="4578350" y="2363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8" name="Rectangle 7196"/>
            <p:cNvSpPr>
              <a:spLocks noChangeArrowheads="1"/>
            </p:cNvSpPr>
            <p:nvPr/>
          </p:nvSpPr>
          <p:spPr bwMode="auto">
            <a:xfrm>
              <a:off x="5024438" y="2909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9" name="Rectangle 7198"/>
            <p:cNvSpPr>
              <a:spLocks noChangeArrowheads="1"/>
            </p:cNvSpPr>
            <p:nvPr/>
          </p:nvSpPr>
          <p:spPr bwMode="auto">
            <a:xfrm>
              <a:off x="5024438" y="2909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0" name="Rectangle 7199"/>
            <p:cNvSpPr>
              <a:spLocks noChangeArrowheads="1"/>
            </p:cNvSpPr>
            <p:nvPr/>
          </p:nvSpPr>
          <p:spPr bwMode="auto">
            <a:xfrm>
              <a:off x="4730750" y="2617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1" name="Rectangle 7201"/>
            <p:cNvSpPr>
              <a:spLocks noChangeArrowheads="1"/>
            </p:cNvSpPr>
            <p:nvPr/>
          </p:nvSpPr>
          <p:spPr bwMode="auto">
            <a:xfrm>
              <a:off x="4730750" y="2617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2" name="Rectangle 7202"/>
            <p:cNvSpPr>
              <a:spLocks noChangeArrowheads="1"/>
            </p:cNvSpPr>
            <p:nvPr/>
          </p:nvSpPr>
          <p:spPr bwMode="auto">
            <a:xfrm>
              <a:off x="4592638" y="2897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3" name="Rectangle 7204"/>
            <p:cNvSpPr>
              <a:spLocks noChangeArrowheads="1"/>
            </p:cNvSpPr>
            <p:nvPr/>
          </p:nvSpPr>
          <p:spPr bwMode="auto">
            <a:xfrm>
              <a:off x="4592638" y="2897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4" name="Rectangle 7205"/>
            <p:cNvSpPr>
              <a:spLocks noChangeArrowheads="1"/>
            </p:cNvSpPr>
            <p:nvPr/>
          </p:nvSpPr>
          <p:spPr bwMode="auto">
            <a:xfrm>
              <a:off x="4927600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5" name="Rectangle 7207"/>
            <p:cNvSpPr>
              <a:spLocks noChangeArrowheads="1"/>
            </p:cNvSpPr>
            <p:nvPr/>
          </p:nvSpPr>
          <p:spPr bwMode="auto">
            <a:xfrm>
              <a:off x="4927600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6" name="Rectangle 7208"/>
            <p:cNvSpPr>
              <a:spLocks noChangeArrowheads="1"/>
            </p:cNvSpPr>
            <p:nvPr/>
          </p:nvSpPr>
          <p:spPr bwMode="auto">
            <a:xfrm>
              <a:off x="4899025" y="32908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7" name="Rectangle 7210"/>
            <p:cNvSpPr>
              <a:spLocks noChangeArrowheads="1"/>
            </p:cNvSpPr>
            <p:nvPr/>
          </p:nvSpPr>
          <p:spPr bwMode="auto">
            <a:xfrm>
              <a:off x="4899025" y="32908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8" name="Rectangle 7211"/>
            <p:cNvSpPr>
              <a:spLocks noChangeArrowheads="1"/>
            </p:cNvSpPr>
            <p:nvPr/>
          </p:nvSpPr>
          <p:spPr bwMode="auto">
            <a:xfrm>
              <a:off x="5038725" y="2325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9" name="Rectangle 7213"/>
            <p:cNvSpPr>
              <a:spLocks noChangeArrowheads="1"/>
            </p:cNvSpPr>
            <p:nvPr/>
          </p:nvSpPr>
          <p:spPr bwMode="auto">
            <a:xfrm>
              <a:off x="5038725" y="2325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0" name="Rectangle 7214"/>
            <p:cNvSpPr>
              <a:spLocks noChangeArrowheads="1"/>
            </p:cNvSpPr>
            <p:nvPr/>
          </p:nvSpPr>
          <p:spPr bwMode="auto">
            <a:xfrm>
              <a:off x="5053013" y="2973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1" name="Rectangle 7216"/>
            <p:cNvSpPr>
              <a:spLocks noChangeArrowheads="1"/>
            </p:cNvSpPr>
            <p:nvPr/>
          </p:nvSpPr>
          <p:spPr bwMode="auto">
            <a:xfrm>
              <a:off x="5053013" y="2973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2" name="Rectangle 7217"/>
            <p:cNvSpPr>
              <a:spLocks noChangeArrowheads="1"/>
            </p:cNvSpPr>
            <p:nvPr/>
          </p:nvSpPr>
          <p:spPr bwMode="auto">
            <a:xfrm>
              <a:off x="5137150" y="2744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3" name="Rectangle 7219"/>
            <p:cNvSpPr>
              <a:spLocks noChangeArrowheads="1"/>
            </p:cNvSpPr>
            <p:nvPr/>
          </p:nvSpPr>
          <p:spPr bwMode="auto">
            <a:xfrm>
              <a:off x="5137150" y="2744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4" name="Rectangle 7220"/>
            <p:cNvSpPr>
              <a:spLocks noChangeArrowheads="1"/>
            </p:cNvSpPr>
            <p:nvPr/>
          </p:nvSpPr>
          <p:spPr bwMode="auto">
            <a:xfrm>
              <a:off x="4592638" y="2465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5" name="Rectangle 7222"/>
            <p:cNvSpPr>
              <a:spLocks noChangeArrowheads="1"/>
            </p:cNvSpPr>
            <p:nvPr/>
          </p:nvSpPr>
          <p:spPr bwMode="auto">
            <a:xfrm>
              <a:off x="4592638" y="2465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6" name="Rectangle 7223"/>
            <p:cNvSpPr>
              <a:spLocks noChangeArrowheads="1"/>
            </p:cNvSpPr>
            <p:nvPr/>
          </p:nvSpPr>
          <p:spPr bwMode="auto">
            <a:xfrm>
              <a:off x="4633913" y="2579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7" name="Rectangle 7225"/>
            <p:cNvSpPr>
              <a:spLocks noChangeArrowheads="1"/>
            </p:cNvSpPr>
            <p:nvPr/>
          </p:nvSpPr>
          <p:spPr bwMode="auto">
            <a:xfrm>
              <a:off x="4633913" y="2579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8" name="Rectangle 7226"/>
            <p:cNvSpPr>
              <a:spLocks noChangeArrowheads="1"/>
            </p:cNvSpPr>
            <p:nvPr/>
          </p:nvSpPr>
          <p:spPr bwMode="auto">
            <a:xfrm>
              <a:off x="5024438" y="2960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9" name="Rectangle 7228"/>
            <p:cNvSpPr>
              <a:spLocks noChangeArrowheads="1"/>
            </p:cNvSpPr>
            <p:nvPr/>
          </p:nvSpPr>
          <p:spPr bwMode="auto">
            <a:xfrm>
              <a:off x="5024438" y="2960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0" name="Rectangle 7229"/>
            <p:cNvSpPr>
              <a:spLocks noChangeArrowheads="1"/>
            </p:cNvSpPr>
            <p:nvPr/>
          </p:nvSpPr>
          <p:spPr bwMode="auto">
            <a:xfrm>
              <a:off x="4662488" y="2706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1" name="Rectangle 7231"/>
            <p:cNvSpPr>
              <a:spLocks noChangeArrowheads="1"/>
            </p:cNvSpPr>
            <p:nvPr/>
          </p:nvSpPr>
          <p:spPr bwMode="auto">
            <a:xfrm>
              <a:off x="4662488" y="2706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2" name="Rectangle 7232"/>
            <p:cNvSpPr>
              <a:spLocks noChangeArrowheads="1"/>
            </p:cNvSpPr>
            <p:nvPr/>
          </p:nvSpPr>
          <p:spPr bwMode="auto">
            <a:xfrm>
              <a:off x="4578350" y="2884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3" name="Rectangle 7234"/>
            <p:cNvSpPr>
              <a:spLocks noChangeArrowheads="1"/>
            </p:cNvSpPr>
            <p:nvPr/>
          </p:nvSpPr>
          <p:spPr bwMode="auto">
            <a:xfrm>
              <a:off x="4578350" y="2884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4" name="Rectangle 7235"/>
            <p:cNvSpPr>
              <a:spLocks noChangeArrowheads="1"/>
            </p:cNvSpPr>
            <p:nvPr/>
          </p:nvSpPr>
          <p:spPr bwMode="auto">
            <a:xfrm>
              <a:off x="4689475" y="2744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5" name="Rectangle 7237"/>
            <p:cNvSpPr>
              <a:spLocks noChangeArrowheads="1"/>
            </p:cNvSpPr>
            <p:nvPr/>
          </p:nvSpPr>
          <p:spPr bwMode="auto">
            <a:xfrm>
              <a:off x="4689475" y="2744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6" name="Rectangle 7238"/>
            <p:cNvSpPr>
              <a:spLocks noChangeArrowheads="1"/>
            </p:cNvSpPr>
            <p:nvPr/>
          </p:nvSpPr>
          <p:spPr bwMode="auto">
            <a:xfrm>
              <a:off x="4648200" y="2757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7" name="Rectangle 7240"/>
            <p:cNvSpPr>
              <a:spLocks noChangeArrowheads="1"/>
            </p:cNvSpPr>
            <p:nvPr/>
          </p:nvSpPr>
          <p:spPr bwMode="auto">
            <a:xfrm>
              <a:off x="4648200" y="2757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8" name="Rectangle 7241"/>
            <p:cNvSpPr>
              <a:spLocks noChangeArrowheads="1"/>
            </p:cNvSpPr>
            <p:nvPr/>
          </p:nvSpPr>
          <p:spPr bwMode="auto">
            <a:xfrm>
              <a:off x="4940300" y="2935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9" name="Rectangle 7243"/>
            <p:cNvSpPr>
              <a:spLocks noChangeArrowheads="1"/>
            </p:cNvSpPr>
            <p:nvPr/>
          </p:nvSpPr>
          <p:spPr bwMode="auto">
            <a:xfrm>
              <a:off x="4940300" y="2935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0" name="Rectangle 7244"/>
            <p:cNvSpPr>
              <a:spLocks noChangeArrowheads="1"/>
            </p:cNvSpPr>
            <p:nvPr/>
          </p:nvSpPr>
          <p:spPr bwMode="auto">
            <a:xfrm>
              <a:off x="4913313" y="2947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1" name="Rectangle 7246"/>
            <p:cNvSpPr>
              <a:spLocks noChangeArrowheads="1"/>
            </p:cNvSpPr>
            <p:nvPr/>
          </p:nvSpPr>
          <p:spPr bwMode="auto">
            <a:xfrm>
              <a:off x="4913313" y="2947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2" name="Rectangle 7247"/>
            <p:cNvSpPr>
              <a:spLocks noChangeArrowheads="1"/>
            </p:cNvSpPr>
            <p:nvPr/>
          </p:nvSpPr>
          <p:spPr bwMode="auto">
            <a:xfrm>
              <a:off x="4759325" y="22860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3" name="Rectangle 7249"/>
            <p:cNvSpPr>
              <a:spLocks noChangeArrowheads="1"/>
            </p:cNvSpPr>
            <p:nvPr/>
          </p:nvSpPr>
          <p:spPr bwMode="auto">
            <a:xfrm>
              <a:off x="4759325" y="22860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4" name="Rectangle 7250"/>
            <p:cNvSpPr>
              <a:spLocks noChangeArrowheads="1"/>
            </p:cNvSpPr>
            <p:nvPr/>
          </p:nvSpPr>
          <p:spPr bwMode="auto">
            <a:xfrm>
              <a:off x="4759325" y="2579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5" name="Rectangle 7252"/>
            <p:cNvSpPr>
              <a:spLocks noChangeArrowheads="1"/>
            </p:cNvSpPr>
            <p:nvPr/>
          </p:nvSpPr>
          <p:spPr bwMode="auto">
            <a:xfrm>
              <a:off x="4759325" y="2579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6" name="Rectangle 7253"/>
            <p:cNvSpPr>
              <a:spLocks noChangeArrowheads="1"/>
            </p:cNvSpPr>
            <p:nvPr/>
          </p:nvSpPr>
          <p:spPr bwMode="auto">
            <a:xfrm>
              <a:off x="4592638" y="2338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7" name="Rectangle 7255"/>
            <p:cNvSpPr>
              <a:spLocks noChangeArrowheads="1"/>
            </p:cNvSpPr>
            <p:nvPr/>
          </p:nvSpPr>
          <p:spPr bwMode="auto">
            <a:xfrm>
              <a:off x="4592638" y="2338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8" name="Rectangle 7256"/>
            <p:cNvSpPr>
              <a:spLocks noChangeArrowheads="1"/>
            </p:cNvSpPr>
            <p:nvPr/>
          </p:nvSpPr>
          <p:spPr bwMode="auto">
            <a:xfrm>
              <a:off x="4438650" y="2668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9" name="Rectangle 7258"/>
            <p:cNvSpPr>
              <a:spLocks noChangeArrowheads="1"/>
            </p:cNvSpPr>
            <p:nvPr/>
          </p:nvSpPr>
          <p:spPr bwMode="auto">
            <a:xfrm>
              <a:off x="4438650" y="2668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0" name="Rectangle 7259"/>
            <p:cNvSpPr>
              <a:spLocks noChangeArrowheads="1"/>
            </p:cNvSpPr>
            <p:nvPr/>
          </p:nvSpPr>
          <p:spPr bwMode="auto">
            <a:xfrm>
              <a:off x="4954588" y="3074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1" name="Rectangle 7261"/>
            <p:cNvSpPr>
              <a:spLocks noChangeArrowheads="1"/>
            </p:cNvSpPr>
            <p:nvPr/>
          </p:nvSpPr>
          <p:spPr bwMode="auto">
            <a:xfrm>
              <a:off x="4954588" y="3074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2" name="Rectangle 7262"/>
            <p:cNvSpPr>
              <a:spLocks noChangeArrowheads="1"/>
            </p:cNvSpPr>
            <p:nvPr/>
          </p:nvSpPr>
          <p:spPr bwMode="auto">
            <a:xfrm>
              <a:off x="4954588" y="3062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3" name="Rectangle 7264"/>
            <p:cNvSpPr>
              <a:spLocks noChangeArrowheads="1"/>
            </p:cNvSpPr>
            <p:nvPr/>
          </p:nvSpPr>
          <p:spPr bwMode="auto">
            <a:xfrm>
              <a:off x="4954588" y="3062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4" name="Rectangle 7265"/>
            <p:cNvSpPr>
              <a:spLocks noChangeArrowheads="1"/>
            </p:cNvSpPr>
            <p:nvPr/>
          </p:nvSpPr>
          <p:spPr bwMode="auto">
            <a:xfrm>
              <a:off x="5067300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5" name="Rectangle 7267"/>
            <p:cNvSpPr>
              <a:spLocks noChangeArrowheads="1"/>
            </p:cNvSpPr>
            <p:nvPr/>
          </p:nvSpPr>
          <p:spPr bwMode="auto">
            <a:xfrm>
              <a:off x="5067300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6" name="Rectangle 7268"/>
            <p:cNvSpPr>
              <a:spLocks noChangeArrowheads="1"/>
            </p:cNvSpPr>
            <p:nvPr/>
          </p:nvSpPr>
          <p:spPr bwMode="auto">
            <a:xfrm>
              <a:off x="4325938" y="3074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7" name="Rectangle 7270"/>
            <p:cNvSpPr>
              <a:spLocks noChangeArrowheads="1"/>
            </p:cNvSpPr>
            <p:nvPr/>
          </p:nvSpPr>
          <p:spPr bwMode="auto">
            <a:xfrm>
              <a:off x="4325938" y="3074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8" name="Rectangle 7271"/>
            <p:cNvSpPr>
              <a:spLocks noChangeArrowheads="1"/>
            </p:cNvSpPr>
            <p:nvPr/>
          </p:nvSpPr>
          <p:spPr bwMode="auto">
            <a:xfrm>
              <a:off x="4578350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9" name="Rectangle 7273"/>
            <p:cNvSpPr>
              <a:spLocks noChangeArrowheads="1"/>
            </p:cNvSpPr>
            <p:nvPr/>
          </p:nvSpPr>
          <p:spPr bwMode="auto">
            <a:xfrm>
              <a:off x="4578350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0" name="Rectangle 7274"/>
            <p:cNvSpPr>
              <a:spLocks noChangeArrowheads="1"/>
            </p:cNvSpPr>
            <p:nvPr/>
          </p:nvSpPr>
          <p:spPr bwMode="auto">
            <a:xfrm>
              <a:off x="6811963" y="3151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1" name="Rectangle 7276"/>
            <p:cNvSpPr>
              <a:spLocks noChangeArrowheads="1"/>
            </p:cNvSpPr>
            <p:nvPr/>
          </p:nvSpPr>
          <p:spPr bwMode="auto">
            <a:xfrm>
              <a:off x="6811963" y="3151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2" name="Rectangle 7277"/>
            <p:cNvSpPr>
              <a:spLocks noChangeArrowheads="1"/>
            </p:cNvSpPr>
            <p:nvPr/>
          </p:nvSpPr>
          <p:spPr bwMode="auto">
            <a:xfrm>
              <a:off x="4968875" y="2630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3" name="Rectangle 7279"/>
            <p:cNvSpPr>
              <a:spLocks noChangeArrowheads="1"/>
            </p:cNvSpPr>
            <p:nvPr/>
          </p:nvSpPr>
          <p:spPr bwMode="auto">
            <a:xfrm>
              <a:off x="4968875" y="2630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4" name="Rectangle 7280"/>
            <p:cNvSpPr>
              <a:spLocks noChangeArrowheads="1"/>
            </p:cNvSpPr>
            <p:nvPr/>
          </p:nvSpPr>
          <p:spPr bwMode="auto">
            <a:xfrm>
              <a:off x="5387975" y="3686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5" name="Rectangle 7282"/>
            <p:cNvSpPr>
              <a:spLocks noChangeArrowheads="1"/>
            </p:cNvSpPr>
            <p:nvPr/>
          </p:nvSpPr>
          <p:spPr bwMode="auto">
            <a:xfrm>
              <a:off x="5387975" y="3686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6" name="Rectangle 7283"/>
            <p:cNvSpPr>
              <a:spLocks noChangeArrowheads="1"/>
            </p:cNvSpPr>
            <p:nvPr/>
          </p:nvSpPr>
          <p:spPr bwMode="auto">
            <a:xfrm>
              <a:off x="7272338" y="3940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7" name="Rectangle 7285"/>
            <p:cNvSpPr>
              <a:spLocks noChangeArrowheads="1"/>
            </p:cNvSpPr>
            <p:nvPr/>
          </p:nvSpPr>
          <p:spPr bwMode="auto">
            <a:xfrm>
              <a:off x="7272338" y="3940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8" name="Rectangle 7286"/>
            <p:cNvSpPr>
              <a:spLocks noChangeArrowheads="1"/>
            </p:cNvSpPr>
            <p:nvPr/>
          </p:nvSpPr>
          <p:spPr bwMode="auto">
            <a:xfrm>
              <a:off x="6742113" y="2260601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9" name="Rectangle 7288"/>
            <p:cNvSpPr>
              <a:spLocks noChangeArrowheads="1"/>
            </p:cNvSpPr>
            <p:nvPr/>
          </p:nvSpPr>
          <p:spPr bwMode="auto">
            <a:xfrm>
              <a:off x="6742113" y="2260601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0" name="Rectangle 7289"/>
            <p:cNvSpPr>
              <a:spLocks noChangeArrowheads="1"/>
            </p:cNvSpPr>
            <p:nvPr/>
          </p:nvSpPr>
          <p:spPr bwMode="auto">
            <a:xfrm>
              <a:off x="5457825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1" name="Rectangle 7291"/>
            <p:cNvSpPr>
              <a:spLocks noChangeArrowheads="1"/>
            </p:cNvSpPr>
            <p:nvPr/>
          </p:nvSpPr>
          <p:spPr bwMode="auto">
            <a:xfrm>
              <a:off x="5457825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2" name="Rectangle 7292"/>
            <p:cNvSpPr>
              <a:spLocks noChangeArrowheads="1"/>
            </p:cNvSpPr>
            <p:nvPr/>
          </p:nvSpPr>
          <p:spPr bwMode="auto">
            <a:xfrm>
              <a:off x="5289550" y="32908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3" name="Rectangle 7295"/>
            <p:cNvSpPr>
              <a:spLocks noChangeArrowheads="1"/>
            </p:cNvSpPr>
            <p:nvPr/>
          </p:nvSpPr>
          <p:spPr bwMode="auto">
            <a:xfrm>
              <a:off x="5289550" y="32908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4" name="Rectangle 7296"/>
            <p:cNvSpPr>
              <a:spLocks noChangeArrowheads="1"/>
            </p:cNvSpPr>
            <p:nvPr/>
          </p:nvSpPr>
          <p:spPr bwMode="auto">
            <a:xfrm>
              <a:off x="5429250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5" name="Rectangle 7298"/>
            <p:cNvSpPr>
              <a:spLocks noChangeArrowheads="1"/>
            </p:cNvSpPr>
            <p:nvPr/>
          </p:nvSpPr>
          <p:spPr bwMode="auto">
            <a:xfrm>
              <a:off x="5429250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6" name="Rectangle 7299"/>
            <p:cNvSpPr>
              <a:spLocks noChangeArrowheads="1"/>
            </p:cNvSpPr>
            <p:nvPr/>
          </p:nvSpPr>
          <p:spPr bwMode="auto">
            <a:xfrm>
              <a:off x="6253163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7" name="Rectangle 7301"/>
            <p:cNvSpPr>
              <a:spLocks noChangeArrowheads="1"/>
            </p:cNvSpPr>
            <p:nvPr/>
          </p:nvSpPr>
          <p:spPr bwMode="auto">
            <a:xfrm>
              <a:off x="6253163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8" name="Rectangle 7302"/>
            <p:cNvSpPr>
              <a:spLocks noChangeArrowheads="1"/>
            </p:cNvSpPr>
            <p:nvPr/>
          </p:nvSpPr>
          <p:spPr bwMode="auto">
            <a:xfrm>
              <a:off x="6043613" y="3457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9" name="Rectangle 7304"/>
            <p:cNvSpPr>
              <a:spLocks noChangeArrowheads="1"/>
            </p:cNvSpPr>
            <p:nvPr/>
          </p:nvSpPr>
          <p:spPr bwMode="auto">
            <a:xfrm>
              <a:off x="6043613" y="3457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0" name="Rectangle 7305"/>
            <p:cNvSpPr>
              <a:spLocks noChangeArrowheads="1"/>
            </p:cNvSpPr>
            <p:nvPr/>
          </p:nvSpPr>
          <p:spPr bwMode="auto">
            <a:xfrm>
              <a:off x="6142038" y="33797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1" name="Rectangle 7307"/>
            <p:cNvSpPr>
              <a:spLocks noChangeArrowheads="1"/>
            </p:cNvSpPr>
            <p:nvPr/>
          </p:nvSpPr>
          <p:spPr bwMode="auto">
            <a:xfrm>
              <a:off x="6142038" y="33797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2" name="Rectangle 7308"/>
            <p:cNvSpPr>
              <a:spLocks noChangeArrowheads="1"/>
            </p:cNvSpPr>
            <p:nvPr/>
          </p:nvSpPr>
          <p:spPr bwMode="auto">
            <a:xfrm>
              <a:off x="6477000" y="4117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3" name="Rectangle 7310"/>
            <p:cNvSpPr>
              <a:spLocks noChangeArrowheads="1"/>
            </p:cNvSpPr>
            <p:nvPr/>
          </p:nvSpPr>
          <p:spPr bwMode="auto">
            <a:xfrm>
              <a:off x="6477000" y="4117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4" name="Rectangle 7311"/>
            <p:cNvSpPr>
              <a:spLocks noChangeArrowheads="1"/>
            </p:cNvSpPr>
            <p:nvPr/>
          </p:nvSpPr>
          <p:spPr bwMode="auto">
            <a:xfrm>
              <a:off x="5819775" y="2986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5" name="Rectangle 7313"/>
            <p:cNvSpPr>
              <a:spLocks noChangeArrowheads="1"/>
            </p:cNvSpPr>
            <p:nvPr/>
          </p:nvSpPr>
          <p:spPr bwMode="auto">
            <a:xfrm>
              <a:off x="5819775" y="2986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6" name="Rectangle 7314"/>
            <p:cNvSpPr>
              <a:spLocks noChangeArrowheads="1"/>
            </p:cNvSpPr>
            <p:nvPr/>
          </p:nvSpPr>
          <p:spPr bwMode="auto">
            <a:xfrm>
              <a:off x="5219700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7" name="Rectangle 7316"/>
            <p:cNvSpPr>
              <a:spLocks noChangeArrowheads="1"/>
            </p:cNvSpPr>
            <p:nvPr/>
          </p:nvSpPr>
          <p:spPr bwMode="auto">
            <a:xfrm>
              <a:off x="5219700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8" name="Rectangle 7317"/>
            <p:cNvSpPr>
              <a:spLocks noChangeArrowheads="1"/>
            </p:cNvSpPr>
            <p:nvPr/>
          </p:nvSpPr>
          <p:spPr bwMode="auto">
            <a:xfrm>
              <a:off x="6826250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9" name="Rectangle 7319"/>
            <p:cNvSpPr>
              <a:spLocks noChangeArrowheads="1"/>
            </p:cNvSpPr>
            <p:nvPr/>
          </p:nvSpPr>
          <p:spPr bwMode="auto">
            <a:xfrm>
              <a:off x="6826250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0" name="Rectangle 7320"/>
            <p:cNvSpPr>
              <a:spLocks noChangeArrowheads="1"/>
            </p:cNvSpPr>
            <p:nvPr/>
          </p:nvSpPr>
          <p:spPr bwMode="auto">
            <a:xfrm>
              <a:off x="5094288" y="2998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1" name="Rectangle 7322"/>
            <p:cNvSpPr>
              <a:spLocks noChangeArrowheads="1"/>
            </p:cNvSpPr>
            <p:nvPr/>
          </p:nvSpPr>
          <p:spPr bwMode="auto">
            <a:xfrm>
              <a:off x="5094288" y="2998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2" name="Rectangle 7323"/>
            <p:cNvSpPr>
              <a:spLocks noChangeArrowheads="1"/>
            </p:cNvSpPr>
            <p:nvPr/>
          </p:nvSpPr>
          <p:spPr bwMode="auto">
            <a:xfrm>
              <a:off x="4927600" y="3940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3" name="Rectangle 7325"/>
            <p:cNvSpPr>
              <a:spLocks noChangeArrowheads="1"/>
            </p:cNvSpPr>
            <p:nvPr/>
          </p:nvSpPr>
          <p:spPr bwMode="auto">
            <a:xfrm>
              <a:off x="4927600" y="3940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4" name="Rectangle 7326"/>
            <p:cNvSpPr>
              <a:spLocks noChangeArrowheads="1"/>
            </p:cNvSpPr>
            <p:nvPr/>
          </p:nvSpPr>
          <p:spPr bwMode="auto">
            <a:xfrm>
              <a:off x="7453313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5" name="Rectangle 7328"/>
            <p:cNvSpPr>
              <a:spLocks noChangeArrowheads="1"/>
            </p:cNvSpPr>
            <p:nvPr/>
          </p:nvSpPr>
          <p:spPr bwMode="auto">
            <a:xfrm>
              <a:off x="7453313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6" name="Rectangle 7329"/>
            <p:cNvSpPr>
              <a:spLocks noChangeArrowheads="1"/>
            </p:cNvSpPr>
            <p:nvPr/>
          </p:nvSpPr>
          <p:spPr bwMode="auto">
            <a:xfrm>
              <a:off x="5108575" y="33924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7" name="Rectangle 7331"/>
            <p:cNvSpPr>
              <a:spLocks noChangeArrowheads="1"/>
            </p:cNvSpPr>
            <p:nvPr/>
          </p:nvSpPr>
          <p:spPr bwMode="auto">
            <a:xfrm>
              <a:off x="5108575" y="33924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8" name="Rectangle 7332"/>
            <p:cNvSpPr>
              <a:spLocks noChangeArrowheads="1"/>
            </p:cNvSpPr>
            <p:nvPr/>
          </p:nvSpPr>
          <p:spPr bwMode="auto">
            <a:xfrm>
              <a:off x="5889625" y="31511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9" name="Rectangle 7334"/>
            <p:cNvSpPr>
              <a:spLocks noChangeArrowheads="1"/>
            </p:cNvSpPr>
            <p:nvPr/>
          </p:nvSpPr>
          <p:spPr bwMode="auto">
            <a:xfrm>
              <a:off x="5889625" y="31511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0" name="Rectangle 7335"/>
            <p:cNvSpPr>
              <a:spLocks noChangeArrowheads="1"/>
            </p:cNvSpPr>
            <p:nvPr/>
          </p:nvSpPr>
          <p:spPr bwMode="auto">
            <a:xfrm>
              <a:off x="5708650" y="3049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1" name="Rectangle 7337"/>
            <p:cNvSpPr>
              <a:spLocks noChangeArrowheads="1"/>
            </p:cNvSpPr>
            <p:nvPr/>
          </p:nvSpPr>
          <p:spPr bwMode="auto">
            <a:xfrm>
              <a:off x="5708650" y="3049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2" name="Rectangle 7338"/>
            <p:cNvSpPr>
              <a:spLocks noChangeArrowheads="1"/>
            </p:cNvSpPr>
            <p:nvPr/>
          </p:nvSpPr>
          <p:spPr bwMode="auto">
            <a:xfrm>
              <a:off x="5248275" y="2298701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3" name="Rectangle 7340"/>
            <p:cNvSpPr>
              <a:spLocks noChangeArrowheads="1"/>
            </p:cNvSpPr>
            <p:nvPr/>
          </p:nvSpPr>
          <p:spPr bwMode="auto">
            <a:xfrm>
              <a:off x="5248275" y="2298701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4" name="Rectangle 7341"/>
            <p:cNvSpPr>
              <a:spLocks noChangeArrowheads="1"/>
            </p:cNvSpPr>
            <p:nvPr/>
          </p:nvSpPr>
          <p:spPr bwMode="auto">
            <a:xfrm>
              <a:off x="5373688" y="2846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5" name="Rectangle 7343"/>
            <p:cNvSpPr>
              <a:spLocks noChangeArrowheads="1"/>
            </p:cNvSpPr>
            <p:nvPr/>
          </p:nvSpPr>
          <p:spPr bwMode="auto">
            <a:xfrm>
              <a:off x="5373688" y="2846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6" name="Rectangle 7344"/>
            <p:cNvSpPr>
              <a:spLocks noChangeArrowheads="1"/>
            </p:cNvSpPr>
            <p:nvPr/>
          </p:nvSpPr>
          <p:spPr bwMode="auto">
            <a:xfrm>
              <a:off x="5332413" y="2630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7" name="Rectangle 7346"/>
            <p:cNvSpPr>
              <a:spLocks noChangeArrowheads="1"/>
            </p:cNvSpPr>
            <p:nvPr/>
          </p:nvSpPr>
          <p:spPr bwMode="auto">
            <a:xfrm>
              <a:off x="5332413" y="2630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8" name="Rectangle 7347"/>
            <p:cNvSpPr>
              <a:spLocks noChangeArrowheads="1"/>
            </p:cNvSpPr>
            <p:nvPr/>
          </p:nvSpPr>
          <p:spPr bwMode="auto">
            <a:xfrm>
              <a:off x="5402263" y="3036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9" name="Rectangle 7349"/>
            <p:cNvSpPr>
              <a:spLocks noChangeArrowheads="1"/>
            </p:cNvSpPr>
            <p:nvPr/>
          </p:nvSpPr>
          <p:spPr bwMode="auto">
            <a:xfrm>
              <a:off x="5402263" y="3036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0" name="Rectangle 7350"/>
            <p:cNvSpPr>
              <a:spLocks noChangeArrowheads="1"/>
            </p:cNvSpPr>
            <p:nvPr/>
          </p:nvSpPr>
          <p:spPr bwMode="auto">
            <a:xfrm>
              <a:off x="5359400" y="2757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1" name="Rectangle 7352"/>
            <p:cNvSpPr>
              <a:spLocks noChangeArrowheads="1"/>
            </p:cNvSpPr>
            <p:nvPr/>
          </p:nvSpPr>
          <p:spPr bwMode="auto">
            <a:xfrm>
              <a:off x="5359400" y="2757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2" name="Rectangle 7353"/>
            <p:cNvSpPr>
              <a:spLocks noChangeArrowheads="1"/>
            </p:cNvSpPr>
            <p:nvPr/>
          </p:nvSpPr>
          <p:spPr bwMode="auto">
            <a:xfrm>
              <a:off x="5359400" y="2655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3" name="Rectangle 7355"/>
            <p:cNvSpPr>
              <a:spLocks noChangeArrowheads="1"/>
            </p:cNvSpPr>
            <p:nvPr/>
          </p:nvSpPr>
          <p:spPr bwMode="auto">
            <a:xfrm>
              <a:off x="5359400" y="2655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4" name="Rectangle 7356"/>
            <p:cNvSpPr>
              <a:spLocks noChangeArrowheads="1"/>
            </p:cNvSpPr>
            <p:nvPr/>
          </p:nvSpPr>
          <p:spPr bwMode="auto">
            <a:xfrm>
              <a:off x="5414963" y="2808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5" name="Rectangle 7358"/>
            <p:cNvSpPr>
              <a:spLocks noChangeArrowheads="1"/>
            </p:cNvSpPr>
            <p:nvPr/>
          </p:nvSpPr>
          <p:spPr bwMode="auto">
            <a:xfrm>
              <a:off x="5414963" y="2808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6" name="Rectangle 7359"/>
            <p:cNvSpPr>
              <a:spLocks noChangeArrowheads="1"/>
            </p:cNvSpPr>
            <p:nvPr/>
          </p:nvSpPr>
          <p:spPr bwMode="auto">
            <a:xfrm>
              <a:off x="5513388" y="2897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7" name="Rectangle 7361"/>
            <p:cNvSpPr>
              <a:spLocks noChangeArrowheads="1"/>
            </p:cNvSpPr>
            <p:nvPr/>
          </p:nvSpPr>
          <p:spPr bwMode="auto">
            <a:xfrm>
              <a:off x="5513388" y="2897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8" name="Rectangle 7362"/>
            <p:cNvSpPr>
              <a:spLocks noChangeArrowheads="1"/>
            </p:cNvSpPr>
            <p:nvPr/>
          </p:nvSpPr>
          <p:spPr bwMode="auto">
            <a:xfrm>
              <a:off x="5137150" y="18669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9" name="Rectangle 7364"/>
            <p:cNvSpPr>
              <a:spLocks noChangeArrowheads="1"/>
            </p:cNvSpPr>
            <p:nvPr/>
          </p:nvSpPr>
          <p:spPr bwMode="auto">
            <a:xfrm>
              <a:off x="5137150" y="18669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0" name="Rectangle 7365"/>
            <p:cNvSpPr>
              <a:spLocks noChangeArrowheads="1"/>
            </p:cNvSpPr>
            <p:nvPr/>
          </p:nvSpPr>
          <p:spPr bwMode="auto">
            <a:xfrm>
              <a:off x="5192713" y="20701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1" name="Rectangle 7367"/>
            <p:cNvSpPr>
              <a:spLocks noChangeArrowheads="1"/>
            </p:cNvSpPr>
            <p:nvPr/>
          </p:nvSpPr>
          <p:spPr bwMode="auto">
            <a:xfrm>
              <a:off x="5192713" y="20701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2" name="Rectangle 7368"/>
            <p:cNvSpPr>
              <a:spLocks noChangeArrowheads="1"/>
            </p:cNvSpPr>
            <p:nvPr/>
          </p:nvSpPr>
          <p:spPr bwMode="auto">
            <a:xfrm>
              <a:off x="5694363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3" name="Rectangle 7370"/>
            <p:cNvSpPr>
              <a:spLocks noChangeArrowheads="1"/>
            </p:cNvSpPr>
            <p:nvPr/>
          </p:nvSpPr>
          <p:spPr bwMode="auto">
            <a:xfrm>
              <a:off x="5694363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4" name="Rectangle 7371"/>
            <p:cNvSpPr>
              <a:spLocks noChangeArrowheads="1"/>
            </p:cNvSpPr>
            <p:nvPr/>
          </p:nvSpPr>
          <p:spPr bwMode="auto">
            <a:xfrm>
              <a:off x="5722938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5" name="Rectangle 7373"/>
            <p:cNvSpPr>
              <a:spLocks noChangeArrowheads="1"/>
            </p:cNvSpPr>
            <p:nvPr/>
          </p:nvSpPr>
          <p:spPr bwMode="auto">
            <a:xfrm>
              <a:off x="5722938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6" name="Rectangle 7374"/>
            <p:cNvSpPr>
              <a:spLocks noChangeArrowheads="1"/>
            </p:cNvSpPr>
            <p:nvPr/>
          </p:nvSpPr>
          <p:spPr bwMode="auto">
            <a:xfrm>
              <a:off x="5484813" y="2668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7" name="Rectangle 7376"/>
            <p:cNvSpPr>
              <a:spLocks noChangeArrowheads="1"/>
            </p:cNvSpPr>
            <p:nvPr/>
          </p:nvSpPr>
          <p:spPr bwMode="auto">
            <a:xfrm>
              <a:off x="5484813" y="2668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8" name="Rectangle 7377"/>
            <p:cNvSpPr>
              <a:spLocks noChangeArrowheads="1"/>
            </p:cNvSpPr>
            <p:nvPr/>
          </p:nvSpPr>
          <p:spPr bwMode="auto">
            <a:xfrm>
              <a:off x="5443538" y="2808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9" name="Rectangle 7379"/>
            <p:cNvSpPr>
              <a:spLocks noChangeArrowheads="1"/>
            </p:cNvSpPr>
            <p:nvPr/>
          </p:nvSpPr>
          <p:spPr bwMode="auto">
            <a:xfrm>
              <a:off x="5443538" y="2808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0" name="Rectangle 7380"/>
            <p:cNvSpPr>
              <a:spLocks noChangeArrowheads="1"/>
            </p:cNvSpPr>
            <p:nvPr/>
          </p:nvSpPr>
          <p:spPr bwMode="auto">
            <a:xfrm>
              <a:off x="5443538" y="2732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1" name="Rectangle 7382"/>
            <p:cNvSpPr>
              <a:spLocks noChangeArrowheads="1"/>
            </p:cNvSpPr>
            <p:nvPr/>
          </p:nvSpPr>
          <p:spPr bwMode="auto">
            <a:xfrm>
              <a:off x="5443538" y="2732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2" name="Rectangle 7383"/>
            <p:cNvSpPr>
              <a:spLocks noChangeArrowheads="1"/>
            </p:cNvSpPr>
            <p:nvPr/>
          </p:nvSpPr>
          <p:spPr bwMode="auto">
            <a:xfrm>
              <a:off x="5484813" y="2795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3" name="Rectangle 7385"/>
            <p:cNvSpPr>
              <a:spLocks noChangeArrowheads="1"/>
            </p:cNvSpPr>
            <p:nvPr/>
          </p:nvSpPr>
          <p:spPr bwMode="auto">
            <a:xfrm>
              <a:off x="5484813" y="2795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4" name="Rectangle 7386"/>
            <p:cNvSpPr>
              <a:spLocks noChangeArrowheads="1"/>
            </p:cNvSpPr>
            <p:nvPr/>
          </p:nvSpPr>
          <p:spPr bwMode="auto">
            <a:xfrm>
              <a:off x="5499100" y="2846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5" name="Rectangle 7388"/>
            <p:cNvSpPr>
              <a:spLocks noChangeArrowheads="1"/>
            </p:cNvSpPr>
            <p:nvPr/>
          </p:nvSpPr>
          <p:spPr bwMode="auto">
            <a:xfrm>
              <a:off x="5499100" y="2846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6" name="Rectangle 7389"/>
            <p:cNvSpPr>
              <a:spLocks noChangeArrowheads="1"/>
            </p:cNvSpPr>
            <p:nvPr/>
          </p:nvSpPr>
          <p:spPr bwMode="auto">
            <a:xfrm>
              <a:off x="5414963" y="2617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7" name="Rectangle 7391"/>
            <p:cNvSpPr>
              <a:spLocks noChangeArrowheads="1"/>
            </p:cNvSpPr>
            <p:nvPr/>
          </p:nvSpPr>
          <p:spPr bwMode="auto">
            <a:xfrm>
              <a:off x="5414963" y="2617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8" name="Rectangle 7392"/>
            <p:cNvSpPr>
              <a:spLocks noChangeArrowheads="1"/>
            </p:cNvSpPr>
            <p:nvPr/>
          </p:nvSpPr>
          <p:spPr bwMode="auto">
            <a:xfrm>
              <a:off x="6057900" y="3711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9" name="Rectangle 7394"/>
            <p:cNvSpPr>
              <a:spLocks noChangeArrowheads="1"/>
            </p:cNvSpPr>
            <p:nvPr/>
          </p:nvSpPr>
          <p:spPr bwMode="auto">
            <a:xfrm>
              <a:off x="6057900" y="3711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0" name="Rectangle 7395"/>
            <p:cNvSpPr>
              <a:spLocks noChangeArrowheads="1"/>
            </p:cNvSpPr>
            <p:nvPr/>
          </p:nvSpPr>
          <p:spPr bwMode="auto">
            <a:xfrm>
              <a:off x="6183313" y="3775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1" name="Rectangle 7397"/>
            <p:cNvSpPr>
              <a:spLocks noChangeArrowheads="1"/>
            </p:cNvSpPr>
            <p:nvPr/>
          </p:nvSpPr>
          <p:spPr bwMode="auto">
            <a:xfrm>
              <a:off x="6183313" y="3775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2" name="Rectangle 7398"/>
            <p:cNvSpPr>
              <a:spLocks noChangeArrowheads="1"/>
            </p:cNvSpPr>
            <p:nvPr/>
          </p:nvSpPr>
          <p:spPr bwMode="auto">
            <a:xfrm>
              <a:off x="6267450" y="3762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3" name="Rectangle 7400"/>
            <p:cNvSpPr>
              <a:spLocks noChangeArrowheads="1"/>
            </p:cNvSpPr>
            <p:nvPr/>
          </p:nvSpPr>
          <p:spPr bwMode="auto">
            <a:xfrm>
              <a:off x="6267450" y="3762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4" name="Rectangle 7401"/>
            <p:cNvSpPr>
              <a:spLocks noChangeArrowheads="1"/>
            </p:cNvSpPr>
            <p:nvPr/>
          </p:nvSpPr>
          <p:spPr bwMode="auto">
            <a:xfrm>
              <a:off x="6197600" y="3711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5" name="Rectangle 7403"/>
            <p:cNvSpPr>
              <a:spLocks noChangeArrowheads="1"/>
            </p:cNvSpPr>
            <p:nvPr/>
          </p:nvSpPr>
          <p:spPr bwMode="auto">
            <a:xfrm>
              <a:off x="6197600" y="3711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6" name="Rectangle 7404"/>
            <p:cNvSpPr>
              <a:spLocks noChangeArrowheads="1"/>
            </p:cNvSpPr>
            <p:nvPr/>
          </p:nvSpPr>
          <p:spPr bwMode="auto">
            <a:xfrm>
              <a:off x="6211888" y="3736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7" name="Rectangle 7406"/>
            <p:cNvSpPr>
              <a:spLocks noChangeArrowheads="1"/>
            </p:cNvSpPr>
            <p:nvPr/>
          </p:nvSpPr>
          <p:spPr bwMode="auto">
            <a:xfrm>
              <a:off x="6211888" y="3736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8" name="Rectangle 7407"/>
            <p:cNvSpPr>
              <a:spLocks noChangeArrowheads="1"/>
            </p:cNvSpPr>
            <p:nvPr/>
          </p:nvSpPr>
          <p:spPr bwMode="auto">
            <a:xfrm>
              <a:off x="5108575" y="3087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9" name="Rectangle 7409"/>
            <p:cNvSpPr>
              <a:spLocks noChangeArrowheads="1"/>
            </p:cNvSpPr>
            <p:nvPr/>
          </p:nvSpPr>
          <p:spPr bwMode="auto">
            <a:xfrm>
              <a:off x="5108575" y="3087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0" name="Rectangle 7410"/>
            <p:cNvSpPr>
              <a:spLocks noChangeArrowheads="1"/>
            </p:cNvSpPr>
            <p:nvPr/>
          </p:nvSpPr>
          <p:spPr bwMode="auto">
            <a:xfrm>
              <a:off x="5149850" y="3113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1" name="Rectangle 7412"/>
            <p:cNvSpPr>
              <a:spLocks noChangeArrowheads="1"/>
            </p:cNvSpPr>
            <p:nvPr/>
          </p:nvSpPr>
          <p:spPr bwMode="auto">
            <a:xfrm>
              <a:off x="5149850" y="3113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2" name="Rectangle 7413"/>
            <p:cNvSpPr>
              <a:spLocks noChangeArrowheads="1"/>
            </p:cNvSpPr>
            <p:nvPr/>
          </p:nvSpPr>
          <p:spPr bwMode="auto">
            <a:xfrm>
              <a:off x="5067300" y="3049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3" name="Rectangle 7415"/>
            <p:cNvSpPr>
              <a:spLocks noChangeArrowheads="1"/>
            </p:cNvSpPr>
            <p:nvPr/>
          </p:nvSpPr>
          <p:spPr bwMode="auto">
            <a:xfrm>
              <a:off x="5067300" y="3049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4" name="Rectangle 7416"/>
            <p:cNvSpPr>
              <a:spLocks noChangeArrowheads="1"/>
            </p:cNvSpPr>
            <p:nvPr/>
          </p:nvSpPr>
          <p:spPr bwMode="auto">
            <a:xfrm>
              <a:off x="5219700" y="3176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5" name="Rectangle 7418"/>
            <p:cNvSpPr>
              <a:spLocks noChangeArrowheads="1"/>
            </p:cNvSpPr>
            <p:nvPr/>
          </p:nvSpPr>
          <p:spPr bwMode="auto">
            <a:xfrm>
              <a:off x="5219700" y="3176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6" name="Rectangle 7419"/>
            <p:cNvSpPr>
              <a:spLocks noChangeArrowheads="1"/>
            </p:cNvSpPr>
            <p:nvPr/>
          </p:nvSpPr>
          <p:spPr bwMode="auto">
            <a:xfrm>
              <a:off x="5359400" y="3711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7" name="Rectangle 7421"/>
            <p:cNvSpPr>
              <a:spLocks noChangeArrowheads="1"/>
            </p:cNvSpPr>
            <p:nvPr/>
          </p:nvSpPr>
          <p:spPr bwMode="auto">
            <a:xfrm>
              <a:off x="5359400" y="3711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8" name="Rectangle 7422"/>
            <p:cNvSpPr>
              <a:spLocks noChangeArrowheads="1"/>
            </p:cNvSpPr>
            <p:nvPr/>
          </p:nvSpPr>
          <p:spPr bwMode="auto">
            <a:xfrm>
              <a:off x="5205413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9" name="Rectangle 7424"/>
            <p:cNvSpPr>
              <a:spLocks noChangeArrowheads="1"/>
            </p:cNvSpPr>
            <p:nvPr/>
          </p:nvSpPr>
          <p:spPr bwMode="auto">
            <a:xfrm>
              <a:off x="5205413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0" name="Rectangle 7425"/>
            <p:cNvSpPr>
              <a:spLocks noChangeArrowheads="1"/>
            </p:cNvSpPr>
            <p:nvPr/>
          </p:nvSpPr>
          <p:spPr bwMode="auto">
            <a:xfrm>
              <a:off x="5792788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1" name="Rectangle 7427"/>
            <p:cNvSpPr>
              <a:spLocks noChangeArrowheads="1"/>
            </p:cNvSpPr>
            <p:nvPr/>
          </p:nvSpPr>
          <p:spPr bwMode="auto">
            <a:xfrm>
              <a:off x="5792788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2" name="Rectangle 7428"/>
            <p:cNvSpPr>
              <a:spLocks noChangeArrowheads="1"/>
            </p:cNvSpPr>
            <p:nvPr/>
          </p:nvSpPr>
          <p:spPr bwMode="auto">
            <a:xfrm>
              <a:off x="5819775" y="3660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3" name="Rectangle 7430"/>
            <p:cNvSpPr>
              <a:spLocks noChangeArrowheads="1"/>
            </p:cNvSpPr>
            <p:nvPr/>
          </p:nvSpPr>
          <p:spPr bwMode="auto">
            <a:xfrm>
              <a:off x="5819775" y="3660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4" name="Rectangle 7431"/>
            <p:cNvSpPr>
              <a:spLocks noChangeArrowheads="1"/>
            </p:cNvSpPr>
            <p:nvPr/>
          </p:nvSpPr>
          <p:spPr bwMode="auto">
            <a:xfrm>
              <a:off x="5889625" y="3889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5" name="Rectangle 7433"/>
            <p:cNvSpPr>
              <a:spLocks noChangeArrowheads="1"/>
            </p:cNvSpPr>
            <p:nvPr/>
          </p:nvSpPr>
          <p:spPr bwMode="auto">
            <a:xfrm>
              <a:off x="5889625" y="3889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6" name="Rectangle 7434"/>
            <p:cNvSpPr>
              <a:spLocks noChangeArrowheads="1"/>
            </p:cNvSpPr>
            <p:nvPr/>
          </p:nvSpPr>
          <p:spPr bwMode="auto">
            <a:xfrm>
              <a:off x="5848350" y="3762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7" name="Rectangle 7436"/>
            <p:cNvSpPr>
              <a:spLocks noChangeArrowheads="1"/>
            </p:cNvSpPr>
            <p:nvPr/>
          </p:nvSpPr>
          <p:spPr bwMode="auto">
            <a:xfrm>
              <a:off x="5848350" y="3762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8" name="Rectangle 7437"/>
            <p:cNvSpPr>
              <a:spLocks noChangeArrowheads="1"/>
            </p:cNvSpPr>
            <p:nvPr/>
          </p:nvSpPr>
          <p:spPr bwMode="auto">
            <a:xfrm>
              <a:off x="5862638" y="3660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9" name="Rectangle 7439"/>
            <p:cNvSpPr>
              <a:spLocks noChangeArrowheads="1"/>
            </p:cNvSpPr>
            <p:nvPr/>
          </p:nvSpPr>
          <p:spPr bwMode="auto">
            <a:xfrm>
              <a:off x="5862638" y="3660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0" name="Rectangle 7440"/>
            <p:cNvSpPr>
              <a:spLocks noChangeArrowheads="1"/>
            </p:cNvSpPr>
            <p:nvPr/>
          </p:nvSpPr>
          <p:spPr bwMode="auto">
            <a:xfrm>
              <a:off x="4870450" y="3990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1" name="Rectangle 7442"/>
            <p:cNvSpPr>
              <a:spLocks noChangeArrowheads="1"/>
            </p:cNvSpPr>
            <p:nvPr/>
          </p:nvSpPr>
          <p:spPr bwMode="auto">
            <a:xfrm>
              <a:off x="4870450" y="3990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2" name="Rectangle 7443"/>
            <p:cNvSpPr>
              <a:spLocks noChangeArrowheads="1"/>
            </p:cNvSpPr>
            <p:nvPr/>
          </p:nvSpPr>
          <p:spPr bwMode="auto">
            <a:xfrm>
              <a:off x="5749925" y="3902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3" name="Rectangle 7445"/>
            <p:cNvSpPr>
              <a:spLocks noChangeArrowheads="1"/>
            </p:cNvSpPr>
            <p:nvPr/>
          </p:nvSpPr>
          <p:spPr bwMode="auto">
            <a:xfrm>
              <a:off x="5749925" y="3902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4" name="Rectangle 7446"/>
            <p:cNvSpPr>
              <a:spLocks noChangeArrowheads="1"/>
            </p:cNvSpPr>
            <p:nvPr/>
          </p:nvSpPr>
          <p:spPr bwMode="auto">
            <a:xfrm>
              <a:off x="4884738" y="3521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5" name="Rectangle 7448"/>
            <p:cNvSpPr>
              <a:spLocks noChangeArrowheads="1"/>
            </p:cNvSpPr>
            <p:nvPr/>
          </p:nvSpPr>
          <p:spPr bwMode="auto">
            <a:xfrm>
              <a:off x="4884738" y="3521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6" name="Rectangle 7449"/>
            <p:cNvSpPr>
              <a:spLocks noChangeArrowheads="1"/>
            </p:cNvSpPr>
            <p:nvPr/>
          </p:nvSpPr>
          <p:spPr bwMode="auto">
            <a:xfrm>
              <a:off x="6029325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7" name="Rectangle 7451"/>
            <p:cNvSpPr>
              <a:spLocks noChangeArrowheads="1"/>
            </p:cNvSpPr>
            <p:nvPr/>
          </p:nvSpPr>
          <p:spPr bwMode="auto">
            <a:xfrm>
              <a:off x="6029325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8" name="Rectangle 7452"/>
            <p:cNvSpPr>
              <a:spLocks noChangeArrowheads="1"/>
            </p:cNvSpPr>
            <p:nvPr/>
          </p:nvSpPr>
          <p:spPr bwMode="auto">
            <a:xfrm>
              <a:off x="6029325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9" name="Rectangle 7454"/>
            <p:cNvSpPr>
              <a:spLocks noChangeArrowheads="1"/>
            </p:cNvSpPr>
            <p:nvPr/>
          </p:nvSpPr>
          <p:spPr bwMode="auto">
            <a:xfrm>
              <a:off x="6029325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0" name="Rectangle 7455"/>
            <p:cNvSpPr>
              <a:spLocks noChangeArrowheads="1"/>
            </p:cNvSpPr>
            <p:nvPr/>
          </p:nvSpPr>
          <p:spPr bwMode="auto">
            <a:xfrm>
              <a:off x="6238875" y="33797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1" name="Rectangle 7457"/>
            <p:cNvSpPr>
              <a:spLocks noChangeArrowheads="1"/>
            </p:cNvSpPr>
            <p:nvPr/>
          </p:nvSpPr>
          <p:spPr bwMode="auto">
            <a:xfrm>
              <a:off x="6238875" y="33797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2" name="Rectangle 7458"/>
            <p:cNvSpPr>
              <a:spLocks noChangeArrowheads="1"/>
            </p:cNvSpPr>
            <p:nvPr/>
          </p:nvSpPr>
          <p:spPr bwMode="auto">
            <a:xfrm>
              <a:off x="6253163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3" name="Rectangle 7460"/>
            <p:cNvSpPr>
              <a:spLocks noChangeArrowheads="1"/>
            </p:cNvSpPr>
            <p:nvPr/>
          </p:nvSpPr>
          <p:spPr bwMode="auto">
            <a:xfrm>
              <a:off x="6253163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4" name="Rectangle 7461"/>
            <p:cNvSpPr>
              <a:spLocks noChangeArrowheads="1"/>
            </p:cNvSpPr>
            <p:nvPr/>
          </p:nvSpPr>
          <p:spPr bwMode="auto">
            <a:xfrm>
              <a:off x="5164138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5" name="Rectangle 7463"/>
            <p:cNvSpPr>
              <a:spLocks noChangeArrowheads="1"/>
            </p:cNvSpPr>
            <p:nvPr/>
          </p:nvSpPr>
          <p:spPr bwMode="auto">
            <a:xfrm>
              <a:off x="5164138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6" name="Rectangle 7464"/>
            <p:cNvSpPr>
              <a:spLocks noChangeArrowheads="1"/>
            </p:cNvSpPr>
            <p:nvPr/>
          </p:nvSpPr>
          <p:spPr bwMode="auto">
            <a:xfrm>
              <a:off x="52339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7" name="Rectangle 7466"/>
            <p:cNvSpPr>
              <a:spLocks noChangeArrowheads="1"/>
            </p:cNvSpPr>
            <p:nvPr/>
          </p:nvSpPr>
          <p:spPr bwMode="auto">
            <a:xfrm>
              <a:off x="52339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8" name="Rectangle 7467"/>
            <p:cNvSpPr>
              <a:spLocks noChangeArrowheads="1"/>
            </p:cNvSpPr>
            <p:nvPr/>
          </p:nvSpPr>
          <p:spPr bwMode="auto">
            <a:xfrm>
              <a:off x="5513388" y="3138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9" name="Rectangle 7469"/>
            <p:cNvSpPr>
              <a:spLocks noChangeArrowheads="1"/>
            </p:cNvSpPr>
            <p:nvPr/>
          </p:nvSpPr>
          <p:spPr bwMode="auto">
            <a:xfrm>
              <a:off x="5513388" y="3138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0" name="Rectangle 7470"/>
            <p:cNvSpPr>
              <a:spLocks noChangeArrowheads="1"/>
            </p:cNvSpPr>
            <p:nvPr/>
          </p:nvSpPr>
          <p:spPr bwMode="auto">
            <a:xfrm>
              <a:off x="5513388" y="3201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1" name="Rectangle 7472"/>
            <p:cNvSpPr>
              <a:spLocks noChangeArrowheads="1"/>
            </p:cNvSpPr>
            <p:nvPr/>
          </p:nvSpPr>
          <p:spPr bwMode="auto">
            <a:xfrm>
              <a:off x="5513388" y="3201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2" name="Rectangle 7473"/>
            <p:cNvSpPr>
              <a:spLocks noChangeArrowheads="1"/>
            </p:cNvSpPr>
            <p:nvPr/>
          </p:nvSpPr>
          <p:spPr bwMode="auto">
            <a:xfrm>
              <a:off x="5472113" y="3176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3" name="Rectangle 7475"/>
            <p:cNvSpPr>
              <a:spLocks noChangeArrowheads="1"/>
            </p:cNvSpPr>
            <p:nvPr/>
          </p:nvSpPr>
          <p:spPr bwMode="auto">
            <a:xfrm>
              <a:off x="5472113" y="3176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4" name="Rectangle 7476"/>
            <p:cNvSpPr>
              <a:spLocks noChangeArrowheads="1"/>
            </p:cNvSpPr>
            <p:nvPr/>
          </p:nvSpPr>
          <p:spPr bwMode="auto">
            <a:xfrm>
              <a:off x="5402263" y="3062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5" name="Rectangle 7478"/>
            <p:cNvSpPr>
              <a:spLocks noChangeArrowheads="1"/>
            </p:cNvSpPr>
            <p:nvPr/>
          </p:nvSpPr>
          <p:spPr bwMode="auto">
            <a:xfrm>
              <a:off x="5402263" y="3062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6" name="Rectangle 7479"/>
            <p:cNvSpPr>
              <a:spLocks noChangeArrowheads="1"/>
            </p:cNvSpPr>
            <p:nvPr/>
          </p:nvSpPr>
          <p:spPr bwMode="auto">
            <a:xfrm>
              <a:off x="5513388" y="3201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7" name="Rectangle 7481"/>
            <p:cNvSpPr>
              <a:spLocks noChangeArrowheads="1"/>
            </p:cNvSpPr>
            <p:nvPr/>
          </p:nvSpPr>
          <p:spPr bwMode="auto">
            <a:xfrm>
              <a:off x="5513388" y="3201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8" name="Rectangle 7482"/>
            <p:cNvSpPr>
              <a:spLocks noChangeArrowheads="1"/>
            </p:cNvSpPr>
            <p:nvPr/>
          </p:nvSpPr>
          <p:spPr bwMode="auto">
            <a:xfrm>
              <a:off x="5499100" y="3189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9" name="Rectangle 7484"/>
            <p:cNvSpPr>
              <a:spLocks noChangeArrowheads="1"/>
            </p:cNvSpPr>
            <p:nvPr/>
          </p:nvSpPr>
          <p:spPr bwMode="auto">
            <a:xfrm>
              <a:off x="5499100" y="3189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0" name="Rectangle 7485"/>
            <p:cNvSpPr>
              <a:spLocks noChangeArrowheads="1"/>
            </p:cNvSpPr>
            <p:nvPr/>
          </p:nvSpPr>
          <p:spPr bwMode="auto">
            <a:xfrm>
              <a:off x="5484813" y="3163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1" name="Rectangle 7487"/>
            <p:cNvSpPr>
              <a:spLocks noChangeArrowheads="1"/>
            </p:cNvSpPr>
            <p:nvPr/>
          </p:nvSpPr>
          <p:spPr bwMode="auto">
            <a:xfrm>
              <a:off x="5484813" y="3163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2" name="Rectangle 7488"/>
            <p:cNvSpPr>
              <a:spLocks noChangeArrowheads="1"/>
            </p:cNvSpPr>
            <p:nvPr/>
          </p:nvSpPr>
          <p:spPr bwMode="auto">
            <a:xfrm>
              <a:off x="5513388" y="3138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3" name="Rectangle 7490"/>
            <p:cNvSpPr>
              <a:spLocks noChangeArrowheads="1"/>
            </p:cNvSpPr>
            <p:nvPr/>
          </p:nvSpPr>
          <p:spPr bwMode="auto">
            <a:xfrm>
              <a:off x="5513388" y="3138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4" name="Rectangle 7491"/>
            <p:cNvSpPr>
              <a:spLocks noChangeArrowheads="1"/>
            </p:cNvSpPr>
            <p:nvPr/>
          </p:nvSpPr>
          <p:spPr bwMode="auto">
            <a:xfrm>
              <a:off x="5387975" y="3227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5" name="Rectangle 7493"/>
            <p:cNvSpPr>
              <a:spLocks noChangeArrowheads="1"/>
            </p:cNvSpPr>
            <p:nvPr/>
          </p:nvSpPr>
          <p:spPr bwMode="auto">
            <a:xfrm>
              <a:off x="5387975" y="3227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6" name="Rectangle 7494"/>
            <p:cNvSpPr>
              <a:spLocks noChangeArrowheads="1"/>
            </p:cNvSpPr>
            <p:nvPr/>
          </p:nvSpPr>
          <p:spPr bwMode="auto">
            <a:xfrm>
              <a:off x="5527675" y="3176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7" name="Rectangle 7497"/>
            <p:cNvSpPr>
              <a:spLocks noChangeArrowheads="1"/>
            </p:cNvSpPr>
            <p:nvPr/>
          </p:nvSpPr>
          <p:spPr bwMode="auto">
            <a:xfrm>
              <a:off x="5527675" y="3176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8" name="Rectangle 7498"/>
            <p:cNvSpPr>
              <a:spLocks noChangeArrowheads="1"/>
            </p:cNvSpPr>
            <p:nvPr/>
          </p:nvSpPr>
          <p:spPr bwMode="auto">
            <a:xfrm>
              <a:off x="5568950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9" name="Rectangle 7500"/>
            <p:cNvSpPr>
              <a:spLocks noChangeArrowheads="1"/>
            </p:cNvSpPr>
            <p:nvPr/>
          </p:nvSpPr>
          <p:spPr bwMode="auto">
            <a:xfrm>
              <a:off x="5568950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0" name="Rectangle 7501"/>
            <p:cNvSpPr>
              <a:spLocks noChangeArrowheads="1"/>
            </p:cNvSpPr>
            <p:nvPr/>
          </p:nvSpPr>
          <p:spPr bwMode="auto">
            <a:xfrm>
              <a:off x="5472113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1" name="Rectangle 7503"/>
            <p:cNvSpPr>
              <a:spLocks noChangeArrowheads="1"/>
            </p:cNvSpPr>
            <p:nvPr/>
          </p:nvSpPr>
          <p:spPr bwMode="auto">
            <a:xfrm>
              <a:off x="5472113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2" name="Rectangle 7504"/>
            <p:cNvSpPr>
              <a:spLocks noChangeArrowheads="1"/>
            </p:cNvSpPr>
            <p:nvPr/>
          </p:nvSpPr>
          <p:spPr bwMode="auto">
            <a:xfrm>
              <a:off x="5402263" y="2960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3" name="Rectangle 7506"/>
            <p:cNvSpPr>
              <a:spLocks noChangeArrowheads="1"/>
            </p:cNvSpPr>
            <p:nvPr/>
          </p:nvSpPr>
          <p:spPr bwMode="auto">
            <a:xfrm>
              <a:off x="5402263" y="2960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4" name="Rectangle 7507"/>
            <p:cNvSpPr>
              <a:spLocks noChangeArrowheads="1"/>
            </p:cNvSpPr>
            <p:nvPr/>
          </p:nvSpPr>
          <p:spPr bwMode="auto">
            <a:xfrm>
              <a:off x="5737225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5" name="Rectangle 7509"/>
            <p:cNvSpPr>
              <a:spLocks noChangeArrowheads="1"/>
            </p:cNvSpPr>
            <p:nvPr/>
          </p:nvSpPr>
          <p:spPr bwMode="auto">
            <a:xfrm>
              <a:off x="5737225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6" name="Rectangle 7510"/>
            <p:cNvSpPr>
              <a:spLocks noChangeArrowheads="1"/>
            </p:cNvSpPr>
            <p:nvPr/>
          </p:nvSpPr>
          <p:spPr bwMode="auto">
            <a:xfrm>
              <a:off x="5402263" y="35464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7" name="Rectangle 7512"/>
            <p:cNvSpPr>
              <a:spLocks noChangeArrowheads="1"/>
            </p:cNvSpPr>
            <p:nvPr/>
          </p:nvSpPr>
          <p:spPr bwMode="auto">
            <a:xfrm>
              <a:off x="5402263" y="35464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8" name="Rectangle 7513"/>
            <p:cNvSpPr>
              <a:spLocks noChangeArrowheads="1"/>
            </p:cNvSpPr>
            <p:nvPr/>
          </p:nvSpPr>
          <p:spPr bwMode="auto">
            <a:xfrm>
              <a:off x="5737225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9" name="Rectangle 7515"/>
            <p:cNvSpPr>
              <a:spLocks noChangeArrowheads="1"/>
            </p:cNvSpPr>
            <p:nvPr/>
          </p:nvSpPr>
          <p:spPr bwMode="auto">
            <a:xfrm>
              <a:off x="5737225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0" name="Rectangle 7516"/>
            <p:cNvSpPr>
              <a:spLocks noChangeArrowheads="1"/>
            </p:cNvSpPr>
            <p:nvPr/>
          </p:nvSpPr>
          <p:spPr bwMode="auto">
            <a:xfrm>
              <a:off x="5583238" y="3597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1" name="Rectangle 7518"/>
            <p:cNvSpPr>
              <a:spLocks noChangeArrowheads="1"/>
            </p:cNvSpPr>
            <p:nvPr/>
          </p:nvSpPr>
          <p:spPr bwMode="auto">
            <a:xfrm>
              <a:off x="5583238" y="3597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2" name="Rectangle 7519"/>
            <p:cNvSpPr>
              <a:spLocks noChangeArrowheads="1"/>
            </p:cNvSpPr>
            <p:nvPr/>
          </p:nvSpPr>
          <p:spPr bwMode="auto">
            <a:xfrm>
              <a:off x="5653088" y="3622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3" name="Rectangle 7521"/>
            <p:cNvSpPr>
              <a:spLocks noChangeArrowheads="1"/>
            </p:cNvSpPr>
            <p:nvPr/>
          </p:nvSpPr>
          <p:spPr bwMode="auto">
            <a:xfrm>
              <a:off x="5653088" y="3622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4" name="Rectangle 7522"/>
            <p:cNvSpPr>
              <a:spLocks noChangeArrowheads="1"/>
            </p:cNvSpPr>
            <p:nvPr/>
          </p:nvSpPr>
          <p:spPr bwMode="auto">
            <a:xfrm>
              <a:off x="5694363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5" name="Rectangle 7524"/>
            <p:cNvSpPr>
              <a:spLocks noChangeArrowheads="1"/>
            </p:cNvSpPr>
            <p:nvPr/>
          </p:nvSpPr>
          <p:spPr bwMode="auto">
            <a:xfrm>
              <a:off x="5694363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6" name="Rectangle 7525"/>
            <p:cNvSpPr>
              <a:spLocks noChangeArrowheads="1"/>
            </p:cNvSpPr>
            <p:nvPr/>
          </p:nvSpPr>
          <p:spPr bwMode="auto">
            <a:xfrm>
              <a:off x="5722938" y="3762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7" name="Rectangle 7527"/>
            <p:cNvSpPr>
              <a:spLocks noChangeArrowheads="1"/>
            </p:cNvSpPr>
            <p:nvPr/>
          </p:nvSpPr>
          <p:spPr bwMode="auto">
            <a:xfrm>
              <a:off x="5722938" y="3762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8" name="Rectangle 7528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9" name="Rectangle 7530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0" name="Rectangle 7531"/>
            <p:cNvSpPr>
              <a:spLocks noChangeArrowheads="1"/>
            </p:cNvSpPr>
            <p:nvPr/>
          </p:nvSpPr>
          <p:spPr bwMode="auto">
            <a:xfrm>
              <a:off x="5722938" y="2681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1" name="Rectangle 7533"/>
            <p:cNvSpPr>
              <a:spLocks noChangeArrowheads="1"/>
            </p:cNvSpPr>
            <p:nvPr/>
          </p:nvSpPr>
          <p:spPr bwMode="auto">
            <a:xfrm>
              <a:off x="5722938" y="2681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2" name="Rectangle 7534"/>
            <p:cNvSpPr>
              <a:spLocks noChangeArrowheads="1"/>
            </p:cNvSpPr>
            <p:nvPr/>
          </p:nvSpPr>
          <p:spPr bwMode="auto">
            <a:xfrm>
              <a:off x="5973763" y="3062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3" name="Rectangle 7536"/>
            <p:cNvSpPr>
              <a:spLocks noChangeArrowheads="1"/>
            </p:cNvSpPr>
            <p:nvPr/>
          </p:nvSpPr>
          <p:spPr bwMode="auto">
            <a:xfrm>
              <a:off x="5973763" y="3062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4" name="Rectangle 7537"/>
            <p:cNvSpPr>
              <a:spLocks noChangeArrowheads="1"/>
            </p:cNvSpPr>
            <p:nvPr/>
          </p:nvSpPr>
          <p:spPr bwMode="auto">
            <a:xfrm>
              <a:off x="6029325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5" name="Rectangle 7539"/>
            <p:cNvSpPr>
              <a:spLocks noChangeArrowheads="1"/>
            </p:cNvSpPr>
            <p:nvPr/>
          </p:nvSpPr>
          <p:spPr bwMode="auto">
            <a:xfrm>
              <a:off x="6029325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6" name="Rectangle 7540"/>
            <p:cNvSpPr>
              <a:spLocks noChangeArrowheads="1"/>
            </p:cNvSpPr>
            <p:nvPr/>
          </p:nvSpPr>
          <p:spPr bwMode="auto">
            <a:xfrm>
              <a:off x="5946775" y="3100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7" name="Rectangle 7542"/>
            <p:cNvSpPr>
              <a:spLocks noChangeArrowheads="1"/>
            </p:cNvSpPr>
            <p:nvPr/>
          </p:nvSpPr>
          <p:spPr bwMode="auto">
            <a:xfrm>
              <a:off x="5946775" y="3100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8" name="Rectangle 7543"/>
            <p:cNvSpPr>
              <a:spLocks noChangeArrowheads="1"/>
            </p:cNvSpPr>
            <p:nvPr/>
          </p:nvSpPr>
          <p:spPr bwMode="auto">
            <a:xfrm>
              <a:off x="6057900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9" name="Rectangle 7545"/>
            <p:cNvSpPr>
              <a:spLocks noChangeArrowheads="1"/>
            </p:cNvSpPr>
            <p:nvPr/>
          </p:nvSpPr>
          <p:spPr bwMode="auto">
            <a:xfrm>
              <a:off x="6057900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0" name="Rectangle 7546"/>
            <p:cNvSpPr>
              <a:spLocks noChangeArrowheads="1"/>
            </p:cNvSpPr>
            <p:nvPr/>
          </p:nvSpPr>
          <p:spPr bwMode="auto">
            <a:xfrm>
              <a:off x="6142038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1" name="Rectangle 7548"/>
            <p:cNvSpPr>
              <a:spLocks noChangeArrowheads="1"/>
            </p:cNvSpPr>
            <p:nvPr/>
          </p:nvSpPr>
          <p:spPr bwMode="auto">
            <a:xfrm>
              <a:off x="6142038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2" name="Rectangle 7549"/>
            <p:cNvSpPr>
              <a:spLocks noChangeArrowheads="1"/>
            </p:cNvSpPr>
            <p:nvPr/>
          </p:nvSpPr>
          <p:spPr bwMode="auto">
            <a:xfrm>
              <a:off x="6029325" y="2871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3" name="Rectangle 7551"/>
            <p:cNvSpPr>
              <a:spLocks noChangeArrowheads="1"/>
            </p:cNvSpPr>
            <p:nvPr/>
          </p:nvSpPr>
          <p:spPr bwMode="auto">
            <a:xfrm>
              <a:off x="6029325" y="2871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4" name="Rectangle 7552"/>
            <p:cNvSpPr>
              <a:spLocks noChangeArrowheads="1"/>
            </p:cNvSpPr>
            <p:nvPr/>
          </p:nvSpPr>
          <p:spPr bwMode="auto">
            <a:xfrm>
              <a:off x="6002338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5" name="Rectangle 7554"/>
            <p:cNvSpPr>
              <a:spLocks noChangeArrowheads="1"/>
            </p:cNvSpPr>
            <p:nvPr/>
          </p:nvSpPr>
          <p:spPr bwMode="auto">
            <a:xfrm>
              <a:off x="6002338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6" name="Rectangle 7555"/>
            <p:cNvSpPr>
              <a:spLocks noChangeArrowheads="1"/>
            </p:cNvSpPr>
            <p:nvPr/>
          </p:nvSpPr>
          <p:spPr bwMode="auto">
            <a:xfrm>
              <a:off x="6057900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7" name="Rectangle 7557"/>
            <p:cNvSpPr>
              <a:spLocks noChangeArrowheads="1"/>
            </p:cNvSpPr>
            <p:nvPr/>
          </p:nvSpPr>
          <p:spPr bwMode="auto">
            <a:xfrm>
              <a:off x="6057900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8" name="Rectangle 7558"/>
            <p:cNvSpPr>
              <a:spLocks noChangeArrowheads="1"/>
            </p:cNvSpPr>
            <p:nvPr/>
          </p:nvSpPr>
          <p:spPr bwMode="auto">
            <a:xfrm>
              <a:off x="5402263" y="2960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9" name="Rectangle 7560"/>
            <p:cNvSpPr>
              <a:spLocks noChangeArrowheads="1"/>
            </p:cNvSpPr>
            <p:nvPr/>
          </p:nvSpPr>
          <p:spPr bwMode="auto">
            <a:xfrm>
              <a:off x="5402263" y="2960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0" name="Rectangle 7561"/>
            <p:cNvSpPr>
              <a:spLocks noChangeArrowheads="1"/>
            </p:cNvSpPr>
            <p:nvPr/>
          </p:nvSpPr>
          <p:spPr bwMode="auto">
            <a:xfrm>
              <a:off x="5402263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1" name="Rectangle 7563"/>
            <p:cNvSpPr>
              <a:spLocks noChangeArrowheads="1"/>
            </p:cNvSpPr>
            <p:nvPr/>
          </p:nvSpPr>
          <p:spPr bwMode="auto">
            <a:xfrm>
              <a:off x="5402263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2" name="Rectangle 7564"/>
            <p:cNvSpPr>
              <a:spLocks noChangeArrowheads="1"/>
            </p:cNvSpPr>
            <p:nvPr/>
          </p:nvSpPr>
          <p:spPr bwMode="auto">
            <a:xfrm>
              <a:off x="52339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3" name="Rectangle 7566"/>
            <p:cNvSpPr>
              <a:spLocks noChangeArrowheads="1"/>
            </p:cNvSpPr>
            <p:nvPr/>
          </p:nvSpPr>
          <p:spPr bwMode="auto">
            <a:xfrm>
              <a:off x="52339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4" name="Rectangle 7567"/>
            <p:cNvSpPr>
              <a:spLocks noChangeArrowheads="1"/>
            </p:cNvSpPr>
            <p:nvPr/>
          </p:nvSpPr>
          <p:spPr bwMode="auto">
            <a:xfrm>
              <a:off x="5164138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5" name="Rectangle 7569"/>
            <p:cNvSpPr>
              <a:spLocks noChangeArrowheads="1"/>
            </p:cNvSpPr>
            <p:nvPr/>
          </p:nvSpPr>
          <p:spPr bwMode="auto">
            <a:xfrm>
              <a:off x="5164138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6" name="Rectangle 7570"/>
            <p:cNvSpPr>
              <a:spLocks noChangeArrowheads="1"/>
            </p:cNvSpPr>
            <p:nvPr/>
          </p:nvSpPr>
          <p:spPr bwMode="auto">
            <a:xfrm>
              <a:off x="524827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7" name="Rectangle 7572"/>
            <p:cNvSpPr>
              <a:spLocks noChangeArrowheads="1"/>
            </p:cNvSpPr>
            <p:nvPr/>
          </p:nvSpPr>
          <p:spPr bwMode="auto">
            <a:xfrm>
              <a:off x="524827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8" name="Rectangle 7573"/>
            <p:cNvSpPr>
              <a:spLocks noChangeArrowheads="1"/>
            </p:cNvSpPr>
            <p:nvPr/>
          </p:nvSpPr>
          <p:spPr bwMode="auto">
            <a:xfrm>
              <a:off x="5205413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9" name="Rectangle 7575"/>
            <p:cNvSpPr>
              <a:spLocks noChangeArrowheads="1"/>
            </p:cNvSpPr>
            <p:nvPr/>
          </p:nvSpPr>
          <p:spPr bwMode="auto">
            <a:xfrm>
              <a:off x="5205413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0" name="Rectangle 7576"/>
            <p:cNvSpPr>
              <a:spLocks noChangeArrowheads="1"/>
            </p:cNvSpPr>
            <p:nvPr/>
          </p:nvSpPr>
          <p:spPr bwMode="auto">
            <a:xfrm>
              <a:off x="5219700" y="2884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1" name="Rectangle 7578"/>
            <p:cNvSpPr>
              <a:spLocks noChangeArrowheads="1"/>
            </p:cNvSpPr>
            <p:nvPr/>
          </p:nvSpPr>
          <p:spPr bwMode="auto">
            <a:xfrm>
              <a:off x="5219700" y="2884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2" name="Rectangle 7579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3" name="Rectangle 7581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4" name="Rectangle 7582"/>
            <p:cNvSpPr>
              <a:spLocks noChangeArrowheads="1"/>
            </p:cNvSpPr>
            <p:nvPr/>
          </p:nvSpPr>
          <p:spPr bwMode="auto">
            <a:xfrm>
              <a:off x="5722938" y="2681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5" name="Rectangle 7584"/>
            <p:cNvSpPr>
              <a:spLocks noChangeArrowheads="1"/>
            </p:cNvSpPr>
            <p:nvPr/>
          </p:nvSpPr>
          <p:spPr bwMode="auto">
            <a:xfrm>
              <a:off x="5722938" y="2681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6" name="Rectangle 7585"/>
            <p:cNvSpPr>
              <a:spLocks noChangeArrowheads="1"/>
            </p:cNvSpPr>
            <p:nvPr/>
          </p:nvSpPr>
          <p:spPr bwMode="auto">
            <a:xfrm>
              <a:off x="6573838" y="2681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7" name="Rectangle 7587"/>
            <p:cNvSpPr>
              <a:spLocks noChangeArrowheads="1"/>
            </p:cNvSpPr>
            <p:nvPr/>
          </p:nvSpPr>
          <p:spPr bwMode="auto">
            <a:xfrm>
              <a:off x="6573838" y="2681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8" name="Rectangle 7588"/>
            <p:cNvSpPr>
              <a:spLocks noChangeArrowheads="1"/>
            </p:cNvSpPr>
            <p:nvPr/>
          </p:nvSpPr>
          <p:spPr bwMode="auto">
            <a:xfrm>
              <a:off x="6253163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9" name="Rectangle 7590"/>
            <p:cNvSpPr>
              <a:spLocks noChangeArrowheads="1"/>
            </p:cNvSpPr>
            <p:nvPr/>
          </p:nvSpPr>
          <p:spPr bwMode="auto">
            <a:xfrm>
              <a:off x="6253163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0" name="Rectangle 7591"/>
            <p:cNvSpPr>
              <a:spLocks noChangeArrowheads="1"/>
            </p:cNvSpPr>
            <p:nvPr/>
          </p:nvSpPr>
          <p:spPr bwMode="auto">
            <a:xfrm>
              <a:off x="5289550" y="3100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1" name="Rectangle 7593"/>
            <p:cNvSpPr>
              <a:spLocks noChangeArrowheads="1"/>
            </p:cNvSpPr>
            <p:nvPr/>
          </p:nvSpPr>
          <p:spPr bwMode="auto">
            <a:xfrm>
              <a:off x="5289550" y="3100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2" name="Rectangle 7594"/>
            <p:cNvSpPr>
              <a:spLocks noChangeArrowheads="1"/>
            </p:cNvSpPr>
            <p:nvPr/>
          </p:nvSpPr>
          <p:spPr bwMode="auto">
            <a:xfrm>
              <a:off x="6127750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3" name="Rectangle 7596"/>
            <p:cNvSpPr>
              <a:spLocks noChangeArrowheads="1"/>
            </p:cNvSpPr>
            <p:nvPr/>
          </p:nvSpPr>
          <p:spPr bwMode="auto">
            <a:xfrm>
              <a:off x="6127750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4" name="Rectangle 7597"/>
            <p:cNvSpPr>
              <a:spLocks noChangeArrowheads="1"/>
            </p:cNvSpPr>
            <p:nvPr/>
          </p:nvSpPr>
          <p:spPr bwMode="auto">
            <a:xfrm>
              <a:off x="6127750" y="4143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5" name="Rectangle 7599"/>
            <p:cNvSpPr>
              <a:spLocks noChangeArrowheads="1"/>
            </p:cNvSpPr>
            <p:nvPr/>
          </p:nvSpPr>
          <p:spPr bwMode="auto">
            <a:xfrm>
              <a:off x="6127750" y="4143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6" name="Rectangle 7600"/>
            <p:cNvSpPr>
              <a:spLocks noChangeArrowheads="1"/>
            </p:cNvSpPr>
            <p:nvPr/>
          </p:nvSpPr>
          <p:spPr bwMode="auto">
            <a:xfrm>
              <a:off x="5513388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7" name="Rectangle 7602"/>
            <p:cNvSpPr>
              <a:spLocks noChangeArrowheads="1"/>
            </p:cNvSpPr>
            <p:nvPr/>
          </p:nvSpPr>
          <p:spPr bwMode="auto">
            <a:xfrm>
              <a:off x="5513388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8" name="Rectangle 7603"/>
            <p:cNvSpPr>
              <a:spLocks noChangeArrowheads="1"/>
            </p:cNvSpPr>
            <p:nvPr/>
          </p:nvSpPr>
          <p:spPr bwMode="auto">
            <a:xfrm>
              <a:off x="6211888" y="3698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9" name="Rectangle 7605"/>
            <p:cNvSpPr>
              <a:spLocks noChangeArrowheads="1"/>
            </p:cNvSpPr>
            <p:nvPr/>
          </p:nvSpPr>
          <p:spPr bwMode="auto">
            <a:xfrm>
              <a:off x="6211888" y="3698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0" name="Rectangle 7606"/>
            <p:cNvSpPr>
              <a:spLocks noChangeArrowheads="1"/>
            </p:cNvSpPr>
            <p:nvPr/>
          </p:nvSpPr>
          <p:spPr bwMode="auto">
            <a:xfrm>
              <a:off x="5513388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1" name="Rectangle 7608"/>
            <p:cNvSpPr>
              <a:spLocks noChangeArrowheads="1"/>
            </p:cNvSpPr>
            <p:nvPr/>
          </p:nvSpPr>
          <p:spPr bwMode="auto">
            <a:xfrm>
              <a:off x="5513388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2" name="Rectangle 7609"/>
            <p:cNvSpPr>
              <a:spLocks noChangeArrowheads="1"/>
            </p:cNvSpPr>
            <p:nvPr/>
          </p:nvSpPr>
          <p:spPr bwMode="auto">
            <a:xfrm>
              <a:off x="5959475" y="4041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3" name="Rectangle 7611"/>
            <p:cNvSpPr>
              <a:spLocks noChangeArrowheads="1"/>
            </p:cNvSpPr>
            <p:nvPr/>
          </p:nvSpPr>
          <p:spPr bwMode="auto">
            <a:xfrm>
              <a:off x="5959475" y="4041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4" name="Rectangle 7612"/>
            <p:cNvSpPr>
              <a:spLocks noChangeArrowheads="1"/>
            </p:cNvSpPr>
            <p:nvPr/>
          </p:nvSpPr>
          <p:spPr bwMode="auto">
            <a:xfrm>
              <a:off x="5472113" y="32908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5" name="Rectangle 7614"/>
            <p:cNvSpPr>
              <a:spLocks noChangeArrowheads="1"/>
            </p:cNvSpPr>
            <p:nvPr/>
          </p:nvSpPr>
          <p:spPr bwMode="auto">
            <a:xfrm>
              <a:off x="5472113" y="32908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6" name="Rectangle 7615"/>
            <p:cNvSpPr>
              <a:spLocks noChangeArrowheads="1"/>
            </p:cNvSpPr>
            <p:nvPr/>
          </p:nvSpPr>
          <p:spPr bwMode="auto">
            <a:xfrm>
              <a:off x="5554663" y="3214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7" name="Rectangle 7617"/>
            <p:cNvSpPr>
              <a:spLocks noChangeArrowheads="1"/>
            </p:cNvSpPr>
            <p:nvPr/>
          </p:nvSpPr>
          <p:spPr bwMode="auto">
            <a:xfrm>
              <a:off x="5554663" y="3214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8" name="Rectangle 7618"/>
            <p:cNvSpPr>
              <a:spLocks noChangeArrowheads="1"/>
            </p:cNvSpPr>
            <p:nvPr/>
          </p:nvSpPr>
          <p:spPr bwMode="auto">
            <a:xfrm>
              <a:off x="5402263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9" name="Rectangle 7620"/>
            <p:cNvSpPr>
              <a:spLocks noChangeArrowheads="1"/>
            </p:cNvSpPr>
            <p:nvPr/>
          </p:nvSpPr>
          <p:spPr bwMode="auto">
            <a:xfrm>
              <a:off x="5402263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0" name="Rectangle 7621"/>
            <p:cNvSpPr>
              <a:spLocks noChangeArrowheads="1"/>
            </p:cNvSpPr>
            <p:nvPr/>
          </p:nvSpPr>
          <p:spPr bwMode="auto">
            <a:xfrm>
              <a:off x="6392863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1" name="Rectangle 7623"/>
            <p:cNvSpPr>
              <a:spLocks noChangeArrowheads="1"/>
            </p:cNvSpPr>
            <p:nvPr/>
          </p:nvSpPr>
          <p:spPr bwMode="auto">
            <a:xfrm>
              <a:off x="6392863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2" name="Rectangle 7624"/>
            <p:cNvSpPr>
              <a:spLocks noChangeArrowheads="1"/>
            </p:cNvSpPr>
            <p:nvPr/>
          </p:nvSpPr>
          <p:spPr bwMode="auto">
            <a:xfrm>
              <a:off x="6142038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3" name="Rectangle 7626"/>
            <p:cNvSpPr>
              <a:spLocks noChangeArrowheads="1"/>
            </p:cNvSpPr>
            <p:nvPr/>
          </p:nvSpPr>
          <p:spPr bwMode="auto">
            <a:xfrm>
              <a:off x="6142038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4" name="Rectangle 7627"/>
            <p:cNvSpPr>
              <a:spLocks noChangeArrowheads="1"/>
            </p:cNvSpPr>
            <p:nvPr/>
          </p:nvSpPr>
          <p:spPr bwMode="auto">
            <a:xfrm>
              <a:off x="5737225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5" name="Rectangle 7629"/>
            <p:cNvSpPr>
              <a:spLocks noChangeArrowheads="1"/>
            </p:cNvSpPr>
            <p:nvPr/>
          </p:nvSpPr>
          <p:spPr bwMode="auto">
            <a:xfrm>
              <a:off x="5737225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6" name="Rectangle 7630"/>
            <p:cNvSpPr>
              <a:spLocks noChangeArrowheads="1"/>
            </p:cNvSpPr>
            <p:nvPr/>
          </p:nvSpPr>
          <p:spPr bwMode="auto">
            <a:xfrm>
              <a:off x="5303838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7" name="Rectangle 7632"/>
            <p:cNvSpPr>
              <a:spLocks noChangeArrowheads="1"/>
            </p:cNvSpPr>
            <p:nvPr/>
          </p:nvSpPr>
          <p:spPr bwMode="auto">
            <a:xfrm>
              <a:off x="5303838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8" name="Rectangle 7633"/>
            <p:cNvSpPr>
              <a:spLocks noChangeArrowheads="1"/>
            </p:cNvSpPr>
            <p:nvPr/>
          </p:nvSpPr>
          <p:spPr bwMode="auto">
            <a:xfrm>
              <a:off x="6503988" y="33543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9" name="Rectangle 7635"/>
            <p:cNvSpPr>
              <a:spLocks noChangeArrowheads="1"/>
            </p:cNvSpPr>
            <p:nvPr/>
          </p:nvSpPr>
          <p:spPr bwMode="auto">
            <a:xfrm>
              <a:off x="6503988" y="33543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0" name="Rectangle 7636"/>
            <p:cNvSpPr>
              <a:spLocks noChangeArrowheads="1"/>
            </p:cNvSpPr>
            <p:nvPr/>
          </p:nvSpPr>
          <p:spPr bwMode="auto">
            <a:xfrm>
              <a:off x="4913313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1" name="Rectangle 7638"/>
            <p:cNvSpPr>
              <a:spLocks noChangeArrowheads="1"/>
            </p:cNvSpPr>
            <p:nvPr/>
          </p:nvSpPr>
          <p:spPr bwMode="auto">
            <a:xfrm>
              <a:off x="4913313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2" name="Rectangle 7639"/>
            <p:cNvSpPr>
              <a:spLocks noChangeArrowheads="1"/>
            </p:cNvSpPr>
            <p:nvPr/>
          </p:nvSpPr>
          <p:spPr bwMode="auto">
            <a:xfrm>
              <a:off x="4814888" y="3036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3" name="Rectangle 7641"/>
            <p:cNvSpPr>
              <a:spLocks noChangeArrowheads="1"/>
            </p:cNvSpPr>
            <p:nvPr/>
          </p:nvSpPr>
          <p:spPr bwMode="auto">
            <a:xfrm>
              <a:off x="4814888" y="3036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4" name="Rectangle 7642"/>
            <p:cNvSpPr>
              <a:spLocks noChangeArrowheads="1"/>
            </p:cNvSpPr>
            <p:nvPr/>
          </p:nvSpPr>
          <p:spPr bwMode="auto">
            <a:xfrm>
              <a:off x="5094288" y="3571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5" name="Rectangle 7644"/>
            <p:cNvSpPr>
              <a:spLocks noChangeArrowheads="1"/>
            </p:cNvSpPr>
            <p:nvPr/>
          </p:nvSpPr>
          <p:spPr bwMode="auto">
            <a:xfrm>
              <a:off x="5094288" y="3571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6" name="Rectangle 7645"/>
            <p:cNvSpPr>
              <a:spLocks noChangeArrowheads="1"/>
            </p:cNvSpPr>
            <p:nvPr/>
          </p:nvSpPr>
          <p:spPr bwMode="auto">
            <a:xfrm>
              <a:off x="5010150" y="30241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7" name="Rectangle 7647"/>
            <p:cNvSpPr>
              <a:spLocks noChangeArrowheads="1"/>
            </p:cNvSpPr>
            <p:nvPr/>
          </p:nvSpPr>
          <p:spPr bwMode="auto">
            <a:xfrm>
              <a:off x="5010150" y="30241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8" name="Rectangle 7648"/>
            <p:cNvSpPr>
              <a:spLocks noChangeArrowheads="1"/>
            </p:cNvSpPr>
            <p:nvPr/>
          </p:nvSpPr>
          <p:spPr bwMode="auto">
            <a:xfrm>
              <a:off x="5541963" y="2782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9" name="Rectangle 7650"/>
            <p:cNvSpPr>
              <a:spLocks noChangeArrowheads="1"/>
            </p:cNvSpPr>
            <p:nvPr/>
          </p:nvSpPr>
          <p:spPr bwMode="auto">
            <a:xfrm>
              <a:off x="5541963" y="2782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0" name="Rectangle 7651"/>
            <p:cNvSpPr>
              <a:spLocks noChangeArrowheads="1"/>
            </p:cNvSpPr>
            <p:nvPr/>
          </p:nvSpPr>
          <p:spPr bwMode="auto">
            <a:xfrm>
              <a:off x="5289550" y="22479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1" name="Rectangle 7653"/>
            <p:cNvSpPr>
              <a:spLocks noChangeArrowheads="1"/>
            </p:cNvSpPr>
            <p:nvPr/>
          </p:nvSpPr>
          <p:spPr bwMode="auto">
            <a:xfrm>
              <a:off x="5289550" y="22479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2" name="Rectangle 7654"/>
            <p:cNvSpPr>
              <a:spLocks noChangeArrowheads="1"/>
            </p:cNvSpPr>
            <p:nvPr/>
          </p:nvSpPr>
          <p:spPr bwMode="auto">
            <a:xfrm>
              <a:off x="5932488" y="2478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3" name="Rectangle 7656"/>
            <p:cNvSpPr>
              <a:spLocks noChangeArrowheads="1"/>
            </p:cNvSpPr>
            <p:nvPr/>
          </p:nvSpPr>
          <p:spPr bwMode="auto">
            <a:xfrm>
              <a:off x="5932488" y="2478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4" name="Rectangle 7657"/>
            <p:cNvSpPr>
              <a:spLocks noChangeArrowheads="1"/>
            </p:cNvSpPr>
            <p:nvPr/>
          </p:nvSpPr>
          <p:spPr bwMode="auto">
            <a:xfrm>
              <a:off x="4913313" y="3597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5" name="Rectangle 7659"/>
            <p:cNvSpPr>
              <a:spLocks noChangeArrowheads="1"/>
            </p:cNvSpPr>
            <p:nvPr/>
          </p:nvSpPr>
          <p:spPr bwMode="auto">
            <a:xfrm>
              <a:off x="4913313" y="3597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6" name="Rectangle 7660"/>
            <p:cNvSpPr>
              <a:spLocks noChangeArrowheads="1"/>
            </p:cNvSpPr>
            <p:nvPr/>
          </p:nvSpPr>
          <p:spPr bwMode="auto">
            <a:xfrm>
              <a:off x="5149850" y="33289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7" name="Rectangle 7662"/>
            <p:cNvSpPr>
              <a:spLocks noChangeArrowheads="1"/>
            </p:cNvSpPr>
            <p:nvPr/>
          </p:nvSpPr>
          <p:spPr bwMode="auto">
            <a:xfrm>
              <a:off x="5149850" y="33289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8" name="Rectangle 7663"/>
            <p:cNvSpPr>
              <a:spLocks noChangeArrowheads="1"/>
            </p:cNvSpPr>
            <p:nvPr/>
          </p:nvSpPr>
          <p:spPr bwMode="auto">
            <a:xfrm>
              <a:off x="5443538" y="5059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9" name="Rectangle 7665"/>
            <p:cNvSpPr>
              <a:spLocks noChangeArrowheads="1"/>
            </p:cNvSpPr>
            <p:nvPr/>
          </p:nvSpPr>
          <p:spPr bwMode="auto">
            <a:xfrm>
              <a:off x="5443538" y="5059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0" name="Rectangle 7666"/>
            <p:cNvSpPr>
              <a:spLocks noChangeArrowheads="1"/>
            </p:cNvSpPr>
            <p:nvPr/>
          </p:nvSpPr>
          <p:spPr bwMode="auto">
            <a:xfrm>
              <a:off x="4884738" y="2427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1" name="Rectangle 7668"/>
            <p:cNvSpPr>
              <a:spLocks noChangeArrowheads="1"/>
            </p:cNvSpPr>
            <p:nvPr/>
          </p:nvSpPr>
          <p:spPr bwMode="auto">
            <a:xfrm>
              <a:off x="4884738" y="2427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2" name="Rectangle 7669"/>
            <p:cNvSpPr>
              <a:spLocks noChangeArrowheads="1"/>
            </p:cNvSpPr>
            <p:nvPr/>
          </p:nvSpPr>
          <p:spPr bwMode="auto">
            <a:xfrm>
              <a:off x="5749925" y="3660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3" name="Rectangle 7671"/>
            <p:cNvSpPr>
              <a:spLocks noChangeArrowheads="1"/>
            </p:cNvSpPr>
            <p:nvPr/>
          </p:nvSpPr>
          <p:spPr bwMode="auto">
            <a:xfrm>
              <a:off x="5749925" y="3660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4" name="Rectangle 7672"/>
            <p:cNvSpPr>
              <a:spLocks noChangeArrowheads="1"/>
            </p:cNvSpPr>
            <p:nvPr/>
          </p:nvSpPr>
          <p:spPr bwMode="auto">
            <a:xfrm>
              <a:off x="4954588" y="1739901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5" name="Rectangle 7674"/>
            <p:cNvSpPr>
              <a:spLocks noChangeArrowheads="1"/>
            </p:cNvSpPr>
            <p:nvPr/>
          </p:nvSpPr>
          <p:spPr bwMode="auto">
            <a:xfrm>
              <a:off x="4954588" y="1739901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6" name="Rectangle 7675"/>
            <p:cNvSpPr>
              <a:spLocks noChangeArrowheads="1"/>
            </p:cNvSpPr>
            <p:nvPr/>
          </p:nvSpPr>
          <p:spPr bwMode="auto">
            <a:xfrm>
              <a:off x="5219700" y="2757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7" name="Rectangle 7677"/>
            <p:cNvSpPr>
              <a:spLocks noChangeArrowheads="1"/>
            </p:cNvSpPr>
            <p:nvPr/>
          </p:nvSpPr>
          <p:spPr bwMode="auto">
            <a:xfrm>
              <a:off x="5219700" y="2757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8" name="Rectangle 7678"/>
            <p:cNvSpPr>
              <a:spLocks noChangeArrowheads="1"/>
            </p:cNvSpPr>
            <p:nvPr/>
          </p:nvSpPr>
          <p:spPr bwMode="auto">
            <a:xfrm>
              <a:off x="5094288" y="2338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9" name="Rectangle 7680"/>
            <p:cNvSpPr>
              <a:spLocks noChangeArrowheads="1"/>
            </p:cNvSpPr>
            <p:nvPr/>
          </p:nvSpPr>
          <p:spPr bwMode="auto">
            <a:xfrm>
              <a:off x="5094288" y="2338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0" name="Rectangle 7681"/>
            <p:cNvSpPr>
              <a:spLocks noChangeArrowheads="1"/>
            </p:cNvSpPr>
            <p:nvPr/>
          </p:nvSpPr>
          <p:spPr bwMode="auto">
            <a:xfrm>
              <a:off x="5414963" y="22225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1" name="Rectangle 7683"/>
            <p:cNvSpPr>
              <a:spLocks noChangeArrowheads="1"/>
            </p:cNvSpPr>
            <p:nvPr/>
          </p:nvSpPr>
          <p:spPr bwMode="auto">
            <a:xfrm>
              <a:off x="5414963" y="22225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2" name="Rectangle 7684"/>
            <p:cNvSpPr>
              <a:spLocks noChangeArrowheads="1"/>
            </p:cNvSpPr>
            <p:nvPr/>
          </p:nvSpPr>
          <p:spPr bwMode="auto">
            <a:xfrm>
              <a:off x="5414963" y="2082801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3" name="Rectangle 7686"/>
            <p:cNvSpPr>
              <a:spLocks noChangeArrowheads="1"/>
            </p:cNvSpPr>
            <p:nvPr/>
          </p:nvSpPr>
          <p:spPr bwMode="auto">
            <a:xfrm>
              <a:off x="5414963" y="2082801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4" name="Rectangle 7687"/>
            <p:cNvSpPr>
              <a:spLocks noChangeArrowheads="1"/>
            </p:cNvSpPr>
            <p:nvPr/>
          </p:nvSpPr>
          <p:spPr bwMode="auto">
            <a:xfrm>
              <a:off x="4870450" y="2452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5" name="Rectangle 7689"/>
            <p:cNvSpPr>
              <a:spLocks noChangeArrowheads="1"/>
            </p:cNvSpPr>
            <p:nvPr/>
          </p:nvSpPr>
          <p:spPr bwMode="auto">
            <a:xfrm>
              <a:off x="4870450" y="2452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6" name="Rectangle 7690"/>
            <p:cNvSpPr>
              <a:spLocks noChangeArrowheads="1"/>
            </p:cNvSpPr>
            <p:nvPr/>
          </p:nvSpPr>
          <p:spPr bwMode="auto">
            <a:xfrm>
              <a:off x="5275263" y="2490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7" name="Rectangle 7692"/>
            <p:cNvSpPr>
              <a:spLocks noChangeArrowheads="1"/>
            </p:cNvSpPr>
            <p:nvPr/>
          </p:nvSpPr>
          <p:spPr bwMode="auto">
            <a:xfrm>
              <a:off x="5275263" y="2490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8" name="Rectangle 7693"/>
            <p:cNvSpPr>
              <a:spLocks noChangeArrowheads="1"/>
            </p:cNvSpPr>
            <p:nvPr/>
          </p:nvSpPr>
          <p:spPr bwMode="auto">
            <a:xfrm>
              <a:off x="5094288" y="2338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9" name="Rectangle 7695"/>
            <p:cNvSpPr>
              <a:spLocks noChangeArrowheads="1"/>
            </p:cNvSpPr>
            <p:nvPr/>
          </p:nvSpPr>
          <p:spPr bwMode="auto">
            <a:xfrm>
              <a:off x="5094288" y="2338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0" name="Rectangle 7697"/>
            <p:cNvSpPr>
              <a:spLocks noChangeArrowheads="1"/>
            </p:cNvSpPr>
            <p:nvPr/>
          </p:nvSpPr>
          <p:spPr bwMode="auto">
            <a:xfrm>
              <a:off x="5414963" y="2222500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1" name="Rectangle 7699"/>
            <p:cNvSpPr>
              <a:spLocks noChangeArrowheads="1"/>
            </p:cNvSpPr>
            <p:nvPr/>
          </p:nvSpPr>
          <p:spPr bwMode="auto">
            <a:xfrm>
              <a:off x="5414963" y="2222500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2" name="Rectangle 7700"/>
            <p:cNvSpPr>
              <a:spLocks noChangeArrowheads="1"/>
            </p:cNvSpPr>
            <p:nvPr/>
          </p:nvSpPr>
          <p:spPr bwMode="auto">
            <a:xfrm>
              <a:off x="5414963" y="20828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3" name="Rectangle 7702"/>
            <p:cNvSpPr>
              <a:spLocks noChangeArrowheads="1"/>
            </p:cNvSpPr>
            <p:nvPr/>
          </p:nvSpPr>
          <p:spPr bwMode="auto">
            <a:xfrm>
              <a:off x="5414963" y="20828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4" name="Rectangle 7703"/>
            <p:cNvSpPr>
              <a:spLocks noChangeArrowheads="1"/>
            </p:cNvSpPr>
            <p:nvPr/>
          </p:nvSpPr>
          <p:spPr bwMode="auto">
            <a:xfrm>
              <a:off x="5527675" y="3825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5" name="Rectangle 7705"/>
            <p:cNvSpPr>
              <a:spLocks noChangeArrowheads="1"/>
            </p:cNvSpPr>
            <p:nvPr/>
          </p:nvSpPr>
          <p:spPr bwMode="auto">
            <a:xfrm>
              <a:off x="5527675" y="3825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6" name="Rectangle 7706"/>
            <p:cNvSpPr>
              <a:spLocks noChangeArrowheads="1"/>
            </p:cNvSpPr>
            <p:nvPr/>
          </p:nvSpPr>
          <p:spPr bwMode="auto">
            <a:xfrm>
              <a:off x="5568950" y="3838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7" name="Rectangle 7708"/>
            <p:cNvSpPr>
              <a:spLocks noChangeArrowheads="1"/>
            </p:cNvSpPr>
            <p:nvPr/>
          </p:nvSpPr>
          <p:spPr bwMode="auto">
            <a:xfrm>
              <a:off x="5568950" y="3838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8" name="Rectangle 7709"/>
            <p:cNvSpPr>
              <a:spLocks noChangeArrowheads="1"/>
            </p:cNvSpPr>
            <p:nvPr/>
          </p:nvSpPr>
          <p:spPr bwMode="auto">
            <a:xfrm>
              <a:off x="5554663" y="38639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9" name="Rectangle 7711"/>
            <p:cNvSpPr>
              <a:spLocks noChangeArrowheads="1"/>
            </p:cNvSpPr>
            <p:nvPr/>
          </p:nvSpPr>
          <p:spPr bwMode="auto">
            <a:xfrm>
              <a:off x="5554663" y="38639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0" name="Rectangle 7712"/>
            <p:cNvSpPr>
              <a:spLocks noChangeArrowheads="1"/>
            </p:cNvSpPr>
            <p:nvPr/>
          </p:nvSpPr>
          <p:spPr bwMode="auto">
            <a:xfrm>
              <a:off x="5233988" y="18669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1" name="Rectangle 7714"/>
            <p:cNvSpPr>
              <a:spLocks noChangeArrowheads="1"/>
            </p:cNvSpPr>
            <p:nvPr/>
          </p:nvSpPr>
          <p:spPr bwMode="auto">
            <a:xfrm>
              <a:off x="5233988" y="18669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2" name="Rectangle 7715"/>
            <p:cNvSpPr>
              <a:spLocks noChangeArrowheads="1"/>
            </p:cNvSpPr>
            <p:nvPr/>
          </p:nvSpPr>
          <p:spPr bwMode="auto">
            <a:xfrm>
              <a:off x="5122863" y="13843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3" name="Rectangle 7717"/>
            <p:cNvSpPr>
              <a:spLocks noChangeArrowheads="1"/>
            </p:cNvSpPr>
            <p:nvPr/>
          </p:nvSpPr>
          <p:spPr bwMode="auto">
            <a:xfrm>
              <a:off x="5122863" y="13843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4" name="Rectangle 7718"/>
            <p:cNvSpPr>
              <a:spLocks noChangeArrowheads="1"/>
            </p:cNvSpPr>
            <p:nvPr/>
          </p:nvSpPr>
          <p:spPr bwMode="auto">
            <a:xfrm>
              <a:off x="5345113" y="20701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5" name="Rectangle 7720"/>
            <p:cNvSpPr>
              <a:spLocks noChangeArrowheads="1"/>
            </p:cNvSpPr>
            <p:nvPr/>
          </p:nvSpPr>
          <p:spPr bwMode="auto">
            <a:xfrm>
              <a:off x="5345113" y="20701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6" name="Rectangle 7721"/>
            <p:cNvSpPr>
              <a:spLocks noChangeArrowheads="1"/>
            </p:cNvSpPr>
            <p:nvPr/>
          </p:nvSpPr>
          <p:spPr bwMode="auto">
            <a:xfrm>
              <a:off x="5038725" y="15240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7" name="Rectangle 7723"/>
            <p:cNvSpPr>
              <a:spLocks noChangeArrowheads="1"/>
            </p:cNvSpPr>
            <p:nvPr/>
          </p:nvSpPr>
          <p:spPr bwMode="auto">
            <a:xfrm>
              <a:off x="5038725" y="15240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8" name="Rectangle 7724"/>
            <p:cNvSpPr>
              <a:spLocks noChangeArrowheads="1"/>
            </p:cNvSpPr>
            <p:nvPr/>
          </p:nvSpPr>
          <p:spPr bwMode="auto">
            <a:xfrm>
              <a:off x="5248275" y="20066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9" name="Rectangle 7726"/>
            <p:cNvSpPr>
              <a:spLocks noChangeArrowheads="1"/>
            </p:cNvSpPr>
            <p:nvPr/>
          </p:nvSpPr>
          <p:spPr bwMode="auto">
            <a:xfrm>
              <a:off x="5248275" y="20066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0" name="Rectangle 7727"/>
            <p:cNvSpPr>
              <a:spLocks noChangeArrowheads="1"/>
            </p:cNvSpPr>
            <p:nvPr/>
          </p:nvSpPr>
          <p:spPr bwMode="auto">
            <a:xfrm>
              <a:off x="6029325" y="3457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1" name="Rectangle 7729"/>
            <p:cNvSpPr>
              <a:spLocks noChangeArrowheads="1"/>
            </p:cNvSpPr>
            <p:nvPr/>
          </p:nvSpPr>
          <p:spPr bwMode="auto">
            <a:xfrm>
              <a:off x="6029325" y="3457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2" name="Rectangle 7730"/>
            <p:cNvSpPr>
              <a:spLocks noChangeArrowheads="1"/>
            </p:cNvSpPr>
            <p:nvPr/>
          </p:nvSpPr>
          <p:spPr bwMode="auto">
            <a:xfrm>
              <a:off x="5402263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3" name="Rectangle 7732"/>
            <p:cNvSpPr>
              <a:spLocks noChangeArrowheads="1"/>
            </p:cNvSpPr>
            <p:nvPr/>
          </p:nvSpPr>
          <p:spPr bwMode="auto">
            <a:xfrm>
              <a:off x="5402263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4" name="Rectangle 7733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5" name="Rectangle 7735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6" name="Rectangle 7736"/>
            <p:cNvSpPr>
              <a:spLocks noChangeArrowheads="1"/>
            </p:cNvSpPr>
            <p:nvPr/>
          </p:nvSpPr>
          <p:spPr bwMode="auto">
            <a:xfrm>
              <a:off x="4983163" y="43973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7" name="Rectangle 7738"/>
            <p:cNvSpPr>
              <a:spLocks noChangeArrowheads="1"/>
            </p:cNvSpPr>
            <p:nvPr/>
          </p:nvSpPr>
          <p:spPr bwMode="auto">
            <a:xfrm>
              <a:off x="4983163" y="43973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8" name="Rectangle 7739"/>
            <p:cNvSpPr>
              <a:spLocks noChangeArrowheads="1"/>
            </p:cNvSpPr>
            <p:nvPr/>
          </p:nvSpPr>
          <p:spPr bwMode="auto">
            <a:xfrm>
              <a:off x="4983163" y="44481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9" name="Rectangle 7741"/>
            <p:cNvSpPr>
              <a:spLocks noChangeArrowheads="1"/>
            </p:cNvSpPr>
            <p:nvPr/>
          </p:nvSpPr>
          <p:spPr bwMode="auto">
            <a:xfrm>
              <a:off x="4983163" y="44481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0" name="Rectangle 7742"/>
            <p:cNvSpPr>
              <a:spLocks noChangeArrowheads="1"/>
            </p:cNvSpPr>
            <p:nvPr/>
          </p:nvSpPr>
          <p:spPr bwMode="auto">
            <a:xfrm>
              <a:off x="4913313" y="44100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1" name="Rectangle 7744"/>
            <p:cNvSpPr>
              <a:spLocks noChangeArrowheads="1"/>
            </p:cNvSpPr>
            <p:nvPr/>
          </p:nvSpPr>
          <p:spPr bwMode="auto">
            <a:xfrm>
              <a:off x="4913313" y="44100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2" name="Rectangle 7745"/>
            <p:cNvSpPr>
              <a:spLocks noChangeArrowheads="1"/>
            </p:cNvSpPr>
            <p:nvPr/>
          </p:nvSpPr>
          <p:spPr bwMode="auto">
            <a:xfrm>
              <a:off x="4997450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3" name="Rectangle 7747"/>
            <p:cNvSpPr>
              <a:spLocks noChangeArrowheads="1"/>
            </p:cNvSpPr>
            <p:nvPr/>
          </p:nvSpPr>
          <p:spPr bwMode="auto">
            <a:xfrm>
              <a:off x="4997450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4" name="Rectangle 7748"/>
            <p:cNvSpPr>
              <a:spLocks noChangeArrowheads="1"/>
            </p:cNvSpPr>
            <p:nvPr/>
          </p:nvSpPr>
          <p:spPr bwMode="auto">
            <a:xfrm>
              <a:off x="499745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5" name="Rectangle 7750"/>
            <p:cNvSpPr>
              <a:spLocks noChangeArrowheads="1"/>
            </p:cNvSpPr>
            <p:nvPr/>
          </p:nvSpPr>
          <p:spPr bwMode="auto">
            <a:xfrm>
              <a:off x="499745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6" name="Rectangle 7751"/>
            <p:cNvSpPr>
              <a:spLocks noChangeArrowheads="1"/>
            </p:cNvSpPr>
            <p:nvPr/>
          </p:nvSpPr>
          <p:spPr bwMode="auto">
            <a:xfrm>
              <a:off x="506730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7" name="Rectangle 7753"/>
            <p:cNvSpPr>
              <a:spLocks noChangeArrowheads="1"/>
            </p:cNvSpPr>
            <p:nvPr/>
          </p:nvSpPr>
          <p:spPr bwMode="auto">
            <a:xfrm>
              <a:off x="506730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8" name="Rectangle 7754"/>
            <p:cNvSpPr>
              <a:spLocks noChangeArrowheads="1"/>
            </p:cNvSpPr>
            <p:nvPr/>
          </p:nvSpPr>
          <p:spPr bwMode="auto">
            <a:xfrm>
              <a:off x="506730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9" name="Rectangle 7756"/>
            <p:cNvSpPr>
              <a:spLocks noChangeArrowheads="1"/>
            </p:cNvSpPr>
            <p:nvPr/>
          </p:nvSpPr>
          <p:spPr bwMode="auto">
            <a:xfrm>
              <a:off x="506730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0" name="Rectangle 7757"/>
            <p:cNvSpPr>
              <a:spLocks noChangeArrowheads="1"/>
            </p:cNvSpPr>
            <p:nvPr/>
          </p:nvSpPr>
          <p:spPr bwMode="auto">
            <a:xfrm>
              <a:off x="5345113" y="2935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1" name="Rectangle 7759"/>
            <p:cNvSpPr>
              <a:spLocks noChangeArrowheads="1"/>
            </p:cNvSpPr>
            <p:nvPr/>
          </p:nvSpPr>
          <p:spPr bwMode="auto">
            <a:xfrm>
              <a:off x="5345113" y="2935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2" name="Rectangle 7760"/>
            <p:cNvSpPr>
              <a:spLocks noChangeArrowheads="1"/>
            </p:cNvSpPr>
            <p:nvPr/>
          </p:nvSpPr>
          <p:spPr bwMode="auto">
            <a:xfrm>
              <a:off x="6434138" y="3405188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3" name="Rectangle 7762"/>
            <p:cNvSpPr>
              <a:spLocks noChangeArrowheads="1"/>
            </p:cNvSpPr>
            <p:nvPr/>
          </p:nvSpPr>
          <p:spPr bwMode="auto">
            <a:xfrm>
              <a:off x="6434138" y="3405188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4" name="Rectangle 7763"/>
            <p:cNvSpPr>
              <a:spLocks noChangeArrowheads="1"/>
            </p:cNvSpPr>
            <p:nvPr/>
          </p:nvSpPr>
          <p:spPr bwMode="auto">
            <a:xfrm>
              <a:off x="5708650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5" name="Rectangle 7765"/>
            <p:cNvSpPr>
              <a:spLocks noChangeArrowheads="1"/>
            </p:cNvSpPr>
            <p:nvPr/>
          </p:nvSpPr>
          <p:spPr bwMode="auto">
            <a:xfrm>
              <a:off x="5708650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6" name="Rectangle 7766"/>
            <p:cNvSpPr>
              <a:spLocks noChangeArrowheads="1"/>
            </p:cNvSpPr>
            <p:nvPr/>
          </p:nvSpPr>
          <p:spPr bwMode="auto">
            <a:xfrm>
              <a:off x="6561138" y="2973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7" name="Rectangle 7768"/>
            <p:cNvSpPr>
              <a:spLocks noChangeArrowheads="1"/>
            </p:cNvSpPr>
            <p:nvPr/>
          </p:nvSpPr>
          <p:spPr bwMode="auto">
            <a:xfrm>
              <a:off x="6561138" y="2973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8" name="Rectangle 7769"/>
            <p:cNvSpPr>
              <a:spLocks noChangeArrowheads="1"/>
            </p:cNvSpPr>
            <p:nvPr/>
          </p:nvSpPr>
          <p:spPr bwMode="auto">
            <a:xfrm>
              <a:off x="6127750" y="2363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9" name="Rectangle 7771"/>
            <p:cNvSpPr>
              <a:spLocks noChangeArrowheads="1"/>
            </p:cNvSpPr>
            <p:nvPr/>
          </p:nvSpPr>
          <p:spPr bwMode="auto">
            <a:xfrm>
              <a:off x="6127750" y="2363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0" name="Rectangle 7772"/>
            <p:cNvSpPr>
              <a:spLocks noChangeArrowheads="1"/>
            </p:cNvSpPr>
            <p:nvPr/>
          </p:nvSpPr>
          <p:spPr bwMode="auto">
            <a:xfrm>
              <a:off x="6086475" y="2693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1" name="Rectangle 7774"/>
            <p:cNvSpPr>
              <a:spLocks noChangeArrowheads="1"/>
            </p:cNvSpPr>
            <p:nvPr/>
          </p:nvSpPr>
          <p:spPr bwMode="auto">
            <a:xfrm>
              <a:off x="6086475" y="2693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2" name="Rectangle 7775"/>
            <p:cNvSpPr>
              <a:spLocks noChangeArrowheads="1"/>
            </p:cNvSpPr>
            <p:nvPr/>
          </p:nvSpPr>
          <p:spPr bwMode="auto">
            <a:xfrm>
              <a:off x="6908800" y="43592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3" name="Rectangle 7777"/>
            <p:cNvSpPr>
              <a:spLocks noChangeArrowheads="1"/>
            </p:cNvSpPr>
            <p:nvPr/>
          </p:nvSpPr>
          <p:spPr bwMode="auto">
            <a:xfrm>
              <a:off x="6908800" y="43592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4" name="Rectangle 7778"/>
            <p:cNvSpPr>
              <a:spLocks noChangeArrowheads="1"/>
            </p:cNvSpPr>
            <p:nvPr/>
          </p:nvSpPr>
          <p:spPr bwMode="auto">
            <a:xfrm>
              <a:off x="6783388" y="3011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5" name="Rectangle 7780"/>
            <p:cNvSpPr>
              <a:spLocks noChangeArrowheads="1"/>
            </p:cNvSpPr>
            <p:nvPr/>
          </p:nvSpPr>
          <p:spPr bwMode="auto">
            <a:xfrm>
              <a:off x="6783388" y="3011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6" name="Rectangle 7781"/>
            <p:cNvSpPr>
              <a:spLocks noChangeArrowheads="1"/>
            </p:cNvSpPr>
            <p:nvPr/>
          </p:nvSpPr>
          <p:spPr bwMode="auto">
            <a:xfrm>
              <a:off x="6588125" y="5084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7" name="Rectangle 7783"/>
            <p:cNvSpPr>
              <a:spLocks noChangeArrowheads="1"/>
            </p:cNvSpPr>
            <p:nvPr/>
          </p:nvSpPr>
          <p:spPr bwMode="auto">
            <a:xfrm>
              <a:off x="6588125" y="5084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8" name="Rectangle 7784"/>
            <p:cNvSpPr>
              <a:spLocks noChangeArrowheads="1"/>
            </p:cNvSpPr>
            <p:nvPr/>
          </p:nvSpPr>
          <p:spPr bwMode="auto">
            <a:xfrm>
              <a:off x="4535488" y="44862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9" name="Rectangle 7786"/>
            <p:cNvSpPr>
              <a:spLocks noChangeArrowheads="1"/>
            </p:cNvSpPr>
            <p:nvPr/>
          </p:nvSpPr>
          <p:spPr bwMode="auto">
            <a:xfrm>
              <a:off x="4535488" y="44862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0" name="Rectangle 7787"/>
            <p:cNvSpPr>
              <a:spLocks noChangeArrowheads="1"/>
            </p:cNvSpPr>
            <p:nvPr/>
          </p:nvSpPr>
          <p:spPr bwMode="auto">
            <a:xfrm>
              <a:off x="4884738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1" name="Rectangle 7789"/>
            <p:cNvSpPr>
              <a:spLocks noChangeArrowheads="1"/>
            </p:cNvSpPr>
            <p:nvPr/>
          </p:nvSpPr>
          <p:spPr bwMode="auto">
            <a:xfrm>
              <a:off x="4884738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2" name="Rectangle 7790"/>
            <p:cNvSpPr>
              <a:spLocks noChangeArrowheads="1"/>
            </p:cNvSpPr>
            <p:nvPr/>
          </p:nvSpPr>
          <p:spPr bwMode="auto">
            <a:xfrm>
              <a:off x="4438650" y="4919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3" name="Rectangle 7792"/>
            <p:cNvSpPr>
              <a:spLocks noChangeArrowheads="1"/>
            </p:cNvSpPr>
            <p:nvPr/>
          </p:nvSpPr>
          <p:spPr bwMode="auto">
            <a:xfrm>
              <a:off x="4438650" y="4919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4" name="Rectangle 7793"/>
            <p:cNvSpPr>
              <a:spLocks noChangeArrowheads="1"/>
            </p:cNvSpPr>
            <p:nvPr/>
          </p:nvSpPr>
          <p:spPr bwMode="auto">
            <a:xfrm>
              <a:off x="5554663" y="41052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5" name="Rectangle 7795"/>
            <p:cNvSpPr>
              <a:spLocks noChangeArrowheads="1"/>
            </p:cNvSpPr>
            <p:nvPr/>
          </p:nvSpPr>
          <p:spPr bwMode="auto">
            <a:xfrm>
              <a:off x="5554663" y="41052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6" name="Rectangle 7796"/>
            <p:cNvSpPr>
              <a:spLocks noChangeArrowheads="1"/>
            </p:cNvSpPr>
            <p:nvPr/>
          </p:nvSpPr>
          <p:spPr bwMode="auto">
            <a:xfrm>
              <a:off x="6043613" y="4092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7" name="Rectangle 7798"/>
            <p:cNvSpPr>
              <a:spLocks noChangeArrowheads="1"/>
            </p:cNvSpPr>
            <p:nvPr/>
          </p:nvSpPr>
          <p:spPr bwMode="auto">
            <a:xfrm>
              <a:off x="6043613" y="4092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8" name="Rectangle 7799"/>
            <p:cNvSpPr>
              <a:spLocks noChangeArrowheads="1"/>
            </p:cNvSpPr>
            <p:nvPr/>
          </p:nvSpPr>
          <p:spPr bwMode="auto">
            <a:xfrm>
              <a:off x="4159250" y="3825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9" name="Rectangle 7801"/>
            <p:cNvSpPr>
              <a:spLocks noChangeArrowheads="1"/>
            </p:cNvSpPr>
            <p:nvPr/>
          </p:nvSpPr>
          <p:spPr bwMode="auto">
            <a:xfrm>
              <a:off x="4159250" y="3825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0" name="Rectangle 7802"/>
            <p:cNvSpPr>
              <a:spLocks noChangeArrowheads="1"/>
            </p:cNvSpPr>
            <p:nvPr/>
          </p:nvSpPr>
          <p:spPr bwMode="auto">
            <a:xfrm>
              <a:off x="4773613" y="41941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1" name="Rectangle 7804"/>
            <p:cNvSpPr>
              <a:spLocks noChangeArrowheads="1"/>
            </p:cNvSpPr>
            <p:nvPr/>
          </p:nvSpPr>
          <p:spPr bwMode="auto">
            <a:xfrm>
              <a:off x="4773613" y="41941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2" name="Rectangle 7805"/>
            <p:cNvSpPr>
              <a:spLocks noChangeArrowheads="1"/>
            </p:cNvSpPr>
            <p:nvPr/>
          </p:nvSpPr>
          <p:spPr bwMode="auto">
            <a:xfrm>
              <a:off x="5345113" y="43846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3" name="Rectangle 7807"/>
            <p:cNvSpPr>
              <a:spLocks noChangeArrowheads="1"/>
            </p:cNvSpPr>
            <p:nvPr/>
          </p:nvSpPr>
          <p:spPr bwMode="auto">
            <a:xfrm>
              <a:off x="5345113" y="43846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4" name="Rectangle 7808"/>
            <p:cNvSpPr>
              <a:spLocks noChangeArrowheads="1"/>
            </p:cNvSpPr>
            <p:nvPr/>
          </p:nvSpPr>
          <p:spPr bwMode="auto">
            <a:xfrm>
              <a:off x="4983163" y="42703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5" name="Rectangle 7810"/>
            <p:cNvSpPr>
              <a:spLocks noChangeArrowheads="1"/>
            </p:cNvSpPr>
            <p:nvPr/>
          </p:nvSpPr>
          <p:spPr bwMode="auto">
            <a:xfrm>
              <a:off x="4983163" y="42703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6" name="Rectangle 7811"/>
            <p:cNvSpPr>
              <a:spLocks noChangeArrowheads="1"/>
            </p:cNvSpPr>
            <p:nvPr/>
          </p:nvSpPr>
          <p:spPr bwMode="auto">
            <a:xfrm>
              <a:off x="5318125" y="4333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7" name="Rectangle 7813"/>
            <p:cNvSpPr>
              <a:spLocks noChangeArrowheads="1"/>
            </p:cNvSpPr>
            <p:nvPr/>
          </p:nvSpPr>
          <p:spPr bwMode="auto">
            <a:xfrm>
              <a:off x="5318125" y="4333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8" name="Rectangle 7814"/>
            <p:cNvSpPr>
              <a:spLocks noChangeArrowheads="1"/>
            </p:cNvSpPr>
            <p:nvPr/>
          </p:nvSpPr>
          <p:spPr bwMode="auto">
            <a:xfrm>
              <a:off x="5233988" y="44227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9" name="Rectangle 7816"/>
            <p:cNvSpPr>
              <a:spLocks noChangeArrowheads="1"/>
            </p:cNvSpPr>
            <p:nvPr/>
          </p:nvSpPr>
          <p:spPr bwMode="auto">
            <a:xfrm>
              <a:off x="5233988" y="44227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0" name="Rectangle 7817"/>
            <p:cNvSpPr>
              <a:spLocks noChangeArrowheads="1"/>
            </p:cNvSpPr>
            <p:nvPr/>
          </p:nvSpPr>
          <p:spPr bwMode="auto">
            <a:xfrm>
              <a:off x="5359400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1" name="Rectangle 7819"/>
            <p:cNvSpPr>
              <a:spLocks noChangeArrowheads="1"/>
            </p:cNvSpPr>
            <p:nvPr/>
          </p:nvSpPr>
          <p:spPr bwMode="auto">
            <a:xfrm>
              <a:off x="5359400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2" name="Rectangle 7820"/>
            <p:cNvSpPr>
              <a:spLocks noChangeArrowheads="1"/>
            </p:cNvSpPr>
            <p:nvPr/>
          </p:nvSpPr>
          <p:spPr bwMode="auto">
            <a:xfrm>
              <a:off x="5318125" y="5237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3" name="Rectangle 7822"/>
            <p:cNvSpPr>
              <a:spLocks noChangeArrowheads="1"/>
            </p:cNvSpPr>
            <p:nvPr/>
          </p:nvSpPr>
          <p:spPr bwMode="auto">
            <a:xfrm>
              <a:off x="5318125" y="5237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4" name="Rectangle 7823"/>
            <p:cNvSpPr>
              <a:spLocks noChangeArrowheads="1"/>
            </p:cNvSpPr>
            <p:nvPr/>
          </p:nvSpPr>
          <p:spPr bwMode="auto">
            <a:xfrm>
              <a:off x="5484813" y="4767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5" name="Rectangle 7825"/>
            <p:cNvSpPr>
              <a:spLocks noChangeArrowheads="1"/>
            </p:cNvSpPr>
            <p:nvPr/>
          </p:nvSpPr>
          <p:spPr bwMode="auto">
            <a:xfrm>
              <a:off x="5484813" y="4767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6" name="Rectangle 7826"/>
            <p:cNvSpPr>
              <a:spLocks noChangeArrowheads="1"/>
            </p:cNvSpPr>
            <p:nvPr/>
          </p:nvSpPr>
          <p:spPr bwMode="auto">
            <a:xfrm>
              <a:off x="5443538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7" name="Rectangle 7828"/>
            <p:cNvSpPr>
              <a:spLocks noChangeArrowheads="1"/>
            </p:cNvSpPr>
            <p:nvPr/>
          </p:nvSpPr>
          <p:spPr bwMode="auto">
            <a:xfrm>
              <a:off x="5443538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8" name="Rectangle 7829"/>
            <p:cNvSpPr>
              <a:spLocks noChangeArrowheads="1"/>
            </p:cNvSpPr>
            <p:nvPr/>
          </p:nvSpPr>
          <p:spPr bwMode="auto">
            <a:xfrm>
              <a:off x="5164138" y="34321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9" name="Rectangle 7831"/>
            <p:cNvSpPr>
              <a:spLocks noChangeArrowheads="1"/>
            </p:cNvSpPr>
            <p:nvPr/>
          </p:nvSpPr>
          <p:spPr bwMode="auto">
            <a:xfrm>
              <a:off x="5164138" y="34321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0" name="Rectangle 7832"/>
            <p:cNvSpPr>
              <a:spLocks noChangeArrowheads="1"/>
            </p:cNvSpPr>
            <p:nvPr/>
          </p:nvSpPr>
          <p:spPr bwMode="auto">
            <a:xfrm>
              <a:off x="5164138" y="34321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1" name="Rectangle 7834"/>
            <p:cNvSpPr>
              <a:spLocks noChangeArrowheads="1"/>
            </p:cNvSpPr>
            <p:nvPr/>
          </p:nvSpPr>
          <p:spPr bwMode="auto">
            <a:xfrm>
              <a:off x="5164138" y="34321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2" name="Rectangle 7835"/>
            <p:cNvSpPr>
              <a:spLocks noChangeArrowheads="1"/>
            </p:cNvSpPr>
            <p:nvPr/>
          </p:nvSpPr>
          <p:spPr bwMode="auto">
            <a:xfrm>
              <a:off x="5792788" y="39401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3" name="Rectangle 7837"/>
            <p:cNvSpPr>
              <a:spLocks noChangeArrowheads="1"/>
            </p:cNvSpPr>
            <p:nvPr/>
          </p:nvSpPr>
          <p:spPr bwMode="auto">
            <a:xfrm>
              <a:off x="5792788" y="39401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4" name="Rectangle 7838"/>
            <p:cNvSpPr>
              <a:spLocks noChangeArrowheads="1"/>
            </p:cNvSpPr>
            <p:nvPr/>
          </p:nvSpPr>
          <p:spPr bwMode="auto">
            <a:xfrm>
              <a:off x="5472113" y="34829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5" name="Rectangle 7840"/>
            <p:cNvSpPr>
              <a:spLocks noChangeArrowheads="1"/>
            </p:cNvSpPr>
            <p:nvPr/>
          </p:nvSpPr>
          <p:spPr bwMode="auto">
            <a:xfrm>
              <a:off x="5472113" y="34829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6" name="Rectangle 7841"/>
            <p:cNvSpPr>
              <a:spLocks noChangeArrowheads="1"/>
            </p:cNvSpPr>
            <p:nvPr/>
          </p:nvSpPr>
          <p:spPr bwMode="auto">
            <a:xfrm>
              <a:off x="5262563" y="3379788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7" name="Rectangle 7843"/>
            <p:cNvSpPr>
              <a:spLocks noChangeArrowheads="1"/>
            </p:cNvSpPr>
            <p:nvPr/>
          </p:nvSpPr>
          <p:spPr bwMode="auto">
            <a:xfrm>
              <a:off x="5262563" y="3379788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8" name="Rectangle 7844"/>
            <p:cNvSpPr>
              <a:spLocks noChangeArrowheads="1"/>
            </p:cNvSpPr>
            <p:nvPr/>
          </p:nvSpPr>
          <p:spPr bwMode="auto">
            <a:xfrm>
              <a:off x="5834063" y="38893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9" name="Rectangle 7846"/>
            <p:cNvSpPr>
              <a:spLocks noChangeArrowheads="1"/>
            </p:cNvSpPr>
            <p:nvPr/>
          </p:nvSpPr>
          <p:spPr bwMode="auto">
            <a:xfrm>
              <a:off x="5834063" y="38893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0" name="Rectangle 7847"/>
            <p:cNvSpPr>
              <a:spLocks noChangeArrowheads="1"/>
            </p:cNvSpPr>
            <p:nvPr/>
          </p:nvSpPr>
          <p:spPr bwMode="auto">
            <a:xfrm>
              <a:off x="5764213" y="43084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1" name="Rectangle 7849"/>
            <p:cNvSpPr>
              <a:spLocks noChangeArrowheads="1"/>
            </p:cNvSpPr>
            <p:nvPr/>
          </p:nvSpPr>
          <p:spPr bwMode="auto">
            <a:xfrm>
              <a:off x="5764213" y="43084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2" name="Rectangle 7850"/>
            <p:cNvSpPr>
              <a:spLocks noChangeArrowheads="1"/>
            </p:cNvSpPr>
            <p:nvPr/>
          </p:nvSpPr>
          <p:spPr bwMode="auto">
            <a:xfrm>
              <a:off x="6043613" y="45370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3" name="Rectangle 7852"/>
            <p:cNvSpPr>
              <a:spLocks noChangeArrowheads="1"/>
            </p:cNvSpPr>
            <p:nvPr/>
          </p:nvSpPr>
          <p:spPr bwMode="auto">
            <a:xfrm>
              <a:off x="6043613" y="45370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4" name="Rectangle 7853"/>
            <p:cNvSpPr>
              <a:spLocks noChangeArrowheads="1"/>
            </p:cNvSpPr>
            <p:nvPr/>
          </p:nvSpPr>
          <p:spPr bwMode="auto">
            <a:xfrm>
              <a:off x="5946775" y="4729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5" name="Rectangle 7855"/>
            <p:cNvSpPr>
              <a:spLocks noChangeArrowheads="1"/>
            </p:cNvSpPr>
            <p:nvPr/>
          </p:nvSpPr>
          <p:spPr bwMode="auto">
            <a:xfrm>
              <a:off x="5946775" y="4729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6" name="Rectangle 7856"/>
            <p:cNvSpPr>
              <a:spLocks noChangeArrowheads="1"/>
            </p:cNvSpPr>
            <p:nvPr/>
          </p:nvSpPr>
          <p:spPr bwMode="auto">
            <a:xfrm>
              <a:off x="5638800" y="35718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7" name="Rectangle 7858"/>
            <p:cNvSpPr>
              <a:spLocks noChangeArrowheads="1"/>
            </p:cNvSpPr>
            <p:nvPr/>
          </p:nvSpPr>
          <p:spPr bwMode="auto">
            <a:xfrm>
              <a:off x="5638800" y="35718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8" name="Rectangle 7859"/>
            <p:cNvSpPr>
              <a:spLocks noChangeArrowheads="1"/>
            </p:cNvSpPr>
            <p:nvPr/>
          </p:nvSpPr>
          <p:spPr bwMode="auto">
            <a:xfrm>
              <a:off x="5611813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9" name="Rectangle 7861"/>
            <p:cNvSpPr>
              <a:spLocks noChangeArrowheads="1"/>
            </p:cNvSpPr>
            <p:nvPr/>
          </p:nvSpPr>
          <p:spPr bwMode="auto">
            <a:xfrm>
              <a:off x="5611813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0" name="Rectangle 7862"/>
            <p:cNvSpPr>
              <a:spLocks noChangeArrowheads="1"/>
            </p:cNvSpPr>
            <p:nvPr/>
          </p:nvSpPr>
          <p:spPr bwMode="auto">
            <a:xfrm>
              <a:off x="5653088" y="3698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1" name="Rectangle 7864"/>
            <p:cNvSpPr>
              <a:spLocks noChangeArrowheads="1"/>
            </p:cNvSpPr>
            <p:nvPr/>
          </p:nvSpPr>
          <p:spPr bwMode="auto">
            <a:xfrm>
              <a:off x="5653088" y="3698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2" name="Rectangle 7865"/>
            <p:cNvSpPr>
              <a:spLocks noChangeArrowheads="1"/>
            </p:cNvSpPr>
            <p:nvPr/>
          </p:nvSpPr>
          <p:spPr bwMode="auto">
            <a:xfrm>
              <a:off x="5862638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3" name="Rectangle 7867"/>
            <p:cNvSpPr>
              <a:spLocks noChangeArrowheads="1"/>
            </p:cNvSpPr>
            <p:nvPr/>
          </p:nvSpPr>
          <p:spPr bwMode="auto">
            <a:xfrm>
              <a:off x="5862638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4" name="Rectangle 7868"/>
            <p:cNvSpPr>
              <a:spLocks noChangeArrowheads="1"/>
            </p:cNvSpPr>
            <p:nvPr/>
          </p:nvSpPr>
          <p:spPr bwMode="auto">
            <a:xfrm>
              <a:off x="5889625" y="36226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5" name="Rectangle 7870"/>
            <p:cNvSpPr>
              <a:spLocks noChangeArrowheads="1"/>
            </p:cNvSpPr>
            <p:nvPr/>
          </p:nvSpPr>
          <p:spPr bwMode="auto">
            <a:xfrm>
              <a:off x="5889625" y="36226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6" name="Rectangle 7871"/>
            <p:cNvSpPr>
              <a:spLocks noChangeArrowheads="1"/>
            </p:cNvSpPr>
            <p:nvPr/>
          </p:nvSpPr>
          <p:spPr bwMode="auto">
            <a:xfrm>
              <a:off x="5889625" y="37877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7" name="Rectangle 7873"/>
            <p:cNvSpPr>
              <a:spLocks noChangeArrowheads="1"/>
            </p:cNvSpPr>
            <p:nvPr/>
          </p:nvSpPr>
          <p:spPr bwMode="auto">
            <a:xfrm>
              <a:off x="5889625" y="37877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8" name="Rectangle 7874"/>
            <p:cNvSpPr>
              <a:spLocks noChangeArrowheads="1"/>
            </p:cNvSpPr>
            <p:nvPr/>
          </p:nvSpPr>
          <p:spPr bwMode="auto">
            <a:xfrm>
              <a:off x="5624513" y="35337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9" name="Rectangle 7876"/>
            <p:cNvSpPr>
              <a:spLocks noChangeArrowheads="1"/>
            </p:cNvSpPr>
            <p:nvPr/>
          </p:nvSpPr>
          <p:spPr bwMode="auto">
            <a:xfrm>
              <a:off x="5624513" y="35337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0" name="Rectangle 7877"/>
            <p:cNvSpPr>
              <a:spLocks noChangeArrowheads="1"/>
            </p:cNvSpPr>
            <p:nvPr/>
          </p:nvSpPr>
          <p:spPr bwMode="auto">
            <a:xfrm>
              <a:off x="5624513" y="3521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1" name="Rectangle 7879"/>
            <p:cNvSpPr>
              <a:spLocks noChangeArrowheads="1"/>
            </p:cNvSpPr>
            <p:nvPr/>
          </p:nvSpPr>
          <p:spPr bwMode="auto">
            <a:xfrm>
              <a:off x="5624513" y="3521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2" name="Rectangle 7880"/>
            <p:cNvSpPr>
              <a:spLocks noChangeArrowheads="1"/>
            </p:cNvSpPr>
            <p:nvPr/>
          </p:nvSpPr>
          <p:spPr bwMode="auto">
            <a:xfrm>
              <a:off x="5568950" y="34829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3" name="Rectangle 7882"/>
            <p:cNvSpPr>
              <a:spLocks noChangeArrowheads="1"/>
            </p:cNvSpPr>
            <p:nvPr/>
          </p:nvSpPr>
          <p:spPr bwMode="auto">
            <a:xfrm>
              <a:off x="5568950" y="34829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4" name="Rectangle 7883"/>
            <p:cNvSpPr>
              <a:spLocks noChangeArrowheads="1"/>
            </p:cNvSpPr>
            <p:nvPr/>
          </p:nvSpPr>
          <p:spPr bwMode="auto">
            <a:xfrm>
              <a:off x="5597525" y="35464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5" name="Rectangle 7885"/>
            <p:cNvSpPr>
              <a:spLocks noChangeArrowheads="1"/>
            </p:cNvSpPr>
            <p:nvPr/>
          </p:nvSpPr>
          <p:spPr bwMode="auto">
            <a:xfrm>
              <a:off x="5597525" y="35464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6" name="Rectangle 7886"/>
            <p:cNvSpPr>
              <a:spLocks noChangeArrowheads="1"/>
            </p:cNvSpPr>
            <p:nvPr/>
          </p:nvSpPr>
          <p:spPr bwMode="auto">
            <a:xfrm>
              <a:off x="5568950" y="3379788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7" name="Rectangle 7888"/>
            <p:cNvSpPr>
              <a:spLocks noChangeArrowheads="1"/>
            </p:cNvSpPr>
            <p:nvPr/>
          </p:nvSpPr>
          <p:spPr bwMode="auto">
            <a:xfrm>
              <a:off x="5568950" y="3379788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8" name="Rectangle 7889"/>
            <p:cNvSpPr>
              <a:spLocks noChangeArrowheads="1"/>
            </p:cNvSpPr>
            <p:nvPr/>
          </p:nvSpPr>
          <p:spPr bwMode="auto">
            <a:xfrm>
              <a:off x="5611813" y="36226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9" name="Rectangle 7891"/>
            <p:cNvSpPr>
              <a:spLocks noChangeArrowheads="1"/>
            </p:cNvSpPr>
            <p:nvPr/>
          </p:nvSpPr>
          <p:spPr bwMode="auto">
            <a:xfrm>
              <a:off x="5611813" y="36226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1742" name="Gruppo 4418"/>
          <p:cNvGrpSpPr/>
          <p:nvPr/>
        </p:nvGrpSpPr>
        <p:grpSpPr>
          <a:xfrm>
            <a:off x="4680847" y="5212080"/>
            <a:ext cx="4219313" cy="826714"/>
            <a:chOff x="4987925" y="500302"/>
            <a:chExt cx="4219313" cy="826714"/>
          </a:xfrm>
        </p:grpSpPr>
        <p:sp>
          <p:nvSpPr>
            <p:cNvPr id="1743" name="Rettangolo 1742"/>
            <p:cNvSpPr/>
            <p:nvPr/>
          </p:nvSpPr>
          <p:spPr>
            <a:xfrm>
              <a:off x="4987925" y="500302"/>
              <a:ext cx="4219313" cy="82671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  <p:sp>
          <p:nvSpPr>
            <p:cNvPr id="1744" name="Rectangle 7650"/>
            <p:cNvSpPr>
              <a:spLocks noChangeArrowheads="1"/>
            </p:cNvSpPr>
            <p:nvPr/>
          </p:nvSpPr>
          <p:spPr bwMode="auto">
            <a:xfrm>
              <a:off x="5148063" y="858937"/>
              <a:ext cx="180000" cy="180000"/>
            </a:xfrm>
            <a:prstGeom prst="rect">
              <a:avLst/>
            </a:prstGeom>
            <a:solidFill>
              <a:srgbClr val="00B0F0">
                <a:alpha val="50196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45" name="Rectangle 113"/>
            <p:cNvSpPr>
              <a:spLocks noChangeArrowheads="1"/>
            </p:cNvSpPr>
            <p:nvPr/>
          </p:nvSpPr>
          <p:spPr bwMode="auto">
            <a:xfrm>
              <a:off x="5364088" y="562277"/>
              <a:ext cx="3843150" cy="7386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1" i="1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Orogenic (Mediterranean) Lamproites</a:t>
              </a:r>
              <a:endParaRPr kumimoji="0" lang="en-GB" sz="2000" b="1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1738" name="Gruppo 4353"/>
          <p:cNvGrpSpPr/>
          <p:nvPr/>
        </p:nvGrpSpPr>
        <p:grpSpPr>
          <a:xfrm>
            <a:off x="4680847" y="528044"/>
            <a:ext cx="3904555" cy="460968"/>
            <a:chOff x="4987925" y="404664"/>
            <a:chExt cx="3904555" cy="460968"/>
          </a:xfrm>
        </p:grpSpPr>
        <p:sp>
          <p:nvSpPr>
            <p:cNvPr id="1739" name="Rettangolo 1738"/>
            <p:cNvSpPr/>
            <p:nvPr/>
          </p:nvSpPr>
          <p:spPr>
            <a:xfrm>
              <a:off x="4987925" y="404664"/>
              <a:ext cx="3904555" cy="46096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  <p:sp>
          <p:nvSpPr>
            <p:cNvPr id="1740" name="Rectangle 7852"/>
            <p:cNvSpPr>
              <a:spLocks noChangeArrowheads="1"/>
            </p:cNvSpPr>
            <p:nvPr/>
          </p:nvSpPr>
          <p:spPr bwMode="auto">
            <a:xfrm>
              <a:off x="5148063" y="548679"/>
              <a:ext cx="180000" cy="180000"/>
            </a:xfrm>
            <a:prstGeom prst="rect">
              <a:avLst/>
            </a:prstGeom>
            <a:solidFill>
              <a:srgbClr val="7030A0">
                <a:alpha val="40000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41" name="Rectangle 113"/>
            <p:cNvSpPr>
              <a:spLocks noChangeArrowheads="1"/>
            </p:cNvSpPr>
            <p:nvPr/>
          </p:nvSpPr>
          <p:spPr bwMode="auto">
            <a:xfrm>
              <a:off x="5364088" y="447336"/>
              <a:ext cx="2950038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1" i="1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Anorogenic Lamproites</a:t>
              </a:r>
              <a:endParaRPr kumimoji="0" lang="en-GB" sz="2000" b="1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2" grpId="0"/>
      <p:bldP spid="1753" grpId="0"/>
      <p:bldP spid="1754" grpId="0"/>
      <p:bldP spid="1755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956733" y="6485467"/>
            <a:ext cx="8187267" cy="372533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1703388" y="625475"/>
            <a:ext cx="6791325" cy="53340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latin typeface="Calibri" pitchFamily="34" charset="0"/>
            </a:endParaRPr>
          </a:p>
        </p:txBody>
      </p:sp>
      <p:grpSp>
        <p:nvGrpSpPr>
          <p:cNvPr id="5" name="Gruppo 4"/>
          <p:cNvGrpSpPr/>
          <p:nvPr/>
        </p:nvGrpSpPr>
        <p:grpSpPr>
          <a:xfrm>
            <a:off x="547940" y="431800"/>
            <a:ext cx="8091347" cy="6375400"/>
            <a:chOff x="547940" y="431800"/>
            <a:chExt cx="8091347" cy="6375400"/>
          </a:xfrm>
        </p:grpSpPr>
        <p:grpSp>
          <p:nvGrpSpPr>
            <p:cNvPr id="6" name="Gruppo 27"/>
            <p:cNvGrpSpPr/>
            <p:nvPr/>
          </p:nvGrpSpPr>
          <p:grpSpPr>
            <a:xfrm>
              <a:off x="547940" y="2438446"/>
              <a:ext cx="5817162" cy="4368754"/>
              <a:chOff x="547940" y="2438446"/>
              <a:chExt cx="5817162" cy="4368754"/>
            </a:xfrm>
          </p:grpSpPr>
          <p:sp>
            <p:nvSpPr>
              <p:cNvPr id="37" name="CasellaDiTesto 36"/>
              <p:cNvSpPr txBox="1"/>
              <p:nvPr/>
            </p:nvSpPr>
            <p:spPr>
              <a:xfrm rot="16200000">
                <a:off x="-179439" y="3165825"/>
                <a:ext cx="2039533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3200" dirty="0" smtClean="0">
                    <a:solidFill>
                      <a:schemeClr val="bg1"/>
                    </a:solidFill>
                    <a:latin typeface="Calibri" pitchFamily="34" charset="0"/>
                  </a:rPr>
                  <a:t>K/Al </a:t>
                </a:r>
                <a:r>
                  <a:rPr lang="en-GB" sz="2800" dirty="0" smtClean="0">
                    <a:solidFill>
                      <a:schemeClr val="bg1"/>
                    </a:solidFill>
                    <a:latin typeface="Calibri" pitchFamily="34" charset="0"/>
                  </a:rPr>
                  <a:t>(molar)</a:t>
                </a:r>
                <a:endParaRPr lang="en-GB" sz="2800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38" name="CasellaDiTesto 37"/>
              <p:cNvSpPr txBox="1"/>
              <p:nvPr/>
            </p:nvSpPr>
            <p:spPr>
              <a:xfrm>
                <a:off x="3419872" y="6222425"/>
                <a:ext cx="2945230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3200" smtClean="0">
                    <a:solidFill>
                      <a:schemeClr val="bg1"/>
                    </a:solidFill>
                    <a:latin typeface="Calibri" pitchFamily="34" charset="0"/>
                  </a:rPr>
                  <a:t>(Na+K)/Al</a:t>
                </a:r>
                <a:r>
                  <a:rPr lang="en-GB" sz="2800" smtClean="0">
                    <a:solidFill>
                      <a:schemeClr val="bg1"/>
                    </a:solidFill>
                    <a:latin typeface="Calibri" pitchFamily="34" charset="0"/>
                  </a:rPr>
                  <a:t> (molar)</a:t>
                </a:r>
                <a:endParaRPr lang="en-GB" sz="280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1689100" y="625475"/>
              <a:ext cx="6791325" cy="53340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269" y="0"/>
                </a:cxn>
                <a:cxn ang="0">
                  <a:pos x="4278" y="0"/>
                </a:cxn>
                <a:cxn ang="0">
                  <a:pos x="4278" y="3351"/>
                </a:cxn>
                <a:cxn ang="0">
                  <a:pos x="4269" y="3360"/>
                </a:cxn>
                <a:cxn ang="0">
                  <a:pos x="0" y="3360"/>
                </a:cxn>
                <a:cxn ang="0">
                  <a:pos x="0" y="3351"/>
                </a:cxn>
                <a:cxn ang="0">
                  <a:pos x="0" y="0"/>
                </a:cxn>
                <a:cxn ang="0">
                  <a:pos x="9" y="3351"/>
                </a:cxn>
                <a:cxn ang="0">
                  <a:pos x="0" y="3351"/>
                </a:cxn>
                <a:cxn ang="0">
                  <a:pos x="4269" y="3351"/>
                </a:cxn>
                <a:cxn ang="0">
                  <a:pos x="4269" y="3351"/>
                </a:cxn>
                <a:cxn ang="0">
                  <a:pos x="4269" y="0"/>
                </a:cxn>
                <a:cxn ang="0">
                  <a:pos x="4269" y="9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9" y="3351"/>
                </a:cxn>
              </a:cxnLst>
              <a:rect l="0" t="0" r="r" b="b"/>
              <a:pathLst>
                <a:path w="4278" h="3360">
                  <a:moveTo>
                    <a:pt x="0" y="0"/>
                  </a:moveTo>
                  <a:lnTo>
                    <a:pt x="0" y="0"/>
                  </a:lnTo>
                  <a:lnTo>
                    <a:pt x="4269" y="0"/>
                  </a:lnTo>
                  <a:lnTo>
                    <a:pt x="4278" y="0"/>
                  </a:lnTo>
                  <a:lnTo>
                    <a:pt x="4278" y="3351"/>
                  </a:lnTo>
                  <a:lnTo>
                    <a:pt x="4269" y="3360"/>
                  </a:lnTo>
                  <a:lnTo>
                    <a:pt x="0" y="3360"/>
                  </a:lnTo>
                  <a:lnTo>
                    <a:pt x="0" y="3351"/>
                  </a:lnTo>
                  <a:lnTo>
                    <a:pt x="0" y="0"/>
                  </a:lnTo>
                  <a:close/>
                  <a:moveTo>
                    <a:pt x="9" y="3351"/>
                  </a:moveTo>
                  <a:lnTo>
                    <a:pt x="0" y="3351"/>
                  </a:lnTo>
                  <a:lnTo>
                    <a:pt x="4269" y="3351"/>
                  </a:lnTo>
                  <a:lnTo>
                    <a:pt x="4269" y="3351"/>
                  </a:lnTo>
                  <a:lnTo>
                    <a:pt x="4269" y="0"/>
                  </a:lnTo>
                  <a:lnTo>
                    <a:pt x="4269" y="9"/>
                  </a:lnTo>
                  <a:lnTo>
                    <a:pt x="0" y="9"/>
                  </a:lnTo>
                  <a:lnTo>
                    <a:pt x="9" y="0"/>
                  </a:lnTo>
                  <a:lnTo>
                    <a:pt x="9" y="3351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1689100" y="625475"/>
              <a:ext cx="69850" cy="5334000"/>
            </a:xfrm>
            <a:custGeom>
              <a:avLst/>
              <a:gdLst/>
              <a:ahLst/>
              <a:cxnLst>
                <a:cxn ang="0">
                  <a:pos x="0" y="3351"/>
                </a:cxn>
                <a:cxn ang="0">
                  <a:pos x="0" y="3279"/>
                </a:cxn>
                <a:cxn ang="0">
                  <a:pos x="0" y="3217"/>
                </a:cxn>
                <a:cxn ang="0">
                  <a:pos x="0" y="3145"/>
                </a:cxn>
                <a:cxn ang="0">
                  <a:pos x="0" y="3082"/>
                </a:cxn>
                <a:cxn ang="0">
                  <a:pos x="0" y="3011"/>
                </a:cxn>
                <a:cxn ang="0">
                  <a:pos x="0" y="2948"/>
                </a:cxn>
                <a:cxn ang="0">
                  <a:pos x="0" y="2876"/>
                </a:cxn>
                <a:cxn ang="0">
                  <a:pos x="0" y="2813"/>
                </a:cxn>
                <a:cxn ang="0">
                  <a:pos x="0" y="2742"/>
                </a:cxn>
                <a:cxn ang="0">
                  <a:pos x="0" y="2679"/>
                </a:cxn>
                <a:cxn ang="0">
                  <a:pos x="0" y="2616"/>
                </a:cxn>
                <a:cxn ang="0">
                  <a:pos x="0" y="2545"/>
                </a:cxn>
                <a:cxn ang="0">
                  <a:pos x="0" y="2482"/>
                </a:cxn>
                <a:cxn ang="0">
                  <a:pos x="0" y="2410"/>
                </a:cxn>
                <a:cxn ang="0">
                  <a:pos x="0" y="2348"/>
                </a:cxn>
                <a:cxn ang="0">
                  <a:pos x="0" y="2276"/>
                </a:cxn>
                <a:cxn ang="0">
                  <a:pos x="0" y="2213"/>
                </a:cxn>
                <a:cxn ang="0">
                  <a:pos x="0" y="2141"/>
                </a:cxn>
                <a:cxn ang="0">
                  <a:pos x="0" y="2079"/>
                </a:cxn>
                <a:cxn ang="0">
                  <a:pos x="0" y="2007"/>
                </a:cxn>
                <a:cxn ang="0">
                  <a:pos x="0" y="1944"/>
                </a:cxn>
                <a:cxn ang="0">
                  <a:pos x="0" y="1873"/>
                </a:cxn>
                <a:cxn ang="0">
                  <a:pos x="0" y="1810"/>
                </a:cxn>
                <a:cxn ang="0">
                  <a:pos x="0" y="1738"/>
                </a:cxn>
                <a:cxn ang="0">
                  <a:pos x="0" y="1676"/>
                </a:cxn>
                <a:cxn ang="0">
                  <a:pos x="0" y="1604"/>
                </a:cxn>
                <a:cxn ang="0">
                  <a:pos x="0" y="1541"/>
                </a:cxn>
                <a:cxn ang="0">
                  <a:pos x="0" y="1470"/>
                </a:cxn>
                <a:cxn ang="0">
                  <a:pos x="0" y="1407"/>
                </a:cxn>
                <a:cxn ang="0">
                  <a:pos x="0" y="1335"/>
                </a:cxn>
                <a:cxn ang="0">
                  <a:pos x="0" y="1272"/>
                </a:cxn>
                <a:cxn ang="0">
                  <a:pos x="0" y="1210"/>
                </a:cxn>
                <a:cxn ang="0">
                  <a:pos x="0" y="1138"/>
                </a:cxn>
                <a:cxn ang="0">
                  <a:pos x="0" y="1075"/>
                </a:cxn>
                <a:cxn ang="0">
                  <a:pos x="0" y="1004"/>
                </a:cxn>
                <a:cxn ang="0">
                  <a:pos x="0" y="941"/>
                </a:cxn>
                <a:cxn ang="0">
                  <a:pos x="0" y="869"/>
                </a:cxn>
                <a:cxn ang="0">
                  <a:pos x="0" y="807"/>
                </a:cxn>
                <a:cxn ang="0">
                  <a:pos x="0" y="735"/>
                </a:cxn>
                <a:cxn ang="0">
                  <a:pos x="0" y="672"/>
                </a:cxn>
                <a:cxn ang="0">
                  <a:pos x="0" y="600"/>
                </a:cxn>
                <a:cxn ang="0">
                  <a:pos x="0" y="538"/>
                </a:cxn>
                <a:cxn ang="0">
                  <a:pos x="0" y="466"/>
                </a:cxn>
                <a:cxn ang="0">
                  <a:pos x="0" y="403"/>
                </a:cxn>
                <a:cxn ang="0">
                  <a:pos x="0" y="332"/>
                </a:cxn>
                <a:cxn ang="0">
                  <a:pos x="0" y="269"/>
                </a:cxn>
                <a:cxn ang="0">
                  <a:pos x="0" y="197"/>
                </a:cxn>
                <a:cxn ang="0">
                  <a:pos x="0" y="135"/>
                </a:cxn>
                <a:cxn ang="0">
                  <a:pos x="0" y="63"/>
                </a:cxn>
                <a:cxn ang="0">
                  <a:pos x="0" y="0"/>
                </a:cxn>
                <a:cxn ang="0">
                  <a:pos x="0" y="3351"/>
                </a:cxn>
                <a:cxn ang="0">
                  <a:pos x="0" y="3011"/>
                </a:cxn>
                <a:cxn ang="0">
                  <a:pos x="0" y="2679"/>
                </a:cxn>
                <a:cxn ang="0">
                  <a:pos x="0" y="2348"/>
                </a:cxn>
                <a:cxn ang="0">
                  <a:pos x="0" y="2007"/>
                </a:cxn>
                <a:cxn ang="0">
                  <a:pos x="0" y="1676"/>
                </a:cxn>
                <a:cxn ang="0">
                  <a:pos x="0" y="1335"/>
                </a:cxn>
                <a:cxn ang="0">
                  <a:pos x="0" y="1004"/>
                </a:cxn>
                <a:cxn ang="0">
                  <a:pos x="0" y="672"/>
                </a:cxn>
                <a:cxn ang="0">
                  <a:pos x="0" y="332"/>
                </a:cxn>
                <a:cxn ang="0">
                  <a:pos x="0" y="0"/>
                </a:cxn>
              </a:cxnLst>
              <a:rect l="0" t="0" r="r" b="b"/>
              <a:pathLst>
                <a:path w="44" h="3360">
                  <a:moveTo>
                    <a:pt x="0" y="3351"/>
                  </a:moveTo>
                  <a:lnTo>
                    <a:pt x="35" y="3351"/>
                  </a:lnTo>
                  <a:lnTo>
                    <a:pt x="35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279"/>
                  </a:moveTo>
                  <a:lnTo>
                    <a:pt x="35" y="3279"/>
                  </a:lnTo>
                  <a:lnTo>
                    <a:pt x="35" y="3288"/>
                  </a:lnTo>
                  <a:lnTo>
                    <a:pt x="0" y="3288"/>
                  </a:lnTo>
                  <a:lnTo>
                    <a:pt x="0" y="3279"/>
                  </a:lnTo>
                  <a:close/>
                  <a:moveTo>
                    <a:pt x="0" y="3217"/>
                  </a:moveTo>
                  <a:lnTo>
                    <a:pt x="35" y="3217"/>
                  </a:lnTo>
                  <a:lnTo>
                    <a:pt x="35" y="3226"/>
                  </a:lnTo>
                  <a:lnTo>
                    <a:pt x="0" y="3226"/>
                  </a:lnTo>
                  <a:lnTo>
                    <a:pt x="0" y="3217"/>
                  </a:lnTo>
                  <a:close/>
                  <a:moveTo>
                    <a:pt x="0" y="3145"/>
                  </a:moveTo>
                  <a:lnTo>
                    <a:pt x="35" y="3145"/>
                  </a:lnTo>
                  <a:lnTo>
                    <a:pt x="35" y="3154"/>
                  </a:lnTo>
                  <a:lnTo>
                    <a:pt x="0" y="3154"/>
                  </a:lnTo>
                  <a:lnTo>
                    <a:pt x="0" y="3145"/>
                  </a:lnTo>
                  <a:close/>
                  <a:moveTo>
                    <a:pt x="0" y="3082"/>
                  </a:moveTo>
                  <a:lnTo>
                    <a:pt x="35" y="3082"/>
                  </a:lnTo>
                  <a:lnTo>
                    <a:pt x="35" y="3091"/>
                  </a:lnTo>
                  <a:lnTo>
                    <a:pt x="0" y="3091"/>
                  </a:lnTo>
                  <a:lnTo>
                    <a:pt x="0" y="3082"/>
                  </a:lnTo>
                  <a:close/>
                  <a:moveTo>
                    <a:pt x="0" y="3011"/>
                  </a:moveTo>
                  <a:lnTo>
                    <a:pt x="35" y="3011"/>
                  </a:lnTo>
                  <a:lnTo>
                    <a:pt x="35" y="3020"/>
                  </a:lnTo>
                  <a:lnTo>
                    <a:pt x="0" y="3020"/>
                  </a:lnTo>
                  <a:lnTo>
                    <a:pt x="0" y="3011"/>
                  </a:lnTo>
                  <a:close/>
                  <a:moveTo>
                    <a:pt x="0" y="2948"/>
                  </a:moveTo>
                  <a:lnTo>
                    <a:pt x="35" y="2948"/>
                  </a:lnTo>
                  <a:lnTo>
                    <a:pt x="35" y="2957"/>
                  </a:lnTo>
                  <a:lnTo>
                    <a:pt x="0" y="2957"/>
                  </a:lnTo>
                  <a:lnTo>
                    <a:pt x="0" y="2948"/>
                  </a:lnTo>
                  <a:close/>
                  <a:moveTo>
                    <a:pt x="0" y="2876"/>
                  </a:moveTo>
                  <a:lnTo>
                    <a:pt x="35" y="2876"/>
                  </a:lnTo>
                  <a:lnTo>
                    <a:pt x="35" y="2885"/>
                  </a:lnTo>
                  <a:lnTo>
                    <a:pt x="0" y="2885"/>
                  </a:lnTo>
                  <a:lnTo>
                    <a:pt x="0" y="2876"/>
                  </a:lnTo>
                  <a:close/>
                  <a:moveTo>
                    <a:pt x="0" y="2813"/>
                  </a:moveTo>
                  <a:lnTo>
                    <a:pt x="35" y="2813"/>
                  </a:lnTo>
                  <a:lnTo>
                    <a:pt x="35" y="2822"/>
                  </a:lnTo>
                  <a:lnTo>
                    <a:pt x="0" y="2822"/>
                  </a:lnTo>
                  <a:lnTo>
                    <a:pt x="0" y="2813"/>
                  </a:lnTo>
                  <a:close/>
                  <a:moveTo>
                    <a:pt x="0" y="2742"/>
                  </a:moveTo>
                  <a:lnTo>
                    <a:pt x="35" y="2742"/>
                  </a:lnTo>
                  <a:lnTo>
                    <a:pt x="35" y="2751"/>
                  </a:lnTo>
                  <a:lnTo>
                    <a:pt x="0" y="2751"/>
                  </a:lnTo>
                  <a:lnTo>
                    <a:pt x="0" y="2742"/>
                  </a:lnTo>
                  <a:close/>
                  <a:moveTo>
                    <a:pt x="0" y="2679"/>
                  </a:moveTo>
                  <a:lnTo>
                    <a:pt x="35" y="2679"/>
                  </a:lnTo>
                  <a:lnTo>
                    <a:pt x="35" y="2688"/>
                  </a:lnTo>
                  <a:lnTo>
                    <a:pt x="0" y="2688"/>
                  </a:lnTo>
                  <a:lnTo>
                    <a:pt x="0" y="2679"/>
                  </a:lnTo>
                  <a:close/>
                  <a:moveTo>
                    <a:pt x="0" y="2616"/>
                  </a:moveTo>
                  <a:lnTo>
                    <a:pt x="35" y="2616"/>
                  </a:lnTo>
                  <a:lnTo>
                    <a:pt x="35" y="2625"/>
                  </a:lnTo>
                  <a:lnTo>
                    <a:pt x="0" y="2625"/>
                  </a:lnTo>
                  <a:lnTo>
                    <a:pt x="0" y="2616"/>
                  </a:lnTo>
                  <a:close/>
                  <a:moveTo>
                    <a:pt x="0" y="2545"/>
                  </a:moveTo>
                  <a:lnTo>
                    <a:pt x="35" y="2545"/>
                  </a:lnTo>
                  <a:lnTo>
                    <a:pt x="35" y="2554"/>
                  </a:lnTo>
                  <a:lnTo>
                    <a:pt x="0" y="2554"/>
                  </a:lnTo>
                  <a:lnTo>
                    <a:pt x="0" y="2545"/>
                  </a:lnTo>
                  <a:close/>
                  <a:moveTo>
                    <a:pt x="0" y="2482"/>
                  </a:moveTo>
                  <a:lnTo>
                    <a:pt x="35" y="2482"/>
                  </a:lnTo>
                  <a:lnTo>
                    <a:pt x="35" y="2491"/>
                  </a:lnTo>
                  <a:lnTo>
                    <a:pt x="0" y="2491"/>
                  </a:lnTo>
                  <a:lnTo>
                    <a:pt x="0" y="2482"/>
                  </a:lnTo>
                  <a:close/>
                  <a:moveTo>
                    <a:pt x="0" y="2410"/>
                  </a:moveTo>
                  <a:lnTo>
                    <a:pt x="35" y="2410"/>
                  </a:lnTo>
                  <a:lnTo>
                    <a:pt x="35" y="2419"/>
                  </a:lnTo>
                  <a:lnTo>
                    <a:pt x="0" y="2419"/>
                  </a:lnTo>
                  <a:lnTo>
                    <a:pt x="0" y="2410"/>
                  </a:lnTo>
                  <a:close/>
                  <a:moveTo>
                    <a:pt x="0" y="2348"/>
                  </a:moveTo>
                  <a:lnTo>
                    <a:pt x="35" y="2348"/>
                  </a:lnTo>
                  <a:lnTo>
                    <a:pt x="35" y="2357"/>
                  </a:lnTo>
                  <a:lnTo>
                    <a:pt x="0" y="2357"/>
                  </a:lnTo>
                  <a:lnTo>
                    <a:pt x="0" y="2348"/>
                  </a:lnTo>
                  <a:close/>
                  <a:moveTo>
                    <a:pt x="0" y="2276"/>
                  </a:moveTo>
                  <a:lnTo>
                    <a:pt x="35" y="2276"/>
                  </a:lnTo>
                  <a:lnTo>
                    <a:pt x="35" y="2285"/>
                  </a:lnTo>
                  <a:lnTo>
                    <a:pt x="0" y="2285"/>
                  </a:lnTo>
                  <a:lnTo>
                    <a:pt x="0" y="2276"/>
                  </a:lnTo>
                  <a:close/>
                  <a:moveTo>
                    <a:pt x="0" y="2213"/>
                  </a:moveTo>
                  <a:lnTo>
                    <a:pt x="35" y="2213"/>
                  </a:lnTo>
                  <a:lnTo>
                    <a:pt x="35" y="2222"/>
                  </a:lnTo>
                  <a:lnTo>
                    <a:pt x="0" y="2222"/>
                  </a:lnTo>
                  <a:lnTo>
                    <a:pt x="0" y="2213"/>
                  </a:lnTo>
                  <a:close/>
                  <a:moveTo>
                    <a:pt x="0" y="2141"/>
                  </a:moveTo>
                  <a:lnTo>
                    <a:pt x="35" y="2141"/>
                  </a:lnTo>
                  <a:lnTo>
                    <a:pt x="35" y="2150"/>
                  </a:lnTo>
                  <a:lnTo>
                    <a:pt x="0" y="2150"/>
                  </a:lnTo>
                  <a:lnTo>
                    <a:pt x="0" y="2141"/>
                  </a:lnTo>
                  <a:close/>
                  <a:moveTo>
                    <a:pt x="0" y="2079"/>
                  </a:moveTo>
                  <a:lnTo>
                    <a:pt x="35" y="2079"/>
                  </a:lnTo>
                  <a:lnTo>
                    <a:pt x="35" y="2088"/>
                  </a:lnTo>
                  <a:lnTo>
                    <a:pt x="0" y="2088"/>
                  </a:lnTo>
                  <a:lnTo>
                    <a:pt x="0" y="2079"/>
                  </a:lnTo>
                  <a:close/>
                  <a:moveTo>
                    <a:pt x="0" y="2007"/>
                  </a:moveTo>
                  <a:lnTo>
                    <a:pt x="35" y="2007"/>
                  </a:lnTo>
                  <a:lnTo>
                    <a:pt x="35" y="2016"/>
                  </a:lnTo>
                  <a:lnTo>
                    <a:pt x="0" y="2016"/>
                  </a:lnTo>
                  <a:lnTo>
                    <a:pt x="0" y="2007"/>
                  </a:lnTo>
                  <a:close/>
                  <a:moveTo>
                    <a:pt x="0" y="1944"/>
                  </a:moveTo>
                  <a:lnTo>
                    <a:pt x="35" y="1944"/>
                  </a:lnTo>
                  <a:lnTo>
                    <a:pt x="35" y="1953"/>
                  </a:lnTo>
                  <a:lnTo>
                    <a:pt x="0" y="1953"/>
                  </a:lnTo>
                  <a:lnTo>
                    <a:pt x="0" y="1944"/>
                  </a:lnTo>
                  <a:close/>
                  <a:moveTo>
                    <a:pt x="0" y="1873"/>
                  </a:moveTo>
                  <a:lnTo>
                    <a:pt x="35" y="1873"/>
                  </a:lnTo>
                  <a:lnTo>
                    <a:pt x="35" y="1882"/>
                  </a:lnTo>
                  <a:lnTo>
                    <a:pt x="0" y="1882"/>
                  </a:lnTo>
                  <a:lnTo>
                    <a:pt x="0" y="1873"/>
                  </a:lnTo>
                  <a:close/>
                  <a:moveTo>
                    <a:pt x="0" y="1810"/>
                  </a:moveTo>
                  <a:lnTo>
                    <a:pt x="35" y="1810"/>
                  </a:lnTo>
                  <a:lnTo>
                    <a:pt x="35" y="1819"/>
                  </a:lnTo>
                  <a:lnTo>
                    <a:pt x="0" y="1819"/>
                  </a:lnTo>
                  <a:lnTo>
                    <a:pt x="0" y="1810"/>
                  </a:lnTo>
                  <a:close/>
                  <a:moveTo>
                    <a:pt x="0" y="1738"/>
                  </a:moveTo>
                  <a:lnTo>
                    <a:pt x="35" y="1738"/>
                  </a:lnTo>
                  <a:lnTo>
                    <a:pt x="35" y="1747"/>
                  </a:lnTo>
                  <a:lnTo>
                    <a:pt x="0" y="1747"/>
                  </a:lnTo>
                  <a:lnTo>
                    <a:pt x="0" y="1738"/>
                  </a:lnTo>
                  <a:close/>
                  <a:moveTo>
                    <a:pt x="0" y="1676"/>
                  </a:moveTo>
                  <a:lnTo>
                    <a:pt x="35" y="1676"/>
                  </a:lnTo>
                  <a:lnTo>
                    <a:pt x="35" y="1685"/>
                  </a:lnTo>
                  <a:lnTo>
                    <a:pt x="0" y="1685"/>
                  </a:lnTo>
                  <a:lnTo>
                    <a:pt x="0" y="1676"/>
                  </a:lnTo>
                  <a:close/>
                  <a:moveTo>
                    <a:pt x="0" y="1604"/>
                  </a:moveTo>
                  <a:lnTo>
                    <a:pt x="35" y="1604"/>
                  </a:lnTo>
                  <a:lnTo>
                    <a:pt x="35" y="1613"/>
                  </a:lnTo>
                  <a:lnTo>
                    <a:pt x="0" y="1613"/>
                  </a:lnTo>
                  <a:lnTo>
                    <a:pt x="0" y="1604"/>
                  </a:lnTo>
                  <a:close/>
                  <a:moveTo>
                    <a:pt x="0" y="1541"/>
                  </a:moveTo>
                  <a:lnTo>
                    <a:pt x="35" y="1541"/>
                  </a:lnTo>
                  <a:lnTo>
                    <a:pt x="35" y="1550"/>
                  </a:lnTo>
                  <a:lnTo>
                    <a:pt x="0" y="1550"/>
                  </a:lnTo>
                  <a:lnTo>
                    <a:pt x="0" y="1541"/>
                  </a:lnTo>
                  <a:close/>
                  <a:moveTo>
                    <a:pt x="0" y="1470"/>
                  </a:moveTo>
                  <a:lnTo>
                    <a:pt x="35" y="1470"/>
                  </a:lnTo>
                  <a:lnTo>
                    <a:pt x="35" y="1479"/>
                  </a:lnTo>
                  <a:lnTo>
                    <a:pt x="0" y="1479"/>
                  </a:lnTo>
                  <a:lnTo>
                    <a:pt x="0" y="1470"/>
                  </a:lnTo>
                  <a:close/>
                  <a:moveTo>
                    <a:pt x="0" y="1407"/>
                  </a:moveTo>
                  <a:lnTo>
                    <a:pt x="35" y="1407"/>
                  </a:lnTo>
                  <a:lnTo>
                    <a:pt x="35" y="1416"/>
                  </a:lnTo>
                  <a:lnTo>
                    <a:pt x="0" y="1416"/>
                  </a:lnTo>
                  <a:lnTo>
                    <a:pt x="0" y="1407"/>
                  </a:lnTo>
                  <a:close/>
                  <a:moveTo>
                    <a:pt x="0" y="1335"/>
                  </a:moveTo>
                  <a:lnTo>
                    <a:pt x="35" y="1335"/>
                  </a:lnTo>
                  <a:lnTo>
                    <a:pt x="35" y="1344"/>
                  </a:lnTo>
                  <a:lnTo>
                    <a:pt x="0" y="1344"/>
                  </a:lnTo>
                  <a:lnTo>
                    <a:pt x="0" y="1335"/>
                  </a:lnTo>
                  <a:close/>
                  <a:moveTo>
                    <a:pt x="0" y="1272"/>
                  </a:moveTo>
                  <a:lnTo>
                    <a:pt x="35" y="1272"/>
                  </a:lnTo>
                  <a:lnTo>
                    <a:pt x="35" y="1281"/>
                  </a:lnTo>
                  <a:lnTo>
                    <a:pt x="0" y="1281"/>
                  </a:lnTo>
                  <a:lnTo>
                    <a:pt x="0" y="1272"/>
                  </a:lnTo>
                  <a:close/>
                  <a:moveTo>
                    <a:pt x="0" y="1210"/>
                  </a:moveTo>
                  <a:lnTo>
                    <a:pt x="35" y="1210"/>
                  </a:lnTo>
                  <a:lnTo>
                    <a:pt x="35" y="1219"/>
                  </a:lnTo>
                  <a:lnTo>
                    <a:pt x="0" y="1219"/>
                  </a:lnTo>
                  <a:lnTo>
                    <a:pt x="0" y="1210"/>
                  </a:lnTo>
                  <a:close/>
                  <a:moveTo>
                    <a:pt x="0" y="1138"/>
                  </a:moveTo>
                  <a:lnTo>
                    <a:pt x="35" y="1138"/>
                  </a:lnTo>
                  <a:lnTo>
                    <a:pt x="35" y="1147"/>
                  </a:lnTo>
                  <a:lnTo>
                    <a:pt x="0" y="1147"/>
                  </a:lnTo>
                  <a:lnTo>
                    <a:pt x="0" y="1138"/>
                  </a:lnTo>
                  <a:close/>
                  <a:moveTo>
                    <a:pt x="0" y="1075"/>
                  </a:moveTo>
                  <a:lnTo>
                    <a:pt x="35" y="1075"/>
                  </a:lnTo>
                  <a:lnTo>
                    <a:pt x="35" y="1084"/>
                  </a:lnTo>
                  <a:lnTo>
                    <a:pt x="0" y="1084"/>
                  </a:lnTo>
                  <a:lnTo>
                    <a:pt x="0" y="1075"/>
                  </a:lnTo>
                  <a:close/>
                  <a:moveTo>
                    <a:pt x="0" y="1004"/>
                  </a:moveTo>
                  <a:lnTo>
                    <a:pt x="35" y="1004"/>
                  </a:lnTo>
                  <a:lnTo>
                    <a:pt x="35" y="1013"/>
                  </a:lnTo>
                  <a:lnTo>
                    <a:pt x="0" y="1013"/>
                  </a:lnTo>
                  <a:lnTo>
                    <a:pt x="0" y="1004"/>
                  </a:lnTo>
                  <a:close/>
                  <a:moveTo>
                    <a:pt x="0" y="941"/>
                  </a:moveTo>
                  <a:lnTo>
                    <a:pt x="35" y="941"/>
                  </a:lnTo>
                  <a:lnTo>
                    <a:pt x="35" y="950"/>
                  </a:lnTo>
                  <a:lnTo>
                    <a:pt x="0" y="950"/>
                  </a:lnTo>
                  <a:lnTo>
                    <a:pt x="0" y="941"/>
                  </a:lnTo>
                  <a:close/>
                  <a:moveTo>
                    <a:pt x="0" y="869"/>
                  </a:moveTo>
                  <a:lnTo>
                    <a:pt x="35" y="869"/>
                  </a:lnTo>
                  <a:lnTo>
                    <a:pt x="35" y="878"/>
                  </a:lnTo>
                  <a:lnTo>
                    <a:pt x="0" y="878"/>
                  </a:lnTo>
                  <a:lnTo>
                    <a:pt x="0" y="869"/>
                  </a:lnTo>
                  <a:close/>
                  <a:moveTo>
                    <a:pt x="0" y="807"/>
                  </a:moveTo>
                  <a:lnTo>
                    <a:pt x="35" y="807"/>
                  </a:lnTo>
                  <a:lnTo>
                    <a:pt x="35" y="816"/>
                  </a:lnTo>
                  <a:lnTo>
                    <a:pt x="0" y="816"/>
                  </a:lnTo>
                  <a:lnTo>
                    <a:pt x="0" y="807"/>
                  </a:lnTo>
                  <a:close/>
                  <a:moveTo>
                    <a:pt x="0" y="735"/>
                  </a:moveTo>
                  <a:lnTo>
                    <a:pt x="35" y="735"/>
                  </a:lnTo>
                  <a:lnTo>
                    <a:pt x="35" y="744"/>
                  </a:lnTo>
                  <a:lnTo>
                    <a:pt x="0" y="744"/>
                  </a:lnTo>
                  <a:lnTo>
                    <a:pt x="0" y="735"/>
                  </a:lnTo>
                  <a:close/>
                  <a:moveTo>
                    <a:pt x="0" y="672"/>
                  </a:moveTo>
                  <a:lnTo>
                    <a:pt x="35" y="672"/>
                  </a:lnTo>
                  <a:lnTo>
                    <a:pt x="35" y="681"/>
                  </a:lnTo>
                  <a:lnTo>
                    <a:pt x="0" y="681"/>
                  </a:lnTo>
                  <a:lnTo>
                    <a:pt x="0" y="672"/>
                  </a:lnTo>
                  <a:close/>
                  <a:moveTo>
                    <a:pt x="0" y="600"/>
                  </a:moveTo>
                  <a:lnTo>
                    <a:pt x="35" y="600"/>
                  </a:lnTo>
                  <a:lnTo>
                    <a:pt x="35" y="609"/>
                  </a:lnTo>
                  <a:lnTo>
                    <a:pt x="0" y="609"/>
                  </a:lnTo>
                  <a:lnTo>
                    <a:pt x="0" y="600"/>
                  </a:lnTo>
                  <a:close/>
                  <a:moveTo>
                    <a:pt x="0" y="538"/>
                  </a:moveTo>
                  <a:lnTo>
                    <a:pt x="35" y="538"/>
                  </a:lnTo>
                  <a:lnTo>
                    <a:pt x="35" y="547"/>
                  </a:lnTo>
                  <a:lnTo>
                    <a:pt x="0" y="547"/>
                  </a:lnTo>
                  <a:lnTo>
                    <a:pt x="0" y="538"/>
                  </a:lnTo>
                  <a:close/>
                  <a:moveTo>
                    <a:pt x="0" y="466"/>
                  </a:moveTo>
                  <a:lnTo>
                    <a:pt x="35" y="466"/>
                  </a:lnTo>
                  <a:lnTo>
                    <a:pt x="35" y="475"/>
                  </a:lnTo>
                  <a:lnTo>
                    <a:pt x="0" y="475"/>
                  </a:lnTo>
                  <a:lnTo>
                    <a:pt x="0" y="466"/>
                  </a:lnTo>
                  <a:close/>
                  <a:moveTo>
                    <a:pt x="0" y="403"/>
                  </a:moveTo>
                  <a:lnTo>
                    <a:pt x="35" y="403"/>
                  </a:lnTo>
                  <a:lnTo>
                    <a:pt x="35" y="412"/>
                  </a:lnTo>
                  <a:lnTo>
                    <a:pt x="0" y="412"/>
                  </a:lnTo>
                  <a:lnTo>
                    <a:pt x="0" y="403"/>
                  </a:lnTo>
                  <a:close/>
                  <a:moveTo>
                    <a:pt x="0" y="332"/>
                  </a:moveTo>
                  <a:lnTo>
                    <a:pt x="35" y="332"/>
                  </a:lnTo>
                  <a:lnTo>
                    <a:pt x="35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269"/>
                  </a:moveTo>
                  <a:lnTo>
                    <a:pt x="35" y="269"/>
                  </a:lnTo>
                  <a:lnTo>
                    <a:pt x="35" y="278"/>
                  </a:lnTo>
                  <a:lnTo>
                    <a:pt x="0" y="278"/>
                  </a:lnTo>
                  <a:lnTo>
                    <a:pt x="0" y="269"/>
                  </a:lnTo>
                  <a:close/>
                  <a:moveTo>
                    <a:pt x="0" y="197"/>
                  </a:moveTo>
                  <a:lnTo>
                    <a:pt x="35" y="197"/>
                  </a:lnTo>
                  <a:lnTo>
                    <a:pt x="35" y="206"/>
                  </a:lnTo>
                  <a:lnTo>
                    <a:pt x="0" y="206"/>
                  </a:lnTo>
                  <a:lnTo>
                    <a:pt x="0" y="197"/>
                  </a:lnTo>
                  <a:close/>
                  <a:moveTo>
                    <a:pt x="0" y="135"/>
                  </a:moveTo>
                  <a:lnTo>
                    <a:pt x="35" y="135"/>
                  </a:lnTo>
                  <a:lnTo>
                    <a:pt x="35" y="144"/>
                  </a:lnTo>
                  <a:lnTo>
                    <a:pt x="0" y="144"/>
                  </a:lnTo>
                  <a:lnTo>
                    <a:pt x="0" y="135"/>
                  </a:lnTo>
                  <a:close/>
                  <a:moveTo>
                    <a:pt x="0" y="63"/>
                  </a:moveTo>
                  <a:lnTo>
                    <a:pt x="35" y="63"/>
                  </a:lnTo>
                  <a:lnTo>
                    <a:pt x="35" y="72"/>
                  </a:lnTo>
                  <a:lnTo>
                    <a:pt x="0" y="72"/>
                  </a:lnTo>
                  <a:lnTo>
                    <a:pt x="0" y="63"/>
                  </a:lnTo>
                  <a:close/>
                  <a:moveTo>
                    <a:pt x="0" y="0"/>
                  </a:moveTo>
                  <a:lnTo>
                    <a:pt x="35" y="0"/>
                  </a:lnTo>
                  <a:lnTo>
                    <a:pt x="35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3351"/>
                  </a:moveTo>
                  <a:lnTo>
                    <a:pt x="44" y="3351"/>
                  </a:lnTo>
                  <a:lnTo>
                    <a:pt x="44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011"/>
                  </a:moveTo>
                  <a:lnTo>
                    <a:pt x="44" y="3011"/>
                  </a:lnTo>
                  <a:lnTo>
                    <a:pt x="44" y="3020"/>
                  </a:lnTo>
                  <a:lnTo>
                    <a:pt x="0" y="3020"/>
                  </a:lnTo>
                  <a:lnTo>
                    <a:pt x="0" y="3011"/>
                  </a:lnTo>
                  <a:close/>
                  <a:moveTo>
                    <a:pt x="0" y="2679"/>
                  </a:moveTo>
                  <a:lnTo>
                    <a:pt x="44" y="2679"/>
                  </a:lnTo>
                  <a:lnTo>
                    <a:pt x="44" y="2688"/>
                  </a:lnTo>
                  <a:lnTo>
                    <a:pt x="0" y="2688"/>
                  </a:lnTo>
                  <a:lnTo>
                    <a:pt x="0" y="2679"/>
                  </a:lnTo>
                  <a:close/>
                  <a:moveTo>
                    <a:pt x="0" y="2348"/>
                  </a:moveTo>
                  <a:lnTo>
                    <a:pt x="44" y="2348"/>
                  </a:lnTo>
                  <a:lnTo>
                    <a:pt x="44" y="2357"/>
                  </a:lnTo>
                  <a:lnTo>
                    <a:pt x="0" y="2357"/>
                  </a:lnTo>
                  <a:lnTo>
                    <a:pt x="0" y="2348"/>
                  </a:lnTo>
                  <a:close/>
                  <a:moveTo>
                    <a:pt x="0" y="2007"/>
                  </a:moveTo>
                  <a:lnTo>
                    <a:pt x="44" y="2007"/>
                  </a:lnTo>
                  <a:lnTo>
                    <a:pt x="44" y="2016"/>
                  </a:lnTo>
                  <a:lnTo>
                    <a:pt x="0" y="2016"/>
                  </a:lnTo>
                  <a:lnTo>
                    <a:pt x="0" y="2007"/>
                  </a:lnTo>
                  <a:close/>
                  <a:moveTo>
                    <a:pt x="0" y="1676"/>
                  </a:moveTo>
                  <a:lnTo>
                    <a:pt x="44" y="1676"/>
                  </a:lnTo>
                  <a:lnTo>
                    <a:pt x="44" y="1685"/>
                  </a:lnTo>
                  <a:lnTo>
                    <a:pt x="0" y="1685"/>
                  </a:lnTo>
                  <a:lnTo>
                    <a:pt x="0" y="1676"/>
                  </a:lnTo>
                  <a:close/>
                  <a:moveTo>
                    <a:pt x="0" y="1335"/>
                  </a:moveTo>
                  <a:lnTo>
                    <a:pt x="44" y="1335"/>
                  </a:lnTo>
                  <a:lnTo>
                    <a:pt x="44" y="1344"/>
                  </a:lnTo>
                  <a:lnTo>
                    <a:pt x="0" y="1344"/>
                  </a:lnTo>
                  <a:lnTo>
                    <a:pt x="0" y="1335"/>
                  </a:lnTo>
                  <a:close/>
                  <a:moveTo>
                    <a:pt x="0" y="1004"/>
                  </a:moveTo>
                  <a:lnTo>
                    <a:pt x="44" y="1004"/>
                  </a:lnTo>
                  <a:lnTo>
                    <a:pt x="44" y="1013"/>
                  </a:lnTo>
                  <a:lnTo>
                    <a:pt x="0" y="1013"/>
                  </a:lnTo>
                  <a:lnTo>
                    <a:pt x="0" y="1004"/>
                  </a:lnTo>
                  <a:close/>
                  <a:moveTo>
                    <a:pt x="0" y="672"/>
                  </a:moveTo>
                  <a:lnTo>
                    <a:pt x="44" y="672"/>
                  </a:lnTo>
                  <a:lnTo>
                    <a:pt x="44" y="681"/>
                  </a:lnTo>
                  <a:lnTo>
                    <a:pt x="0" y="681"/>
                  </a:lnTo>
                  <a:lnTo>
                    <a:pt x="0" y="672"/>
                  </a:lnTo>
                  <a:close/>
                  <a:moveTo>
                    <a:pt x="0" y="332"/>
                  </a:moveTo>
                  <a:lnTo>
                    <a:pt x="44" y="332"/>
                  </a:lnTo>
                  <a:lnTo>
                    <a:pt x="44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0"/>
                  </a:moveTo>
                  <a:lnTo>
                    <a:pt x="44" y="0"/>
                  </a:lnTo>
                  <a:lnTo>
                    <a:pt x="44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686"/>
            </a:solidFill>
            <a:ln w="142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1689100" y="5859463"/>
              <a:ext cx="6791325" cy="85725"/>
            </a:xfrm>
            <a:custGeom>
              <a:avLst/>
              <a:gdLst/>
              <a:ahLst/>
              <a:cxnLst>
                <a:cxn ang="0">
                  <a:pos x="80" y="54"/>
                </a:cxn>
                <a:cxn ang="0">
                  <a:pos x="133" y="18"/>
                </a:cxn>
                <a:cxn ang="0">
                  <a:pos x="275" y="18"/>
                </a:cxn>
                <a:cxn ang="0">
                  <a:pos x="328" y="54"/>
                </a:cxn>
                <a:cxn ang="0">
                  <a:pos x="407" y="18"/>
                </a:cxn>
                <a:cxn ang="0">
                  <a:pos x="531" y="54"/>
                </a:cxn>
                <a:cxn ang="0">
                  <a:pos x="593" y="18"/>
                </a:cxn>
                <a:cxn ang="0">
                  <a:pos x="735" y="18"/>
                </a:cxn>
                <a:cxn ang="0">
                  <a:pos x="788" y="54"/>
                </a:cxn>
                <a:cxn ang="0">
                  <a:pos x="868" y="18"/>
                </a:cxn>
                <a:cxn ang="0">
                  <a:pos x="992" y="54"/>
                </a:cxn>
                <a:cxn ang="0">
                  <a:pos x="1054" y="18"/>
                </a:cxn>
                <a:cxn ang="0">
                  <a:pos x="1196" y="18"/>
                </a:cxn>
                <a:cxn ang="0">
                  <a:pos x="1249" y="54"/>
                </a:cxn>
                <a:cxn ang="0">
                  <a:pos x="1320" y="18"/>
                </a:cxn>
                <a:cxn ang="0">
                  <a:pos x="1453" y="54"/>
                </a:cxn>
                <a:cxn ang="0">
                  <a:pos x="1515" y="18"/>
                </a:cxn>
                <a:cxn ang="0">
                  <a:pos x="1656" y="18"/>
                </a:cxn>
                <a:cxn ang="0">
                  <a:pos x="1710" y="54"/>
                </a:cxn>
                <a:cxn ang="0">
                  <a:pos x="1780" y="18"/>
                </a:cxn>
                <a:cxn ang="0">
                  <a:pos x="1913" y="54"/>
                </a:cxn>
                <a:cxn ang="0">
                  <a:pos x="1975" y="18"/>
                </a:cxn>
                <a:cxn ang="0">
                  <a:pos x="2108" y="18"/>
                </a:cxn>
                <a:cxn ang="0">
                  <a:pos x="2170" y="54"/>
                </a:cxn>
                <a:cxn ang="0">
                  <a:pos x="2241" y="18"/>
                </a:cxn>
                <a:cxn ang="0">
                  <a:pos x="2374" y="54"/>
                </a:cxn>
                <a:cxn ang="0">
                  <a:pos x="2427" y="18"/>
                </a:cxn>
                <a:cxn ang="0">
                  <a:pos x="2569" y="18"/>
                </a:cxn>
                <a:cxn ang="0">
                  <a:pos x="2631" y="54"/>
                </a:cxn>
                <a:cxn ang="0">
                  <a:pos x="2702" y="18"/>
                </a:cxn>
                <a:cxn ang="0">
                  <a:pos x="2834" y="54"/>
                </a:cxn>
                <a:cxn ang="0">
                  <a:pos x="2888" y="18"/>
                </a:cxn>
                <a:cxn ang="0">
                  <a:pos x="3029" y="18"/>
                </a:cxn>
                <a:cxn ang="0">
                  <a:pos x="3091" y="54"/>
                </a:cxn>
                <a:cxn ang="0">
                  <a:pos x="3162" y="18"/>
                </a:cxn>
                <a:cxn ang="0">
                  <a:pos x="3295" y="54"/>
                </a:cxn>
                <a:cxn ang="0">
                  <a:pos x="3348" y="18"/>
                </a:cxn>
                <a:cxn ang="0">
                  <a:pos x="3490" y="18"/>
                </a:cxn>
                <a:cxn ang="0">
                  <a:pos x="3543" y="54"/>
                </a:cxn>
                <a:cxn ang="0">
                  <a:pos x="3623" y="18"/>
                </a:cxn>
                <a:cxn ang="0">
                  <a:pos x="3756" y="54"/>
                </a:cxn>
                <a:cxn ang="0">
                  <a:pos x="3809" y="18"/>
                </a:cxn>
                <a:cxn ang="0">
                  <a:pos x="3951" y="18"/>
                </a:cxn>
                <a:cxn ang="0">
                  <a:pos x="4004" y="54"/>
                </a:cxn>
                <a:cxn ang="0">
                  <a:pos x="4083" y="18"/>
                </a:cxn>
                <a:cxn ang="0">
                  <a:pos x="4216" y="54"/>
                </a:cxn>
                <a:cxn ang="0">
                  <a:pos x="4269" y="18"/>
                </a:cxn>
                <a:cxn ang="0">
                  <a:pos x="337" y="0"/>
                </a:cxn>
                <a:cxn ang="0">
                  <a:pos x="655" y="54"/>
                </a:cxn>
                <a:cxn ang="0">
                  <a:pos x="992" y="0"/>
                </a:cxn>
                <a:cxn ang="0">
                  <a:pos x="1656" y="54"/>
                </a:cxn>
                <a:cxn ang="0">
                  <a:pos x="1975" y="0"/>
                </a:cxn>
                <a:cxn ang="0">
                  <a:pos x="2640" y="0"/>
                </a:cxn>
                <a:cxn ang="0">
                  <a:pos x="2958" y="54"/>
                </a:cxn>
                <a:cxn ang="0">
                  <a:pos x="3295" y="0"/>
                </a:cxn>
                <a:cxn ang="0">
                  <a:pos x="3951" y="54"/>
                </a:cxn>
                <a:cxn ang="0">
                  <a:pos x="4269" y="0"/>
                </a:cxn>
              </a:cxnLst>
              <a:rect l="0" t="0" r="r" b="b"/>
              <a:pathLst>
                <a:path w="4278" h="54">
                  <a:moveTo>
                    <a:pt x="9" y="18"/>
                  </a:moveTo>
                  <a:lnTo>
                    <a:pt x="9" y="54"/>
                  </a:lnTo>
                  <a:lnTo>
                    <a:pt x="0" y="54"/>
                  </a:lnTo>
                  <a:lnTo>
                    <a:pt x="0" y="18"/>
                  </a:lnTo>
                  <a:lnTo>
                    <a:pt x="9" y="18"/>
                  </a:lnTo>
                  <a:close/>
                  <a:moveTo>
                    <a:pt x="80" y="18"/>
                  </a:moveTo>
                  <a:lnTo>
                    <a:pt x="80" y="54"/>
                  </a:lnTo>
                  <a:lnTo>
                    <a:pt x="71" y="54"/>
                  </a:lnTo>
                  <a:lnTo>
                    <a:pt x="71" y="18"/>
                  </a:lnTo>
                  <a:lnTo>
                    <a:pt x="80" y="18"/>
                  </a:lnTo>
                  <a:close/>
                  <a:moveTo>
                    <a:pt x="142" y="18"/>
                  </a:moveTo>
                  <a:lnTo>
                    <a:pt x="142" y="54"/>
                  </a:lnTo>
                  <a:lnTo>
                    <a:pt x="133" y="54"/>
                  </a:lnTo>
                  <a:lnTo>
                    <a:pt x="133" y="18"/>
                  </a:lnTo>
                  <a:lnTo>
                    <a:pt x="142" y="18"/>
                  </a:lnTo>
                  <a:close/>
                  <a:moveTo>
                    <a:pt x="204" y="18"/>
                  </a:moveTo>
                  <a:lnTo>
                    <a:pt x="204" y="54"/>
                  </a:lnTo>
                  <a:lnTo>
                    <a:pt x="195" y="54"/>
                  </a:lnTo>
                  <a:lnTo>
                    <a:pt x="195" y="18"/>
                  </a:lnTo>
                  <a:lnTo>
                    <a:pt x="204" y="18"/>
                  </a:lnTo>
                  <a:close/>
                  <a:moveTo>
                    <a:pt x="275" y="18"/>
                  </a:moveTo>
                  <a:lnTo>
                    <a:pt x="275" y="54"/>
                  </a:lnTo>
                  <a:lnTo>
                    <a:pt x="266" y="54"/>
                  </a:lnTo>
                  <a:lnTo>
                    <a:pt x="266" y="18"/>
                  </a:lnTo>
                  <a:lnTo>
                    <a:pt x="275" y="18"/>
                  </a:lnTo>
                  <a:close/>
                  <a:moveTo>
                    <a:pt x="337" y="18"/>
                  </a:moveTo>
                  <a:lnTo>
                    <a:pt x="337" y="54"/>
                  </a:lnTo>
                  <a:lnTo>
                    <a:pt x="328" y="54"/>
                  </a:lnTo>
                  <a:lnTo>
                    <a:pt x="328" y="18"/>
                  </a:lnTo>
                  <a:lnTo>
                    <a:pt x="337" y="18"/>
                  </a:lnTo>
                  <a:close/>
                  <a:moveTo>
                    <a:pt x="407" y="18"/>
                  </a:moveTo>
                  <a:lnTo>
                    <a:pt x="407" y="54"/>
                  </a:lnTo>
                  <a:lnTo>
                    <a:pt x="399" y="54"/>
                  </a:lnTo>
                  <a:lnTo>
                    <a:pt x="399" y="18"/>
                  </a:lnTo>
                  <a:lnTo>
                    <a:pt x="407" y="18"/>
                  </a:lnTo>
                  <a:close/>
                  <a:moveTo>
                    <a:pt x="469" y="18"/>
                  </a:moveTo>
                  <a:lnTo>
                    <a:pt x="469" y="54"/>
                  </a:lnTo>
                  <a:lnTo>
                    <a:pt x="461" y="54"/>
                  </a:lnTo>
                  <a:lnTo>
                    <a:pt x="461" y="18"/>
                  </a:lnTo>
                  <a:lnTo>
                    <a:pt x="469" y="18"/>
                  </a:lnTo>
                  <a:close/>
                  <a:moveTo>
                    <a:pt x="531" y="18"/>
                  </a:moveTo>
                  <a:lnTo>
                    <a:pt x="531" y="54"/>
                  </a:lnTo>
                  <a:lnTo>
                    <a:pt x="523" y="54"/>
                  </a:lnTo>
                  <a:lnTo>
                    <a:pt x="523" y="18"/>
                  </a:lnTo>
                  <a:lnTo>
                    <a:pt x="531" y="18"/>
                  </a:lnTo>
                  <a:close/>
                  <a:moveTo>
                    <a:pt x="602" y="18"/>
                  </a:moveTo>
                  <a:lnTo>
                    <a:pt x="602" y="54"/>
                  </a:lnTo>
                  <a:lnTo>
                    <a:pt x="593" y="54"/>
                  </a:lnTo>
                  <a:lnTo>
                    <a:pt x="593" y="18"/>
                  </a:lnTo>
                  <a:lnTo>
                    <a:pt x="602" y="18"/>
                  </a:lnTo>
                  <a:close/>
                  <a:moveTo>
                    <a:pt x="664" y="18"/>
                  </a:moveTo>
                  <a:lnTo>
                    <a:pt x="664" y="54"/>
                  </a:lnTo>
                  <a:lnTo>
                    <a:pt x="655" y="54"/>
                  </a:lnTo>
                  <a:lnTo>
                    <a:pt x="655" y="18"/>
                  </a:lnTo>
                  <a:lnTo>
                    <a:pt x="664" y="18"/>
                  </a:lnTo>
                  <a:close/>
                  <a:moveTo>
                    <a:pt x="735" y="18"/>
                  </a:moveTo>
                  <a:lnTo>
                    <a:pt x="735" y="54"/>
                  </a:lnTo>
                  <a:lnTo>
                    <a:pt x="726" y="54"/>
                  </a:lnTo>
                  <a:lnTo>
                    <a:pt x="726" y="18"/>
                  </a:lnTo>
                  <a:lnTo>
                    <a:pt x="735" y="18"/>
                  </a:lnTo>
                  <a:close/>
                  <a:moveTo>
                    <a:pt x="797" y="18"/>
                  </a:moveTo>
                  <a:lnTo>
                    <a:pt x="797" y="54"/>
                  </a:lnTo>
                  <a:lnTo>
                    <a:pt x="788" y="54"/>
                  </a:lnTo>
                  <a:lnTo>
                    <a:pt x="788" y="18"/>
                  </a:lnTo>
                  <a:lnTo>
                    <a:pt x="797" y="18"/>
                  </a:lnTo>
                  <a:close/>
                  <a:moveTo>
                    <a:pt x="868" y="18"/>
                  </a:moveTo>
                  <a:lnTo>
                    <a:pt x="868" y="54"/>
                  </a:lnTo>
                  <a:lnTo>
                    <a:pt x="859" y="54"/>
                  </a:lnTo>
                  <a:lnTo>
                    <a:pt x="859" y="18"/>
                  </a:lnTo>
                  <a:lnTo>
                    <a:pt x="868" y="18"/>
                  </a:lnTo>
                  <a:close/>
                  <a:moveTo>
                    <a:pt x="930" y="18"/>
                  </a:moveTo>
                  <a:lnTo>
                    <a:pt x="930" y="54"/>
                  </a:lnTo>
                  <a:lnTo>
                    <a:pt x="921" y="54"/>
                  </a:lnTo>
                  <a:lnTo>
                    <a:pt x="921" y="18"/>
                  </a:lnTo>
                  <a:lnTo>
                    <a:pt x="930" y="18"/>
                  </a:lnTo>
                  <a:close/>
                  <a:moveTo>
                    <a:pt x="992" y="18"/>
                  </a:moveTo>
                  <a:lnTo>
                    <a:pt x="992" y="54"/>
                  </a:lnTo>
                  <a:lnTo>
                    <a:pt x="983" y="54"/>
                  </a:lnTo>
                  <a:lnTo>
                    <a:pt x="983" y="18"/>
                  </a:lnTo>
                  <a:lnTo>
                    <a:pt x="992" y="18"/>
                  </a:lnTo>
                  <a:close/>
                  <a:moveTo>
                    <a:pt x="1063" y="18"/>
                  </a:moveTo>
                  <a:lnTo>
                    <a:pt x="1063" y="54"/>
                  </a:lnTo>
                  <a:lnTo>
                    <a:pt x="1054" y="54"/>
                  </a:lnTo>
                  <a:lnTo>
                    <a:pt x="1054" y="18"/>
                  </a:lnTo>
                  <a:lnTo>
                    <a:pt x="1063" y="18"/>
                  </a:lnTo>
                  <a:close/>
                  <a:moveTo>
                    <a:pt x="1125" y="18"/>
                  </a:moveTo>
                  <a:lnTo>
                    <a:pt x="1125" y="54"/>
                  </a:lnTo>
                  <a:lnTo>
                    <a:pt x="1116" y="54"/>
                  </a:lnTo>
                  <a:lnTo>
                    <a:pt x="1116" y="18"/>
                  </a:lnTo>
                  <a:lnTo>
                    <a:pt x="1125" y="18"/>
                  </a:lnTo>
                  <a:close/>
                  <a:moveTo>
                    <a:pt x="1196" y="18"/>
                  </a:moveTo>
                  <a:lnTo>
                    <a:pt x="1196" y="54"/>
                  </a:lnTo>
                  <a:lnTo>
                    <a:pt x="1187" y="54"/>
                  </a:lnTo>
                  <a:lnTo>
                    <a:pt x="1187" y="18"/>
                  </a:lnTo>
                  <a:lnTo>
                    <a:pt x="1196" y="18"/>
                  </a:lnTo>
                  <a:close/>
                  <a:moveTo>
                    <a:pt x="1258" y="18"/>
                  </a:moveTo>
                  <a:lnTo>
                    <a:pt x="1258" y="54"/>
                  </a:lnTo>
                  <a:lnTo>
                    <a:pt x="1249" y="54"/>
                  </a:lnTo>
                  <a:lnTo>
                    <a:pt x="1249" y="18"/>
                  </a:lnTo>
                  <a:lnTo>
                    <a:pt x="1258" y="18"/>
                  </a:lnTo>
                  <a:close/>
                  <a:moveTo>
                    <a:pt x="1320" y="18"/>
                  </a:moveTo>
                  <a:lnTo>
                    <a:pt x="1320" y="54"/>
                  </a:lnTo>
                  <a:lnTo>
                    <a:pt x="1311" y="54"/>
                  </a:lnTo>
                  <a:lnTo>
                    <a:pt x="1311" y="18"/>
                  </a:lnTo>
                  <a:lnTo>
                    <a:pt x="1320" y="18"/>
                  </a:lnTo>
                  <a:close/>
                  <a:moveTo>
                    <a:pt x="1391" y="18"/>
                  </a:moveTo>
                  <a:lnTo>
                    <a:pt x="1391" y="54"/>
                  </a:lnTo>
                  <a:lnTo>
                    <a:pt x="1382" y="54"/>
                  </a:lnTo>
                  <a:lnTo>
                    <a:pt x="1382" y="18"/>
                  </a:lnTo>
                  <a:lnTo>
                    <a:pt x="1391" y="18"/>
                  </a:lnTo>
                  <a:close/>
                  <a:moveTo>
                    <a:pt x="1453" y="18"/>
                  </a:moveTo>
                  <a:lnTo>
                    <a:pt x="1453" y="54"/>
                  </a:lnTo>
                  <a:lnTo>
                    <a:pt x="1444" y="54"/>
                  </a:lnTo>
                  <a:lnTo>
                    <a:pt x="1444" y="18"/>
                  </a:lnTo>
                  <a:lnTo>
                    <a:pt x="1453" y="18"/>
                  </a:lnTo>
                  <a:close/>
                  <a:moveTo>
                    <a:pt x="1524" y="18"/>
                  </a:moveTo>
                  <a:lnTo>
                    <a:pt x="1524" y="54"/>
                  </a:lnTo>
                  <a:lnTo>
                    <a:pt x="1515" y="54"/>
                  </a:lnTo>
                  <a:lnTo>
                    <a:pt x="1515" y="18"/>
                  </a:lnTo>
                  <a:lnTo>
                    <a:pt x="1524" y="18"/>
                  </a:lnTo>
                  <a:close/>
                  <a:moveTo>
                    <a:pt x="1586" y="18"/>
                  </a:moveTo>
                  <a:lnTo>
                    <a:pt x="1586" y="54"/>
                  </a:lnTo>
                  <a:lnTo>
                    <a:pt x="1577" y="54"/>
                  </a:lnTo>
                  <a:lnTo>
                    <a:pt x="1577" y="18"/>
                  </a:lnTo>
                  <a:lnTo>
                    <a:pt x="1586" y="18"/>
                  </a:lnTo>
                  <a:close/>
                  <a:moveTo>
                    <a:pt x="1656" y="18"/>
                  </a:moveTo>
                  <a:lnTo>
                    <a:pt x="1656" y="54"/>
                  </a:lnTo>
                  <a:lnTo>
                    <a:pt x="1648" y="54"/>
                  </a:lnTo>
                  <a:lnTo>
                    <a:pt x="1648" y="18"/>
                  </a:lnTo>
                  <a:lnTo>
                    <a:pt x="1656" y="18"/>
                  </a:lnTo>
                  <a:close/>
                  <a:moveTo>
                    <a:pt x="1718" y="18"/>
                  </a:moveTo>
                  <a:lnTo>
                    <a:pt x="1718" y="54"/>
                  </a:lnTo>
                  <a:lnTo>
                    <a:pt x="1710" y="54"/>
                  </a:lnTo>
                  <a:lnTo>
                    <a:pt x="1710" y="18"/>
                  </a:lnTo>
                  <a:lnTo>
                    <a:pt x="1718" y="18"/>
                  </a:lnTo>
                  <a:close/>
                  <a:moveTo>
                    <a:pt x="1780" y="18"/>
                  </a:moveTo>
                  <a:lnTo>
                    <a:pt x="1780" y="54"/>
                  </a:lnTo>
                  <a:lnTo>
                    <a:pt x="1772" y="54"/>
                  </a:lnTo>
                  <a:lnTo>
                    <a:pt x="1772" y="18"/>
                  </a:lnTo>
                  <a:lnTo>
                    <a:pt x="1780" y="18"/>
                  </a:lnTo>
                  <a:close/>
                  <a:moveTo>
                    <a:pt x="1851" y="18"/>
                  </a:moveTo>
                  <a:lnTo>
                    <a:pt x="1851" y="54"/>
                  </a:lnTo>
                  <a:lnTo>
                    <a:pt x="1842" y="54"/>
                  </a:lnTo>
                  <a:lnTo>
                    <a:pt x="1842" y="18"/>
                  </a:lnTo>
                  <a:lnTo>
                    <a:pt x="1851" y="18"/>
                  </a:lnTo>
                  <a:close/>
                  <a:moveTo>
                    <a:pt x="1913" y="18"/>
                  </a:moveTo>
                  <a:lnTo>
                    <a:pt x="1913" y="54"/>
                  </a:lnTo>
                  <a:lnTo>
                    <a:pt x="1904" y="54"/>
                  </a:lnTo>
                  <a:lnTo>
                    <a:pt x="1904" y="18"/>
                  </a:lnTo>
                  <a:lnTo>
                    <a:pt x="1913" y="18"/>
                  </a:lnTo>
                  <a:close/>
                  <a:moveTo>
                    <a:pt x="1984" y="18"/>
                  </a:moveTo>
                  <a:lnTo>
                    <a:pt x="1984" y="54"/>
                  </a:lnTo>
                  <a:lnTo>
                    <a:pt x="1975" y="54"/>
                  </a:lnTo>
                  <a:lnTo>
                    <a:pt x="1975" y="18"/>
                  </a:lnTo>
                  <a:lnTo>
                    <a:pt x="1984" y="18"/>
                  </a:lnTo>
                  <a:close/>
                  <a:moveTo>
                    <a:pt x="2046" y="18"/>
                  </a:moveTo>
                  <a:lnTo>
                    <a:pt x="2046" y="54"/>
                  </a:lnTo>
                  <a:lnTo>
                    <a:pt x="2037" y="54"/>
                  </a:lnTo>
                  <a:lnTo>
                    <a:pt x="2037" y="18"/>
                  </a:lnTo>
                  <a:lnTo>
                    <a:pt x="2046" y="18"/>
                  </a:lnTo>
                  <a:close/>
                  <a:moveTo>
                    <a:pt x="2108" y="18"/>
                  </a:moveTo>
                  <a:lnTo>
                    <a:pt x="2108" y="54"/>
                  </a:lnTo>
                  <a:lnTo>
                    <a:pt x="2099" y="54"/>
                  </a:lnTo>
                  <a:lnTo>
                    <a:pt x="2099" y="18"/>
                  </a:lnTo>
                  <a:lnTo>
                    <a:pt x="2108" y="18"/>
                  </a:lnTo>
                  <a:close/>
                  <a:moveTo>
                    <a:pt x="2179" y="18"/>
                  </a:moveTo>
                  <a:lnTo>
                    <a:pt x="2179" y="54"/>
                  </a:lnTo>
                  <a:lnTo>
                    <a:pt x="2170" y="54"/>
                  </a:lnTo>
                  <a:lnTo>
                    <a:pt x="2170" y="18"/>
                  </a:lnTo>
                  <a:lnTo>
                    <a:pt x="2179" y="18"/>
                  </a:lnTo>
                  <a:close/>
                  <a:moveTo>
                    <a:pt x="2241" y="18"/>
                  </a:moveTo>
                  <a:lnTo>
                    <a:pt x="2241" y="54"/>
                  </a:lnTo>
                  <a:lnTo>
                    <a:pt x="2232" y="54"/>
                  </a:lnTo>
                  <a:lnTo>
                    <a:pt x="2232" y="18"/>
                  </a:lnTo>
                  <a:lnTo>
                    <a:pt x="2241" y="18"/>
                  </a:lnTo>
                  <a:close/>
                  <a:moveTo>
                    <a:pt x="2312" y="18"/>
                  </a:moveTo>
                  <a:lnTo>
                    <a:pt x="2312" y="54"/>
                  </a:lnTo>
                  <a:lnTo>
                    <a:pt x="2303" y="54"/>
                  </a:lnTo>
                  <a:lnTo>
                    <a:pt x="2303" y="18"/>
                  </a:lnTo>
                  <a:lnTo>
                    <a:pt x="2312" y="18"/>
                  </a:lnTo>
                  <a:close/>
                  <a:moveTo>
                    <a:pt x="2374" y="18"/>
                  </a:moveTo>
                  <a:lnTo>
                    <a:pt x="2374" y="54"/>
                  </a:lnTo>
                  <a:lnTo>
                    <a:pt x="2365" y="54"/>
                  </a:lnTo>
                  <a:lnTo>
                    <a:pt x="2365" y="18"/>
                  </a:lnTo>
                  <a:lnTo>
                    <a:pt x="2374" y="18"/>
                  </a:lnTo>
                  <a:close/>
                  <a:moveTo>
                    <a:pt x="2436" y="18"/>
                  </a:moveTo>
                  <a:lnTo>
                    <a:pt x="2436" y="54"/>
                  </a:lnTo>
                  <a:lnTo>
                    <a:pt x="2427" y="54"/>
                  </a:lnTo>
                  <a:lnTo>
                    <a:pt x="2427" y="18"/>
                  </a:lnTo>
                  <a:lnTo>
                    <a:pt x="2436" y="18"/>
                  </a:lnTo>
                  <a:close/>
                  <a:moveTo>
                    <a:pt x="2507" y="18"/>
                  </a:moveTo>
                  <a:lnTo>
                    <a:pt x="2507" y="54"/>
                  </a:lnTo>
                  <a:lnTo>
                    <a:pt x="2498" y="54"/>
                  </a:lnTo>
                  <a:lnTo>
                    <a:pt x="2498" y="18"/>
                  </a:lnTo>
                  <a:lnTo>
                    <a:pt x="2507" y="18"/>
                  </a:lnTo>
                  <a:close/>
                  <a:moveTo>
                    <a:pt x="2569" y="18"/>
                  </a:moveTo>
                  <a:lnTo>
                    <a:pt x="2569" y="54"/>
                  </a:lnTo>
                  <a:lnTo>
                    <a:pt x="2560" y="54"/>
                  </a:lnTo>
                  <a:lnTo>
                    <a:pt x="2560" y="18"/>
                  </a:lnTo>
                  <a:lnTo>
                    <a:pt x="2569" y="18"/>
                  </a:lnTo>
                  <a:close/>
                  <a:moveTo>
                    <a:pt x="2640" y="18"/>
                  </a:moveTo>
                  <a:lnTo>
                    <a:pt x="2640" y="54"/>
                  </a:lnTo>
                  <a:lnTo>
                    <a:pt x="2631" y="54"/>
                  </a:lnTo>
                  <a:lnTo>
                    <a:pt x="2631" y="18"/>
                  </a:lnTo>
                  <a:lnTo>
                    <a:pt x="2640" y="18"/>
                  </a:lnTo>
                  <a:close/>
                  <a:moveTo>
                    <a:pt x="2702" y="18"/>
                  </a:moveTo>
                  <a:lnTo>
                    <a:pt x="2702" y="54"/>
                  </a:lnTo>
                  <a:lnTo>
                    <a:pt x="2693" y="54"/>
                  </a:lnTo>
                  <a:lnTo>
                    <a:pt x="2693" y="18"/>
                  </a:lnTo>
                  <a:lnTo>
                    <a:pt x="2702" y="18"/>
                  </a:lnTo>
                  <a:close/>
                  <a:moveTo>
                    <a:pt x="2772" y="18"/>
                  </a:moveTo>
                  <a:lnTo>
                    <a:pt x="2772" y="54"/>
                  </a:lnTo>
                  <a:lnTo>
                    <a:pt x="2764" y="54"/>
                  </a:lnTo>
                  <a:lnTo>
                    <a:pt x="2764" y="18"/>
                  </a:lnTo>
                  <a:lnTo>
                    <a:pt x="2772" y="18"/>
                  </a:lnTo>
                  <a:close/>
                  <a:moveTo>
                    <a:pt x="2834" y="18"/>
                  </a:moveTo>
                  <a:lnTo>
                    <a:pt x="2834" y="54"/>
                  </a:lnTo>
                  <a:lnTo>
                    <a:pt x="2826" y="54"/>
                  </a:lnTo>
                  <a:lnTo>
                    <a:pt x="2826" y="18"/>
                  </a:lnTo>
                  <a:lnTo>
                    <a:pt x="2834" y="18"/>
                  </a:lnTo>
                  <a:close/>
                  <a:moveTo>
                    <a:pt x="2896" y="18"/>
                  </a:moveTo>
                  <a:lnTo>
                    <a:pt x="2896" y="54"/>
                  </a:lnTo>
                  <a:lnTo>
                    <a:pt x="2888" y="54"/>
                  </a:lnTo>
                  <a:lnTo>
                    <a:pt x="2888" y="18"/>
                  </a:lnTo>
                  <a:lnTo>
                    <a:pt x="2896" y="18"/>
                  </a:lnTo>
                  <a:close/>
                  <a:moveTo>
                    <a:pt x="2967" y="18"/>
                  </a:moveTo>
                  <a:lnTo>
                    <a:pt x="2967" y="54"/>
                  </a:lnTo>
                  <a:lnTo>
                    <a:pt x="2958" y="54"/>
                  </a:lnTo>
                  <a:lnTo>
                    <a:pt x="2958" y="18"/>
                  </a:lnTo>
                  <a:lnTo>
                    <a:pt x="2967" y="18"/>
                  </a:lnTo>
                  <a:close/>
                  <a:moveTo>
                    <a:pt x="3029" y="18"/>
                  </a:moveTo>
                  <a:lnTo>
                    <a:pt x="3029" y="54"/>
                  </a:lnTo>
                  <a:lnTo>
                    <a:pt x="3020" y="54"/>
                  </a:lnTo>
                  <a:lnTo>
                    <a:pt x="3020" y="18"/>
                  </a:lnTo>
                  <a:lnTo>
                    <a:pt x="3029" y="18"/>
                  </a:lnTo>
                  <a:close/>
                  <a:moveTo>
                    <a:pt x="3100" y="18"/>
                  </a:moveTo>
                  <a:lnTo>
                    <a:pt x="3100" y="54"/>
                  </a:lnTo>
                  <a:lnTo>
                    <a:pt x="3091" y="54"/>
                  </a:lnTo>
                  <a:lnTo>
                    <a:pt x="3091" y="18"/>
                  </a:lnTo>
                  <a:lnTo>
                    <a:pt x="3100" y="18"/>
                  </a:lnTo>
                  <a:close/>
                  <a:moveTo>
                    <a:pt x="3162" y="18"/>
                  </a:moveTo>
                  <a:lnTo>
                    <a:pt x="3162" y="54"/>
                  </a:lnTo>
                  <a:lnTo>
                    <a:pt x="3153" y="54"/>
                  </a:lnTo>
                  <a:lnTo>
                    <a:pt x="3153" y="18"/>
                  </a:lnTo>
                  <a:lnTo>
                    <a:pt x="3162" y="18"/>
                  </a:lnTo>
                  <a:close/>
                  <a:moveTo>
                    <a:pt x="3224" y="18"/>
                  </a:moveTo>
                  <a:lnTo>
                    <a:pt x="3224" y="54"/>
                  </a:lnTo>
                  <a:lnTo>
                    <a:pt x="3215" y="54"/>
                  </a:lnTo>
                  <a:lnTo>
                    <a:pt x="3215" y="18"/>
                  </a:lnTo>
                  <a:lnTo>
                    <a:pt x="3224" y="18"/>
                  </a:lnTo>
                  <a:close/>
                  <a:moveTo>
                    <a:pt x="3295" y="18"/>
                  </a:moveTo>
                  <a:lnTo>
                    <a:pt x="3295" y="54"/>
                  </a:lnTo>
                  <a:lnTo>
                    <a:pt x="3286" y="54"/>
                  </a:lnTo>
                  <a:lnTo>
                    <a:pt x="3286" y="18"/>
                  </a:lnTo>
                  <a:lnTo>
                    <a:pt x="3295" y="18"/>
                  </a:lnTo>
                  <a:close/>
                  <a:moveTo>
                    <a:pt x="3357" y="18"/>
                  </a:moveTo>
                  <a:lnTo>
                    <a:pt x="3357" y="54"/>
                  </a:lnTo>
                  <a:lnTo>
                    <a:pt x="3348" y="54"/>
                  </a:lnTo>
                  <a:lnTo>
                    <a:pt x="3348" y="18"/>
                  </a:lnTo>
                  <a:lnTo>
                    <a:pt x="3357" y="18"/>
                  </a:lnTo>
                  <a:close/>
                  <a:moveTo>
                    <a:pt x="3428" y="18"/>
                  </a:moveTo>
                  <a:lnTo>
                    <a:pt x="3428" y="54"/>
                  </a:lnTo>
                  <a:lnTo>
                    <a:pt x="3419" y="54"/>
                  </a:lnTo>
                  <a:lnTo>
                    <a:pt x="3419" y="18"/>
                  </a:lnTo>
                  <a:lnTo>
                    <a:pt x="3428" y="18"/>
                  </a:lnTo>
                  <a:close/>
                  <a:moveTo>
                    <a:pt x="3490" y="18"/>
                  </a:moveTo>
                  <a:lnTo>
                    <a:pt x="3490" y="54"/>
                  </a:lnTo>
                  <a:lnTo>
                    <a:pt x="3481" y="54"/>
                  </a:lnTo>
                  <a:lnTo>
                    <a:pt x="3481" y="18"/>
                  </a:lnTo>
                  <a:lnTo>
                    <a:pt x="3490" y="18"/>
                  </a:lnTo>
                  <a:close/>
                  <a:moveTo>
                    <a:pt x="3552" y="18"/>
                  </a:moveTo>
                  <a:lnTo>
                    <a:pt x="3552" y="54"/>
                  </a:lnTo>
                  <a:lnTo>
                    <a:pt x="3543" y="54"/>
                  </a:lnTo>
                  <a:lnTo>
                    <a:pt x="3543" y="18"/>
                  </a:lnTo>
                  <a:lnTo>
                    <a:pt x="3552" y="18"/>
                  </a:lnTo>
                  <a:close/>
                  <a:moveTo>
                    <a:pt x="3623" y="18"/>
                  </a:moveTo>
                  <a:lnTo>
                    <a:pt x="3623" y="54"/>
                  </a:lnTo>
                  <a:lnTo>
                    <a:pt x="3614" y="54"/>
                  </a:lnTo>
                  <a:lnTo>
                    <a:pt x="3614" y="18"/>
                  </a:lnTo>
                  <a:lnTo>
                    <a:pt x="3623" y="18"/>
                  </a:lnTo>
                  <a:close/>
                  <a:moveTo>
                    <a:pt x="3685" y="18"/>
                  </a:moveTo>
                  <a:lnTo>
                    <a:pt x="3685" y="54"/>
                  </a:lnTo>
                  <a:lnTo>
                    <a:pt x="3676" y="54"/>
                  </a:lnTo>
                  <a:lnTo>
                    <a:pt x="3676" y="18"/>
                  </a:lnTo>
                  <a:lnTo>
                    <a:pt x="3685" y="18"/>
                  </a:lnTo>
                  <a:close/>
                  <a:moveTo>
                    <a:pt x="3756" y="18"/>
                  </a:moveTo>
                  <a:lnTo>
                    <a:pt x="3756" y="54"/>
                  </a:lnTo>
                  <a:lnTo>
                    <a:pt x="3747" y="54"/>
                  </a:lnTo>
                  <a:lnTo>
                    <a:pt x="3747" y="18"/>
                  </a:lnTo>
                  <a:lnTo>
                    <a:pt x="3756" y="18"/>
                  </a:lnTo>
                  <a:close/>
                  <a:moveTo>
                    <a:pt x="3818" y="18"/>
                  </a:moveTo>
                  <a:lnTo>
                    <a:pt x="3818" y="54"/>
                  </a:lnTo>
                  <a:lnTo>
                    <a:pt x="3809" y="54"/>
                  </a:lnTo>
                  <a:lnTo>
                    <a:pt x="3809" y="18"/>
                  </a:lnTo>
                  <a:lnTo>
                    <a:pt x="3818" y="18"/>
                  </a:lnTo>
                  <a:close/>
                  <a:moveTo>
                    <a:pt x="3889" y="18"/>
                  </a:moveTo>
                  <a:lnTo>
                    <a:pt x="3889" y="54"/>
                  </a:lnTo>
                  <a:lnTo>
                    <a:pt x="3880" y="54"/>
                  </a:lnTo>
                  <a:lnTo>
                    <a:pt x="3880" y="18"/>
                  </a:lnTo>
                  <a:lnTo>
                    <a:pt x="3889" y="18"/>
                  </a:lnTo>
                  <a:close/>
                  <a:moveTo>
                    <a:pt x="3951" y="18"/>
                  </a:moveTo>
                  <a:lnTo>
                    <a:pt x="3951" y="54"/>
                  </a:lnTo>
                  <a:lnTo>
                    <a:pt x="3942" y="54"/>
                  </a:lnTo>
                  <a:lnTo>
                    <a:pt x="3942" y="18"/>
                  </a:lnTo>
                  <a:lnTo>
                    <a:pt x="3951" y="18"/>
                  </a:lnTo>
                  <a:close/>
                  <a:moveTo>
                    <a:pt x="4013" y="18"/>
                  </a:moveTo>
                  <a:lnTo>
                    <a:pt x="4013" y="54"/>
                  </a:lnTo>
                  <a:lnTo>
                    <a:pt x="4004" y="54"/>
                  </a:lnTo>
                  <a:lnTo>
                    <a:pt x="4004" y="18"/>
                  </a:lnTo>
                  <a:lnTo>
                    <a:pt x="4013" y="18"/>
                  </a:lnTo>
                  <a:close/>
                  <a:moveTo>
                    <a:pt x="4083" y="18"/>
                  </a:moveTo>
                  <a:lnTo>
                    <a:pt x="4083" y="54"/>
                  </a:lnTo>
                  <a:lnTo>
                    <a:pt x="4075" y="54"/>
                  </a:lnTo>
                  <a:lnTo>
                    <a:pt x="4075" y="18"/>
                  </a:lnTo>
                  <a:lnTo>
                    <a:pt x="4083" y="18"/>
                  </a:lnTo>
                  <a:close/>
                  <a:moveTo>
                    <a:pt x="4145" y="18"/>
                  </a:moveTo>
                  <a:lnTo>
                    <a:pt x="4145" y="54"/>
                  </a:lnTo>
                  <a:lnTo>
                    <a:pt x="4137" y="54"/>
                  </a:lnTo>
                  <a:lnTo>
                    <a:pt x="4137" y="18"/>
                  </a:lnTo>
                  <a:lnTo>
                    <a:pt x="4145" y="18"/>
                  </a:lnTo>
                  <a:close/>
                  <a:moveTo>
                    <a:pt x="4216" y="18"/>
                  </a:moveTo>
                  <a:lnTo>
                    <a:pt x="4216" y="54"/>
                  </a:lnTo>
                  <a:lnTo>
                    <a:pt x="4207" y="54"/>
                  </a:lnTo>
                  <a:lnTo>
                    <a:pt x="4207" y="18"/>
                  </a:lnTo>
                  <a:lnTo>
                    <a:pt x="4216" y="18"/>
                  </a:lnTo>
                  <a:close/>
                  <a:moveTo>
                    <a:pt x="4278" y="18"/>
                  </a:moveTo>
                  <a:lnTo>
                    <a:pt x="4278" y="54"/>
                  </a:lnTo>
                  <a:lnTo>
                    <a:pt x="4269" y="54"/>
                  </a:lnTo>
                  <a:lnTo>
                    <a:pt x="4269" y="18"/>
                  </a:lnTo>
                  <a:lnTo>
                    <a:pt x="4278" y="18"/>
                  </a:lnTo>
                  <a:close/>
                  <a:moveTo>
                    <a:pt x="9" y="0"/>
                  </a:moveTo>
                  <a:lnTo>
                    <a:pt x="9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337" y="0"/>
                  </a:moveTo>
                  <a:lnTo>
                    <a:pt x="337" y="54"/>
                  </a:lnTo>
                  <a:lnTo>
                    <a:pt x="328" y="54"/>
                  </a:lnTo>
                  <a:lnTo>
                    <a:pt x="328" y="0"/>
                  </a:lnTo>
                  <a:lnTo>
                    <a:pt x="337" y="0"/>
                  </a:lnTo>
                  <a:close/>
                  <a:moveTo>
                    <a:pt x="664" y="0"/>
                  </a:moveTo>
                  <a:lnTo>
                    <a:pt x="664" y="54"/>
                  </a:lnTo>
                  <a:lnTo>
                    <a:pt x="655" y="54"/>
                  </a:lnTo>
                  <a:lnTo>
                    <a:pt x="655" y="0"/>
                  </a:lnTo>
                  <a:lnTo>
                    <a:pt x="664" y="0"/>
                  </a:lnTo>
                  <a:close/>
                  <a:moveTo>
                    <a:pt x="992" y="0"/>
                  </a:moveTo>
                  <a:lnTo>
                    <a:pt x="992" y="54"/>
                  </a:lnTo>
                  <a:lnTo>
                    <a:pt x="983" y="54"/>
                  </a:lnTo>
                  <a:lnTo>
                    <a:pt x="983" y="0"/>
                  </a:lnTo>
                  <a:lnTo>
                    <a:pt x="992" y="0"/>
                  </a:lnTo>
                  <a:close/>
                  <a:moveTo>
                    <a:pt x="1320" y="0"/>
                  </a:moveTo>
                  <a:lnTo>
                    <a:pt x="1320" y="54"/>
                  </a:lnTo>
                  <a:lnTo>
                    <a:pt x="1311" y="54"/>
                  </a:lnTo>
                  <a:lnTo>
                    <a:pt x="1311" y="0"/>
                  </a:lnTo>
                  <a:lnTo>
                    <a:pt x="1320" y="0"/>
                  </a:lnTo>
                  <a:close/>
                  <a:moveTo>
                    <a:pt x="1656" y="0"/>
                  </a:moveTo>
                  <a:lnTo>
                    <a:pt x="1656" y="54"/>
                  </a:lnTo>
                  <a:lnTo>
                    <a:pt x="1648" y="54"/>
                  </a:lnTo>
                  <a:lnTo>
                    <a:pt x="1648" y="0"/>
                  </a:lnTo>
                  <a:lnTo>
                    <a:pt x="1656" y="0"/>
                  </a:lnTo>
                  <a:close/>
                  <a:moveTo>
                    <a:pt x="1984" y="0"/>
                  </a:moveTo>
                  <a:lnTo>
                    <a:pt x="1984" y="54"/>
                  </a:lnTo>
                  <a:lnTo>
                    <a:pt x="1975" y="54"/>
                  </a:lnTo>
                  <a:lnTo>
                    <a:pt x="1975" y="0"/>
                  </a:lnTo>
                  <a:lnTo>
                    <a:pt x="1984" y="0"/>
                  </a:lnTo>
                  <a:close/>
                  <a:moveTo>
                    <a:pt x="2312" y="0"/>
                  </a:moveTo>
                  <a:lnTo>
                    <a:pt x="2312" y="54"/>
                  </a:lnTo>
                  <a:lnTo>
                    <a:pt x="2303" y="54"/>
                  </a:lnTo>
                  <a:lnTo>
                    <a:pt x="2303" y="0"/>
                  </a:lnTo>
                  <a:lnTo>
                    <a:pt x="2312" y="0"/>
                  </a:lnTo>
                  <a:close/>
                  <a:moveTo>
                    <a:pt x="2640" y="0"/>
                  </a:moveTo>
                  <a:lnTo>
                    <a:pt x="2640" y="54"/>
                  </a:lnTo>
                  <a:lnTo>
                    <a:pt x="2631" y="54"/>
                  </a:lnTo>
                  <a:lnTo>
                    <a:pt x="2631" y="0"/>
                  </a:lnTo>
                  <a:lnTo>
                    <a:pt x="2640" y="0"/>
                  </a:lnTo>
                  <a:close/>
                  <a:moveTo>
                    <a:pt x="2967" y="0"/>
                  </a:moveTo>
                  <a:lnTo>
                    <a:pt x="2967" y="54"/>
                  </a:lnTo>
                  <a:lnTo>
                    <a:pt x="2958" y="54"/>
                  </a:lnTo>
                  <a:lnTo>
                    <a:pt x="2958" y="0"/>
                  </a:lnTo>
                  <a:lnTo>
                    <a:pt x="2967" y="0"/>
                  </a:lnTo>
                  <a:close/>
                  <a:moveTo>
                    <a:pt x="3295" y="0"/>
                  </a:moveTo>
                  <a:lnTo>
                    <a:pt x="3295" y="54"/>
                  </a:lnTo>
                  <a:lnTo>
                    <a:pt x="3286" y="54"/>
                  </a:lnTo>
                  <a:lnTo>
                    <a:pt x="3286" y="0"/>
                  </a:lnTo>
                  <a:lnTo>
                    <a:pt x="3295" y="0"/>
                  </a:lnTo>
                  <a:close/>
                  <a:moveTo>
                    <a:pt x="3623" y="0"/>
                  </a:moveTo>
                  <a:lnTo>
                    <a:pt x="3623" y="54"/>
                  </a:lnTo>
                  <a:lnTo>
                    <a:pt x="3614" y="54"/>
                  </a:lnTo>
                  <a:lnTo>
                    <a:pt x="3614" y="0"/>
                  </a:lnTo>
                  <a:lnTo>
                    <a:pt x="3623" y="0"/>
                  </a:lnTo>
                  <a:close/>
                  <a:moveTo>
                    <a:pt x="3951" y="0"/>
                  </a:moveTo>
                  <a:lnTo>
                    <a:pt x="3951" y="54"/>
                  </a:lnTo>
                  <a:lnTo>
                    <a:pt x="3942" y="54"/>
                  </a:lnTo>
                  <a:lnTo>
                    <a:pt x="3942" y="0"/>
                  </a:lnTo>
                  <a:lnTo>
                    <a:pt x="3951" y="0"/>
                  </a:lnTo>
                  <a:close/>
                  <a:moveTo>
                    <a:pt x="4278" y="0"/>
                  </a:moveTo>
                  <a:lnTo>
                    <a:pt x="4278" y="54"/>
                  </a:lnTo>
                  <a:lnTo>
                    <a:pt x="4269" y="54"/>
                  </a:lnTo>
                  <a:lnTo>
                    <a:pt x="4269" y="0"/>
                  </a:lnTo>
                  <a:lnTo>
                    <a:pt x="4278" y="0"/>
                  </a:lnTo>
                  <a:close/>
                </a:path>
              </a:pathLst>
            </a:custGeom>
            <a:solidFill>
              <a:srgbClr val="868686"/>
            </a:solidFill>
            <a:ln w="142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grpSp>
          <p:nvGrpSpPr>
            <p:cNvPr id="10" name="Gruppo 812"/>
            <p:cNvGrpSpPr/>
            <p:nvPr/>
          </p:nvGrpSpPr>
          <p:grpSpPr>
            <a:xfrm>
              <a:off x="1193800" y="431800"/>
              <a:ext cx="402354" cy="5689045"/>
              <a:chOff x="1193800" y="431800"/>
              <a:chExt cx="402354" cy="5689045"/>
            </a:xfrm>
          </p:grpSpPr>
          <p:sp>
            <p:nvSpPr>
              <p:cNvPr id="26" name="Rectangle 780"/>
              <p:cNvSpPr>
                <a:spLocks noChangeArrowheads="1"/>
              </p:cNvSpPr>
              <p:nvPr/>
            </p:nvSpPr>
            <p:spPr bwMode="auto">
              <a:xfrm>
                <a:off x="1193800" y="5751513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0.0</a:t>
                </a:r>
              </a:p>
            </p:txBody>
          </p:sp>
          <p:sp>
            <p:nvSpPr>
              <p:cNvPr id="27" name="Rectangle 781"/>
              <p:cNvSpPr>
                <a:spLocks noChangeArrowheads="1"/>
              </p:cNvSpPr>
              <p:nvPr/>
            </p:nvSpPr>
            <p:spPr bwMode="auto">
              <a:xfrm>
                <a:off x="1193800" y="5224463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0.2</a:t>
                </a:r>
              </a:p>
            </p:txBody>
          </p:sp>
          <p:sp>
            <p:nvSpPr>
              <p:cNvPr id="28" name="Rectangle 782"/>
              <p:cNvSpPr>
                <a:spLocks noChangeArrowheads="1"/>
              </p:cNvSpPr>
              <p:nvPr/>
            </p:nvSpPr>
            <p:spPr bwMode="auto">
              <a:xfrm>
                <a:off x="1193800" y="4684713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0.4</a:t>
                </a:r>
              </a:p>
            </p:txBody>
          </p:sp>
          <p:sp>
            <p:nvSpPr>
              <p:cNvPr id="29" name="Rectangle 783"/>
              <p:cNvSpPr>
                <a:spLocks noChangeArrowheads="1"/>
              </p:cNvSpPr>
              <p:nvPr/>
            </p:nvSpPr>
            <p:spPr bwMode="auto">
              <a:xfrm>
                <a:off x="1193800" y="4157663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0.6</a:t>
                </a:r>
              </a:p>
            </p:txBody>
          </p:sp>
          <p:sp>
            <p:nvSpPr>
              <p:cNvPr id="30" name="Rectangle 784"/>
              <p:cNvSpPr>
                <a:spLocks noChangeArrowheads="1"/>
              </p:cNvSpPr>
              <p:nvPr/>
            </p:nvSpPr>
            <p:spPr bwMode="auto">
              <a:xfrm>
                <a:off x="1193800" y="3632200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0.8</a:t>
                </a:r>
              </a:p>
            </p:txBody>
          </p:sp>
          <p:sp>
            <p:nvSpPr>
              <p:cNvPr id="31" name="Rectangle 785"/>
              <p:cNvSpPr>
                <a:spLocks noChangeArrowheads="1"/>
              </p:cNvSpPr>
              <p:nvPr/>
            </p:nvSpPr>
            <p:spPr bwMode="auto">
              <a:xfrm>
                <a:off x="1193800" y="3090863"/>
                <a:ext cx="40235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1.0</a:t>
                </a:r>
              </a:p>
            </p:txBody>
          </p:sp>
          <p:sp>
            <p:nvSpPr>
              <p:cNvPr id="32" name="Rectangle 786"/>
              <p:cNvSpPr>
                <a:spLocks noChangeArrowheads="1"/>
              </p:cNvSpPr>
              <p:nvPr/>
            </p:nvSpPr>
            <p:spPr bwMode="auto">
              <a:xfrm>
                <a:off x="1193800" y="2565400"/>
                <a:ext cx="40235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1.2</a:t>
                </a:r>
              </a:p>
            </p:txBody>
          </p:sp>
          <p:sp>
            <p:nvSpPr>
              <p:cNvPr id="33" name="Rectangle 787"/>
              <p:cNvSpPr>
                <a:spLocks noChangeArrowheads="1"/>
              </p:cNvSpPr>
              <p:nvPr/>
            </p:nvSpPr>
            <p:spPr bwMode="auto">
              <a:xfrm>
                <a:off x="1193800" y="2024063"/>
                <a:ext cx="40235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1.4</a:t>
                </a:r>
              </a:p>
            </p:txBody>
          </p:sp>
          <p:sp>
            <p:nvSpPr>
              <p:cNvPr id="34" name="Rectangle 788"/>
              <p:cNvSpPr>
                <a:spLocks noChangeArrowheads="1"/>
              </p:cNvSpPr>
              <p:nvPr/>
            </p:nvSpPr>
            <p:spPr bwMode="auto">
              <a:xfrm>
                <a:off x="1193800" y="1498600"/>
                <a:ext cx="40235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1.6</a:t>
                </a:r>
              </a:p>
            </p:txBody>
          </p:sp>
          <p:sp>
            <p:nvSpPr>
              <p:cNvPr id="35" name="Rectangle 789"/>
              <p:cNvSpPr>
                <a:spLocks noChangeArrowheads="1"/>
              </p:cNvSpPr>
              <p:nvPr/>
            </p:nvSpPr>
            <p:spPr bwMode="auto">
              <a:xfrm>
                <a:off x="1193800" y="971550"/>
                <a:ext cx="40235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1.8</a:t>
                </a:r>
              </a:p>
            </p:txBody>
          </p:sp>
          <p:sp>
            <p:nvSpPr>
              <p:cNvPr id="36" name="Rectangle 790"/>
              <p:cNvSpPr>
                <a:spLocks noChangeArrowheads="1"/>
              </p:cNvSpPr>
              <p:nvPr/>
            </p:nvSpPr>
            <p:spPr bwMode="auto">
              <a:xfrm>
                <a:off x="1193800" y="431800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2.0</a:t>
                </a:r>
              </a:p>
            </p:txBody>
          </p:sp>
        </p:grpSp>
        <p:grpSp>
          <p:nvGrpSpPr>
            <p:cNvPr id="11" name="Gruppo 813"/>
            <p:cNvGrpSpPr/>
            <p:nvPr/>
          </p:nvGrpSpPr>
          <p:grpSpPr>
            <a:xfrm>
              <a:off x="1522413" y="6000750"/>
              <a:ext cx="7116874" cy="323165"/>
              <a:chOff x="1535113" y="6102350"/>
              <a:chExt cx="7116874" cy="323165"/>
            </a:xfrm>
          </p:grpSpPr>
          <p:sp>
            <p:nvSpPr>
              <p:cNvPr id="12" name="Rectangle 791"/>
              <p:cNvSpPr>
                <a:spLocks noChangeArrowheads="1"/>
              </p:cNvSpPr>
              <p:nvPr/>
            </p:nvSpPr>
            <p:spPr bwMode="auto">
              <a:xfrm>
                <a:off x="1535113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0.0</a:t>
                </a:r>
              </a:p>
            </p:txBody>
          </p:sp>
          <p:sp>
            <p:nvSpPr>
              <p:cNvPr id="13" name="Rectangle 792"/>
              <p:cNvSpPr>
                <a:spLocks noChangeArrowheads="1"/>
              </p:cNvSpPr>
              <p:nvPr/>
            </p:nvSpPr>
            <p:spPr bwMode="auto">
              <a:xfrm>
                <a:off x="20542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0.2</a:t>
                </a:r>
              </a:p>
            </p:txBody>
          </p:sp>
          <p:sp>
            <p:nvSpPr>
              <p:cNvPr id="14" name="Rectangle 793"/>
              <p:cNvSpPr>
                <a:spLocks noChangeArrowheads="1"/>
              </p:cNvSpPr>
              <p:nvPr/>
            </p:nvSpPr>
            <p:spPr bwMode="auto">
              <a:xfrm>
                <a:off x="25749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0.4</a:t>
                </a:r>
              </a:p>
            </p:txBody>
          </p:sp>
          <p:sp>
            <p:nvSpPr>
              <p:cNvPr id="15" name="Rectangle 794"/>
              <p:cNvSpPr>
                <a:spLocks noChangeArrowheads="1"/>
              </p:cNvSpPr>
              <p:nvPr/>
            </p:nvSpPr>
            <p:spPr bwMode="auto">
              <a:xfrm>
                <a:off x="3109913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0.6</a:t>
                </a:r>
              </a:p>
            </p:txBody>
          </p:sp>
          <p:sp>
            <p:nvSpPr>
              <p:cNvPr id="16" name="Rectangle 795"/>
              <p:cNvSpPr>
                <a:spLocks noChangeArrowheads="1"/>
              </p:cNvSpPr>
              <p:nvPr/>
            </p:nvSpPr>
            <p:spPr bwMode="auto">
              <a:xfrm>
                <a:off x="36290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0.8</a:t>
                </a:r>
              </a:p>
            </p:txBody>
          </p:sp>
          <p:sp>
            <p:nvSpPr>
              <p:cNvPr id="17" name="Rectangle 796"/>
              <p:cNvSpPr>
                <a:spLocks noChangeArrowheads="1"/>
              </p:cNvSpPr>
              <p:nvPr/>
            </p:nvSpPr>
            <p:spPr bwMode="auto">
              <a:xfrm>
                <a:off x="41497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1.0</a:t>
                </a:r>
              </a:p>
            </p:txBody>
          </p:sp>
          <p:sp>
            <p:nvSpPr>
              <p:cNvPr id="18" name="Rectangle 797"/>
              <p:cNvSpPr>
                <a:spLocks noChangeArrowheads="1"/>
              </p:cNvSpPr>
              <p:nvPr/>
            </p:nvSpPr>
            <p:spPr bwMode="auto">
              <a:xfrm>
                <a:off x="46704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1.2</a:t>
                </a:r>
              </a:p>
            </p:txBody>
          </p:sp>
          <p:sp>
            <p:nvSpPr>
              <p:cNvPr id="19" name="Rectangle 798"/>
              <p:cNvSpPr>
                <a:spLocks noChangeArrowheads="1"/>
              </p:cNvSpPr>
              <p:nvPr/>
            </p:nvSpPr>
            <p:spPr bwMode="auto">
              <a:xfrm>
                <a:off x="51911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1.4</a:t>
                </a:r>
              </a:p>
            </p:txBody>
          </p:sp>
          <p:sp>
            <p:nvSpPr>
              <p:cNvPr id="20" name="Rectangle 799"/>
              <p:cNvSpPr>
                <a:spLocks noChangeArrowheads="1"/>
              </p:cNvSpPr>
              <p:nvPr/>
            </p:nvSpPr>
            <p:spPr bwMode="auto">
              <a:xfrm>
                <a:off x="5710238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1.6</a:t>
                </a:r>
              </a:p>
            </p:txBody>
          </p:sp>
          <p:sp>
            <p:nvSpPr>
              <p:cNvPr id="21" name="Rectangle 800"/>
              <p:cNvSpPr>
                <a:spLocks noChangeArrowheads="1"/>
              </p:cNvSpPr>
              <p:nvPr/>
            </p:nvSpPr>
            <p:spPr bwMode="auto">
              <a:xfrm>
                <a:off x="6230938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1.8</a:t>
                </a:r>
              </a:p>
            </p:txBody>
          </p:sp>
          <p:sp>
            <p:nvSpPr>
              <p:cNvPr id="22" name="Rectangle 801"/>
              <p:cNvSpPr>
                <a:spLocks noChangeArrowheads="1"/>
              </p:cNvSpPr>
              <p:nvPr/>
            </p:nvSpPr>
            <p:spPr bwMode="auto">
              <a:xfrm>
                <a:off x="6751638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2.0</a:t>
                </a:r>
              </a:p>
            </p:txBody>
          </p:sp>
          <p:sp>
            <p:nvSpPr>
              <p:cNvPr id="23" name="Rectangle 802"/>
              <p:cNvSpPr>
                <a:spLocks noChangeArrowheads="1"/>
              </p:cNvSpPr>
              <p:nvPr/>
            </p:nvSpPr>
            <p:spPr bwMode="auto">
              <a:xfrm>
                <a:off x="7272338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2.2</a:t>
                </a:r>
              </a:p>
            </p:txBody>
          </p:sp>
          <p:sp>
            <p:nvSpPr>
              <p:cNvPr id="24" name="Rectangle 803"/>
              <p:cNvSpPr>
                <a:spLocks noChangeArrowheads="1"/>
              </p:cNvSpPr>
              <p:nvPr/>
            </p:nvSpPr>
            <p:spPr bwMode="auto">
              <a:xfrm>
                <a:off x="7791450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2.4</a:t>
                </a:r>
              </a:p>
            </p:txBody>
          </p:sp>
          <p:sp>
            <p:nvSpPr>
              <p:cNvPr id="25" name="Rectangle 804"/>
              <p:cNvSpPr>
                <a:spLocks noChangeArrowheads="1"/>
              </p:cNvSpPr>
              <p:nvPr/>
            </p:nvSpPr>
            <p:spPr bwMode="auto">
              <a:xfrm>
                <a:off x="8312150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 smtClean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2.6</a:t>
                </a:r>
              </a:p>
            </p:txBody>
          </p:sp>
        </p:grpSp>
      </p:grpSp>
      <p:cxnSp>
        <p:nvCxnSpPr>
          <p:cNvPr id="39" name="Connettore 1 38"/>
          <p:cNvCxnSpPr/>
          <p:nvPr/>
        </p:nvCxnSpPr>
        <p:spPr>
          <a:xfrm flipV="1">
            <a:off x="4312512" y="620688"/>
            <a:ext cx="0" cy="532926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Connettore 1 39"/>
          <p:cNvCxnSpPr/>
          <p:nvPr/>
        </p:nvCxnSpPr>
        <p:spPr>
          <a:xfrm>
            <a:off x="1692275" y="3297238"/>
            <a:ext cx="678497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ttangolo 40"/>
          <p:cNvSpPr/>
          <p:nvPr/>
        </p:nvSpPr>
        <p:spPr>
          <a:xfrm>
            <a:off x="4283968" y="642938"/>
            <a:ext cx="4193282" cy="2642046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Calibri" pitchFamily="34" charset="0"/>
            </a:endParaRPr>
          </a:p>
        </p:txBody>
      </p:sp>
      <p:sp>
        <p:nvSpPr>
          <p:cNvPr id="42" name="Rettangolo 41"/>
          <p:cNvSpPr/>
          <p:nvPr/>
        </p:nvSpPr>
        <p:spPr>
          <a:xfrm>
            <a:off x="3491880" y="642938"/>
            <a:ext cx="4985370" cy="3218110"/>
          </a:xfrm>
          <a:prstGeom prst="rect">
            <a:avLst/>
          </a:pr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Calibri" pitchFamily="34" charset="0"/>
            </a:endParaRPr>
          </a:p>
        </p:txBody>
      </p:sp>
      <p:grpSp>
        <p:nvGrpSpPr>
          <p:cNvPr id="43" name="Gruppo 42"/>
          <p:cNvGrpSpPr/>
          <p:nvPr/>
        </p:nvGrpSpPr>
        <p:grpSpPr>
          <a:xfrm>
            <a:off x="2841626" y="625475"/>
            <a:ext cx="5189537" cy="4608513"/>
            <a:chOff x="2841626" y="625475"/>
            <a:chExt cx="5189537" cy="4608513"/>
          </a:xfrm>
          <a:solidFill>
            <a:srgbClr val="7030A0">
              <a:alpha val="20000"/>
            </a:srgbClr>
          </a:solidFill>
        </p:grpSpPr>
        <p:sp>
          <p:nvSpPr>
            <p:cNvPr id="44" name="Rectangle 12"/>
            <p:cNvSpPr>
              <a:spLocks noChangeArrowheads="1"/>
            </p:cNvSpPr>
            <p:nvPr/>
          </p:nvSpPr>
          <p:spPr bwMode="auto">
            <a:xfrm>
              <a:off x="5527675" y="26035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" name="Rectangle 14"/>
            <p:cNvSpPr>
              <a:spLocks noChangeArrowheads="1"/>
            </p:cNvSpPr>
            <p:nvPr/>
          </p:nvSpPr>
          <p:spPr bwMode="auto">
            <a:xfrm>
              <a:off x="5527675" y="26035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" name="Rectangle 15"/>
            <p:cNvSpPr>
              <a:spLocks noChangeArrowheads="1"/>
            </p:cNvSpPr>
            <p:nvPr/>
          </p:nvSpPr>
          <p:spPr bwMode="auto">
            <a:xfrm>
              <a:off x="5892800" y="23463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" name="Rectangle 17"/>
            <p:cNvSpPr>
              <a:spLocks noChangeArrowheads="1"/>
            </p:cNvSpPr>
            <p:nvPr/>
          </p:nvSpPr>
          <p:spPr bwMode="auto">
            <a:xfrm>
              <a:off x="5892800" y="23463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" name="Rectangle 18"/>
            <p:cNvSpPr>
              <a:spLocks noChangeArrowheads="1"/>
            </p:cNvSpPr>
            <p:nvPr/>
          </p:nvSpPr>
          <p:spPr bwMode="auto">
            <a:xfrm>
              <a:off x="5457825" y="2503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" name="Rectangle 20"/>
            <p:cNvSpPr>
              <a:spLocks noChangeArrowheads="1"/>
            </p:cNvSpPr>
            <p:nvPr/>
          </p:nvSpPr>
          <p:spPr bwMode="auto">
            <a:xfrm>
              <a:off x="5457825" y="2503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" name="Rectangle 21"/>
            <p:cNvSpPr>
              <a:spLocks noChangeArrowheads="1"/>
            </p:cNvSpPr>
            <p:nvPr/>
          </p:nvSpPr>
          <p:spPr bwMode="auto">
            <a:xfrm>
              <a:off x="5275263" y="25892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" name="Rectangle 23"/>
            <p:cNvSpPr>
              <a:spLocks noChangeArrowheads="1"/>
            </p:cNvSpPr>
            <p:nvPr/>
          </p:nvSpPr>
          <p:spPr bwMode="auto">
            <a:xfrm>
              <a:off x="5275263" y="25892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" name="Rectangle 24"/>
            <p:cNvSpPr>
              <a:spLocks noChangeArrowheads="1"/>
            </p:cNvSpPr>
            <p:nvPr/>
          </p:nvSpPr>
          <p:spPr bwMode="auto">
            <a:xfrm>
              <a:off x="5218113" y="24892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" name="Rectangle 26"/>
            <p:cNvSpPr>
              <a:spLocks noChangeArrowheads="1"/>
            </p:cNvSpPr>
            <p:nvPr/>
          </p:nvSpPr>
          <p:spPr bwMode="auto">
            <a:xfrm>
              <a:off x="5218113" y="24892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" name="Rectangle 27"/>
            <p:cNvSpPr>
              <a:spLocks noChangeArrowheads="1"/>
            </p:cNvSpPr>
            <p:nvPr/>
          </p:nvSpPr>
          <p:spPr bwMode="auto">
            <a:xfrm>
              <a:off x="5429250" y="24892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" name="Rectangle 29"/>
            <p:cNvSpPr>
              <a:spLocks noChangeArrowheads="1"/>
            </p:cNvSpPr>
            <p:nvPr/>
          </p:nvSpPr>
          <p:spPr bwMode="auto">
            <a:xfrm>
              <a:off x="5429250" y="24892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" name="Rectangle 30"/>
            <p:cNvSpPr>
              <a:spLocks noChangeArrowheads="1"/>
            </p:cNvSpPr>
            <p:nvPr/>
          </p:nvSpPr>
          <p:spPr bwMode="auto">
            <a:xfrm>
              <a:off x="5683250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" name="Rectangle 32"/>
            <p:cNvSpPr>
              <a:spLocks noChangeArrowheads="1"/>
            </p:cNvSpPr>
            <p:nvPr/>
          </p:nvSpPr>
          <p:spPr bwMode="auto">
            <a:xfrm>
              <a:off x="5683250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" name="Rectangle 33"/>
            <p:cNvSpPr>
              <a:spLocks noChangeArrowheads="1"/>
            </p:cNvSpPr>
            <p:nvPr/>
          </p:nvSpPr>
          <p:spPr bwMode="auto">
            <a:xfrm>
              <a:off x="5345113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" name="Rectangle 35"/>
            <p:cNvSpPr>
              <a:spLocks noChangeArrowheads="1"/>
            </p:cNvSpPr>
            <p:nvPr/>
          </p:nvSpPr>
          <p:spPr bwMode="auto">
            <a:xfrm>
              <a:off x="5345113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" name="Rectangle 36"/>
            <p:cNvSpPr>
              <a:spLocks noChangeArrowheads="1"/>
            </p:cNvSpPr>
            <p:nvPr/>
          </p:nvSpPr>
          <p:spPr bwMode="auto">
            <a:xfrm>
              <a:off x="5345113" y="24034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" name="Rectangle 38"/>
            <p:cNvSpPr>
              <a:spLocks noChangeArrowheads="1"/>
            </p:cNvSpPr>
            <p:nvPr/>
          </p:nvSpPr>
          <p:spPr bwMode="auto">
            <a:xfrm>
              <a:off x="5345113" y="24034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" name="Rectangle 39"/>
            <p:cNvSpPr>
              <a:spLocks noChangeArrowheads="1"/>
            </p:cNvSpPr>
            <p:nvPr/>
          </p:nvSpPr>
          <p:spPr bwMode="auto">
            <a:xfrm>
              <a:off x="5316538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" name="Rectangle 41"/>
            <p:cNvSpPr>
              <a:spLocks noChangeArrowheads="1"/>
            </p:cNvSpPr>
            <p:nvPr/>
          </p:nvSpPr>
          <p:spPr bwMode="auto">
            <a:xfrm>
              <a:off x="5316538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" name="Rectangle 42"/>
            <p:cNvSpPr>
              <a:spLocks noChangeArrowheads="1"/>
            </p:cNvSpPr>
            <p:nvPr/>
          </p:nvSpPr>
          <p:spPr bwMode="auto">
            <a:xfrm>
              <a:off x="5443538" y="23463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" name="Rectangle 44"/>
            <p:cNvSpPr>
              <a:spLocks noChangeArrowheads="1"/>
            </p:cNvSpPr>
            <p:nvPr/>
          </p:nvSpPr>
          <p:spPr bwMode="auto">
            <a:xfrm>
              <a:off x="5443538" y="23463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" name="Rectangle 45"/>
            <p:cNvSpPr>
              <a:spLocks noChangeArrowheads="1"/>
            </p:cNvSpPr>
            <p:nvPr/>
          </p:nvSpPr>
          <p:spPr bwMode="auto">
            <a:xfrm>
              <a:off x="5626100" y="24749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" name="Rectangle 47"/>
            <p:cNvSpPr>
              <a:spLocks noChangeArrowheads="1"/>
            </p:cNvSpPr>
            <p:nvPr/>
          </p:nvSpPr>
          <p:spPr bwMode="auto">
            <a:xfrm>
              <a:off x="5626100" y="24749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" name="Rectangle 48"/>
            <p:cNvSpPr>
              <a:spLocks noChangeArrowheads="1"/>
            </p:cNvSpPr>
            <p:nvPr/>
          </p:nvSpPr>
          <p:spPr bwMode="auto">
            <a:xfrm>
              <a:off x="5162550" y="27162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" name="Rectangle 50"/>
            <p:cNvSpPr>
              <a:spLocks noChangeArrowheads="1"/>
            </p:cNvSpPr>
            <p:nvPr/>
          </p:nvSpPr>
          <p:spPr bwMode="auto">
            <a:xfrm>
              <a:off x="5162550" y="27162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" name="Rectangle 51"/>
            <p:cNvSpPr>
              <a:spLocks noChangeArrowheads="1"/>
            </p:cNvSpPr>
            <p:nvPr/>
          </p:nvSpPr>
          <p:spPr bwMode="auto">
            <a:xfrm>
              <a:off x="5513388" y="25034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" name="Rectangle 53"/>
            <p:cNvSpPr>
              <a:spLocks noChangeArrowheads="1"/>
            </p:cNvSpPr>
            <p:nvPr/>
          </p:nvSpPr>
          <p:spPr bwMode="auto">
            <a:xfrm>
              <a:off x="5513388" y="25034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" name="Rectangle 54"/>
            <p:cNvSpPr>
              <a:spLocks noChangeArrowheads="1"/>
            </p:cNvSpPr>
            <p:nvPr/>
          </p:nvSpPr>
          <p:spPr bwMode="auto">
            <a:xfrm>
              <a:off x="5443538" y="2503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" name="Rectangle 56"/>
            <p:cNvSpPr>
              <a:spLocks noChangeArrowheads="1"/>
            </p:cNvSpPr>
            <p:nvPr/>
          </p:nvSpPr>
          <p:spPr bwMode="auto">
            <a:xfrm>
              <a:off x="5443538" y="2503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" name="Rectangle 57"/>
            <p:cNvSpPr>
              <a:spLocks noChangeArrowheads="1"/>
            </p:cNvSpPr>
            <p:nvPr/>
          </p:nvSpPr>
          <p:spPr bwMode="auto">
            <a:xfrm>
              <a:off x="5935663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" name="Rectangle 59"/>
            <p:cNvSpPr>
              <a:spLocks noChangeArrowheads="1"/>
            </p:cNvSpPr>
            <p:nvPr/>
          </p:nvSpPr>
          <p:spPr bwMode="auto">
            <a:xfrm>
              <a:off x="5935663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" name="Rectangle 60"/>
            <p:cNvSpPr>
              <a:spLocks noChangeArrowheads="1"/>
            </p:cNvSpPr>
            <p:nvPr/>
          </p:nvSpPr>
          <p:spPr bwMode="auto">
            <a:xfrm>
              <a:off x="5949950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" name="Rectangle 62"/>
            <p:cNvSpPr>
              <a:spLocks noChangeArrowheads="1"/>
            </p:cNvSpPr>
            <p:nvPr/>
          </p:nvSpPr>
          <p:spPr bwMode="auto">
            <a:xfrm>
              <a:off x="5949950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" name="Rectangle 63"/>
            <p:cNvSpPr>
              <a:spLocks noChangeArrowheads="1"/>
            </p:cNvSpPr>
            <p:nvPr/>
          </p:nvSpPr>
          <p:spPr bwMode="auto">
            <a:xfrm>
              <a:off x="5949950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" name="Rectangle 65"/>
            <p:cNvSpPr>
              <a:spLocks noChangeArrowheads="1"/>
            </p:cNvSpPr>
            <p:nvPr/>
          </p:nvSpPr>
          <p:spPr bwMode="auto">
            <a:xfrm>
              <a:off x="5949950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" name="Rectangle 66"/>
            <p:cNvSpPr>
              <a:spLocks noChangeArrowheads="1"/>
            </p:cNvSpPr>
            <p:nvPr/>
          </p:nvSpPr>
          <p:spPr bwMode="auto">
            <a:xfrm>
              <a:off x="5935663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" name="Rectangle 68"/>
            <p:cNvSpPr>
              <a:spLocks noChangeArrowheads="1"/>
            </p:cNvSpPr>
            <p:nvPr/>
          </p:nvSpPr>
          <p:spPr bwMode="auto">
            <a:xfrm>
              <a:off x="5935663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" name="Rectangle 69"/>
            <p:cNvSpPr>
              <a:spLocks noChangeArrowheads="1"/>
            </p:cNvSpPr>
            <p:nvPr/>
          </p:nvSpPr>
          <p:spPr bwMode="auto">
            <a:xfrm>
              <a:off x="5822950" y="25463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" name="Rectangle 71"/>
            <p:cNvSpPr>
              <a:spLocks noChangeArrowheads="1"/>
            </p:cNvSpPr>
            <p:nvPr/>
          </p:nvSpPr>
          <p:spPr bwMode="auto">
            <a:xfrm>
              <a:off x="5822950" y="25463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" name="Rectangle 72"/>
            <p:cNvSpPr>
              <a:spLocks noChangeArrowheads="1"/>
            </p:cNvSpPr>
            <p:nvPr/>
          </p:nvSpPr>
          <p:spPr bwMode="auto">
            <a:xfrm>
              <a:off x="5978525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" name="Rectangle 74"/>
            <p:cNvSpPr>
              <a:spLocks noChangeArrowheads="1"/>
            </p:cNvSpPr>
            <p:nvPr/>
          </p:nvSpPr>
          <p:spPr bwMode="auto">
            <a:xfrm>
              <a:off x="5978525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" name="Rectangle 75"/>
            <p:cNvSpPr>
              <a:spLocks noChangeArrowheads="1"/>
            </p:cNvSpPr>
            <p:nvPr/>
          </p:nvSpPr>
          <p:spPr bwMode="auto">
            <a:xfrm>
              <a:off x="5865813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" name="Rectangle 77"/>
            <p:cNvSpPr>
              <a:spLocks noChangeArrowheads="1"/>
            </p:cNvSpPr>
            <p:nvPr/>
          </p:nvSpPr>
          <p:spPr bwMode="auto">
            <a:xfrm>
              <a:off x="5865813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" name="Rectangle 78"/>
            <p:cNvSpPr>
              <a:spLocks noChangeArrowheads="1"/>
            </p:cNvSpPr>
            <p:nvPr/>
          </p:nvSpPr>
          <p:spPr bwMode="auto">
            <a:xfrm>
              <a:off x="5654675" y="24749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" name="Rectangle 80"/>
            <p:cNvSpPr>
              <a:spLocks noChangeArrowheads="1"/>
            </p:cNvSpPr>
            <p:nvPr/>
          </p:nvSpPr>
          <p:spPr bwMode="auto">
            <a:xfrm>
              <a:off x="5654675" y="24749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" name="Rectangle 81"/>
            <p:cNvSpPr>
              <a:spLocks noChangeArrowheads="1"/>
            </p:cNvSpPr>
            <p:nvPr/>
          </p:nvSpPr>
          <p:spPr bwMode="auto">
            <a:xfrm>
              <a:off x="5865813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" name="Rectangle 83"/>
            <p:cNvSpPr>
              <a:spLocks noChangeArrowheads="1"/>
            </p:cNvSpPr>
            <p:nvPr/>
          </p:nvSpPr>
          <p:spPr bwMode="auto">
            <a:xfrm>
              <a:off x="5865813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" name="Rectangle 84"/>
            <p:cNvSpPr>
              <a:spLocks noChangeArrowheads="1"/>
            </p:cNvSpPr>
            <p:nvPr/>
          </p:nvSpPr>
          <p:spPr bwMode="auto">
            <a:xfrm>
              <a:off x="4740275" y="33416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" name="Rectangle 86"/>
            <p:cNvSpPr>
              <a:spLocks noChangeArrowheads="1"/>
            </p:cNvSpPr>
            <p:nvPr/>
          </p:nvSpPr>
          <p:spPr bwMode="auto">
            <a:xfrm>
              <a:off x="4740275" y="33416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" name="Rectangle 87"/>
            <p:cNvSpPr>
              <a:spLocks noChangeArrowheads="1"/>
            </p:cNvSpPr>
            <p:nvPr/>
          </p:nvSpPr>
          <p:spPr bwMode="auto">
            <a:xfrm>
              <a:off x="3924300" y="40814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" name="Rectangle 89"/>
            <p:cNvSpPr>
              <a:spLocks noChangeArrowheads="1"/>
            </p:cNvSpPr>
            <p:nvPr/>
          </p:nvSpPr>
          <p:spPr bwMode="auto">
            <a:xfrm>
              <a:off x="3924300" y="40814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" name="Rectangle 90"/>
            <p:cNvSpPr>
              <a:spLocks noChangeArrowheads="1"/>
            </p:cNvSpPr>
            <p:nvPr/>
          </p:nvSpPr>
          <p:spPr bwMode="auto">
            <a:xfrm>
              <a:off x="4699000" y="36274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" name="Rectangle 92"/>
            <p:cNvSpPr>
              <a:spLocks noChangeArrowheads="1"/>
            </p:cNvSpPr>
            <p:nvPr/>
          </p:nvSpPr>
          <p:spPr bwMode="auto">
            <a:xfrm>
              <a:off x="4699000" y="36274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" name="Rectangle 93"/>
            <p:cNvSpPr>
              <a:spLocks noChangeArrowheads="1"/>
            </p:cNvSpPr>
            <p:nvPr/>
          </p:nvSpPr>
          <p:spPr bwMode="auto">
            <a:xfrm>
              <a:off x="4810125" y="30432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" name="Rectangle 95"/>
            <p:cNvSpPr>
              <a:spLocks noChangeArrowheads="1"/>
            </p:cNvSpPr>
            <p:nvPr/>
          </p:nvSpPr>
          <p:spPr bwMode="auto">
            <a:xfrm>
              <a:off x="4810125" y="30432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" name="Rectangle 96"/>
            <p:cNvSpPr>
              <a:spLocks noChangeArrowheads="1"/>
            </p:cNvSpPr>
            <p:nvPr/>
          </p:nvSpPr>
          <p:spPr bwMode="auto">
            <a:xfrm>
              <a:off x="3952875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" name="Rectangle 98"/>
            <p:cNvSpPr>
              <a:spLocks noChangeArrowheads="1"/>
            </p:cNvSpPr>
            <p:nvPr/>
          </p:nvSpPr>
          <p:spPr bwMode="auto">
            <a:xfrm>
              <a:off x="3952875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" name="Rectangle 99"/>
            <p:cNvSpPr>
              <a:spLocks noChangeArrowheads="1"/>
            </p:cNvSpPr>
            <p:nvPr/>
          </p:nvSpPr>
          <p:spPr bwMode="auto">
            <a:xfrm>
              <a:off x="3825875" y="38544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" name="Rectangle 101"/>
            <p:cNvSpPr>
              <a:spLocks noChangeArrowheads="1"/>
            </p:cNvSpPr>
            <p:nvPr/>
          </p:nvSpPr>
          <p:spPr bwMode="auto">
            <a:xfrm>
              <a:off x="3825875" y="38544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" name="Rectangle 102"/>
            <p:cNvSpPr>
              <a:spLocks noChangeArrowheads="1"/>
            </p:cNvSpPr>
            <p:nvPr/>
          </p:nvSpPr>
          <p:spPr bwMode="auto">
            <a:xfrm>
              <a:off x="4711700" y="32146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" name="Rectangle 104"/>
            <p:cNvSpPr>
              <a:spLocks noChangeArrowheads="1"/>
            </p:cNvSpPr>
            <p:nvPr/>
          </p:nvSpPr>
          <p:spPr bwMode="auto">
            <a:xfrm>
              <a:off x="4711700" y="32146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" name="Rectangle 105"/>
            <p:cNvSpPr>
              <a:spLocks noChangeArrowheads="1"/>
            </p:cNvSpPr>
            <p:nvPr/>
          </p:nvSpPr>
          <p:spPr bwMode="auto">
            <a:xfrm>
              <a:off x="5499100" y="28305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" name="Rectangle 107"/>
            <p:cNvSpPr>
              <a:spLocks noChangeArrowheads="1"/>
            </p:cNvSpPr>
            <p:nvPr/>
          </p:nvSpPr>
          <p:spPr bwMode="auto">
            <a:xfrm>
              <a:off x="5499100" y="28305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" name="Rectangle 108"/>
            <p:cNvSpPr>
              <a:spLocks noChangeArrowheads="1"/>
            </p:cNvSpPr>
            <p:nvPr/>
          </p:nvSpPr>
          <p:spPr bwMode="auto">
            <a:xfrm>
              <a:off x="4670425" y="30432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" name="Rectangle 110"/>
            <p:cNvSpPr>
              <a:spLocks noChangeArrowheads="1"/>
            </p:cNvSpPr>
            <p:nvPr/>
          </p:nvSpPr>
          <p:spPr bwMode="auto">
            <a:xfrm>
              <a:off x="4670425" y="30432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" name="Rectangle 111"/>
            <p:cNvSpPr>
              <a:spLocks noChangeArrowheads="1"/>
            </p:cNvSpPr>
            <p:nvPr/>
          </p:nvSpPr>
          <p:spPr bwMode="auto">
            <a:xfrm>
              <a:off x="5400675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" name="Rectangle 113"/>
            <p:cNvSpPr>
              <a:spLocks noChangeArrowheads="1"/>
            </p:cNvSpPr>
            <p:nvPr/>
          </p:nvSpPr>
          <p:spPr bwMode="auto">
            <a:xfrm>
              <a:off x="5400675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" name="Rectangle 114"/>
            <p:cNvSpPr>
              <a:spLocks noChangeArrowheads="1"/>
            </p:cNvSpPr>
            <p:nvPr/>
          </p:nvSpPr>
          <p:spPr bwMode="auto">
            <a:xfrm>
              <a:off x="4557713" y="34274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" name="Rectangle 116"/>
            <p:cNvSpPr>
              <a:spLocks noChangeArrowheads="1"/>
            </p:cNvSpPr>
            <p:nvPr/>
          </p:nvSpPr>
          <p:spPr bwMode="auto">
            <a:xfrm>
              <a:off x="4557713" y="34274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" name="Rectangle 117"/>
            <p:cNvSpPr>
              <a:spLocks noChangeArrowheads="1"/>
            </p:cNvSpPr>
            <p:nvPr/>
          </p:nvSpPr>
          <p:spPr bwMode="auto">
            <a:xfrm>
              <a:off x="5203825" y="26590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" name="Rectangle 119"/>
            <p:cNvSpPr>
              <a:spLocks noChangeArrowheads="1"/>
            </p:cNvSpPr>
            <p:nvPr/>
          </p:nvSpPr>
          <p:spPr bwMode="auto">
            <a:xfrm>
              <a:off x="5203825" y="26590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" name="Rectangle 120"/>
            <p:cNvSpPr>
              <a:spLocks noChangeArrowheads="1"/>
            </p:cNvSpPr>
            <p:nvPr/>
          </p:nvSpPr>
          <p:spPr bwMode="auto">
            <a:xfrm>
              <a:off x="5640388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" name="Rectangle 122"/>
            <p:cNvSpPr>
              <a:spLocks noChangeArrowheads="1"/>
            </p:cNvSpPr>
            <p:nvPr/>
          </p:nvSpPr>
          <p:spPr bwMode="auto">
            <a:xfrm>
              <a:off x="5640388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" name="Rectangle 123"/>
            <p:cNvSpPr>
              <a:spLocks noChangeArrowheads="1"/>
            </p:cNvSpPr>
            <p:nvPr/>
          </p:nvSpPr>
          <p:spPr bwMode="auto">
            <a:xfrm>
              <a:off x="5414963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" name="Rectangle 125"/>
            <p:cNvSpPr>
              <a:spLocks noChangeArrowheads="1"/>
            </p:cNvSpPr>
            <p:nvPr/>
          </p:nvSpPr>
          <p:spPr bwMode="auto">
            <a:xfrm>
              <a:off x="5414963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" name="Rectangle 126"/>
            <p:cNvSpPr>
              <a:spLocks noChangeArrowheads="1"/>
            </p:cNvSpPr>
            <p:nvPr/>
          </p:nvSpPr>
          <p:spPr bwMode="auto">
            <a:xfrm>
              <a:off x="5289550" y="28305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" name="Rectangle 128"/>
            <p:cNvSpPr>
              <a:spLocks noChangeArrowheads="1"/>
            </p:cNvSpPr>
            <p:nvPr/>
          </p:nvSpPr>
          <p:spPr bwMode="auto">
            <a:xfrm>
              <a:off x="5289550" y="28305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" name="Rectangle 129"/>
            <p:cNvSpPr>
              <a:spLocks noChangeArrowheads="1"/>
            </p:cNvSpPr>
            <p:nvPr/>
          </p:nvSpPr>
          <p:spPr bwMode="auto">
            <a:xfrm>
              <a:off x="5316538" y="25034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" name="Rectangle 131"/>
            <p:cNvSpPr>
              <a:spLocks noChangeArrowheads="1"/>
            </p:cNvSpPr>
            <p:nvPr/>
          </p:nvSpPr>
          <p:spPr bwMode="auto">
            <a:xfrm>
              <a:off x="5316538" y="25034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" name="Rectangle 132"/>
            <p:cNvSpPr>
              <a:spLocks noChangeArrowheads="1"/>
            </p:cNvSpPr>
            <p:nvPr/>
          </p:nvSpPr>
          <p:spPr bwMode="auto">
            <a:xfrm>
              <a:off x="4375150" y="34845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" name="Rectangle 134"/>
            <p:cNvSpPr>
              <a:spLocks noChangeArrowheads="1"/>
            </p:cNvSpPr>
            <p:nvPr/>
          </p:nvSpPr>
          <p:spPr bwMode="auto">
            <a:xfrm>
              <a:off x="4375150" y="34845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" name="Rectangle 135"/>
            <p:cNvSpPr>
              <a:spLocks noChangeArrowheads="1"/>
            </p:cNvSpPr>
            <p:nvPr/>
          </p:nvSpPr>
          <p:spPr bwMode="auto">
            <a:xfrm>
              <a:off x="3981450" y="38544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" name="Rectangle 137"/>
            <p:cNvSpPr>
              <a:spLocks noChangeArrowheads="1"/>
            </p:cNvSpPr>
            <p:nvPr/>
          </p:nvSpPr>
          <p:spPr bwMode="auto">
            <a:xfrm>
              <a:off x="3981450" y="38544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" name="Rectangle 138"/>
            <p:cNvSpPr>
              <a:spLocks noChangeArrowheads="1"/>
            </p:cNvSpPr>
            <p:nvPr/>
          </p:nvSpPr>
          <p:spPr bwMode="auto">
            <a:xfrm>
              <a:off x="4895850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" name="Rectangle 140"/>
            <p:cNvSpPr>
              <a:spLocks noChangeArrowheads="1"/>
            </p:cNvSpPr>
            <p:nvPr/>
          </p:nvSpPr>
          <p:spPr bwMode="auto">
            <a:xfrm>
              <a:off x="4895850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" name="Rectangle 141"/>
            <p:cNvSpPr>
              <a:spLocks noChangeArrowheads="1"/>
            </p:cNvSpPr>
            <p:nvPr/>
          </p:nvSpPr>
          <p:spPr bwMode="auto">
            <a:xfrm>
              <a:off x="4740275" y="31432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" name="Rectangle 143"/>
            <p:cNvSpPr>
              <a:spLocks noChangeArrowheads="1"/>
            </p:cNvSpPr>
            <p:nvPr/>
          </p:nvSpPr>
          <p:spPr bwMode="auto">
            <a:xfrm>
              <a:off x="4740275" y="31432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" name="Rectangle 144"/>
            <p:cNvSpPr>
              <a:spLocks noChangeArrowheads="1"/>
            </p:cNvSpPr>
            <p:nvPr/>
          </p:nvSpPr>
          <p:spPr bwMode="auto">
            <a:xfrm>
              <a:off x="4135438" y="3725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" name="Rectangle 146"/>
            <p:cNvSpPr>
              <a:spLocks noChangeArrowheads="1"/>
            </p:cNvSpPr>
            <p:nvPr/>
          </p:nvSpPr>
          <p:spPr bwMode="auto">
            <a:xfrm>
              <a:off x="4135438" y="3725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" name="Rectangle 147"/>
            <p:cNvSpPr>
              <a:spLocks noChangeArrowheads="1"/>
            </p:cNvSpPr>
            <p:nvPr/>
          </p:nvSpPr>
          <p:spPr bwMode="auto">
            <a:xfrm>
              <a:off x="4164013" y="37115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" name="Rectangle 149"/>
            <p:cNvSpPr>
              <a:spLocks noChangeArrowheads="1"/>
            </p:cNvSpPr>
            <p:nvPr/>
          </p:nvSpPr>
          <p:spPr bwMode="auto">
            <a:xfrm>
              <a:off x="4164013" y="37115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" name="Rectangle 150"/>
            <p:cNvSpPr>
              <a:spLocks noChangeArrowheads="1"/>
            </p:cNvSpPr>
            <p:nvPr/>
          </p:nvSpPr>
          <p:spPr bwMode="auto">
            <a:xfrm>
              <a:off x="4502150" y="33147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" name="Rectangle 152"/>
            <p:cNvSpPr>
              <a:spLocks noChangeArrowheads="1"/>
            </p:cNvSpPr>
            <p:nvPr/>
          </p:nvSpPr>
          <p:spPr bwMode="auto">
            <a:xfrm>
              <a:off x="4502150" y="33147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" name="Rectangle 153"/>
            <p:cNvSpPr>
              <a:spLocks noChangeArrowheads="1"/>
            </p:cNvSpPr>
            <p:nvPr/>
          </p:nvSpPr>
          <p:spPr bwMode="auto">
            <a:xfrm>
              <a:off x="4094163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" name="Rectangle 155"/>
            <p:cNvSpPr>
              <a:spLocks noChangeArrowheads="1"/>
            </p:cNvSpPr>
            <p:nvPr/>
          </p:nvSpPr>
          <p:spPr bwMode="auto">
            <a:xfrm>
              <a:off x="4094163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" name="Rectangle 156"/>
            <p:cNvSpPr>
              <a:spLocks noChangeArrowheads="1"/>
            </p:cNvSpPr>
            <p:nvPr/>
          </p:nvSpPr>
          <p:spPr bwMode="auto">
            <a:xfrm>
              <a:off x="4430713" y="33988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" name="Rectangle 158"/>
            <p:cNvSpPr>
              <a:spLocks noChangeArrowheads="1"/>
            </p:cNvSpPr>
            <p:nvPr/>
          </p:nvSpPr>
          <p:spPr bwMode="auto">
            <a:xfrm>
              <a:off x="4430713" y="33988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" name="Rectangle 159"/>
            <p:cNvSpPr>
              <a:spLocks noChangeArrowheads="1"/>
            </p:cNvSpPr>
            <p:nvPr/>
          </p:nvSpPr>
          <p:spPr bwMode="auto">
            <a:xfrm>
              <a:off x="4276725" y="36417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" name="Rectangle 161"/>
            <p:cNvSpPr>
              <a:spLocks noChangeArrowheads="1"/>
            </p:cNvSpPr>
            <p:nvPr/>
          </p:nvSpPr>
          <p:spPr bwMode="auto">
            <a:xfrm>
              <a:off x="4276725" y="36417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" name="Rectangle 162"/>
            <p:cNvSpPr>
              <a:spLocks noChangeArrowheads="1"/>
            </p:cNvSpPr>
            <p:nvPr/>
          </p:nvSpPr>
          <p:spPr bwMode="auto">
            <a:xfrm>
              <a:off x="4010025" y="3840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" name="Rectangle 164"/>
            <p:cNvSpPr>
              <a:spLocks noChangeArrowheads="1"/>
            </p:cNvSpPr>
            <p:nvPr/>
          </p:nvSpPr>
          <p:spPr bwMode="auto">
            <a:xfrm>
              <a:off x="4010025" y="3840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6" name="Rectangle 165"/>
            <p:cNvSpPr>
              <a:spLocks noChangeArrowheads="1"/>
            </p:cNvSpPr>
            <p:nvPr/>
          </p:nvSpPr>
          <p:spPr bwMode="auto">
            <a:xfrm>
              <a:off x="4572000" y="32718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7" name="Rectangle 167"/>
            <p:cNvSpPr>
              <a:spLocks noChangeArrowheads="1"/>
            </p:cNvSpPr>
            <p:nvPr/>
          </p:nvSpPr>
          <p:spPr bwMode="auto">
            <a:xfrm>
              <a:off x="4572000" y="32718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8" name="Rectangle 168"/>
            <p:cNvSpPr>
              <a:spLocks noChangeArrowheads="1"/>
            </p:cNvSpPr>
            <p:nvPr/>
          </p:nvSpPr>
          <p:spPr bwMode="auto">
            <a:xfrm>
              <a:off x="3813175" y="40528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9" name="Rectangle 170"/>
            <p:cNvSpPr>
              <a:spLocks noChangeArrowheads="1"/>
            </p:cNvSpPr>
            <p:nvPr/>
          </p:nvSpPr>
          <p:spPr bwMode="auto">
            <a:xfrm>
              <a:off x="3813175" y="40528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0" name="Rectangle 171"/>
            <p:cNvSpPr>
              <a:spLocks noChangeArrowheads="1"/>
            </p:cNvSpPr>
            <p:nvPr/>
          </p:nvSpPr>
          <p:spPr bwMode="auto">
            <a:xfrm>
              <a:off x="5260975" y="26447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1" name="Rectangle 173"/>
            <p:cNvSpPr>
              <a:spLocks noChangeArrowheads="1"/>
            </p:cNvSpPr>
            <p:nvPr/>
          </p:nvSpPr>
          <p:spPr bwMode="auto">
            <a:xfrm>
              <a:off x="5260975" y="26447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2" name="Rectangle 174"/>
            <p:cNvSpPr>
              <a:spLocks noChangeArrowheads="1"/>
            </p:cNvSpPr>
            <p:nvPr/>
          </p:nvSpPr>
          <p:spPr bwMode="auto">
            <a:xfrm>
              <a:off x="5006975" y="291623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3" name="Rectangle 176"/>
            <p:cNvSpPr>
              <a:spLocks noChangeArrowheads="1"/>
            </p:cNvSpPr>
            <p:nvPr/>
          </p:nvSpPr>
          <p:spPr bwMode="auto">
            <a:xfrm>
              <a:off x="5006975" y="291623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4" name="Rectangle 177"/>
            <p:cNvSpPr>
              <a:spLocks noChangeArrowheads="1"/>
            </p:cNvSpPr>
            <p:nvPr/>
          </p:nvSpPr>
          <p:spPr bwMode="auto">
            <a:xfrm>
              <a:off x="5092700" y="28733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5" name="Rectangle 179"/>
            <p:cNvSpPr>
              <a:spLocks noChangeArrowheads="1"/>
            </p:cNvSpPr>
            <p:nvPr/>
          </p:nvSpPr>
          <p:spPr bwMode="auto">
            <a:xfrm>
              <a:off x="5092700" y="28733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6" name="Rectangle 180"/>
            <p:cNvSpPr>
              <a:spLocks noChangeArrowheads="1"/>
            </p:cNvSpPr>
            <p:nvPr/>
          </p:nvSpPr>
          <p:spPr bwMode="auto">
            <a:xfrm>
              <a:off x="5330825" y="25606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7" name="Rectangle 182"/>
            <p:cNvSpPr>
              <a:spLocks noChangeArrowheads="1"/>
            </p:cNvSpPr>
            <p:nvPr/>
          </p:nvSpPr>
          <p:spPr bwMode="auto">
            <a:xfrm>
              <a:off x="5330825" y="25606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8" name="Rectangle 183"/>
            <p:cNvSpPr>
              <a:spLocks noChangeArrowheads="1"/>
            </p:cNvSpPr>
            <p:nvPr/>
          </p:nvSpPr>
          <p:spPr bwMode="auto">
            <a:xfrm>
              <a:off x="5176838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9" name="Rectangle 185"/>
            <p:cNvSpPr>
              <a:spLocks noChangeArrowheads="1"/>
            </p:cNvSpPr>
            <p:nvPr/>
          </p:nvSpPr>
          <p:spPr bwMode="auto">
            <a:xfrm>
              <a:off x="5176838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0" name="Rectangle 186"/>
            <p:cNvSpPr>
              <a:spLocks noChangeArrowheads="1"/>
            </p:cNvSpPr>
            <p:nvPr/>
          </p:nvSpPr>
          <p:spPr bwMode="auto">
            <a:xfrm>
              <a:off x="5724525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1" name="Rectangle 188"/>
            <p:cNvSpPr>
              <a:spLocks noChangeArrowheads="1"/>
            </p:cNvSpPr>
            <p:nvPr/>
          </p:nvSpPr>
          <p:spPr bwMode="auto">
            <a:xfrm>
              <a:off x="5724525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2" name="Rectangle 189"/>
            <p:cNvSpPr>
              <a:spLocks noChangeArrowheads="1"/>
            </p:cNvSpPr>
            <p:nvPr/>
          </p:nvSpPr>
          <p:spPr bwMode="auto">
            <a:xfrm>
              <a:off x="4965700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3" name="Rectangle 191"/>
            <p:cNvSpPr>
              <a:spLocks noChangeArrowheads="1"/>
            </p:cNvSpPr>
            <p:nvPr/>
          </p:nvSpPr>
          <p:spPr bwMode="auto">
            <a:xfrm>
              <a:off x="4965700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4" name="Rectangle 192"/>
            <p:cNvSpPr>
              <a:spLocks noChangeArrowheads="1"/>
            </p:cNvSpPr>
            <p:nvPr/>
          </p:nvSpPr>
          <p:spPr bwMode="auto">
            <a:xfrm>
              <a:off x="5330825" y="25177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5" name="Rectangle 194"/>
            <p:cNvSpPr>
              <a:spLocks noChangeArrowheads="1"/>
            </p:cNvSpPr>
            <p:nvPr/>
          </p:nvSpPr>
          <p:spPr bwMode="auto">
            <a:xfrm>
              <a:off x="5330825" y="25177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6" name="Rectangle 195"/>
            <p:cNvSpPr>
              <a:spLocks noChangeArrowheads="1"/>
            </p:cNvSpPr>
            <p:nvPr/>
          </p:nvSpPr>
          <p:spPr bwMode="auto">
            <a:xfrm>
              <a:off x="5486400" y="24177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7" name="Rectangle 197"/>
            <p:cNvSpPr>
              <a:spLocks noChangeArrowheads="1"/>
            </p:cNvSpPr>
            <p:nvPr/>
          </p:nvSpPr>
          <p:spPr bwMode="auto">
            <a:xfrm>
              <a:off x="5486400" y="24177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8" name="Rectangle 198"/>
            <p:cNvSpPr>
              <a:spLocks noChangeArrowheads="1"/>
            </p:cNvSpPr>
            <p:nvPr/>
          </p:nvSpPr>
          <p:spPr bwMode="auto">
            <a:xfrm>
              <a:off x="5302250" y="27305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9" name="Rectangle 200"/>
            <p:cNvSpPr>
              <a:spLocks noChangeArrowheads="1"/>
            </p:cNvSpPr>
            <p:nvPr/>
          </p:nvSpPr>
          <p:spPr bwMode="auto">
            <a:xfrm>
              <a:off x="5302250" y="27305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0" name="Rectangle 201"/>
            <p:cNvSpPr>
              <a:spLocks noChangeArrowheads="1"/>
            </p:cNvSpPr>
            <p:nvPr/>
          </p:nvSpPr>
          <p:spPr bwMode="auto">
            <a:xfrm>
              <a:off x="5556250" y="24320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1" name="Rectangle 203"/>
            <p:cNvSpPr>
              <a:spLocks noChangeArrowheads="1"/>
            </p:cNvSpPr>
            <p:nvPr/>
          </p:nvSpPr>
          <p:spPr bwMode="auto">
            <a:xfrm>
              <a:off x="5556250" y="24320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2" name="Rectangle 204"/>
            <p:cNvSpPr>
              <a:spLocks noChangeArrowheads="1"/>
            </p:cNvSpPr>
            <p:nvPr/>
          </p:nvSpPr>
          <p:spPr bwMode="auto">
            <a:xfrm>
              <a:off x="4318000" y="37401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3" name="Rectangle 207"/>
            <p:cNvSpPr>
              <a:spLocks noChangeArrowheads="1"/>
            </p:cNvSpPr>
            <p:nvPr/>
          </p:nvSpPr>
          <p:spPr bwMode="auto">
            <a:xfrm>
              <a:off x="4318001" y="37401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4" name="Rectangle 208"/>
            <p:cNvSpPr>
              <a:spLocks noChangeArrowheads="1"/>
            </p:cNvSpPr>
            <p:nvPr/>
          </p:nvSpPr>
          <p:spPr bwMode="auto">
            <a:xfrm>
              <a:off x="4502151" y="33274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5" name="Rectangle 210"/>
            <p:cNvSpPr>
              <a:spLocks noChangeArrowheads="1"/>
            </p:cNvSpPr>
            <p:nvPr/>
          </p:nvSpPr>
          <p:spPr bwMode="auto">
            <a:xfrm>
              <a:off x="4502151" y="33274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6" name="Rectangle 211"/>
            <p:cNvSpPr>
              <a:spLocks noChangeArrowheads="1"/>
            </p:cNvSpPr>
            <p:nvPr/>
          </p:nvSpPr>
          <p:spPr bwMode="auto">
            <a:xfrm>
              <a:off x="4627563" y="31432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7" name="Rectangle 213"/>
            <p:cNvSpPr>
              <a:spLocks noChangeArrowheads="1"/>
            </p:cNvSpPr>
            <p:nvPr/>
          </p:nvSpPr>
          <p:spPr bwMode="auto">
            <a:xfrm>
              <a:off x="4627563" y="31432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8" name="Rectangle 214"/>
            <p:cNvSpPr>
              <a:spLocks noChangeArrowheads="1"/>
            </p:cNvSpPr>
            <p:nvPr/>
          </p:nvSpPr>
          <p:spPr bwMode="auto">
            <a:xfrm>
              <a:off x="5006976" y="28733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9" name="Rectangle 216"/>
            <p:cNvSpPr>
              <a:spLocks noChangeArrowheads="1"/>
            </p:cNvSpPr>
            <p:nvPr/>
          </p:nvSpPr>
          <p:spPr bwMode="auto">
            <a:xfrm>
              <a:off x="5006976" y="28733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0" name="Rectangle 217"/>
            <p:cNvSpPr>
              <a:spLocks noChangeArrowheads="1"/>
            </p:cNvSpPr>
            <p:nvPr/>
          </p:nvSpPr>
          <p:spPr bwMode="auto">
            <a:xfrm>
              <a:off x="4600576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1" name="Rectangle 219"/>
            <p:cNvSpPr>
              <a:spLocks noChangeArrowheads="1"/>
            </p:cNvSpPr>
            <p:nvPr/>
          </p:nvSpPr>
          <p:spPr bwMode="auto">
            <a:xfrm>
              <a:off x="4600576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2" name="Rectangle 220"/>
            <p:cNvSpPr>
              <a:spLocks noChangeArrowheads="1"/>
            </p:cNvSpPr>
            <p:nvPr/>
          </p:nvSpPr>
          <p:spPr bwMode="auto">
            <a:xfrm>
              <a:off x="4951413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3" name="Rectangle 222"/>
            <p:cNvSpPr>
              <a:spLocks noChangeArrowheads="1"/>
            </p:cNvSpPr>
            <p:nvPr/>
          </p:nvSpPr>
          <p:spPr bwMode="auto">
            <a:xfrm>
              <a:off x="4951413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4" name="Rectangle 223"/>
            <p:cNvSpPr>
              <a:spLocks noChangeArrowheads="1"/>
            </p:cNvSpPr>
            <p:nvPr/>
          </p:nvSpPr>
          <p:spPr bwMode="auto">
            <a:xfrm>
              <a:off x="7116763" y="17494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5" name="Rectangle 225"/>
            <p:cNvSpPr>
              <a:spLocks noChangeArrowheads="1"/>
            </p:cNvSpPr>
            <p:nvPr/>
          </p:nvSpPr>
          <p:spPr bwMode="auto">
            <a:xfrm>
              <a:off x="7116763" y="17494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6" name="Rectangle 226"/>
            <p:cNvSpPr>
              <a:spLocks noChangeArrowheads="1"/>
            </p:cNvSpPr>
            <p:nvPr/>
          </p:nvSpPr>
          <p:spPr bwMode="auto">
            <a:xfrm>
              <a:off x="6132513" y="22193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7" name="Rectangle 228"/>
            <p:cNvSpPr>
              <a:spLocks noChangeArrowheads="1"/>
            </p:cNvSpPr>
            <p:nvPr/>
          </p:nvSpPr>
          <p:spPr bwMode="auto">
            <a:xfrm>
              <a:off x="6132513" y="22193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8" name="Rectangle 229"/>
            <p:cNvSpPr>
              <a:spLocks noChangeArrowheads="1"/>
            </p:cNvSpPr>
            <p:nvPr/>
          </p:nvSpPr>
          <p:spPr bwMode="auto">
            <a:xfrm>
              <a:off x="6442076" y="22336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9" name="Rectangle 231"/>
            <p:cNvSpPr>
              <a:spLocks noChangeArrowheads="1"/>
            </p:cNvSpPr>
            <p:nvPr/>
          </p:nvSpPr>
          <p:spPr bwMode="auto">
            <a:xfrm>
              <a:off x="6442076" y="22336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0" name="Rectangle 232"/>
            <p:cNvSpPr>
              <a:spLocks noChangeArrowheads="1"/>
            </p:cNvSpPr>
            <p:nvPr/>
          </p:nvSpPr>
          <p:spPr bwMode="auto">
            <a:xfrm>
              <a:off x="7862888" y="14652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1" name="Rectangle 234"/>
            <p:cNvSpPr>
              <a:spLocks noChangeArrowheads="1"/>
            </p:cNvSpPr>
            <p:nvPr/>
          </p:nvSpPr>
          <p:spPr bwMode="auto">
            <a:xfrm>
              <a:off x="7862888" y="14652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2" name="Rectangle 235"/>
            <p:cNvSpPr>
              <a:spLocks noChangeArrowheads="1"/>
            </p:cNvSpPr>
            <p:nvPr/>
          </p:nvSpPr>
          <p:spPr bwMode="auto">
            <a:xfrm>
              <a:off x="6905626" y="17780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3" name="Rectangle 237"/>
            <p:cNvSpPr>
              <a:spLocks noChangeArrowheads="1"/>
            </p:cNvSpPr>
            <p:nvPr/>
          </p:nvSpPr>
          <p:spPr bwMode="auto">
            <a:xfrm>
              <a:off x="6905626" y="17780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4" name="Rectangle 238"/>
            <p:cNvSpPr>
              <a:spLocks noChangeArrowheads="1"/>
            </p:cNvSpPr>
            <p:nvPr/>
          </p:nvSpPr>
          <p:spPr bwMode="auto">
            <a:xfrm>
              <a:off x="6667501" y="18351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5" name="Rectangle 240"/>
            <p:cNvSpPr>
              <a:spLocks noChangeArrowheads="1"/>
            </p:cNvSpPr>
            <p:nvPr/>
          </p:nvSpPr>
          <p:spPr bwMode="auto">
            <a:xfrm>
              <a:off x="6667501" y="18351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6" name="Rectangle 241"/>
            <p:cNvSpPr>
              <a:spLocks noChangeArrowheads="1"/>
            </p:cNvSpPr>
            <p:nvPr/>
          </p:nvSpPr>
          <p:spPr bwMode="auto">
            <a:xfrm>
              <a:off x="6188076" y="31718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7" name="Rectangle 243"/>
            <p:cNvSpPr>
              <a:spLocks noChangeArrowheads="1"/>
            </p:cNvSpPr>
            <p:nvPr/>
          </p:nvSpPr>
          <p:spPr bwMode="auto">
            <a:xfrm>
              <a:off x="6188076" y="31718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8" name="Rectangle 244"/>
            <p:cNvSpPr>
              <a:spLocks noChangeArrowheads="1"/>
            </p:cNvSpPr>
            <p:nvPr/>
          </p:nvSpPr>
          <p:spPr bwMode="auto">
            <a:xfrm>
              <a:off x="6569076" y="18065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9" name="Rectangle 246"/>
            <p:cNvSpPr>
              <a:spLocks noChangeArrowheads="1"/>
            </p:cNvSpPr>
            <p:nvPr/>
          </p:nvSpPr>
          <p:spPr bwMode="auto">
            <a:xfrm>
              <a:off x="6569076" y="18065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0" name="Rectangle 247"/>
            <p:cNvSpPr>
              <a:spLocks noChangeArrowheads="1"/>
            </p:cNvSpPr>
            <p:nvPr/>
          </p:nvSpPr>
          <p:spPr bwMode="auto">
            <a:xfrm>
              <a:off x="7848601" y="14652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1" name="Rectangle 249"/>
            <p:cNvSpPr>
              <a:spLocks noChangeArrowheads="1"/>
            </p:cNvSpPr>
            <p:nvPr/>
          </p:nvSpPr>
          <p:spPr bwMode="auto">
            <a:xfrm>
              <a:off x="7848601" y="14652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2" name="Rectangle 250"/>
            <p:cNvSpPr>
              <a:spLocks noChangeArrowheads="1"/>
            </p:cNvSpPr>
            <p:nvPr/>
          </p:nvSpPr>
          <p:spPr bwMode="auto">
            <a:xfrm>
              <a:off x="7061201" y="20907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3" name="Rectangle 252"/>
            <p:cNvSpPr>
              <a:spLocks noChangeArrowheads="1"/>
            </p:cNvSpPr>
            <p:nvPr/>
          </p:nvSpPr>
          <p:spPr bwMode="auto">
            <a:xfrm>
              <a:off x="7061201" y="20907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4" name="Rectangle 253"/>
            <p:cNvSpPr>
              <a:spLocks noChangeArrowheads="1"/>
            </p:cNvSpPr>
            <p:nvPr/>
          </p:nvSpPr>
          <p:spPr bwMode="auto">
            <a:xfrm>
              <a:off x="7777163" y="6540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5" name="Rectangle 255"/>
            <p:cNvSpPr>
              <a:spLocks noChangeArrowheads="1"/>
            </p:cNvSpPr>
            <p:nvPr/>
          </p:nvSpPr>
          <p:spPr bwMode="auto">
            <a:xfrm>
              <a:off x="7777163" y="6540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6" name="Rectangle 256"/>
            <p:cNvSpPr>
              <a:spLocks noChangeArrowheads="1"/>
            </p:cNvSpPr>
            <p:nvPr/>
          </p:nvSpPr>
          <p:spPr bwMode="auto">
            <a:xfrm>
              <a:off x="5472113" y="28876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7" name="Rectangle 258"/>
            <p:cNvSpPr>
              <a:spLocks noChangeArrowheads="1"/>
            </p:cNvSpPr>
            <p:nvPr/>
          </p:nvSpPr>
          <p:spPr bwMode="auto">
            <a:xfrm>
              <a:off x="5472113" y="28876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8" name="Rectangle 259"/>
            <p:cNvSpPr>
              <a:spLocks noChangeArrowheads="1"/>
            </p:cNvSpPr>
            <p:nvPr/>
          </p:nvSpPr>
          <p:spPr bwMode="auto">
            <a:xfrm>
              <a:off x="6680201" y="21907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9" name="Rectangle 261"/>
            <p:cNvSpPr>
              <a:spLocks noChangeArrowheads="1"/>
            </p:cNvSpPr>
            <p:nvPr/>
          </p:nvSpPr>
          <p:spPr bwMode="auto">
            <a:xfrm>
              <a:off x="6680201" y="21907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0" name="Rectangle 262"/>
            <p:cNvSpPr>
              <a:spLocks noChangeArrowheads="1"/>
            </p:cNvSpPr>
            <p:nvPr/>
          </p:nvSpPr>
          <p:spPr bwMode="auto">
            <a:xfrm>
              <a:off x="6427788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1" name="Rectangle 264"/>
            <p:cNvSpPr>
              <a:spLocks noChangeArrowheads="1"/>
            </p:cNvSpPr>
            <p:nvPr/>
          </p:nvSpPr>
          <p:spPr bwMode="auto">
            <a:xfrm>
              <a:off x="6427788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2" name="Rectangle 265"/>
            <p:cNvSpPr>
              <a:spLocks noChangeArrowheads="1"/>
            </p:cNvSpPr>
            <p:nvPr/>
          </p:nvSpPr>
          <p:spPr bwMode="auto">
            <a:xfrm>
              <a:off x="6230938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3" name="Rectangle 267"/>
            <p:cNvSpPr>
              <a:spLocks noChangeArrowheads="1"/>
            </p:cNvSpPr>
            <p:nvPr/>
          </p:nvSpPr>
          <p:spPr bwMode="auto">
            <a:xfrm>
              <a:off x="6230938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4" name="Rectangle 268"/>
            <p:cNvSpPr>
              <a:spLocks noChangeArrowheads="1"/>
            </p:cNvSpPr>
            <p:nvPr/>
          </p:nvSpPr>
          <p:spPr bwMode="auto">
            <a:xfrm>
              <a:off x="5808663" y="27733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5" name="Rectangle 270"/>
            <p:cNvSpPr>
              <a:spLocks noChangeArrowheads="1"/>
            </p:cNvSpPr>
            <p:nvPr/>
          </p:nvSpPr>
          <p:spPr bwMode="auto">
            <a:xfrm>
              <a:off x="5808663" y="27733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6" name="Rectangle 271"/>
            <p:cNvSpPr>
              <a:spLocks noChangeArrowheads="1"/>
            </p:cNvSpPr>
            <p:nvPr/>
          </p:nvSpPr>
          <p:spPr bwMode="auto">
            <a:xfrm>
              <a:off x="6161088" y="21193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7" name="Rectangle 273"/>
            <p:cNvSpPr>
              <a:spLocks noChangeArrowheads="1"/>
            </p:cNvSpPr>
            <p:nvPr/>
          </p:nvSpPr>
          <p:spPr bwMode="auto">
            <a:xfrm>
              <a:off x="6161088" y="21193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8" name="Rectangle 274"/>
            <p:cNvSpPr>
              <a:spLocks noChangeArrowheads="1"/>
            </p:cNvSpPr>
            <p:nvPr/>
          </p:nvSpPr>
          <p:spPr bwMode="auto">
            <a:xfrm>
              <a:off x="6048376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9" name="Rectangle 276"/>
            <p:cNvSpPr>
              <a:spLocks noChangeArrowheads="1"/>
            </p:cNvSpPr>
            <p:nvPr/>
          </p:nvSpPr>
          <p:spPr bwMode="auto">
            <a:xfrm>
              <a:off x="6048376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0" name="Rectangle 277"/>
            <p:cNvSpPr>
              <a:spLocks noChangeArrowheads="1"/>
            </p:cNvSpPr>
            <p:nvPr/>
          </p:nvSpPr>
          <p:spPr bwMode="auto">
            <a:xfrm>
              <a:off x="5373688" y="31146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1" name="Rectangle 279"/>
            <p:cNvSpPr>
              <a:spLocks noChangeArrowheads="1"/>
            </p:cNvSpPr>
            <p:nvPr/>
          </p:nvSpPr>
          <p:spPr bwMode="auto">
            <a:xfrm>
              <a:off x="5373688" y="31146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2" name="Rectangle 280"/>
            <p:cNvSpPr>
              <a:spLocks noChangeArrowheads="1"/>
            </p:cNvSpPr>
            <p:nvPr/>
          </p:nvSpPr>
          <p:spPr bwMode="auto">
            <a:xfrm>
              <a:off x="4922838" y="29019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3" name="Rectangle 282"/>
            <p:cNvSpPr>
              <a:spLocks noChangeArrowheads="1"/>
            </p:cNvSpPr>
            <p:nvPr/>
          </p:nvSpPr>
          <p:spPr bwMode="auto">
            <a:xfrm>
              <a:off x="4922838" y="29019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4" name="Rectangle 283"/>
            <p:cNvSpPr>
              <a:spLocks noChangeArrowheads="1"/>
            </p:cNvSpPr>
            <p:nvPr/>
          </p:nvSpPr>
          <p:spPr bwMode="auto">
            <a:xfrm>
              <a:off x="5078413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5" name="Rectangle 285"/>
            <p:cNvSpPr>
              <a:spLocks noChangeArrowheads="1"/>
            </p:cNvSpPr>
            <p:nvPr/>
          </p:nvSpPr>
          <p:spPr bwMode="auto">
            <a:xfrm>
              <a:off x="5078413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6" name="Rectangle 286"/>
            <p:cNvSpPr>
              <a:spLocks noChangeArrowheads="1"/>
            </p:cNvSpPr>
            <p:nvPr/>
          </p:nvSpPr>
          <p:spPr bwMode="auto">
            <a:xfrm>
              <a:off x="3911601" y="42100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7" name="Rectangle 288"/>
            <p:cNvSpPr>
              <a:spLocks noChangeArrowheads="1"/>
            </p:cNvSpPr>
            <p:nvPr/>
          </p:nvSpPr>
          <p:spPr bwMode="auto">
            <a:xfrm>
              <a:off x="3911601" y="42100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8" name="Rectangle 289"/>
            <p:cNvSpPr>
              <a:spLocks noChangeArrowheads="1"/>
            </p:cNvSpPr>
            <p:nvPr/>
          </p:nvSpPr>
          <p:spPr bwMode="auto">
            <a:xfrm>
              <a:off x="4079876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9" name="Rectangle 291"/>
            <p:cNvSpPr>
              <a:spLocks noChangeArrowheads="1"/>
            </p:cNvSpPr>
            <p:nvPr/>
          </p:nvSpPr>
          <p:spPr bwMode="auto">
            <a:xfrm>
              <a:off x="4079876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0" name="Rectangle 292"/>
            <p:cNvSpPr>
              <a:spLocks noChangeArrowheads="1"/>
            </p:cNvSpPr>
            <p:nvPr/>
          </p:nvSpPr>
          <p:spPr bwMode="auto">
            <a:xfrm>
              <a:off x="4079876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1" name="Rectangle 294"/>
            <p:cNvSpPr>
              <a:spLocks noChangeArrowheads="1"/>
            </p:cNvSpPr>
            <p:nvPr/>
          </p:nvSpPr>
          <p:spPr bwMode="auto">
            <a:xfrm>
              <a:off x="4079876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2" name="Rectangle 295"/>
            <p:cNvSpPr>
              <a:spLocks noChangeArrowheads="1"/>
            </p:cNvSpPr>
            <p:nvPr/>
          </p:nvSpPr>
          <p:spPr bwMode="auto">
            <a:xfrm>
              <a:off x="2940051" y="48641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3" name="Rectangle 297"/>
            <p:cNvSpPr>
              <a:spLocks noChangeArrowheads="1"/>
            </p:cNvSpPr>
            <p:nvPr/>
          </p:nvSpPr>
          <p:spPr bwMode="auto">
            <a:xfrm>
              <a:off x="2940051" y="48641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4" name="Rectangle 310"/>
            <p:cNvSpPr>
              <a:spLocks noChangeArrowheads="1"/>
            </p:cNvSpPr>
            <p:nvPr/>
          </p:nvSpPr>
          <p:spPr bwMode="auto">
            <a:xfrm>
              <a:off x="3165476" y="46085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5" name="Rectangle 312"/>
            <p:cNvSpPr>
              <a:spLocks noChangeArrowheads="1"/>
            </p:cNvSpPr>
            <p:nvPr/>
          </p:nvSpPr>
          <p:spPr bwMode="auto">
            <a:xfrm>
              <a:off x="3165476" y="46085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6" name="Rectangle 313"/>
            <p:cNvSpPr>
              <a:spLocks noChangeArrowheads="1"/>
            </p:cNvSpPr>
            <p:nvPr/>
          </p:nvSpPr>
          <p:spPr bwMode="auto">
            <a:xfrm>
              <a:off x="3995738" y="47498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7" name="Rectangle 315"/>
            <p:cNvSpPr>
              <a:spLocks noChangeArrowheads="1"/>
            </p:cNvSpPr>
            <p:nvPr/>
          </p:nvSpPr>
          <p:spPr bwMode="auto">
            <a:xfrm>
              <a:off x="3995738" y="47498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8" name="Rectangle 316"/>
            <p:cNvSpPr>
              <a:spLocks noChangeArrowheads="1"/>
            </p:cNvSpPr>
            <p:nvPr/>
          </p:nvSpPr>
          <p:spPr bwMode="auto">
            <a:xfrm>
              <a:off x="3911601" y="41529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9" name="Rectangle 318"/>
            <p:cNvSpPr>
              <a:spLocks noChangeArrowheads="1"/>
            </p:cNvSpPr>
            <p:nvPr/>
          </p:nvSpPr>
          <p:spPr bwMode="auto">
            <a:xfrm>
              <a:off x="3911601" y="41529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0" name="Rectangle 319"/>
            <p:cNvSpPr>
              <a:spLocks noChangeArrowheads="1"/>
            </p:cNvSpPr>
            <p:nvPr/>
          </p:nvSpPr>
          <p:spPr bwMode="auto">
            <a:xfrm>
              <a:off x="4346576" y="3925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1" name="Rectangle 321"/>
            <p:cNvSpPr>
              <a:spLocks noChangeArrowheads="1"/>
            </p:cNvSpPr>
            <p:nvPr/>
          </p:nvSpPr>
          <p:spPr bwMode="auto">
            <a:xfrm>
              <a:off x="4346576" y="3925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2" name="Rectangle 322"/>
            <p:cNvSpPr>
              <a:spLocks noChangeArrowheads="1"/>
            </p:cNvSpPr>
            <p:nvPr/>
          </p:nvSpPr>
          <p:spPr bwMode="auto">
            <a:xfrm>
              <a:off x="4164013" y="39116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3" name="Rectangle 324"/>
            <p:cNvSpPr>
              <a:spLocks noChangeArrowheads="1"/>
            </p:cNvSpPr>
            <p:nvPr/>
          </p:nvSpPr>
          <p:spPr bwMode="auto">
            <a:xfrm>
              <a:off x="4164013" y="39116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4" name="Rectangle 325"/>
            <p:cNvSpPr>
              <a:spLocks noChangeArrowheads="1"/>
            </p:cNvSpPr>
            <p:nvPr/>
          </p:nvSpPr>
          <p:spPr bwMode="auto">
            <a:xfrm>
              <a:off x="4248151" y="39116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5" name="Rectangle 327"/>
            <p:cNvSpPr>
              <a:spLocks noChangeArrowheads="1"/>
            </p:cNvSpPr>
            <p:nvPr/>
          </p:nvSpPr>
          <p:spPr bwMode="auto">
            <a:xfrm>
              <a:off x="4248151" y="39116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6" name="Rectangle 328"/>
            <p:cNvSpPr>
              <a:spLocks noChangeArrowheads="1"/>
            </p:cNvSpPr>
            <p:nvPr/>
          </p:nvSpPr>
          <p:spPr bwMode="auto">
            <a:xfrm>
              <a:off x="4051301" y="40528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7" name="Rectangle 330"/>
            <p:cNvSpPr>
              <a:spLocks noChangeArrowheads="1"/>
            </p:cNvSpPr>
            <p:nvPr/>
          </p:nvSpPr>
          <p:spPr bwMode="auto">
            <a:xfrm>
              <a:off x="4051301" y="40528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8" name="Rectangle 331"/>
            <p:cNvSpPr>
              <a:spLocks noChangeArrowheads="1"/>
            </p:cNvSpPr>
            <p:nvPr/>
          </p:nvSpPr>
          <p:spPr bwMode="auto">
            <a:xfrm>
              <a:off x="4375151" y="35417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9" name="Rectangle 333"/>
            <p:cNvSpPr>
              <a:spLocks noChangeArrowheads="1"/>
            </p:cNvSpPr>
            <p:nvPr/>
          </p:nvSpPr>
          <p:spPr bwMode="auto">
            <a:xfrm>
              <a:off x="4375151" y="35417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0" name="Rectangle 334"/>
            <p:cNvSpPr>
              <a:spLocks noChangeArrowheads="1"/>
            </p:cNvSpPr>
            <p:nvPr/>
          </p:nvSpPr>
          <p:spPr bwMode="auto">
            <a:xfrm>
              <a:off x="5429251" y="25177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1" name="Rectangle 336"/>
            <p:cNvSpPr>
              <a:spLocks noChangeArrowheads="1"/>
            </p:cNvSpPr>
            <p:nvPr/>
          </p:nvSpPr>
          <p:spPr bwMode="auto">
            <a:xfrm>
              <a:off x="5429251" y="25177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2" name="Rectangle 337"/>
            <p:cNvSpPr>
              <a:spLocks noChangeArrowheads="1"/>
            </p:cNvSpPr>
            <p:nvPr/>
          </p:nvSpPr>
          <p:spPr bwMode="auto">
            <a:xfrm>
              <a:off x="4810126" y="33274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" name="Rectangle 339"/>
            <p:cNvSpPr>
              <a:spLocks noChangeArrowheads="1"/>
            </p:cNvSpPr>
            <p:nvPr/>
          </p:nvSpPr>
          <p:spPr bwMode="auto">
            <a:xfrm>
              <a:off x="4810126" y="33274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" name="Rectangle 340"/>
            <p:cNvSpPr>
              <a:spLocks noChangeArrowheads="1"/>
            </p:cNvSpPr>
            <p:nvPr/>
          </p:nvSpPr>
          <p:spPr bwMode="auto">
            <a:xfrm>
              <a:off x="5570538" y="31861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" name="Rectangle 342"/>
            <p:cNvSpPr>
              <a:spLocks noChangeArrowheads="1"/>
            </p:cNvSpPr>
            <p:nvPr/>
          </p:nvSpPr>
          <p:spPr bwMode="auto">
            <a:xfrm>
              <a:off x="5570538" y="31861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" name="Rectangle 343"/>
            <p:cNvSpPr>
              <a:spLocks noChangeArrowheads="1"/>
            </p:cNvSpPr>
            <p:nvPr/>
          </p:nvSpPr>
          <p:spPr bwMode="auto">
            <a:xfrm>
              <a:off x="5570538" y="25320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" name="Rectangle 345"/>
            <p:cNvSpPr>
              <a:spLocks noChangeArrowheads="1"/>
            </p:cNvSpPr>
            <p:nvPr/>
          </p:nvSpPr>
          <p:spPr bwMode="auto">
            <a:xfrm>
              <a:off x="5570538" y="25320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" name="Rectangle 346"/>
            <p:cNvSpPr>
              <a:spLocks noChangeArrowheads="1"/>
            </p:cNvSpPr>
            <p:nvPr/>
          </p:nvSpPr>
          <p:spPr bwMode="auto">
            <a:xfrm>
              <a:off x="4768851" y="31575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" name="Rectangle 348"/>
            <p:cNvSpPr>
              <a:spLocks noChangeArrowheads="1"/>
            </p:cNvSpPr>
            <p:nvPr/>
          </p:nvSpPr>
          <p:spPr bwMode="auto">
            <a:xfrm>
              <a:off x="4768851" y="31575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" name="Rectangle 349"/>
            <p:cNvSpPr>
              <a:spLocks noChangeArrowheads="1"/>
            </p:cNvSpPr>
            <p:nvPr/>
          </p:nvSpPr>
          <p:spPr bwMode="auto">
            <a:xfrm>
              <a:off x="5640388" y="31146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" name="Rectangle 351"/>
            <p:cNvSpPr>
              <a:spLocks noChangeArrowheads="1"/>
            </p:cNvSpPr>
            <p:nvPr/>
          </p:nvSpPr>
          <p:spPr bwMode="auto">
            <a:xfrm>
              <a:off x="5640388" y="31146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" name="Rectangle 352"/>
            <p:cNvSpPr>
              <a:spLocks noChangeArrowheads="1"/>
            </p:cNvSpPr>
            <p:nvPr/>
          </p:nvSpPr>
          <p:spPr bwMode="auto">
            <a:xfrm>
              <a:off x="4711701" y="37687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" name="Rectangle 354"/>
            <p:cNvSpPr>
              <a:spLocks noChangeArrowheads="1"/>
            </p:cNvSpPr>
            <p:nvPr/>
          </p:nvSpPr>
          <p:spPr bwMode="auto">
            <a:xfrm>
              <a:off x="4711701" y="37687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" name="Rectangle 355"/>
            <p:cNvSpPr>
              <a:spLocks noChangeArrowheads="1"/>
            </p:cNvSpPr>
            <p:nvPr/>
          </p:nvSpPr>
          <p:spPr bwMode="auto">
            <a:xfrm>
              <a:off x="5275263" y="31861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" name="Rectangle 357"/>
            <p:cNvSpPr>
              <a:spLocks noChangeArrowheads="1"/>
            </p:cNvSpPr>
            <p:nvPr/>
          </p:nvSpPr>
          <p:spPr bwMode="auto">
            <a:xfrm>
              <a:off x="5275263" y="31861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" name="Rectangle 358"/>
            <p:cNvSpPr>
              <a:spLocks noChangeArrowheads="1"/>
            </p:cNvSpPr>
            <p:nvPr/>
          </p:nvSpPr>
          <p:spPr bwMode="auto">
            <a:xfrm>
              <a:off x="5218113" y="33004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" name="Rectangle 360"/>
            <p:cNvSpPr>
              <a:spLocks noChangeArrowheads="1"/>
            </p:cNvSpPr>
            <p:nvPr/>
          </p:nvSpPr>
          <p:spPr bwMode="auto">
            <a:xfrm>
              <a:off x="5218113" y="33004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" name="Rectangle 361"/>
            <p:cNvSpPr>
              <a:spLocks noChangeArrowheads="1"/>
            </p:cNvSpPr>
            <p:nvPr/>
          </p:nvSpPr>
          <p:spPr bwMode="auto">
            <a:xfrm>
              <a:off x="4656138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" name="Rectangle 363"/>
            <p:cNvSpPr>
              <a:spLocks noChangeArrowheads="1"/>
            </p:cNvSpPr>
            <p:nvPr/>
          </p:nvSpPr>
          <p:spPr bwMode="auto">
            <a:xfrm>
              <a:off x="4656138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" name="Rectangle 364"/>
            <p:cNvSpPr>
              <a:spLocks noChangeArrowheads="1"/>
            </p:cNvSpPr>
            <p:nvPr/>
          </p:nvSpPr>
          <p:spPr bwMode="auto">
            <a:xfrm>
              <a:off x="4262438" y="34988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" name="Rectangle 366"/>
            <p:cNvSpPr>
              <a:spLocks noChangeArrowheads="1"/>
            </p:cNvSpPr>
            <p:nvPr/>
          </p:nvSpPr>
          <p:spPr bwMode="auto">
            <a:xfrm>
              <a:off x="4262438" y="34988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" name="Rectangle 367"/>
            <p:cNvSpPr>
              <a:spLocks noChangeArrowheads="1"/>
            </p:cNvSpPr>
            <p:nvPr/>
          </p:nvSpPr>
          <p:spPr bwMode="auto">
            <a:xfrm>
              <a:off x="5767388" y="34988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" name="Rectangle 369"/>
            <p:cNvSpPr>
              <a:spLocks noChangeArrowheads="1"/>
            </p:cNvSpPr>
            <p:nvPr/>
          </p:nvSpPr>
          <p:spPr bwMode="auto">
            <a:xfrm>
              <a:off x="5767388" y="34988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" name="Rectangle 370"/>
            <p:cNvSpPr>
              <a:spLocks noChangeArrowheads="1"/>
            </p:cNvSpPr>
            <p:nvPr/>
          </p:nvSpPr>
          <p:spPr bwMode="auto">
            <a:xfrm>
              <a:off x="4965701" y="4138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" name="Rectangle 372"/>
            <p:cNvSpPr>
              <a:spLocks noChangeArrowheads="1"/>
            </p:cNvSpPr>
            <p:nvPr/>
          </p:nvSpPr>
          <p:spPr bwMode="auto">
            <a:xfrm>
              <a:off x="4965701" y="4138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" name="Rectangle 373"/>
            <p:cNvSpPr>
              <a:spLocks noChangeArrowheads="1"/>
            </p:cNvSpPr>
            <p:nvPr/>
          </p:nvSpPr>
          <p:spPr bwMode="auto">
            <a:xfrm>
              <a:off x="6442076" y="34417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" name="Rectangle 375"/>
            <p:cNvSpPr>
              <a:spLocks noChangeArrowheads="1"/>
            </p:cNvSpPr>
            <p:nvPr/>
          </p:nvSpPr>
          <p:spPr bwMode="auto">
            <a:xfrm>
              <a:off x="6442076" y="34417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" name="Rectangle 376"/>
            <p:cNvSpPr>
              <a:spLocks noChangeArrowheads="1"/>
            </p:cNvSpPr>
            <p:nvPr/>
          </p:nvSpPr>
          <p:spPr bwMode="auto">
            <a:xfrm>
              <a:off x="4318001" y="35702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" name="Rectangle 378"/>
            <p:cNvSpPr>
              <a:spLocks noChangeArrowheads="1"/>
            </p:cNvSpPr>
            <p:nvPr/>
          </p:nvSpPr>
          <p:spPr bwMode="auto">
            <a:xfrm>
              <a:off x="4318001" y="35702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" name="Rectangle 379"/>
            <p:cNvSpPr>
              <a:spLocks noChangeArrowheads="1"/>
            </p:cNvSpPr>
            <p:nvPr/>
          </p:nvSpPr>
          <p:spPr bwMode="auto">
            <a:xfrm>
              <a:off x="4108451" y="35560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" name="Rectangle 381"/>
            <p:cNvSpPr>
              <a:spLocks noChangeArrowheads="1"/>
            </p:cNvSpPr>
            <p:nvPr/>
          </p:nvSpPr>
          <p:spPr bwMode="auto">
            <a:xfrm>
              <a:off x="4108451" y="35560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" name="Rectangle 382"/>
            <p:cNvSpPr>
              <a:spLocks noChangeArrowheads="1"/>
            </p:cNvSpPr>
            <p:nvPr/>
          </p:nvSpPr>
          <p:spPr bwMode="auto">
            <a:xfrm>
              <a:off x="4473576" y="30575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" name="Rectangle 384"/>
            <p:cNvSpPr>
              <a:spLocks noChangeArrowheads="1"/>
            </p:cNvSpPr>
            <p:nvPr/>
          </p:nvSpPr>
          <p:spPr bwMode="auto">
            <a:xfrm>
              <a:off x="4473576" y="30575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" name="Rectangle 385"/>
            <p:cNvSpPr>
              <a:spLocks noChangeArrowheads="1"/>
            </p:cNvSpPr>
            <p:nvPr/>
          </p:nvSpPr>
          <p:spPr bwMode="auto">
            <a:xfrm>
              <a:off x="3981451" y="4138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" name="Rectangle 387"/>
            <p:cNvSpPr>
              <a:spLocks noChangeArrowheads="1"/>
            </p:cNvSpPr>
            <p:nvPr/>
          </p:nvSpPr>
          <p:spPr bwMode="auto">
            <a:xfrm>
              <a:off x="3981451" y="4138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" name="Rectangle 388"/>
            <p:cNvSpPr>
              <a:spLocks noChangeArrowheads="1"/>
            </p:cNvSpPr>
            <p:nvPr/>
          </p:nvSpPr>
          <p:spPr bwMode="auto">
            <a:xfrm>
              <a:off x="3011488" y="4537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" name="Rectangle 390"/>
            <p:cNvSpPr>
              <a:spLocks noChangeArrowheads="1"/>
            </p:cNvSpPr>
            <p:nvPr/>
          </p:nvSpPr>
          <p:spPr bwMode="auto">
            <a:xfrm>
              <a:off x="3011488" y="4537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" name="Rectangle 391"/>
            <p:cNvSpPr>
              <a:spLocks noChangeArrowheads="1"/>
            </p:cNvSpPr>
            <p:nvPr/>
          </p:nvSpPr>
          <p:spPr bwMode="auto">
            <a:xfrm>
              <a:off x="3995738" y="40116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" name="Rectangle 393"/>
            <p:cNvSpPr>
              <a:spLocks noChangeArrowheads="1"/>
            </p:cNvSpPr>
            <p:nvPr/>
          </p:nvSpPr>
          <p:spPr bwMode="auto">
            <a:xfrm>
              <a:off x="3995738" y="40116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" name="Rectangle 394"/>
            <p:cNvSpPr>
              <a:spLocks noChangeArrowheads="1"/>
            </p:cNvSpPr>
            <p:nvPr/>
          </p:nvSpPr>
          <p:spPr bwMode="auto">
            <a:xfrm>
              <a:off x="3924301" y="3725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" name="Rectangle 396"/>
            <p:cNvSpPr>
              <a:spLocks noChangeArrowheads="1"/>
            </p:cNvSpPr>
            <p:nvPr/>
          </p:nvSpPr>
          <p:spPr bwMode="auto">
            <a:xfrm>
              <a:off x="3924301" y="3725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" name="Rectangle 397"/>
            <p:cNvSpPr>
              <a:spLocks noChangeArrowheads="1"/>
            </p:cNvSpPr>
            <p:nvPr/>
          </p:nvSpPr>
          <p:spPr bwMode="auto">
            <a:xfrm>
              <a:off x="3868738" y="4167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" name="Rectangle 399"/>
            <p:cNvSpPr>
              <a:spLocks noChangeArrowheads="1"/>
            </p:cNvSpPr>
            <p:nvPr/>
          </p:nvSpPr>
          <p:spPr bwMode="auto">
            <a:xfrm>
              <a:off x="3868738" y="4167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" name="Rectangle 400"/>
            <p:cNvSpPr>
              <a:spLocks noChangeArrowheads="1"/>
            </p:cNvSpPr>
            <p:nvPr/>
          </p:nvSpPr>
          <p:spPr bwMode="auto">
            <a:xfrm>
              <a:off x="3573463" y="4167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" name="Rectangle 402"/>
            <p:cNvSpPr>
              <a:spLocks noChangeArrowheads="1"/>
            </p:cNvSpPr>
            <p:nvPr/>
          </p:nvSpPr>
          <p:spPr bwMode="auto">
            <a:xfrm>
              <a:off x="3573463" y="4167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" name="Rectangle 403"/>
            <p:cNvSpPr>
              <a:spLocks noChangeArrowheads="1"/>
            </p:cNvSpPr>
            <p:nvPr/>
          </p:nvSpPr>
          <p:spPr bwMode="auto">
            <a:xfrm>
              <a:off x="3657601" y="38830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" name="Rectangle 405"/>
            <p:cNvSpPr>
              <a:spLocks noChangeArrowheads="1"/>
            </p:cNvSpPr>
            <p:nvPr/>
          </p:nvSpPr>
          <p:spPr bwMode="auto">
            <a:xfrm>
              <a:off x="3657601" y="38830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" name="Rectangle 406"/>
            <p:cNvSpPr>
              <a:spLocks noChangeArrowheads="1"/>
            </p:cNvSpPr>
            <p:nvPr/>
          </p:nvSpPr>
          <p:spPr bwMode="auto">
            <a:xfrm>
              <a:off x="3813176" y="3925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" name="Rectangle 409"/>
            <p:cNvSpPr>
              <a:spLocks noChangeArrowheads="1"/>
            </p:cNvSpPr>
            <p:nvPr/>
          </p:nvSpPr>
          <p:spPr bwMode="auto">
            <a:xfrm>
              <a:off x="3813176" y="3925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" name="Rectangle 410"/>
            <p:cNvSpPr>
              <a:spLocks noChangeArrowheads="1"/>
            </p:cNvSpPr>
            <p:nvPr/>
          </p:nvSpPr>
          <p:spPr bwMode="auto">
            <a:xfrm>
              <a:off x="4332288" y="34702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" name="Rectangle 412"/>
            <p:cNvSpPr>
              <a:spLocks noChangeArrowheads="1"/>
            </p:cNvSpPr>
            <p:nvPr/>
          </p:nvSpPr>
          <p:spPr bwMode="auto">
            <a:xfrm>
              <a:off x="4332288" y="34702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" name="Rectangle 413"/>
            <p:cNvSpPr>
              <a:spLocks noChangeArrowheads="1"/>
            </p:cNvSpPr>
            <p:nvPr/>
          </p:nvSpPr>
          <p:spPr bwMode="auto">
            <a:xfrm>
              <a:off x="3938588" y="40671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" name="Rectangle 415"/>
            <p:cNvSpPr>
              <a:spLocks noChangeArrowheads="1"/>
            </p:cNvSpPr>
            <p:nvPr/>
          </p:nvSpPr>
          <p:spPr bwMode="auto">
            <a:xfrm>
              <a:off x="3938588" y="40671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" name="Rectangle 416"/>
            <p:cNvSpPr>
              <a:spLocks noChangeArrowheads="1"/>
            </p:cNvSpPr>
            <p:nvPr/>
          </p:nvSpPr>
          <p:spPr bwMode="auto">
            <a:xfrm>
              <a:off x="3938588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" name="Rectangle 418"/>
            <p:cNvSpPr>
              <a:spLocks noChangeArrowheads="1"/>
            </p:cNvSpPr>
            <p:nvPr/>
          </p:nvSpPr>
          <p:spPr bwMode="auto">
            <a:xfrm>
              <a:off x="3938588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" name="Rectangle 422"/>
            <p:cNvSpPr>
              <a:spLocks noChangeArrowheads="1"/>
            </p:cNvSpPr>
            <p:nvPr/>
          </p:nvSpPr>
          <p:spPr bwMode="auto">
            <a:xfrm>
              <a:off x="4037013" y="5064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" name="Rectangle 424"/>
            <p:cNvSpPr>
              <a:spLocks noChangeArrowheads="1"/>
            </p:cNvSpPr>
            <p:nvPr/>
          </p:nvSpPr>
          <p:spPr bwMode="auto">
            <a:xfrm>
              <a:off x="4037013" y="5064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" name="Rectangle 428"/>
            <p:cNvSpPr>
              <a:spLocks noChangeArrowheads="1"/>
            </p:cNvSpPr>
            <p:nvPr/>
          </p:nvSpPr>
          <p:spPr bwMode="auto">
            <a:xfrm>
              <a:off x="4332288" y="34702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" name="Rectangle 430"/>
            <p:cNvSpPr>
              <a:spLocks noChangeArrowheads="1"/>
            </p:cNvSpPr>
            <p:nvPr/>
          </p:nvSpPr>
          <p:spPr bwMode="auto">
            <a:xfrm>
              <a:off x="4332288" y="34702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" name="Rectangle 431"/>
            <p:cNvSpPr>
              <a:spLocks noChangeArrowheads="1"/>
            </p:cNvSpPr>
            <p:nvPr/>
          </p:nvSpPr>
          <p:spPr bwMode="auto">
            <a:xfrm>
              <a:off x="3938588" y="40671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" name="Rectangle 433"/>
            <p:cNvSpPr>
              <a:spLocks noChangeArrowheads="1"/>
            </p:cNvSpPr>
            <p:nvPr/>
          </p:nvSpPr>
          <p:spPr bwMode="auto">
            <a:xfrm>
              <a:off x="3938588" y="40671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" name="Rectangle 434"/>
            <p:cNvSpPr>
              <a:spLocks noChangeArrowheads="1"/>
            </p:cNvSpPr>
            <p:nvPr/>
          </p:nvSpPr>
          <p:spPr bwMode="auto">
            <a:xfrm>
              <a:off x="3938588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" name="Rectangle 436"/>
            <p:cNvSpPr>
              <a:spLocks noChangeArrowheads="1"/>
            </p:cNvSpPr>
            <p:nvPr/>
          </p:nvSpPr>
          <p:spPr bwMode="auto">
            <a:xfrm>
              <a:off x="3938588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" name="Rectangle 440"/>
            <p:cNvSpPr>
              <a:spLocks noChangeArrowheads="1"/>
            </p:cNvSpPr>
            <p:nvPr/>
          </p:nvSpPr>
          <p:spPr bwMode="auto">
            <a:xfrm>
              <a:off x="4037013" y="5064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" name="Rectangle 442"/>
            <p:cNvSpPr>
              <a:spLocks noChangeArrowheads="1"/>
            </p:cNvSpPr>
            <p:nvPr/>
          </p:nvSpPr>
          <p:spPr bwMode="auto">
            <a:xfrm>
              <a:off x="4037013" y="5064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" name="Rectangle 446"/>
            <p:cNvSpPr>
              <a:spLocks noChangeArrowheads="1"/>
            </p:cNvSpPr>
            <p:nvPr/>
          </p:nvSpPr>
          <p:spPr bwMode="auto">
            <a:xfrm>
              <a:off x="4108451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" name="Rectangle 448"/>
            <p:cNvSpPr>
              <a:spLocks noChangeArrowheads="1"/>
            </p:cNvSpPr>
            <p:nvPr/>
          </p:nvSpPr>
          <p:spPr bwMode="auto">
            <a:xfrm>
              <a:off x="4108451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" name="Rectangle 449"/>
            <p:cNvSpPr>
              <a:spLocks noChangeArrowheads="1"/>
            </p:cNvSpPr>
            <p:nvPr/>
          </p:nvSpPr>
          <p:spPr bwMode="auto">
            <a:xfrm>
              <a:off x="2841626" y="46085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" name="Rectangle 451"/>
            <p:cNvSpPr>
              <a:spLocks noChangeArrowheads="1"/>
            </p:cNvSpPr>
            <p:nvPr/>
          </p:nvSpPr>
          <p:spPr bwMode="auto">
            <a:xfrm>
              <a:off x="2841626" y="46085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" name="Rectangle 455"/>
            <p:cNvSpPr>
              <a:spLocks noChangeArrowheads="1"/>
            </p:cNvSpPr>
            <p:nvPr/>
          </p:nvSpPr>
          <p:spPr bwMode="auto">
            <a:xfrm>
              <a:off x="5162551" y="24320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" name="Rectangle 457"/>
            <p:cNvSpPr>
              <a:spLocks noChangeArrowheads="1"/>
            </p:cNvSpPr>
            <p:nvPr/>
          </p:nvSpPr>
          <p:spPr bwMode="auto">
            <a:xfrm>
              <a:off x="5162551" y="24320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" name="Rectangle 461"/>
            <p:cNvSpPr>
              <a:spLocks noChangeArrowheads="1"/>
            </p:cNvSpPr>
            <p:nvPr/>
          </p:nvSpPr>
          <p:spPr bwMode="auto">
            <a:xfrm>
              <a:off x="4051301" y="34274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" name="Rectangle 463"/>
            <p:cNvSpPr>
              <a:spLocks noChangeArrowheads="1"/>
            </p:cNvSpPr>
            <p:nvPr/>
          </p:nvSpPr>
          <p:spPr bwMode="auto">
            <a:xfrm>
              <a:off x="4051301" y="34274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" name="Rectangle 464"/>
            <p:cNvSpPr>
              <a:spLocks noChangeArrowheads="1"/>
            </p:cNvSpPr>
            <p:nvPr/>
          </p:nvSpPr>
          <p:spPr bwMode="auto">
            <a:xfrm>
              <a:off x="3038476" y="44656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" name="Rectangle 466"/>
            <p:cNvSpPr>
              <a:spLocks noChangeArrowheads="1"/>
            </p:cNvSpPr>
            <p:nvPr/>
          </p:nvSpPr>
          <p:spPr bwMode="auto">
            <a:xfrm>
              <a:off x="3038476" y="44656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" name="Rectangle 467"/>
            <p:cNvSpPr>
              <a:spLocks noChangeArrowheads="1"/>
            </p:cNvSpPr>
            <p:nvPr/>
          </p:nvSpPr>
          <p:spPr bwMode="auto">
            <a:xfrm>
              <a:off x="5556251" y="19208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" name="Rectangle 469"/>
            <p:cNvSpPr>
              <a:spLocks noChangeArrowheads="1"/>
            </p:cNvSpPr>
            <p:nvPr/>
          </p:nvSpPr>
          <p:spPr bwMode="auto">
            <a:xfrm>
              <a:off x="5556251" y="19208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" name="Rectangle 470"/>
            <p:cNvSpPr>
              <a:spLocks noChangeArrowheads="1"/>
            </p:cNvSpPr>
            <p:nvPr/>
          </p:nvSpPr>
          <p:spPr bwMode="auto">
            <a:xfrm>
              <a:off x="5781676" y="19621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" name="Rectangle 472"/>
            <p:cNvSpPr>
              <a:spLocks noChangeArrowheads="1"/>
            </p:cNvSpPr>
            <p:nvPr/>
          </p:nvSpPr>
          <p:spPr bwMode="auto">
            <a:xfrm>
              <a:off x="5781676" y="19621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" name="Rectangle 473"/>
            <p:cNvSpPr>
              <a:spLocks noChangeArrowheads="1"/>
            </p:cNvSpPr>
            <p:nvPr/>
          </p:nvSpPr>
          <p:spPr bwMode="auto">
            <a:xfrm>
              <a:off x="6118226" y="16922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" name="Rectangle 475"/>
            <p:cNvSpPr>
              <a:spLocks noChangeArrowheads="1"/>
            </p:cNvSpPr>
            <p:nvPr/>
          </p:nvSpPr>
          <p:spPr bwMode="auto">
            <a:xfrm>
              <a:off x="6118226" y="16922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" name="Rectangle 476"/>
            <p:cNvSpPr>
              <a:spLocks noChangeArrowheads="1"/>
            </p:cNvSpPr>
            <p:nvPr/>
          </p:nvSpPr>
          <p:spPr bwMode="auto">
            <a:xfrm>
              <a:off x="5316538" y="26035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" name="Rectangle 478"/>
            <p:cNvSpPr>
              <a:spLocks noChangeArrowheads="1"/>
            </p:cNvSpPr>
            <p:nvPr/>
          </p:nvSpPr>
          <p:spPr bwMode="auto">
            <a:xfrm>
              <a:off x="5316538" y="26035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" name="Rectangle 479"/>
            <p:cNvSpPr>
              <a:spLocks noChangeArrowheads="1"/>
            </p:cNvSpPr>
            <p:nvPr/>
          </p:nvSpPr>
          <p:spPr bwMode="auto">
            <a:xfrm>
              <a:off x="5695951" y="22621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" name="Rectangle 481"/>
            <p:cNvSpPr>
              <a:spLocks noChangeArrowheads="1"/>
            </p:cNvSpPr>
            <p:nvPr/>
          </p:nvSpPr>
          <p:spPr bwMode="auto">
            <a:xfrm>
              <a:off x="5695951" y="22621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" name="Rectangle 482"/>
            <p:cNvSpPr>
              <a:spLocks noChangeArrowheads="1"/>
            </p:cNvSpPr>
            <p:nvPr/>
          </p:nvSpPr>
          <p:spPr bwMode="auto">
            <a:xfrm>
              <a:off x="6048376" y="15652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" name="Rectangle 484"/>
            <p:cNvSpPr>
              <a:spLocks noChangeArrowheads="1"/>
            </p:cNvSpPr>
            <p:nvPr/>
          </p:nvSpPr>
          <p:spPr bwMode="auto">
            <a:xfrm>
              <a:off x="6048376" y="15652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" name="Rectangle 485"/>
            <p:cNvSpPr>
              <a:spLocks noChangeArrowheads="1"/>
            </p:cNvSpPr>
            <p:nvPr/>
          </p:nvSpPr>
          <p:spPr bwMode="auto">
            <a:xfrm>
              <a:off x="5387976" y="2360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" name="Rectangle 487"/>
            <p:cNvSpPr>
              <a:spLocks noChangeArrowheads="1"/>
            </p:cNvSpPr>
            <p:nvPr/>
          </p:nvSpPr>
          <p:spPr bwMode="auto">
            <a:xfrm>
              <a:off x="5387976" y="2360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" name="Rectangle 488"/>
            <p:cNvSpPr>
              <a:spLocks noChangeArrowheads="1"/>
            </p:cNvSpPr>
            <p:nvPr/>
          </p:nvSpPr>
          <p:spPr bwMode="auto">
            <a:xfrm>
              <a:off x="5400676" y="21907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" name="Rectangle 490"/>
            <p:cNvSpPr>
              <a:spLocks noChangeArrowheads="1"/>
            </p:cNvSpPr>
            <p:nvPr/>
          </p:nvSpPr>
          <p:spPr bwMode="auto">
            <a:xfrm>
              <a:off x="5400676" y="21907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" name="Rectangle 491"/>
            <p:cNvSpPr>
              <a:spLocks noChangeArrowheads="1"/>
            </p:cNvSpPr>
            <p:nvPr/>
          </p:nvSpPr>
          <p:spPr bwMode="auto">
            <a:xfrm>
              <a:off x="5527676" y="19065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" name="Rectangle 493"/>
            <p:cNvSpPr>
              <a:spLocks noChangeArrowheads="1"/>
            </p:cNvSpPr>
            <p:nvPr/>
          </p:nvSpPr>
          <p:spPr bwMode="auto">
            <a:xfrm>
              <a:off x="5527676" y="19065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" name="Rectangle 494"/>
            <p:cNvSpPr>
              <a:spLocks noChangeArrowheads="1"/>
            </p:cNvSpPr>
            <p:nvPr/>
          </p:nvSpPr>
          <p:spPr bwMode="auto">
            <a:xfrm>
              <a:off x="4725988" y="33147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" name="Rectangle 496"/>
            <p:cNvSpPr>
              <a:spLocks noChangeArrowheads="1"/>
            </p:cNvSpPr>
            <p:nvPr/>
          </p:nvSpPr>
          <p:spPr bwMode="auto">
            <a:xfrm>
              <a:off x="4725988" y="33147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6" name="Rectangle 497"/>
            <p:cNvSpPr>
              <a:spLocks noChangeArrowheads="1"/>
            </p:cNvSpPr>
            <p:nvPr/>
          </p:nvSpPr>
          <p:spPr bwMode="auto">
            <a:xfrm>
              <a:off x="6062663" y="17351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7" name="Rectangle 499"/>
            <p:cNvSpPr>
              <a:spLocks noChangeArrowheads="1"/>
            </p:cNvSpPr>
            <p:nvPr/>
          </p:nvSpPr>
          <p:spPr bwMode="auto">
            <a:xfrm>
              <a:off x="6062663" y="17351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8" name="Rectangle 500"/>
            <p:cNvSpPr>
              <a:spLocks noChangeArrowheads="1"/>
            </p:cNvSpPr>
            <p:nvPr/>
          </p:nvSpPr>
          <p:spPr bwMode="auto">
            <a:xfrm>
              <a:off x="6442076" y="1250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9" name="Rectangle 502"/>
            <p:cNvSpPr>
              <a:spLocks noChangeArrowheads="1"/>
            </p:cNvSpPr>
            <p:nvPr/>
          </p:nvSpPr>
          <p:spPr bwMode="auto">
            <a:xfrm>
              <a:off x="6442076" y="1250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0" name="Rectangle 503"/>
            <p:cNvSpPr>
              <a:spLocks noChangeArrowheads="1"/>
            </p:cNvSpPr>
            <p:nvPr/>
          </p:nvSpPr>
          <p:spPr bwMode="auto">
            <a:xfrm>
              <a:off x="6005513" y="15652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1" name="Rectangle 505"/>
            <p:cNvSpPr>
              <a:spLocks noChangeArrowheads="1"/>
            </p:cNvSpPr>
            <p:nvPr/>
          </p:nvSpPr>
          <p:spPr bwMode="auto">
            <a:xfrm>
              <a:off x="6005513" y="15652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2" name="Rectangle 506"/>
            <p:cNvSpPr>
              <a:spLocks noChangeArrowheads="1"/>
            </p:cNvSpPr>
            <p:nvPr/>
          </p:nvSpPr>
          <p:spPr bwMode="auto">
            <a:xfrm>
              <a:off x="5330826" y="29448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3" name="Rectangle 508"/>
            <p:cNvSpPr>
              <a:spLocks noChangeArrowheads="1"/>
            </p:cNvSpPr>
            <p:nvPr/>
          </p:nvSpPr>
          <p:spPr bwMode="auto">
            <a:xfrm>
              <a:off x="5330826" y="29448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4" name="Rectangle 509"/>
            <p:cNvSpPr>
              <a:spLocks noChangeArrowheads="1"/>
            </p:cNvSpPr>
            <p:nvPr/>
          </p:nvSpPr>
          <p:spPr bwMode="auto">
            <a:xfrm>
              <a:off x="4360863" y="36560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5" name="Rectangle 511"/>
            <p:cNvSpPr>
              <a:spLocks noChangeArrowheads="1"/>
            </p:cNvSpPr>
            <p:nvPr/>
          </p:nvSpPr>
          <p:spPr bwMode="auto">
            <a:xfrm>
              <a:off x="4360863" y="36560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6" name="Rectangle 512"/>
            <p:cNvSpPr>
              <a:spLocks noChangeArrowheads="1"/>
            </p:cNvSpPr>
            <p:nvPr/>
          </p:nvSpPr>
          <p:spPr bwMode="auto">
            <a:xfrm>
              <a:off x="4473576" y="37258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7" name="Rectangle 514"/>
            <p:cNvSpPr>
              <a:spLocks noChangeArrowheads="1"/>
            </p:cNvSpPr>
            <p:nvPr/>
          </p:nvSpPr>
          <p:spPr bwMode="auto">
            <a:xfrm>
              <a:off x="4473576" y="37258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8" name="Rectangle 515"/>
            <p:cNvSpPr>
              <a:spLocks noChangeArrowheads="1"/>
            </p:cNvSpPr>
            <p:nvPr/>
          </p:nvSpPr>
          <p:spPr bwMode="auto">
            <a:xfrm>
              <a:off x="5345113" y="3028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9" name="Rectangle 517"/>
            <p:cNvSpPr>
              <a:spLocks noChangeArrowheads="1"/>
            </p:cNvSpPr>
            <p:nvPr/>
          </p:nvSpPr>
          <p:spPr bwMode="auto">
            <a:xfrm>
              <a:off x="5345113" y="3028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0" name="Rectangle 518"/>
            <p:cNvSpPr>
              <a:spLocks noChangeArrowheads="1"/>
            </p:cNvSpPr>
            <p:nvPr/>
          </p:nvSpPr>
          <p:spPr bwMode="auto">
            <a:xfrm>
              <a:off x="4276726" y="32289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1" name="Rectangle 520"/>
            <p:cNvSpPr>
              <a:spLocks noChangeArrowheads="1"/>
            </p:cNvSpPr>
            <p:nvPr/>
          </p:nvSpPr>
          <p:spPr bwMode="auto">
            <a:xfrm>
              <a:off x="4276726" y="32289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2" name="Rectangle 521"/>
            <p:cNvSpPr>
              <a:spLocks noChangeArrowheads="1"/>
            </p:cNvSpPr>
            <p:nvPr/>
          </p:nvSpPr>
          <p:spPr bwMode="auto">
            <a:xfrm>
              <a:off x="6554788" y="11382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3" name="Rectangle 523"/>
            <p:cNvSpPr>
              <a:spLocks noChangeArrowheads="1"/>
            </p:cNvSpPr>
            <p:nvPr/>
          </p:nvSpPr>
          <p:spPr bwMode="auto">
            <a:xfrm>
              <a:off x="6554788" y="11382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4" name="Rectangle 524"/>
            <p:cNvSpPr>
              <a:spLocks noChangeArrowheads="1"/>
            </p:cNvSpPr>
            <p:nvPr/>
          </p:nvSpPr>
          <p:spPr bwMode="auto">
            <a:xfrm>
              <a:off x="4838701" y="27305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5" name="Rectangle 526"/>
            <p:cNvSpPr>
              <a:spLocks noChangeArrowheads="1"/>
            </p:cNvSpPr>
            <p:nvPr/>
          </p:nvSpPr>
          <p:spPr bwMode="auto">
            <a:xfrm>
              <a:off x="4838701" y="27305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6" name="Rectangle 527"/>
            <p:cNvSpPr>
              <a:spLocks noChangeArrowheads="1"/>
            </p:cNvSpPr>
            <p:nvPr/>
          </p:nvSpPr>
          <p:spPr bwMode="auto">
            <a:xfrm>
              <a:off x="7200901" y="739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7" name="Rectangle 529"/>
            <p:cNvSpPr>
              <a:spLocks noChangeArrowheads="1"/>
            </p:cNvSpPr>
            <p:nvPr/>
          </p:nvSpPr>
          <p:spPr bwMode="auto">
            <a:xfrm>
              <a:off x="7200901" y="739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8" name="Rectangle 530"/>
            <p:cNvSpPr>
              <a:spLocks noChangeArrowheads="1"/>
            </p:cNvSpPr>
            <p:nvPr/>
          </p:nvSpPr>
          <p:spPr bwMode="auto">
            <a:xfrm>
              <a:off x="5991226" y="1947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9" name="Rectangle 532"/>
            <p:cNvSpPr>
              <a:spLocks noChangeArrowheads="1"/>
            </p:cNvSpPr>
            <p:nvPr/>
          </p:nvSpPr>
          <p:spPr bwMode="auto">
            <a:xfrm>
              <a:off x="5991226" y="1947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0" name="Rectangle 533"/>
            <p:cNvSpPr>
              <a:spLocks noChangeArrowheads="1"/>
            </p:cNvSpPr>
            <p:nvPr/>
          </p:nvSpPr>
          <p:spPr bwMode="auto">
            <a:xfrm>
              <a:off x="5880101" y="16637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1" name="Rectangle 535"/>
            <p:cNvSpPr>
              <a:spLocks noChangeArrowheads="1"/>
            </p:cNvSpPr>
            <p:nvPr/>
          </p:nvSpPr>
          <p:spPr bwMode="auto">
            <a:xfrm>
              <a:off x="5880101" y="16637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2" name="Rectangle 536"/>
            <p:cNvSpPr>
              <a:spLocks noChangeArrowheads="1"/>
            </p:cNvSpPr>
            <p:nvPr/>
          </p:nvSpPr>
          <p:spPr bwMode="auto">
            <a:xfrm>
              <a:off x="7440613" y="6254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3" name="Rectangle 538"/>
            <p:cNvSpPr>
              <a:spLocks noChangeArrowheads="1"/>
            </p:cNvSpPr>
            <p:nvPr/>
          </p:nvSpPr>
          <p:spPr bwMode="auto">
            <a:xfrm>
              <a:off x="7440613" y="6254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4" name="Rectangle 539"/>
            <p:cNvSpPr>
              <a:spLocks noChangeArrowheads="1"/>
            </p:cNvSpPr>
            <p:nvPr/>
          </p:nvSpPr>
          <p:spPr bwMode="auto">
            <a:xfrm>
              <a:off x="5584826" y="3028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5" name="Rectangle 541"/>
            <p:cNvSpPr>
              <a:spLocks noChangeArrowheads="1"/>
            </p:cNvSpPr>
            <p:nvPr/>
          </p:nvSpPr>
          <p:spPr bwMode="auto">
            <a:xfrm>
              <a:off x="5584826" y="3028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6" name="Rectangle 542"/>
            <p:cNvSpPr>
              <a:spLocks noChangeArrowheads="1"/>
            </p:cNvSpPr>
            <p:nvPr/>
          </p:nvSpPr>
          <p:spPr bwMode="auto">
            <a:xfrm>
              <a:off x="3798888" y="38830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7" name="Rectangle 544"/>
            <p:cNvSpPr>
              <a:spLocks noChangeArrowheads="1"/>
            </p:cNvSpPr>
            <p:nvPr/>
          </p:nvSpPr>
          <p:spPr bwMode="auto">
            <a:xfrm>
              <a:off x="3798888" y="38830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8" name="Rectangle 545"/>
            <p:cNvSpPr>
              <a:spLocks noChangeArrowheads="1"/>
            </p:cNvSpPr>
            <p:nvPr/>
          </p:nvSpPr>
          <p:spPr bwMode="auto">
            <a:xfrm>
              <a:off x="4037013" y="381158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9" name="Rectangle 547"/>
            <p:cNvSpPr>
              <a:spLocks noChangeArrowheads="1"/>
            </p:cNvSpPr>
            <p:nvPr/>
          </p:nvSpPr>
          <p:spPr bwMode="auto">
            <a:xfrm>
              <a:off x="4037013" y="381158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0" name="Rectangle 548"/>
            <p:cNvSpPr>
              <a:spLocks noChangeArrowheads="1"/>
            </p:cNvSpPr>
            <p:nvPr/>
          </p:nvSpPr>
          <p:spPr bwMode="auto">
            <a:xfrm>
              <a:off x="5302251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1" name="Rectangle 550"/>
            <p:cNvSpPr>
              <a:spLocks noChangeArrowheads="1"/>
            </p:cNvSpPr>
            <p:nvPr/>
          </p:nvSpPr>
          <p:spPr bwMode="auto">
            <a:xfrm>
              <a:off x="5302251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2" name="Rectangle 551"/>
            <p:cNvSpPr>
              <a:spLocks noChangeArrowheads="1"/>
            </p:cNvSpPr>
            <p:nvPr/>
          </p:nvSpPr>
          <p:spPr bwMode="auto">
            <a:xfrm>
              <a:off x="4867276" y="27876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3" name="Rectangle 553"/>
            <p:cNvSpPr>
              <a:spLocks noChangeArrowheads="1"/>
            </p:cNvSpPr>
            <p:nvPr/>
          </p:nvSpPr>
          <p:spPr bwMode="auto">
            <a:xfrm>
              <a:off x="4867276" y="27876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4" name="Rectangle 554"/>
            <p:cNvSpPr>
              <a:spLocks noChangeArrowheads="1"/>
            </p:cNvSpPr>
            <p:nvPr/>
          </p:nvSpPr>
          <p:spPr bwMode="auto">
            <a:xfrm>
              <a:off x="5443538" y="24463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5" name="Rectangle 556"/>
            <p:cNvSpPr>
              <a:spLocks noChangeArrowheads="1"/>
            </p:cNvSpPr>
            <p:nvPr/>
          </p:nvSpPr>
          <p:spPr bwMode="auto">
            <a:xfrm>
              <a:off x="5443538" y="24463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6" name="Rectangle 557"/>
            <p:cNvSpPr>
              <a:spLocks noChangeArrowheads="1"/>
            </p:cNvSpPr>
            <p:nvPr/>
          </p:nvSpPr>
          <p:spPr bwMode="auto">
            <a:xfrm>
              <a:off x="5289551" y="26733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7" name="Rectangle 559"/>
            <p:cNvSpPr>
              <a:spLocks noChangeArrowheads="1"/>
            </p:cNvSpPr>
            <p:nvPr/>
          </p:nvSpPr>
          <p:spPr bwMode="auto">
            <a:xfrm>
              <a:off x="5289551" y="26733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8" name="Rectangle 560"/>
            <p:cNvSpPr>
              <a:spLocks noChangeArrowheads="1"/>
            </p:cNvSpPr>
            <p:nvPr/>
          </p:nvSpPr>
          <p:spPr bwMode="auto">
            <a:xfrm>
              <a:off x="4627563" y="34845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9" name="Rectangle 562"/>
            <p:cNvSpPr>
              <a:spLocks noChangeArrowheads="1"/>
            </p:cNvSpPr>
            <p:nvPr/>
          </p:nvSpPr>
          <p:spPr bwMode="auto">
            <a:xfrm>
              <a:off x="4627563" y="34845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0" name="Rectangle 563"/>
            <p:cNvSpPr>
              <a:spLocks noChangeArrowheads="1"/>
            </p:cNvSpPr>
            <p:nvPr/>
          </p:nvSpPr>
          <p:spPr bwMode="auto">
            <a:xfrm>
              <a:off x="4037013" y="36830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1" name="Rectangle 565"/>
            <p:cNvSpPr>
              <a:spLocks noChangeArrowheads="1"/>
            </p:cNvSpPr>
            <p:nvPr/>
          </p:nvSpPr>
          <p:spPr bwMode="auto">
            <a:xfrm>
              <a:off x="4037013" y="36830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2" name="Rectangle 566"/>
            <p:cNvSpPr>
              <a:spLocks noChangeArrowheads="1"/>
            </p:cNvSpPr>
            <p:nvPr/>
          </p:nvSpPr>
          <p:spPr bwMode="auto">
            <a:xfrm>
              <a:off x="5218113" y="28162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3" name="Rectangle 568"/>
            <p:cNvSpPr>
              <a:spLocks noChangeArrowheads="1"/>
            </p:cNvSpPr>
            <p:nvPr/>
          </p:nvSpPr>
          <p:spPr bwMode="auto">
            <a:xfrm>
              <a:off x="5218113" y="28162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4" name="Rectangle 569"/>
            <p:cNvSpPr>
              <a:spLocks noChangeArrowheads="1"/>
            </p:cNvSpPr>
            <p:nvPr/>
          </p:nvSpPr>
          <p:spPr bwMode="auto">
            <a:xfrm>
              <a:off x="3911601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5" name="Rectangle 571"/>
            <p:cNvSpPr>
              <a:spLocks noChangeArrowheads="1"/>
            </p:cNvSpPr>
            <p:nvPr/>
          </p:nvSpPr>
          <p:spPr bwMode="auto">
            <a:xfrm>
              <a:off x="3911601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6" name="Rectangle 572"/>
            <p:cNvSpPr>
              <a:spLocks noChangeArrowheads="1"/>
            </p:cNvSpPr>
            <p:nvPr/>
          </p:nvSpPr>
          <p:spPr bwMode="auto">
            <a:xfrm>
              <a:off x="4037013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7" name="Rectangle 574"/>
            <p:cNvSpPr>
              <a:spLocks noChangeArrowheads="1"/>
            </p:cNvSpPr>
            <p:nvPr/>
          </p:nvSpPr>
          <p:spPr bwMode="auto">
            <a:xfrm>
              <a:off x="4037013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8" name="Rectangle 575"/>
            <p:cNvSpPr>
              <a:spLocks noChangeArrowheads="1"/>
            </p:cNvSpPr>
            <p:nvPr/>
          </p:nvSpPr>
          <p:spPr bwMode="auto">
            <a:xfrm>
              <a:off x="4291013" y="32289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9" name="Rectangle 577"/>
            <p:cNvSpPr>
              <a:spLocks noChangeArrowheads="1"/>
            </p:cNvSpPr>
            <p:nvPr/>
          </p:nvSpPr>
          <p:spPr bwMode="auto">
            <a:xfrm>
              <a:off x="4291013" y="32289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0" name="Rectangle 578"/>
            <p:cNvSpPr>
              <a:spLocks noChangeArrowheads="1"/>
            </p:cNvSpPr>
            <p:nvPr/>
          </p:nvSpPr>
          <p:spPr bwMode="auto">
            <a:xfrm>
              <a:off x="4332288" y="32575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1" name="Rectangle 580"/>
            <p:cNvSpPr>
              <a:spLocks noChangeArrowheads="1"/>
            </p:cNvSpPr>
            <p:nvPr/>
          </p:nvSpPr>
          <p:spPr bwMode="auto">
            <a:xfrm>
              <a:off x="4332288" y="32575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2" name="Rectangle 581"/>
            <p:cNvSpPr>
              <a:spLocks noChangeArrowheads="1"/>
            </p:cNvSpPr>
            <p:nvPr/>
          </p:nvSpPr>
          <p:spPr bwMode="auto">
            <a:xfrm>
              <a:off x="3503613" y="4281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3" name="Rectangle 583"/>
            <p:cNvSpPr>
              <a:spLocks noChangeArrowheads="1"/>
            </p:cNvSpPr>
            <p:nvPr/>
          </p:nvSpPr>
          <p:spPr bwMode="auto">
            <a:xfrm>
              <a:off x="3503613" y="4281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4" name="Rectangle 584"/>
            <p:cNvSpPr>
              <a:spLocks noChangeArrowheads="1"/>
            </p:cNvSpPr>
            <p:nvPr/>
          </p:nvSpPr>
          <p:spPr bwMode="auto">
            <a:xfrm>
              <a:off x="4276726" y="36131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5" name="Rectangle 586"/>
            <p:cNvSpPr>
              <a:spLocks noChangeArrowheads="1"/>
            </p:cNvSpPr>
            <p:nvPr/>
          </p:nvSpPr>
          <p:spPr bwMode="auto">
            <a:xfrm>
              <a:off x="4276726" y="36131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6" name="Rectangle 587"/>
            <p:cNvSpPr>
              <a:spLocks noChangeArrowheads="1"/>
            </p:cNvSpPr>
            <p:nvPr/>
          </p:nvSpPr>
          <p:spPr bwMode="auto">
            <a:xfrm>
              <a:off x="5191126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7" name="Rectangle 589"/>
            <p:cNvSpPr>
              <a:spLocks noChangeArrowheads="1"/>
            </p:cNvSpPr>
            <p:nvPr/>
          </p:nvSpPr>
          <p:spPr bwMode="auto">
            <a:xfrm>
              <a:off x="5191126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8" name="Rectangle 590"/>
            <p:cNvSpPr>
              <a:spLocks noChangeArrowheads="1"/>
            </p:cNvSpPr>
            <p:nvPr/>
          </p:nvSpPr>
          <p:spPr bwMode="auto">
            <a:xfrm>
              <a:off x="5105401" y="24892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9" name="Rectangle 592"/>
            <p:cNvSpPr>
              <a:spLocks noChangeArrowheads="1"/>
            </p:cNvSpPr>
            <p:nvPr/>
          </p:nvSpPr>
          <p:spPr bwMode="auto">
            <a:xfrm>
              <a:off x="5105401" y="24892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0" name="Rectangle 593"/>
            <p:cNvSpPr>
              <a:spLocks noChangeArrowheads="1"/>
            </p:cNvSpPr>
            <p:nvPr/>
          </p:nvSpPr>
          <p:spPr bwMode="auto">
            <a:xfrm>
              <a:off x="5373688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1" name="Rectangle 595"/>
            <p:cNvSpPr>
              <a:spLocks noChangeArrowheads="1"/>
            </p:cNvSpPr>
            <p:nvPr/>
          </p:nvSpPr>
          <p:spPr bwMode="auto">
            <a:xfrm>
              <a:off x="5373688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2" name="Rectangle 596"/>
            <p:cNvSpPr>
              <a:spLocks noChangeArrowheads="1"/>
            </p:cNvSpPr>
            <p:nvPr/>
          </p:nvSpPr>
          <p:spPr bwMode="auto">
            <a:xfrm>
              <a:off x="5611813" y="19764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3" name="Rectangle 598"/>
            <p:cNvSpPr>
              <a:spLocks noChangeArrowheads="1"/>
            </p:cNvSpPr>
            <p:nvPr/>
          </p:nvSpPr>
          <p:spPr bwMode="auto">
            <a:xfrm>
              <a:off x="5611813" y="19764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4" name="Rectangle 599"/>
            <p:cNvSpPr>
              <a:spLocks noChangeArrowheads="1"/>
            </p:cNvSpPr>
            <p:nvPr/>
          </p:nvSpPr>
          <p:spPr bwMode="auto">
            <a:xfrm>
              <a:off x="4065588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5" name="Rectangle 601"/>
            <p:cNvSpPr>
              <a:spLocks noChangeArrowheads="1"/>
            </p:cNvSpPr>
            <p:nvPr/>
          </p:nvSpPr>
          <p:spPr bwMode="auto">
            <a:xfrm>
              <a:off x="4065588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6" name="Rectangle 602"/>
            <p:cNvSpPr>
              <a:spLocks noChangeArrowheads="1"/>
            </p:cNvSpPr>
            <p:nvPr/>
          </p:nvSpPr>
          <p:spPr bwMode="auto">
            <a:xfrm>
              <a:off x="4262438" y="31718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7" name="Rectangle 604"/>
            <p:cNvSpPr>
              <a:spLocks noChangeArrowheads="1"/>
            </p:cNvSpPr>
            <p:nvPr/>
          </p:nvSpPr>
          <p:spPr bwMode="auto">
            <a:xfrm>
              <a:off x="4262438" y="31718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8" name="Rectangle 605"/>
            <p:cNvSpPr>
              <a:spLocks noChangeArrowheads="1"/>
            </p:cNvSpPr>
            <p:nvPr/>
          </p:nvSpPr>
          <p:spPr bwMode="auto">
            <a:xfrm>
              <a:off x="4430713" y="3286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9" name="Rectangle 607"/>
            <p:cNvSpPr>
              <a:spLocks noChangeArrowheads="1"/>
            </p:cNvSpPr>
            <p:nvPr/>
          </p:nvSpPr>
          <p:spPr bwMode="auto">
            <a:xfrm>
              <a:off x="4430713" y="3286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0" name="Rectangle 609"/>
            <p:cNvSpPr>
              <a:spLocks noChangeArrowheads="1"/>
            </p:cNvSpPr>
            <p:nvPr/>
          </p:nvSpPr>
          <p:spPr bwMode="auto">
            <a:xfrm>
              <a:off x="5218113" y="24177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1" name="Rectangle 611"/>
            <p:cNvSpPr>
              <a:spLocks noChangeArrowheads="1"/>
            </p:cNvSpPr>
            <p:nvPr/>
          </p:nvSpPr>
          <p:spPr bwMode="auto">
            <a:xfrm>
              <a:off x="5218113" y="24177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2" name="Rectangle 612"/>
            <p:cNvSpPr>
              <a:spLocks noChangeArrowheads="1"/>
            </p:cNvSpPr>
            <p:nvPr/>
          </p:nvSpPr>
          <p:spPr bwMode="auto">
            <a:xfrm>
              <a:off x="5316538" y="23606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3" name="Rectangle 614"/>
            <p:cNvSpPr>
              <a:spLocks noChangeArrowheads="1"/>
            </p:cNvSpPr>
            <p:nvPr/>
          </p:nvSpPr>
          <p:spPr bwMode="auto">
            <a:xfrm>
              <a:off x="5316538" y="23606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4" name="Rectangle 615"/>
            <p:cNvSpPr>
              <a:spLocks noChangeArrowheads="1"/>
            </p:cNvSpPr>
            <p:nvPr/>
          </p:nvSpPr>
          <p:spPr bwMode="auto">
            <a:xfrm>
              <a:off x="5316538" y="21050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5" name="Rectangle 617"/>
            <p:cNvSpPr>
              <a:spLocks noChangeArrowheads="1"/>
            </p:cNvSpPr>
            <p:nvPr/>
          </p:nvSpPr>
          <p:spPr bwMode="auto">
            <a:xfrm>
              <a:off x="5316538" y="21050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6" name="Rectangle 618"/>
            <p:cNvSpPr>
              <a:spLocks noChangeArrowheads="1"/>
            </p:cNvSpPr>
            <p:nvPr/>
          </p:nvSpPr>
          <p:spPr bwMode="auto">
            <a:xfrm>
              <a:off x="5640388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7" name="Rectangle 620"/>
            <p:cNvSpPr>
              <a:spLocks noChangeArrowheads="1"/>
            </p:cNvSpPr>
            <p:nvPr/>
          </p:nvSpPr>
          <p:spPr bwMode="auto">
            <a:xfrm>
              <a:off x="5640388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8" name="Rectangle 621"/>
            <p:cNvSpPr>
              <a:spLocks noChangeArrowheads="1"/>
            </p:cNvSpPr>
            <p:nvPr/>
          </p:nvSpPr>
          <p:spPr bwMode="auto">
            <a:xfrm>
              <a:off x="5218113" y="26447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9" name="Rectangle 623"/>
            <p:cNvSpPr>
              <a:spLocks noChangeArrowheads="1"/>
            </p:cNvSpPr>
            <p:nvPr/>
          </p:nvSpPr>
          <p:spPr bwMode="auto">
            <a:xfrm>
              <a:off x="5218113" y="26447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0" name="Rectangle 624"/>
            <p:cNvSpPr>
              <a:spLocks noChangeArrowheads="1"/>
            </p:cNvSpPr>
            <p:nvPr/>
          </p:nvSpPr>
          <p:spPr bwMode="auto">
            <a:xfrm>
              <a:off x="4627563" y="28590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1" name="Rectangle 626"/>
            <p:cNvSpPr>
              <a:spLocks noChangeArrowheads="1"/>
            </p:cNvSpPr>
            <p:nvPr/>
          </p:nvSpPr>
          <p:spPr bwMode="auto">
            <a:xfrm>
              <a:off x="4627563" y="28590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2" name="Rectangle 627"/>
            <p:cNvSpPr>
              <a:spLocks noChangeArrowheads="1"/>
            </p:cNvSpPr>
            <p:nvPr/>
          </p:nvSpPr>
          <p:spPr bwMode="auto">
            <a:xfrm>
              <a:off x="4389438" y="31432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3" name="Rectangle 629"/>
            <p:cNvSpPr>
              <a:spLocks noChangeArrowheads="1"/>
            </p:cNvSpPr>
            <p:nvPr/>
          </p:nvSpPr>
          <p:spPr bwMode="auto">
            <a:xfrm>
              <a:off x="4389438" y="31432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4" name="Rectangle 630"/>
            <p:cNvSpPr>
              <a:spLocks noChangeArrowheads="1"/>
            </p:cNvSpPr>
            <p:nvPr/>
          </p:nvSpPr>
          <p:spPr bwMode="auto">
            <a:xfrm>
              <a:off x="4725988" y="26876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5" name="Rectangle 632"/>
            <p:cNvSpPr>
              <a:spLocks noChangeArrowheads="1"/>
            </p:cNvSpPr>
            <p:nvPr/>
          </p:nvSpPr>
          <p:spPr bwMode="auto">
            <a:xfrm>
              <a:off x="4725988" y="26876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6" name="Rectangle 633"/>
            <p:cNvSpPr>
              <a:spLocks noChangeArrowheads="1"/>
            </p:cNvSpPr>
            <p:nvPr/>
          </p:nvSpPr>
          <p:spPr bwMode="auto">
            <a:xfrm>
              <a:off x="4529138" y="30575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7" name="Rectangle 635"/>
            <p:cNvSpPr>
              <a:spLocks noChangeArrowheads="1"/>
            </p:cNvSpPr>
            <p:nvPr/>
          </p:nvSpPr>
          <p:spPr bwMode="auto">
            <a:xfrm>
              <a:off x="4529138" y="30575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8" name="Rectangle 636"/>
            <p:cNvSpPr>
              <a:spLocks noChangeArrowheads="1"/>
            </p:cNvSpPr>
            <p:nvPr/>
          </p:nvSpPr>
          <p:spPr bwMode="auto">
            <a:xfrm>
              <a:off x="4965700" y="2759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9" name="Rectangle 638"/>
            <p:cNvSpPr>
              <a:spLocks noChangeArrowheads="1"/>
            </p:cNvSpPr>
            <p:nvPr/>
          </p:nvSpPr>
          <p:spPr bwMode="auto">
            <a:xfrm>
              <a:off x="4965700" y="2759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0" name="Rectangle 639"/>
            <p:cNvSpPr>
              <a:spLocks noChangeArrowheads="1"/>
            </p:cNvSpPr>
            <p:nvPr/>
          </p:nvSpPr>
          <p:spPr bwMode="auto">
            <a:xfrm>
              <a:off x="4922838" y="25749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1" name="Rectangle 641"/>
            <p:cNvSpPr>
              <a:spLocks noChangeArrowheads="1"/>
            </p:cNvSpPr>
            <p:nvPr/>
          </p:nvSpPr>
          <p:spPr bwMode="auto">
            <a:xfrm>
              <a:off x="4922838" y="25749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2" name="Rectangle 642"/>
            <p:cNvSpPr>
              <a:spLocks noChangeArrowheads="1"/>
            </p:cNvSpPr>
            <p:nvPr/>
          </p:nvSpPr>
          <p:spPr bwMode="auto">
            <a:xfrm>
              <a:off x="5668963" y="1990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3" name="Rectangle 644"/>
            <p:cNvSpPr>
              <a:spLocks noChangeArrowheads="1"/>
            </p:cNvSpPr>
            <p:nvPr/>
          </p:nvSpPr>
          <p:spPr bwMode="auto">
            <a:xfrm>
              <a:off x="5668963" y="1990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4" name="Rectangle 645"/>
            <p:cNvSpPr>
              <a:spLocks noChangeArrowheads="1"/>
            </p:cNvSpPr>
            <p:nvPr/>
          </p:nvSpPr>
          <p:spPr bwMode="auto">
            <a:xfrm>
              <a:off x="4838700" y="27305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5" name="Rectangle 647"/>
            <p:cNvSpPr>
              <a:spLocks noChangeArrowheads="1"/>
            </p:cNvSpPr>
            <p:nvPr/>
          </p:nvSpPr>
          <p:spPr bwMode="auto">
            <a:xfrm>
              <a:off x="4838700" y="27305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6" name="Rectangle 648"/>
            <p:cNvSpPr>
              <a:spLocks noChangeArrowheads="1"/>
            </p:cNvSpPr>
            <p:nvPr/>
          </p:nvSpPr>
          <p:spPr bwMode="auto">
            <a:xfrm>
              <a:off x="5078413" y="25892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7" name="Rectangle 650"/>
            <p:cNvSpPr>
              <a:spLocks noChangeArrowheads="1"/>
            </p:cNvSpPr>
            <p:nvPr/>
          </p:nvSpPr>
          <p:spPr bwMode="auto">
            <a:xfrm>
              <a:off x="5078413" y="25892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8" name="Rectangle 651"/>
            <p:cNvSpPr>
              <a:spLocks noChangeArrowheads="1"/>
            </p:cNvSpPr>
            <p:nvPr/>
          </p:nvSpPr>
          <p:spPr bwMode="auto">
            <a:xfrm>
              <a:off x="5499100" y="21621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9" name="Rectangle 653"/>
            <p:cNvSpPr>
              <a:spLocks noChangeArrowheads="1"/>
            </p:cNvSpPr>
            <p:nvPr/>
          </p:nvSpPr>
          <p:spPr bwMode="auto">
            <a:xfrm>
              <a:off x="5499100" y="21621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0" name="Rectangle 654"/>
            <p:cNvSpPr>
              <a:spLocks noChangeArrowheads="1"/>
            </p:cNvSpPr>
            <p:nvPr/>
          </p:nvSpPr>
          <p:spPr bwMode="auto">
            <a:xfrm>
              <a:off x="5275263" y="26035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1" name="Rectangle 656"/>
            <p:cNvSpPr>
              <a:spLocks noChangeArrowheads="1"/>
            </p:cNvSpPr>
            <p:nvPr/>
          </p:nvSpPr>
          <p:spPr bwMode="auto">
            <a:xfrm>
              <a:off x="5275263" y="26035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2" name="Rectangle 657"/>
            <p:cNvSpPr>
              <a:spLocks noChangeArrowheads="1"/>
            </p:cNvSpPr>
            <p:nvPr/>
          </p:nvSpPr>
          <p:spPr bwMode="auto">
            <a:xfrm>
              <a:off x="5499100" y="23177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3" name="Rectangle 659"/>
            <p:cNvSpPr>
              <a:spLocks noChangeArrowheads="1"/>
            </p:cNvSpPr>
            <p:nvPr/>
          </p:nvSpPr>
          <p:spPr bwMode="auto">
            <a:xfrm>
              <a:off x="5499100" y="23177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4" name="Rectangle 660"/>
            <p:cNvSpPr>
              <a:spLocks noChangeArrowheads="1"/>
            </p:cNvSpPr>
            <p:nvPr/>
          </p:nvSpPr>
          <p:spPr bwMode="auto">
            <a:xfrm>
              <a:off x="5387975" y="2062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5" name="Rectangle 662"/>
            <p:cNvSpPr>
              <a:spLocks noChangeArrowheads="1"/>
            </p:cNvSpPr>
            <p:nvPr/>
          </p:nvSpPr>
          <p:spPr bwMode="auto">
            <a:xfrm>
              <a:off x="5387975" y="2062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6" name="Rectangle 663"/>
            <p:cNvSpPr>
              <a:spLocks noChangeArrowheads="1"/>
            </p:cNvSpPr>
            <p:nvPr/>
          </p:nvSpPr>
          <p:spPr bwMode="auto">
            <a:xfrm>
              <a:off x="5345113" y="20907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7" name="Rectangle 665"/>
            <p:cNvSpPr>
              <a:spLocks noChangeArrowheads="1"/>
            </p:cNvSpPr>
            <p:nvPr/>
          </p:nvSpPr>
          <p:spPr bwMode="auto">
            <a:xfrm>
              <a:off x="5345113" y="20907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8" name="Rectangle 666"/>
            <p:cNvSpPr>
              <a:spLocks noChangeArrowheads="1"/>
            </p:cNvSpPr>
            <p:nvPr/>
          </p:nvSpPr>
          <p:spPr bwMode="auto">
            <a:xfrm>
              <a:off x="4838700" y="25749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9" name="Rectangle 668"/>
            <p:cNvSpPr>
              <a:spLocks noChangeArrowheads="1"/>
            </p:cNvSpPr>
            <p:nvPr/>
          </p:nvSpPr>
          <p:spPr bwMode="auto">
            <a:xfrm>
              <a:off x="4838700" y="25749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0" name="Rectangle 669"/>
            <p:cNvSpPr>
              <a:spLocks noChangeArrowheads="1"/>
            </p:cNvSpPr>
            <p:nvPr/>
          </p:nvSpPr>
          <p:spPr bwMode="auto">
            <a:xfrm>
              <a:off x="5584825" y="22193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1" name="Rectangle 671"/>
            <p:cNvSpPr>
              <a:spLocks noChangeArrowheads="1"/>
            </p:cNvSpPr>
            <p:nvPr/>
          </p:nvSpPr>
          <p:spPr bwMode="auto">
            <a:xfrm>
              <a:off x="5584825" y="22193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2" name="Rectangle 672"/>
            <p:cNvSpPr>
              <a:spLocks noChangeArrowheads="1"/>
            </p:cNvSpPr>
            <p:nvPr/>
          </p:nvSpPr>
          <p:spPr bwMode="auto">
            <a:xfrm>
              <a:off x="5640388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3" name="Rectangle 674"/>
            <p:cNvSpPr>
              <a:spLocks noChangeArrowheads="1"/>
            </p:cNvSpPr>
            <p:nvPr/>
          </p:nvSpPr>
          <p:spPr bwMode="auto">
            <a:xfrm>
              <a:off x="5640388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4" name="Rectangle 675"/>
            <p:cNvSpPr>
              <a:spLocks noChangeArrowheads="1"/>
            </p:cNvSpPr>
            <p:nvPr/>
          </p:nvSpPr>
          <p:spPr bwMode="auto">
            <a:xfrm>
              <a:off x="5429250" y="22764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5" name="Rectangle 677"/>
            <p:cNvSpPr>
              <a:spLocks noChangeArrowheads="1"/>
            </p:cNvSpPr>
            <p:nvPr/>
          </p:nvSpPr>
          <p:spPr bwMode="auto">
            <a:xfrm>
              <a:off x="5429250" y="22764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6" name="Rectangle 678"/>
            <p:cNvSpPr>
              <a:spLocks noChangeArrowheads="1"/>
            </p:cNvSpPr>
            <p:nvPr/>
          </p:nvSpPr>
          <p:spPr bwMode="auto">
            <a:xfrm>
              <a:off x="5541963" y="20335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7" name="Rectangle 680"/>
            <p:cNvSpPr>
              <a:spLocks noChangeArrowheads="1"/>
            </p:cNvSpPr>
            <p:nvPr/>
          </p:nvSpPr>
          <p:spPr bwMode="auto">
            <a:xfrm>
              <a:off x="5541963" y="20335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8" name="Rectangle 681"/>
            <p:cNvSpPr>
              <a:spLocks noChangeArrowheads="1"/>
            </p:cNvSpPr>
            <p:nvPr/>
          </p:nvSpPr>
          <p:spPr bwMode="auto">
            <a:xfrm>
              <a:off x="5330825" y="2147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9" name="Rectangle 683"/>
            <p:cNvSpPr>
              <a:spLocks noChangeArrowheads="1"/>
            </p:cNvSpPr>
            <p:nvPr/>
          </p:nvSpPr>
          <p:spPr bwMode="auto">
            <a:xfrm>
              <a:off x="5330825" y="2147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0" name="Rectangle 684"/>
            <p:cNvSpPr>
              <a:spLocks noChangeArrowheads="1"/>
            </p:cNvSpPr>
            <p:nvPr/>
          </p:nvSpPr>
          <p:spPr bwMode="auto">
            <a:xfrm>
              <a:off x="5359400" y="25606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1" name="Rectangle 686"/>
            <p:cNvSpPr>
              <a:spLocks noChangeArrowheads="1"/>
            </p:cNvSpPr>
            <p:nvPr/>
          </p:nvSpPr>
          <p:spPr bwMode="auto">
            <a:xfrm>
              <a:off x="5359400" y="25606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2" name="Rectangle 687"/>
            <p:cNvSpPr>
              <a:spLocks noChangeArrowheads="1"/>
            </p:cNvSpPr>
            <p:nvPr/>
          </p:nvSpPr>
          <p:spPr bwMode="auto">
            <a:xfrm>
              <a:off x="5359400" y="23463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3" name="Rectangle 689"/>
            <p:cNvSpPr>
              <a:spLocks noChangeArrowheads="1"/>
            </p:cNvSpPr>
            <p:nvPr/>
          </p:nvSpPr>
          <p:spPr bwMode="auto">
            <a:xfrm>
              <a:off x="5359400" y="23463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4" name="Rectangle 690"/>
            <p:cNvSpPr>
              <a:spLocks noChangeArrowheads="1"/>
            </p:cNvSpPr>
            <p:nvPr/>
          </p:nvSpPr>
          <p:spPr bwMode="auto">
            <a:xfrm>
              <a:off x="4514850" y="298608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5" name="Rectangle 692"/>
            <p:cNvSpPr>
              <a:spLocks noChangeArrowheads="1"/>
            </p:cNvSpPr>
            <p:nvPr/>
          </p:nvSpPr>
          <p:spPr bwMode="auto">
            <a:xfrm>
              <a:off x="4514850" y="298608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6" name="Rectangle 693"/>
            <p:cNvSpPr>
              <a:spLocks noChangeArrowheads="1"/>
            </p:cNvSpPr>
            <p:nvPr/>
          </p:nvSpPr>
          <p:spPr bwMode="auto">
            <a:xfrm>
              <a:off x="5316538" y="24177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7" name="Rectangle 695"/>
            <p:cNvSpPr>
              <a:spLocks noChangeArrowheads="1"/>
            </p:cNvSpPr>
            <p:nvPr/>
          </p:nvSpPr>
          <p:spPr bwMode="auto">
            <a:xfrm>
              <a:off x="5316538" y="24177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8" name="Rectangle 696"/>
            <p:cNvSpPr>
              <a:spLocks noChangeArrowheads="1"/>
            </p:cNvSpPr>
            <p:nvPr/>
          </p:nvSpPr>
          <p:spPr bwMode="auto">
            <a:xfrm>
              <a:off x="5105400" y="25749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9" name="Rectangle 698"/>
            <p:cNvSpPr>
              <a:spLocks noChangeArrowheads="1"/>
            </p:cNvSpPr>
            <p:nvPr/>
          </p:nvSpPr>
          <p:spPr bwMode="auto">
            <a:xfrm>
              <a:off x="5105400" y="25749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0" name="Rectangle 699"/>
            <p:cNvSpPr>
              <a:spLocks noChangeArrowheads="1"/>
            </p:cNvSpPr>
            <p:nvPr/>
          </p:nvSpPr>
          <p:spPr bwMode="auto">
            <a:xfrm>
              <a:off x="4895850" y="2759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1" name="Rectangle 701"/>
            <p:cNvSpPr>
              <a:spLocks noChangeArrowheads="1"/>
            </p:cNvSpPr>
            <p:nvPr/>
          </p:nvSpPr>
          <p:spPr bwMode="auto">
            <a:xfrm>
              <a:off x="4895850" y="2759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2" name="Rectangle 702"/>
            <p:cNvSpPr>
              <a:spLocks noChangeArrowheads="1"/>
            </p:cNvSpPr>
            <p:nvPr/>
          </p:nvSpPr>
          <p:spPr bwMode="auto">
            <a:xfrm>
              <a:off x="4838700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3" name="Rectangle 704"/>
            <p:cNvSpPr>
              <a:spLocks noChangeArrowheads="1"/>
            </p:cNvSpPr>
            <p:nvPr/>
          </p:nvSpPr>
          <p:spPr bwMode="auto">
            <a:xfrm>
              <a:off x="4838700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4" name="Rectangle 705"/>
            <p:cNvSpPr>
              <a:spLocks noChangeArrowheads="1"/>
            </p:cNvSpPr>
            <p:nvPr/>
          </p:nvSpPr>
          <p:spPr bwMode="auto">
            <a:xfrm>
              <a:off x="5049838" y="25320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5" name="Rectangle 707"/>
            <p:cNvSpPr>
              <a:spLocks noChangeArrowheads="1"/>
            </p:cNvSpPr>
            <p:nvPr/>
          </p:nvSpPr>
          <p:spPr bwMode="auto">
            <a:xfrm>
              <a:off x="5049838" y="25320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6" name="Rectangle 708"/>
            <p:cNvSpPr>
              <a:spLocks noChangeArrowheads="1"/>
            </p:cNvSpPr>
            <p:nvPr/>
          </p:nvSpPr>
          <p:spPr bwMode="auto">
            <a:xfrm>
              <a:off x="4937125" y="28162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7" name="Rectangle 710"/>
            <p:cNvSpPr>
              <a:spLocks noChangeArrowheads="1"/>
            </p:cNvSpPr>
            <p:nvPr/>
          </p:nvSpPr>
          <p:spPr bwMode="auto">
            <a:xfrm>
              <a:off x="4937125" y="28162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8" name="Rectangle 711"/>
            <p:cNvSpPr>
              <a:spLocks noChangeArrowheads="1"/>
            </p:cNvSpPr>
            <p:nvPr/>
          </p:nvSpPr>
          <p:spPr bwMode="auto">
            <a:xfrm>
              <a:off x="5486400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9" name="Rectangle 713"/>
            <p:cNvSpPr>
              <a:spLocks noChangeArrowheads="1"/>
            </p:cNvSpPr>
            <p:nvPr/>
          </p:nvSpPr>
          <p:spPr bwMode="auto">
            <a:xfrm>
              <a:off x="5486400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0" name="Rectangle 714"/>
            <p:cNvSpPr>
              <a:spLocks noChangeArrowheads="1"/>
            </p:cNvSpPr>
            <p:nvPr/>
          </p:nvSpPr>
          <p:spPr bwMode="auto">
            <a:xfrm>
              <a:off x="5570538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1" name="Rectangle 716"/>
            <p:cNvSpPr>
              <a:spLocks noChangeArrowheads="1"/>
            </p:cNvSpPr>
            <p:nvPr/>
          </p:nvSpPr>
          <p:spPr bwMode="auto">
            <a:xfrm>
              <a:off x="5570538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2" name="Rectangle 717"/>
            <p:cNvSpPr>
              <a:spLocks noChangeArrowheads="1"/>
            </p:cNvSpPr>
            <p:nvPr/>
          </p:nvSpPr>
          <p:spPr bwMode="auto">
            <a:xfrm>
              <a:off x="5597525" y="21621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3" name="Rectangle 719"/>
            <p:cNvSpPr>
              <a:spLocks noChangeArrowheads="1"/>
            </p:cNvSpPr>
            <p:nvPr/>
          </p:nvSpPr>
          <p:spPr bwMode="auto">
            <a:xfrm>
              <a:off x="5597525" y="21621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4" name="Rectangle 720"/>
            <p:cNvSpPr>
              <a:spLocks noChangeArrowheads="1"/>
            </p:cNvSpPr>
            <p:nvPr/>
          </p:nvSpPr>
          <p:spPr bwMode="auto">
            <a:xfrm>
              <a:off x="5472113" y="2062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5" name="Rectangle 722"/>
            <p:cNvSpPr>
              <a:spLocks noChangeArrowheads="1"/>
            </p:cNvSpPr>
            <p:nvPr/>
          </p:nvSpPr>
          <p:spPr bwMode="auto">
            <a:xfrm>
              <a:off x="5472113" y="2062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6" name="Rectangle 723"/>
            <p:cNvSpPr>
              <a:spLocks noChangeArrowheads="1"/>
            </p:cNvSpPr>
            <p:nvPr/>
          </p:nvSpPr>
          <p:spPr bwMode="auto">
            <a:xfrm>
              <a:off x="5513388" y="20050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7" name="Rectangle 725"/>
            <p:cNvSpPr>
              <a:spLocks noChangeArrowheads="1"/>
            </p:cNvSpPr>
            <p:nvPr/>
          </p:nvSpPr>
          <p:spPr bwMode="auto">
            <a:xfrm>
              <a:off x="5513388" y="20050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8" name="Rectangle 726"/>
            <p:cNvSpPr>
              <a:spLocks noChangeArrowheads="1"/>
            </p:cNvSpPr>
            <p:nvPr/>
          </p:nvSpPr>
          <p:spPr bwMode="auto">
            <a:xfrm>
              <a:off x="5710238" y="18923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9" name="Rectangle 728"/>
            <p:cNvSpPr>
              <a:spLocks noChangeArrowheads="1"/>
            </p:cNvSpPr>
            <p:nvPr/>
          </p:nvSpPr>
          <p:spPr bwMode="auto">
            <a:xfrm>
              <a:off x="5710238" y="18923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0" name="Rectangle 729"/>
            <p:cNvSpPr>
              <a:spLocks noChangeArrowheads="1"/>
            </p:cNvSpPr>
            <p:nvPr/>
          </p:nvSpPr>
          <p:spPr bwMode="auto">
            <a:xfrm>
              <a:off x="5035550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1" name="Rectangle 731"/>
            <p:cNvSpPr>
              <a:spLocks noChangeArrowheads="1"/>
            </p:cNvSpPr>
            <p:nvPr/>
          </p:nvSpPr>
          <p:spPr bwMode="auto">
            <a:xfrm>
              <a:off x="5035550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2" name="Rectangle 732"/>
            <p:cNvSpPr>
              <a:spLocks noChangeArrowheads="1"/>
            </p:cNvSpPr>
            <p:nvPr/>
          </p:nvSpPr>
          <p:spPr bwMode="auto">
            <a:xfrm>
              <a:off x="5373688" y="24177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3" name="Rectangle 734"/>
            <p:cNvSpPr>
              <a:spLocks noChangeArrowheads="1"/>
            </p:cNvSpPr>
            <p:nvPr/>
          </p:nvSpPr>
          <p:spPr bwMode="auto">
            <a:xfrm>
              <a:off x="5373688" y="24177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4" name="Rectangle 735"/>
            <p:cNvSpPr>
              <a:spLocks noChangeArrowheads="1"/>
            </p:cNvSpPr>
            <p:nvPr/>
          </p:nvSpPr>
          <p:spPr bwMode="auto">
            <a:xfrm>
              <a:off x="4572000" y="31289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5" name="Rectangle 737"/>
            <p:cNvSpPr>
              <a:spLocks noChangeArrowheads="1"/>
            </p:cNvSpPr>
            <p:nvPr/>
          </p:nvSpPr>
          <p:spPr bwMode="auto">
            <a:xfrm>
              <a:off x="4572000" y="31289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6" name="Rectangle 738"/>
            <p:cNvSpPr>
              <a:spLocks noChangeArrowheads="1"/>
            </p:cNvSpPr>
            <p:nvPr/>
          </p:nvSpPr>
          <p:spPr bwMode="auto">
            <a:xfrm>
              <a:off x="3952875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7" name="Rectangle 740"/>
            <p:cNvSpPr>
              <a:spLocks noChangeArrowheads="1"/>
            </p:cNvSpPr>
            <p:nvPr/>
          </p:nvSpPr>
          <p:spPr bwMode="auto">
            <a:xfrm>
              <a:off x="3952875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8" name="Rectangle 741"/>
            <p:cNvSpPr>
              <a:spLocks noChangeArrowheads="1"/>
            </p:cNvSpPr>
            <p:nvPr/>
          </p:nvSpPr>
          <p:spPr bwMode="auto">
            <a:xfrm>
              <a:off x="5710238" y="1947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9" name="Rectangle 743"/>
            <p:cNvSpPr>
              <a:spLocks noChangeArrowheads="1"/>
            </p:cNvSpPr>
            <p:nvPr/>
          </p:nvSpPr>
          <p:spPr bwMode="auto">
            <a:xfrm>
              <a:off x="5710238" y="1947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0" name="Rectangle 744"/>
            <p:cNvSpPr>
              <a:spLocks noChangeArrowheads="1"/>
            </p:cNvSpPr>
            <p:nvPr/>
          </p:nvSpPr>
          <p:spPr bwMode="auto">
            <a:xfrm>
              <a:off x="6118225" y="19478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1" name="Rectangle 746"/>
            <p:cNvSpPr>
              <a:spLocks noChangeArrowheads="1"/>
            </p:cNvSpPr>
            <p:nvPr/>
          </p:nvSpPr>
          <p:spPr bwMode="auto">
            <a:xfrm>
              <a:off x="6118225" y="19478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2" name="Rectangle 747"/>
            <p:cNvSpPr>
              <a:spLocks noChangeArrowheads="1"/>
            </p:cNvSpPr>
            <p:nvPr/>
          </p:nvSpPr>
          <p:spPr bwMode="auto">
            <a:xfrm>
              <a:off x="6610350" y="13223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3" name="Rectangle 749"/>
            <p:cNvSpPr>
              <a:spLocks noChangeArrowheads="1"/>
            </p:cNvSpPr>
            <p:nvPr/>
          </p:nvSpPr>
          <p:spPr bwMode="auto">
            <a:xfrm>
              <a:off x="6610350" y="13223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4" name="Rectangle 750"/>
            <p:cNvSpPr>
              <a:spLocks noChangeArrowheads="1"/>
            </p:cNvSpPr>
            <p:nvPr/>
          </p:nvSpPr>
          <p:spPr bwMode="auto">
            <a:xfrm>
              <a:off x="5359400" y="22764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5" name="Rectangle 752"/>
            <p:cNvSpPr>
              <a:spLocks noChangeArrowheads="1"/>
            </p:cNvSpPr>
            <p:nvPr/>
          </p:nvSpPr>
          <p:spPr bwMode="auto">
            <a:xfrm>
              <a:off x="5359400" y="22764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6" name="Rectangle 753"/>
            <p:cNvSpPr>
              <a:spLocks noChangeArrowheads="1"/>
            </p:cNvSpPr>
            <p:nvPr/>
          </p:nvSpPr>
          <p:spPr bwMode="auto">
            <a:xfrm>
              <a:off x="5006975" y="27162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7" name="Rectangle 755"/>
            <p:cNvSpPr>
              <a:spLocks noChangeArrowheads="1"/>
            </p:cNvSpPr>
            <p:nvPr/>
          </p:nvSpPr>
          <p:spPr bwMode="auto">
            <a:xfrm>
              <a:off x="5006975" y="27162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8" name="Rectangle 756"/>
            <p:cNvSpPr>
              <a:spLocks noChangeArrowheads="1"/>
            </p:cNvSpPr>
            <p:nvPr/>
          </p:nvSpPr>
          <p:spPr bwMode="auto">
            <a:xfrm>
              <a:off x="5738813" y="18923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9" name="Rectangle 758"/>
            <p:cNvSpPr>
              <a:spLocks noChangeArrowheads="1"/>
            </p:cNvSpPr>
            <p:nvPr/>
          </p:nvSpPr>
          <p:spPr bwMode="auto">
            <a:xfrm>
              <a:off x="5738813" y="18923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0" name="Rectangle 759"/>
            <p:cNvSpPr>
              <a:spLocks noChangeArrowheads="1"/>
            </p:cNvSpPr>
            <p:nvPr/>
          </p:nvSpPr>
          <p:spPr bwMode="auto">
            <a:xfrm>
              <a:off x="5570538" y="19621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1" name="Rectangle 761"/>
            <p:cNvSpPr>
              <a:spLocks noChangeArrowheads="1"/>
            </p:cNvSpPr>
            <p:nvPr/>
          </p:nvSpPr>
          <p:spPr bwMode="auto">
            <a:xfrm>
              <a:off x="5570538" y="19621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2" name="Rectangle 762"/>
            <p:cNvSpPr>
              <a:spLocks noChangeArrowheads="1"/>
            </p:cNvSpPr>
            <p:nvPr/>
          </p:nvSpPr>
          <p:spPr bwMode="auto">
            <a:xfrm>
              <a:off x="5724525" y="21764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3" name="Rectangle 764"/>
            <p:cNvSpPr>
              <a:spLocks noChangeArrowheads="1"/>
            </p:cNvSpPr>
            <p:nvPr/>
          </p:nvSpPr>
          <p:spPr bwMode="auto">
            <a:xfrm>
              <a:off x="5724525" y="21764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4" name="Rectangle 765"/>
            <p:cNvSpPr>
              <a:spLocks noChangeArrowheads="1"/>
            </p:cNvSpPr>
            <p:nvPr/>
          </p:nvSpPr>
          <p:spPr bwMode="auto">
            <a:xfrm>
              <a:off x="5316538" y="24749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5" name="Rectangle 767"/>
            <p:cNvSpPr>
              <a:spLocks noChangeArrowheads="1"/>
            </p:cNvSpPr>
            <p:nvPr/>
          </p:nvSpPr>
          <p:spPr bwMode="auto">
            <a:xfrm>
              <a:off x="5316538" y="24749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6" name="Rectangle 768"/>
            <p:cNvSpPr>
              <a:spLocks noChangeArrowheads="1"/>
            </p:cNvSpPr>
            <p:nvPr/>
          </p:nvSpPr>
          <p:spPr bwMode="auto">
            <a:xfrm>
              <a:off x="4895850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7" name="Rectangle 770"/>
            <p:cNvSpPr>
              <a:spLocks noChangeArrowheads="1"/>
            </p:cNvSpPr>
            <p:nvPr/>
          </p:nvSpPr>
          <p:spPr bwMode="auto">
            <a:xfrm>
              <a:off x="4895850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8" name="Rectangle 771"/>
            <p:cNvSpPr>
              <a:spLocks noChangeArrowheads="1"/>
            </p:cNvSpPr>
            <p:nvPr/>
          </p:nvSpPr>
          <p:spPr bwMode="auto">
            <a:xfrm>
              <a:off x="5400675" y="22764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9" name="Rectangle 773"/>
            <p:cNvSpPr>
              <a:spLocks noChangeArrowheads="1"/>
            </p:cNvSpPr>
            <p:nvPr/>
          </p:nvSpPr>
          <p:spPr bwMode="auto">
            <a:xfrm>
              <a:off x="5400675" y="22764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0" name="Rectangle 774"/>
            <p:cNvSpPr>
              <a:spLocks noChangeArrowheads="1"/>
            </p:cNvSpPr>
            <p:nvPr/>
          </p:nvSpPr>
          <p:spPr bwMode="auto">
            <a:xfrm>
              <a:off x="4922838" y="25463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1" name="Rectangle 776"/>
            <p:cNvSpPr>
              <a:spLocks noChangeArrowheads="1"/>
            </p:cNvSpPr>
            <p:nvPr/>
          </p:nvSpPr>
          <p:spPr bwMode="auto">
            <a:xfrm>
              <a:off x="4922838" y="25463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2" name="Rectangle 777"/>
            <p:cNvSpPr>
              <a:spLocks noChangeArrowheads="1"/>
            </p:cNvSpPr>
            <p:nvPr/>
          </p:nvSpPr>
          <p:spPr bwMode="auto">
            <a:xfrm>
              <a:off x="4487863" y="30718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3" name="Rectangle 779"/>
            <p:cNvSpPr>
              <a:spLocks noChangeArrowheads="1"/>
            </p:cNvSpPr>
            <p:nvPr/>
          </p:nvSpPr>
          <p:spPr bwMode="auto">
            <a:xfrm>
              <a:off x="4487863" y="30718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534" name="Gruppo 533"/>
          <p:cNvGrpSpPr/>
          <p:nvPr/>
        </p:nvGrpSpPr>
        <p:grpSpPr>
          <a:xfrm>
            <a:off x="2671763" y="2414588"/>
            <a:ext cx="3643313" cy="3371850"/>
            <a:chOff x="2671763" y="2414588"/>
            <a:chExt cx="3643313" cy="3371850"/>
          </a:xfrm>
          <a:solidFill>
            <a:srgbClr val="00B0F0">
              <a:alpha val="20000"/>
            </a:srgbClr>
          </a:solidFill>
        </p:grpSpPr>
        <p:sp>
          <p:nvSpPr>
            <p:cNvPr id="535" name="Rectangle 812"/>
            <p:cNvSpPr>
              <a:spLocks noChangeArrowheads="1"/>
            </p:cNvSpPr>
            <p:nvPr/>
          </p:nvSpPr>
          <p:spPr bwMode="auto">
            <a:xfrm>
              <a:off x="4416425" y="35671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6" name="Rectangle 814"/>
            <p:cNvSpPr>
              <a:spLocks noChangeArrowheads="1"/>
            </p:cNvSpPr>
            <p:nvPr/>
          </p:nvSpPr>
          <p:spPr bwMode="auto">
            <a:xfrm>
              <a:off x="4416425" y="35671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7" name="Rectangle 815"/>
            <p:cNvSpPr>
              <a:spLocks noChangeArrowheads="1"/>
            </p:cNvSpPr>
            <p:nvPr/>
          </p:nvSpPr>
          <p:spPr bwMode="auto">
            <a:xfrm>
              <a:off x="4471988" y="37655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8" name="Rectangle 817"/>
            <p:cNvSpPr>
              <a:spLocks noChangeArrowheads="1"/>
            </p:cNvSpPr>
            <p:nvPr/>
          </p:nvSpPr>
          <p:spPr bwMode="auto">
            <a:xfrm>
              <a:off x="4471988" y="37655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9" name="Rectangle 818"/>
            <p:cNvSpPr>
              <a:spLocks noChangeArrowheads="1"/>
            </p:cNvSpPr>
            <p:nvPr/>
          </p:nvSpPr>
          <p:spPr bwMode="auto">
            <a:xfrm>
              <a:off x="4332288" y="51022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0" name="Rectangle 820"/>
            <p:cNvSpPr>
              <a:spLocks noChangeArrowheads="1"/>
            </p:cNvSpPr>
            <p:nvPr/>
          </p:nvSpPr>
          <p:spPr bwMode="auto">
            <a:xfrm>
              <a:off x="4332288" y="51022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1" name="Rectangle 821"/>
            <p:cNvSpPr>
              <a:spLocks noChangeArrowheads="1"/>
            </p:cNvSpPr>
            <p:nvPr/>
          </p:nvSpPr>
          <p:spPr bwMode="auto">
            <a:xfrm>
              <a:off x="4445000" y="40227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2" name="Rectangle 823"/>
            <p:cNvSpPr>
              <a:spLocks noChangeArrowheads="1"/>
            </p:cNvSpPr>
            <p:nvPr/>
          </p:nvSpPr>
          <p:spPr bwMode="auto">
            <a:xfrm>
              <a:off x="4445000" y="40227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3" name="Rectangle 824"/>
            <p:cNvSpPr>
              <a:spLocks noChangeArrowheads="1"/>
            </p:cNvSpPr>
            <p:nvPr/>
          </p:nvSpPr>
          <p:spPr bwMode="auto">
            <a:xfrm>
              <a:off x="413543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4" name="Rectangle 826"/>
            <p:cNvSpPr>
              <a:spLocks noChangeArrowheads="1"/>
            </p:cNvSpPr>
            <p:nvPr/>
          </p:nvSpPr>
          <p:spPr bwMode="auto">
            <a:xfrm>
              <a:off x="413543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5" name="Rectangle 827"/>
            <p:cNvSpPr>
              <a:spLocks noChangeArrowheads="1"/>
            </p:cNvSpPr>
            <p:nvPr/>
          </p:nvSpPr>
          <p:spPr bwMode="auto">
            <a:xfrm>
              <a:off x="5091113" y="31543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6" name="Rectangle 829"/>
            <p:cNvSpPr>
              <a:spLocks noChangeArrowheads="1"/>
            </p:cNvSpPr>
            <p:nvPr/>
          </p:nvSpPr>
          <p:spPr bwMode="auto">
            <a:xfrm>
              <a:off x="5091113" y="31543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7" name="Rectangle 830"/>
            <p:cNvSpPr>
              <a:spLocks noChangeArrowheads="1"/>
            </p:cNvSpPr>
            <p:nvPr/>
          </p:nvSpPr>
          <p:spPr bwMode="auto">
            <a:xfrm>
              <a:off x="4162425" y="36814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8" name="Rectangle 832"/>
            <p:cNvSpPr>
              <a:spLocks noChangeArrowheads="1"/>
            </p:cNvSpPr>
            <p:nvPr/>
          </p:nvSpPr>
          <p:spPr bwMode="auto">
            <a:xfrm>
              <a:off x="4162425" y="36814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9" name="Rectangle 833"/>
            <p:cNvSpPr>
              <a:spLocks noChangeArrowheads="1"/>
            </p:cNvSpPr>
            <p:nvPr/>
          </p:nvSpPr>
          <p:spPr bwMode="auto">
            <a:xfrm>
              <a:off x="4500563" y="35671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0" name="Rectangle 835"/>
            <p:cNvSpPr>
              <a:spLocks noChangeArrowheads="1"/>
            </p:cNvSpPr>
            <p:nvPr/>
          </p:nvSpPr>
          <p:spPr bwMode="auto">
            <a:xfrm>
              <a:off x="4500563" y="35671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1" name="Rectangle 836"/>
            <p:cNvSpPr>
              <a:spLocks noChangeArrowheads="1"/>
            </p:cNvSpPr>
            <p:nvPr/>
          </p:nvSpPr>
          <p:spPr bwMode="auto">
            <a:xfrm>
              <a:off x="4543425" y="4975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2" name="Rectangle 838"/>
            <p:cNvSpPr>
              <a:spLocks noChangeArrowheads="1"/>
            </p:cNvSpPr>
            <p:nvPr/>
          </p:nvSpPr>
          <p:spPr bwMode="auto">
            <a:xfrm>
              <a:off x="4543425" y="4975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3" name="Rectangle 839"/>
            <p:cNvSpPr>
              <a:spLocks noChangeArrowheads="1"/>
            </p:cNvSpPr>
            <p:nvPr/>
          </p:nvSpPr>
          <p:spPr bwMode="auto">
            <a:xfrm>
              <a:off x="4191000" y="35385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4" name="Rectangle 841"/>
            <p:cNvSpPr>
              <a:spLocks noChangeArrowheads="1"/>
            </p:cNvSpPr>
            <p:nvPr/>
          </p:nvSpPr>
          <p:spPr bwMode="auto">
            <a:xfrm>
              <a:off x="4191000" y="35385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5" name="Rectangle 842"/>
            <p:cNvSpPr>
              <a:spLocks noChangeArrowheads="1"/>
            </p:cNvSpPr>
            <p:nvPr/>
          </p:nvSpPr>
          <p:spPr bwMode="auto">
            <a:xfrm>
              <a:off x="4205288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6" name="Rectangle 844"/>
            <p:cNvSpPr>
              <a:spLocks noChangeArrowheads="1"/>
            </p:cNvSpPr>
            <p:nvPr/>
          </p:nvSpPr>
          <p:spPr bwMode="auto">
            <a:xfrm>
              <a:off x="4205288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7" name="Rectangle 845"/>
            <p:cNvSpPr>
              <a:spLocks noChangeArrowheads="1"/>
            </p:cNvSpPr>
            <p:nvPr/>
          </p:nvSpPr>
          <p:spPr bwMode="auto">
            <a:xfrm>
              <a:off x="4318000" y="42640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8" name="Rectangle 847"/>
            <p:cNvSpPr>
              <a:spLocks noChangeArrowheads="1"/>
            </p:cNvSpPr>
            <p:nvPr/>
          </p:nvSpPr>
          <p:spPr bwMode="auto">
            <a:xfrm>
              <a:off x="4318000" y="42640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9" name="Rectangle 848"/>
            <p:cNvSpPr>
              <a:spLocks noChangeArrowheads="1"/>
            </p:cNvSpPr>
            <p:nvPr/>
          </p:nvSpPr>
          <p:spPr bwMode="auto">
            <a:xfrm>
              <a:off x="3924300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0" name="Rectangle 850"/>
            <p:cNvSpPr>
              <a:spLocks noChangeArrowheads="1"/>
            </p:cNvSpPr>
            <p:nvPr/>
          </p:nvSpPr>
          <p:spPr bwMode="auto">
            <a:xfrm>
              <a:off x="3924300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1" name="Rectangle 851"/>
            <p:cNvSpPr>
              <a:spLocks noChangeArrowheads="1"/>
            </p:cNvSpPr>
            <p:nvPr/>
          </p:nvSpPr>
          <p:spPr bwMode="auto">
            <a:xfrm>
              <a:off x="3571875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2" name="Rectangle 853"/>
            <p:cNvSpPr>
              <a:spLocks noChangeArrowheads="1"/>
            </p:cNvSpPr>
            <p:nvPr/>
          </p:nvSpPr>
          <p:spPr bwMode="auto">
            <a:xfrm>
              <a:off x="3571875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3" name="Rectangle 854"/>
            <p:cNvSpPr>
              <a:spLocks noChangeArrowheads="1"/>
            </p:cNvSpPr>
            <p:nvPr/>
          </p:nvSpPr>
          <p:spPr bwMode="auto">
            <a:xfrm>
              <a:off x="4486275" y="32543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4" name="Rectangle 856"/>
            <p:cNvSpPr>
              <a:spLocks noChangeArrowheads="1"/>
            </p:cNvSpPr>
            <p:nvPr/>
          </p:nvSpPr>
          <p:spPr bwMode="auto">
            <a:xfrm>
              <a:off x="4486275" y="32543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5" name="Rectangle 857"/>
            <p:cNvSpPr>
              <a:spLocks noChangeArrowheads="1"/>
            </p:cNvSpPr>
            <p:nvPr/>
          </p:nvSpPr>
          <p:spPr bwMode="auto">
            <a:xfrm>
              <a:off x="4275138" y="31972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6" name="Rectangle 859"/>
            <p:cNvSpPr>
              <a:spLocks noChangeArrowheads="1"/>
            </p:cNvSpPr>
            <p:nvPr/>
          </p:nvSpPr>
          <p:spPr bwMode="auto">
            <a:xfrm>
              <a:off x="4275138" y="31972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7" name="Rectangle 860"/>
            <p:cNvSpPr>
              <a:spLocks noChangeArrowheads="1"/>
            </p:cNvSpPr>
            <p:nvPr/>
          </p:nvSpPr>
          <p:spPr bwMode="auto">
            <a:xfrm>
              <a:off x="4781550" y="28416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8" name="Rectangle 862"/>
            <p:cNvSpPr>
              <a:spLocks noChangeArrowheads="1"/>
            </p:cNvSpPr>
            <p:nvPr/>
          </p:nvSpPr>
          <p:spPr bwMode="auto">
            <a:xfrm>
              <a:off x="4781550" y="28416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9" name="Rectangle 863"/>
            <p:cNvSpPr>
              <a:spLocks noChangeArrowheads="1"/>
            </p:cNvSpPr>
            <p:nvPr/>
          </p:nvSpPr>
          <p:spPr bwMode="auto">
            <a:xfrm>
              <a:off x="4022725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0" name="Rectangle 865"/>
            <p:cNvSpPr>
              <a:spLocks noChangeArrowheads="1"/>
            </p:cNvSpPr>
            <p:nvPr/>
          </p:nvSpPr>
          <p:spPr bwMode="auto">
            <a:xfrm>
              <a:off x="4022725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1" name="Rectangle 866"/>
            <p:cNvSpPr>
              <a:spLocks noChangeArrowheads="1"/>
            </p:cNvSpPr>
            <p:nvPr/>
          </p:nvSpPr>
          <p:spPr bwMode="auto">
            <a:xfrm>
              <a:off x="4584700" y="3040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2" name="Rectangle 868"/>
            <p:cNvSpPr>
              <a:spLocks noChangeArrowheads="1"/>
            </p:cNvSpPr>
            <p:nvPr/>
          </p:nvSpPr>
          <p:spPr bwMode="auto">
            <a:xfrm>
              <a:off x="4584700" y="3040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3" name="Rectangle 869"/>
            <p:cNvSpPr>
              <a:spLocks noChangeArrowheads="1"/>
            </p:cNvSpPr>
            <p:nvPr/>
          </p:nvSpPr>
          <p:spPr bwMode="auto">
            <a:xfrm>
              <a:off x="4570413" y="30829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4" name="Rectangle 871"/>
            <p:cNvSpPr>
              <a:spLocks noChangeArrowheads="1"/>
            </p:cNvSpPr>
            <p:nvPr/>
          </p:nvSpPr>
          <p:spPr bwMode="auto">
            <a:xfrm>
              <a:off x="4570413" y="30829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5" name="Rectangle 872"/>
            <p:cNvSpPr>
              <a:spLocks noChangeArrowheads="1"/>
            </p:cNvSpPr>
            <p:nvPr/>
          </p:nvSpPr>
          <p:spPr bwMode="auto">
            <a:xfrm>
              <a:off x="4725988" y="28987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6" name="Rectangle 874"/>
            <p:cNvSpPr>
              <a:spLocks noChangeArrowheads="1"/>
            </p:cNvSpPr>
            <p:nvPr/>
          </p:nvSpPr>
          <p:spPr bwMode="auto">
            <a:xfrm>
              <a:off x="4725988" y="28987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7" name="Rectangle 875"/>
            <p:cNvSpPr>
              <a:spLocks noChangeArrowheads="1"/>
            </p:cNvSpPr>
            <p:nvPr/>
          </p:nvSpPr>
          <p:spPr bwMode="auto">
            <a:xfrm>
              <a:off x="4824413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8" name="Rectangle 877"/>
            <p:cNvSpPr>
              <a:spLocks noChangeArrowheads="1"/>
            </p:cNvSpPr>
            <p:nvPr/>
          </p:nvSpPr>
          <p:spPr bwMode="auto">
            <a:xfrm>
              <a:off x="4824413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9" name="Rectangle 878"/>
            <p:cNvSpPr>
              <a:spLocks noChangeArrowheads="1"/>
            </p:cNvSpPr>
            <p:nvPr/>
          </p:nvSpPr>
          <p:spPr bwMode="auto">
            <a:xfrm>
              <a:off x="4711700" y="3182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0" name="Rectangle 880"/>
            <p:cNvSpPr>
              <a:spLocks noChangeArrowheads="1"/>
            </p:cNvSpPr>
            <p:nvPr/>
          </p:nvSpPr>
          <p:spPr bwMode="auto">
            <a:xfrm>
              <a:off x="4711700" y="3182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1" name="Rectangle 881"/>
            <p:cNvSpPr>
              <a:spLocks noChangeArrowheads="1"/>
            </p:cNvSpPr>
            <p:nvPr/>
          </p:nvSpPr>
          <p:spPr bwMode="auto">
            <a:xfrm>
              <a:off x="4767263" y="3040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2" name="Rectangle 883"/>
            <p:cNvSpPr>
              <a:spLocks noChangeArrowheads="1"/>
            </p:cNvSpPr>
            <p:nvPr/>
          </p:nvSpPr>
          <p:spPr bwMode="auto">
            <a:xfrm>
              <a:off x="4767263" y="3040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3" name="Rectangle 884"/>
            <p:cNvSpPr>
              <a:spLocks noChangeArrowheads="1"/>
            </p:cNvSpPr>
            <p:nvPr/>
          </p:nvSpPr>
          <p:spPr bwMode="auto">
            <a:xfrm>
              <a:off x="4740275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4" name="Rectangle 886"/>
            <p:cNvSpPr>
              <a:spLocks noChangeArrowheads="1"/>
            </p:cNvSpPr>
            <p:nvPr/>
          </p:nvSpPr>
          <p:spPr bwMode="auto">
            <a:xfrm>
              <a:off x="4740275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5" name="Rectangle 887"/>
            <p:cNvSpPr>
              <a:spLocks noChangeArrowheads="1"/>
            </p:cNvSpPr>
            <p:nvPr/>
          </p:nvSpPr>
          <p:spPr bwMode="auto">
            <a:xfrm>
              <a:off x="4514850" y="33401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6" name="Rectangle 889"/>
            <p:cNvSpPr>
              <a:spLocks noChangeArrowheads="1"/>
            </p:cNvSpPr>
            <p:nvPr/>
          </p:nvSpPr>
          <p:spPr bwMode="auto">
            <a:xfrm>
              <a:off x="4514850" y="33401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7" name="Rectangle 890"/>
            <p:cNvSpPr>
              <a:spLocks noChangeArrowheads="1"/>
            </p:cNvSpPr>
            <p:nvPr/>
          </p:nvSpPr>
          <p:spPr bwMode="auto">
            <a:xfrm>
              <a:off x="4543425" y="32543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8" name="Rectangle 892"/>
            <p:cNvSpPr>
              <a:spLocks noChangeArrowheads="1"/>
            </p:cNvSpPr>
            <p:nvPr/>
          </p:nvSpPr>
          <p:spPr bwMode="auto">
            <a:xfrm>
              <a:off x="4543425" y="32543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9" name="Rectangle 893"/>
            <p:cNvSpPr>
              <a:spLocks noChangeArrowheads="1"/>
            </p:cNvSpPr>
            <p:nvPr/>
          </p:nvSpPr>
          <p:spPr bwMode="auto">
            <a:xfrm>
              <a:off x="4219575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0" name="Rectangle 895"/>
            <p:cNvSpPr>
              <a:spLocks noChangeArrowheads="1"/>
            </p:cNvSpPr>
            <p:nvPr/>
          </p:nvSpPr>
          <p:spPr bwMode="auto">
            <a:xfrm>
              <a:off x="4219575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1" name="Rectangle 896"/>
            <p:cNvSpPr>
              <a:spLocks noChangeArrowheads="1"/>
            </p:cNvSpPr>
            <p:nvPr/>
          </p:nvSpPr>
          <p:spPr bwMode="auto">
            <a:xfrm>
              <a:off x="4711700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2" name="Rectangle 898"/>
            <p:cNvSpPr>
              <a:spLocks noChangeArrowheads="1"/>
            </p:cNvSpPr>
            <p:nvPr/>
          </p:nvSpPr>
          <p:spPr bwMode="auto">
            <a:xfrm>
              <a:off x="4711700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3" name="Rectangle 899"/>
            <p:cNvSpPr>
              <a:spLocks noChangeArrowheads="1"/>
            </p:cNvSpPr>
            <p:nvPr/>
          </p:nvSpPr>
          <p:spPr bwMode="auto">
            <a:xfrm>
              <a:off x="4318000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4" name="Rectangle 901"/>
            <p:cNvSpPr>
              <a:spLocks noChangeArrowheads="1"/>
            </p:cNvSpPr>
            <p:nvPr/>
          </p:nvSpPr>
          <p:spPr bwMode="auto">
            <a:xfrm>
              <a:off x="4318000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5" name="Rectangle 902"/>
            <p:cNvSpPr>
              <a:spLocks noChangeArrowheads="1"/>
            </p:cNvSpPr>
            <p:nvPr/>
          </p:nvSpPr>
          <p:spPr bwMode="auto">
            <a:xfrm>
              <a:off x="4346575" y="44053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6" name="Rectangle 904"/>
            <p:cNvSpPr>
              <a:spLocks noChangeArrowheads="1"/>
            </p:cNvSpPr>
            <p:nvPr/>
          </p:nvSpPr>
          <p:spPr bwMode="auto">
            <a:xfrm>
              <a:off x="4346575" y="44053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7" name="Rectangle 905"/>
            <p:cNvSpPr>
              <a:spLocks noChangeArrowheads="1"/>
            </p:cNvSpPr>
            <p:nvPr/>
          </p:nvSpPr>
          <p:spPr bwMode="auto">
            <a:xfrm>
              <a:off x="4529138" y="34956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8" name="Rectangle 907"/>
            <p:cNvSpPr>
              <a:spLocks noChangeArrowheads="1"/>
            </p:cNvSpPr>
            <p:nvPr/>
          </p:nvSpPr>
          <p:spPr bwMode="auto">
            <a:xfrm>
              <a:off x="4529138" y="34956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9" name="Rectangle 908"/>
            <p:cNvSpPr>
              <a:spLocks noChangeArrowheads="1"/>
            </p:cNvSpPr>
            <p:nvPr/>
          </p:nvSpPr>
          <p:spPr bwMode="auto">
            <a:xfrm>
              <a:off x="4529138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0" name="Rectangle 910"/>
            <p:cNvSpPr>
              <a:spLocks noChangeArrowheads="1"/>
            </p:cNvSpPr>
            <p:nvPr/>
          </p:nvSpPr>
          <p:spPr bwMode="auto">
            <a:xfrm>
              <a:off x="4529138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1" name="Rectangle 911"/>
            <p:cNvSpPr>
              <a:spLocks noChangeArrowheads="1"/>
            </p:cNvSpPr>
            <p:nvPr/>
          </p:nvSpPr>
          <p:spPr bwMode="auto">
            <a:xfrm>
              <a:off x="4641850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2" name="Rectangle 913"/>
            <p:cNvSpPr>
              <a:spLocks noChangeArrowheads="1"/>
            </p:cNvSpPr>
            <p:nvPr/>
          </p:nvSpPr>
          <p:spPr bwMode="auto">
            <a:xfrm>
              <a:off x="4641850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3" name="Rectangle 914"/>
            <p:cNvSpPr>
              <a:spLocks noChangeArrowheads="1"/>
            </p:cNvSpPr>
            <p:nvPr/>
          </p:nvSpPr>
          <p:spPr bwMode="auto">
            <a:xfrm>
              <a:off x="4486275" y="3240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4" name="Rectangle 916"/>
            <p:cNvSpPr>
              <a:spLocks noChangeArrowheads="1"/>
            </p:cNvSpPr>
            <p:nvPr/>
          </p:nvSpPr>
          <p:spPr bwMode="auto">
            <a:xfrm>
              <a:off x="4486275" y="3240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5" name="Rectangle 917"/>
            <p:cNvSpPr>
              <a:spLocks noChangeArrowheads="1"/>
            </p:cNvSpPr>
            <p:nvPr/>
          </p:nvSpPr>
          <p:spPr bwMode="auto">
            <a:xfrm>
              <a:off x="4500563" y="3240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6" name="Rectangle 919"/>
            <p:cNvSpPr>
              <a:spLocks noChangeArrowheads="1"/>
            </p:cNvSpPr>
            <p:nvPr/>
          </p:nvSpPr>
          <p:spPr bwMode="auto">
            <a:xfrm>
              <a:off x="4500563" y="3240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7" name="Rectangle 920"/>
            <p:cNvSpPr>
              <a:spLocks noChangeArrowheads="1"/>
            </p:cNvSpPr>
            <p:nvPr/>
          </p:nvSpPr>
          <p:spPr bwMode="auto">
            <a:xfrm>
              <a:off x="4711700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8" name="Rectangle 922"/>
            <p:cNvSpPr>
              <a:spLocks noChangeArrowheads="1"/>
            </p:cNvSpPr>
            <p:nvPr/>
          </p:nvSpPr>
          <p:spPr bwMode="auto">
            <a:xfrm>
              <a:off x="4711700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9" name="Rectangle 923"/>
            <p:cNvSpPr>
              <a:spLocks noChangeArrowheads="1"/>
            </p:cNvSpPr>
            <p:nvPr/>
          </p:nvSpPr>
          <p:spPr bwMode="auto">
            <a:xfrm>
              <a:off x="4740275" y="31543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0" name="Rectangle 925"/>
            <p:cNvSpPr>
              <a:spLocks noChangeArrowheads="1"/>
            </p:cNvSpPr>
            <p:nvPr/>
          </p:nvSpPr>
          <p:spPr bwMode="auto">
            <a:xfrm>
              <a:off x="4740275" y="31543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1" name="Rectangle 926"/>
            <p:cNvSpPr>
              <a:spLocks noChangeArrowheads="1"/>
            </p:cNvSpPr>
            <p:nvPr/>
          </p:nvSpPr>
          <p:spPr bwMode="auto">
            <a:xfrm>
              <a:off x="4697413" y="31829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2" name="Rectangle 928"/>
            <p:cNvSpPr>
              <a:spLocks noChangeArrowheads="1"/>
            </p:cNvSpPr>
            <p:nvPr/>
          </p:nvSpPr>
          <p:spPr bwMode="auto">
            <a:xfrm>
              <a:off x="4697413" y="31829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3" name="Rectangle 929"/>
            <p:cNvSpPr>
              <a:spLocks noChangeArrowheads="1"/>
            </p:cNvSpPr>
            <p:nvPr/>
          </p:nvSpPr>
          <p:spPr bwMode="auto">
            <a:xfrm>
              <a:off x="4754563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4" name="Rectangle 931"/>
            <p:cNvSpPr>
              <a:spLocks noChangeArrowheads="1"/>
            </p:cNvSpPr>
            <p:nvPr/>
          </p:nvSpPr>
          <p:spPr bwMode="auto">
            <a:xfrm>
              <a:off x="4754563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5" name="Rectangle 932"/>
            <p:cNvSpPr>
              <a:spLocks noChangeArrowheads="1"/>
            </p:cNvSpPr>
            <p:nvPr/>
          </p:nvSpPr>
          <p:spPr bwMode="auto">
            <a:xfrm>
              <a:off x="4711700" y="3182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6" name="Rectangle 934"/>
            <p:cNvSpPr>
              <a:spLocks noChangeArrowheads="1"/>
            </p:cNvSpPr>
            <p:nvPr/>
          </p:nvSpPr>
          <p:spPr bwMode="auto">
            <a:xfrm>
              <a:off x="4711700" y="3182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7" name="Rectangle 935"/>
            <p:cNvSpPr>
              <a:spLocks noChangeArrowheads="1"/>
            </p:cNvSpPr>
            <p:nvPr/>
          </p:nvSpPr>
          <p:spPr bwMode="auto">
            <a:xfrm>
              <a:off x="4838700" y="30972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8" name="Rectangle 937"/>
            <p:cNvSpPr>
              <a:spLocks noChangeArrowheads="1"/>
            </p:cNvSpPr>
            <p:nvPr/>
          </p:nvSpPr>
          <p:spPr bwMode="auto">
            <a:xfrm>
              <a:off x="4838700" y="30972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9" name="Rectangle 938"/>
            <p:cNvSpPr>
              <a:spLocks noChangeArrowheads="1"/>
            </p:cNvSpPr>
            <p:nvPr/>
          </p:nvSpPr>
          <p:spPr bwMode="auto">
            <a:xfrm>
              <a:off x="4824413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0" name="Rectangle 940"/>
            <p:cNvSpPr>
              <a:spLocks noChangeArrowheads="1"/>
            </p:cNvSpPr>
            <p:nvPr/>
          </p:nvSpPr>
          <p:spPr bwMode="auto">
            <a:xfrm>
              <a:off x="4824413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1" name="Rectangle 941"/>
            <p:cNvSpPr>
              <a:spLocks noChangeArrowheads="1"/>
            </p:cNvSpPr>
            <p:nvPr/>
          </p:nvSpPr>
          <p:spPr bwMode="auto">
            <a:xfrm>
              <a:off x="4865688" y="29987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2" name="Rectangle 943"/>
            <p:cNvSpPr>
              <a:spLocks noChangeArrowheads="1"/>
            </p:cNvSpPr>
            <p:nvPr/>
          </p:nvSpPr>
          <p:spPr bwMode="auto">
            <a:xfrm>
              <a:off x="4865688" y="29987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3" name="Rectangle 944"/>
            <p:cNvSpPr>
              <a:spLocks noChangeArrowheads="1"/>
            </p:cNvSpPr>
            <p:nvPr/>
          </p:nvSpPr>
          <p:spPr bwMode="auto">
            <a:xfrm>
              <a:off x="4810125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4" name="Rectangle 946"/>
            <p:cNvSpPr>
              <a:spLocks noChangeArrowheads="1"/>
            </p:cNvSpPr>
            <p:nvPr/>
          </p:nvSpPr>
          <p:spPr bwMode="auto">
            <a:xfrm>
              <a:off x="4810125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5" name="Rectangle 947"/>
            <p:cNvSpPr>
              <a:spLocks noChangeArrowheads="1"/>
            </p:cNvSpPr>
            <p:nvPr/>
          </p:nvSpPr>
          <p:spPr bwMode="auto">
            <a:xfrm>
              <a:off x="4740275" y="3040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6" name="Rectangle 949"/>
            <p:cNvSpPr>
              <a:spLocks noChangeArrowheads="1"/>
            </p:cNvSpPr>
            <p:nvPr/>
          </p:nvSpPr>
          <p:spPr bwMode="auto">
            <a:xfrm>
              <a:off x="4740275" y="3040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7" name="Rectangle 950"/>
            <p:cNvSpPr>
              <a:spLocks noChangeArrowheads="1"/>
            </p:cNvSpPr>
            <p:nvPr/>
          </p:nvSpPr>
          <p:spPr bwMode="auto">
            <a:xfrm>
              <a:off x="4852988" y="30114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8" name="Rectangle 952"/>
            <p:cNvSpPr>
              <a:spLocks noChangeArrowheads="1"/>
            </p:cNvSpPr>
            <p:nvPr/>
          </p:nvSpPr>
          <p:spPr bwMode="auto">
            <a:xfrm>
              <a:off x="4852988" y="30114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9" name="Rectangle 953"/>
            <p:cNvSpPr>
              <a:spLocks noChangeArrowheads="1"/>
            </p:cNvSpPr>
            <p:nvPr/>
          </p:nvSpPr>
          <p:spPr bwMode="auto">
            <a:xfrm>
              <a:off x="4402138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0" name="Rectangle 955"/>
            <p:cNvSpPr>
              <a:spLocks noChangeArrowheads="1"/>
            </p:cNvSpPr>
            <p:nvPr/>
          </p:nvSpPr>
          <p:spPr bwMode="auto">
            <a:xfrm>
              <a:off x="4402138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1" name="Rectangle 956"/>
            <p:cNvSpPr>
              <a:spLocks noChangeArrowheads="1"/>
            </p:cNvSpPr>
            <p:nvPr/>
          </p:nvSpPr>
          <p:spPr bwMode="auto">
            <a:xfrm>
              <a:off x="4106863" y="36957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2" name="Rectangle 958"/>
            <p:cNvSpPr>
              <a:spLocks noChangeArrowheads="1"/>
            </p:cNvSpPr>
            <p:nvPr/>
          </p:nvSpPr>
          <p:spPr bwMode="auto">
            <a:xfrm>
              <a:off x="4106863" y="36957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3" name="Rectangle 959"/>
            <p:cNvSpPr>
              <a:spLocks noChangeArrowheads="1"/>
            </p:cNvSpPr>
            <p:nvPr/>
          </p:nvSpPr>
          <p:spPr bwMode="auto">
            <a:xfrm>
              <a:off x="4064000" y="3779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4" name="Rectangle 961"/>
            <p:cNvSpPr>
              <a:spLocks noChangeArrowheads="1"/>
            </p:cNvSpPr>
            <p:nvPr/>
          </p:nvSpPr>
          <p:spPr bwMode="auto">
            <a:xfrm>
              <a:off x="4064000" y="3779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5" name="Rectangle 962"/>
            <p:cNvSpPr>
              <a:spLocks noChangeArrowheads="1"/>
            </p:cNvSpPr>
            <p:nvPr/>
          </p:nvSpPr>
          <p:spPr bwMode="auto">
            <a:xfrm>
              <a:off x="399415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6" name="Rectangle 964"/>
            <p:cNvSpPr>
              <a:spLocks noChangeArrowheads="1"/>
            </p:cNvSpPr>
            <p:nvPr/>
          </p:nvSpPr>
          <p:spPr bwMode="auto">
            <a:xfrm>
              <a:off x="399415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7" name="Rectangle 965"/>
            <p:cNvSpPr>
              <a:spLocks noChangeArrowheads="1"/>
            </p:cNvSpPr>
            <p:nvPr/>
          </p:nvSpPr>
          <p:spPr bwMode="auto">
            <a:xfrm>
              <a:off x="3881438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8" name="Rectangle 967"/>
            <p:cNvSpPr>
              <a:spLocks noChangeArrowheads="1"/>
            </p:cNvSpPr>
            <p:nvPr/>
          </p:nvSpPr>
          <p:spPr bwMode="auto">
            <a:xfrm>
              <a:off x="3881438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9" name="Rectangle 968"/>
            <p:cNvSpPr>
              <a:spLocks noChangeArrowheads="1"/>
            </p:cNvSpPr>
            <p:nvPr/>
          </p:nvSpPr>
          <p:spPr bwMode="auto">
            <a:xfrm>
              <a:off x="3741738" y="45053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0" name="Rectangle 970"/>
            <p:cNvSpPr>
              <a:spLocks noChangeArrowheads="1"/>
            </p:cNvSpPr>
            <p:nvPr/>
          </p:nvSpPr>
          <p:spPr bwMode="auto">
            <a:xfrm>
              <a:off x="3741738" y="45053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1" name="Rectangle 971"/>
            <p:cNvSpPr>
              <a:spLocks noChangeArrowheads="1"/>
            </p:cNvSpPr>
            <p:nvPr/>
          </p:nvSpPr>
          <p:spPr bwMode="auto">
            <a:xfrm>
              <a:off x="4598988" y="33528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2" name="Rectangle 973"/>
            <p:cNvSpPr>
              <a:spLocks noChangeArrowheads="1"/>
            </p:cNvSpPr>
            <p:nvPr/>
          </p:nvSpPr>
          <p:spPr bwMode="auto">
            <a:xfrm>
              <a:off x="4598988" y="33528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3" name="Rectangle 974"/>
            <p:cNvSpPr>
              <a:spLocks noChangeArrowheads="1"/>
            </p:cNvSpPr>
            <p:nvPr/>
          </p:nvSpPr>
          <p:spPr bwMode="auto">
            <a:xfrm>
              <a:off x="3797300" y="44053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4" name="Rectangle 976"/>
            <p:cNvSpPr>
              <a:spLocks noChangeArrowheads="1"/>
            </p:cNvSpPr>
            <p:nvPr/>
          </p:nvSpPr>
          <p:spPr bwMode="auto">
            <a:xfrm>
              <a:off x="3797300" y="44053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5" name="Rectangle 977"/>
            <p:cNvSpPr>
              <a:spLocks noChangeArrowheads="1"/>
            </p:cNvSpPr>
            <p:nvPr/>
          </p:nvSpPr>
          <p:spPr bwMode="auto">
            <a:xfrm>
              <a:off x="4051300" y="37941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6" name="Rectangle 979"/>
            <p:cNvSpPr>
              <a:spLocks noChangeArrowheads="1"/>
            </p:cNvSpPr>
            <p:nvPr/>
          </p:nvSpPr>
          <p:spPr bwMode="auto">
            <a:xfrm>
              <a:off x="4051300" y="37941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7" name="Rectangle 980"/>
            <p:cNvSpPr>
              <a:spLocks noChangeArrowheads="1"/>
            </p:cNvSpPr>
            <p:nvPr/>
          </p:nvSpPr>
          <p:spPr bwMode="auto">
            <a:xfrm>
              <a:off x="3895725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8" name="Rectangle 982"/>
            <p:cNvSpPr>
              <a:spLocks noChangeArrowheads="1"/>
            </p:cNvSpPr>
            <p:nvPr/>
          </p:nvSpPr>
          <p:spPr bwMode="auto">
            <a:xfrm>
              <a:off x="3895725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9" name="Rectangle 983"/>
            <p:cNvSpPr>
              <a:spLocks noChangeArrowheads="1"/>
            </p:cNvSpPr>
            <p:nvPr/>
          </p:nvSpPr>
          <p:spPr bwMode="auto">
            <a:xfrm>
              <a:off x="3895725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0" name="Rectangle 985"/>
            <p:cNvSpPr>
              <a:spLocks noChangeArrowheads="1"/>
            </p:cNvSpPr>
            <p:nvPr/>
          </p:nvSpPr>
          <p:spPr bwMode="auto">
            <a:xfrm>
              <a:off x="3895725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1" name="Rectangle 986"/>
            <p:cNvSpPr>
              <a:spLocks noChangeArrowheads="1"/>
            </p:cNvSpPr>
            <p:nvPr/>
          </p:nvSpPr>
          <p:spPr bwMode="auto">
            <a:xfrm>
              <a:off x="3756025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2" name="Rectangle 988"/>
            <p:cNvSpPr>
              <a:spLocks noChangeArrowheads="1"/>
            </p:cNvSpPr>
            <p:nvPr/>
          </p:nvSpPr>
          <p:spPr bwMode="auto">
            <a:xfrm>
              <a:off x="3756025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3" name="Rectangle 989"/>
            <p:cNvSpPr>
              <a:spLocks noChangeArrowheads="1"/>
            </p:cNvSpPr>
            <p:nvPr/>
          </p:nvSpPr>
          <p:spPr bwMode="auto">
            <a:xfrm>
              <a:off x="3713163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4" name="Rectangle 991"/>
            <p:cNvSpPr>
              <a:spLocks noChangeArrowheads="1"/>
            </p:cNvSpPr>
            <p:nvPr/>
          </p:nvSpPr>
          <p:spPr bwMode="auto">
            <a:xfrm>
              <a:off x="3713163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5" name="Rectangle 992"/>
            <p:cNvSpPr>
              <a:spLocks noChangeArrowheads="1"/>
            </p:cNvSpPr>
            <p:nvPr/>
          </p:nvSpPr>
          <p:spPr bwMode="auto">
            <a:xfrm>
              <a:off x="3684588" y="45339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6" name="Rectangle 994"/>
            <p:cNvSpPr>
              <a:spLocks noChangeArrowheads="1"/>
            </p:cNvSpPr>
            <p:nvPr/>
          </p:nvSpPr>
          <p:spPr bwMode="auto">
            <a:xfrm>
              <a:off x="3684588" y="45339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7" name="Rectangle 995"/>
            <p:cNvSpPr>
              <a:spLocks noChangeArrowheads="1"/>
            </p:cNvSpPr>
            <p:nvPr/>
          </p:nvSpPr>
          <p:spPr bwMode="auto">
            <a:xfrm>
              <a:off x="3713163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8" name="Rectangle 997"/>
            <p:cNvSpPr>
              <a:spLocks noChangeArrowheads="1"/>
            </p:cNvSpPr>
            <p:nvPr/>
          </p:nvSpPr>
          <p:spPr bwMode="auto">
            <a:xfrm>
              <a:off x="3713163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9" name="Rectangle 998"/>
            <p:cNvSpPr>
              <a:spLocks noChangeArrowheads="1"/>
            </p:cNvSpPr>
            <p:nvPr/>
          </p:nvSpPr>
          <p:spPr bwMode="auto">
            <a:xfrm>
              <a:off x="3867150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0" name="Rectangle 1000"/>
            <p:cNvSpPr>
              <a:spLocks noChangeArrowheads="1"/>
            </p:cNvSpPr>
            <p:nvPr/>
          </p:nvSpPr>
          <p:spPr bwMode="auto">
            <a:xfrm>
              <a:off x="3867150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1" name="Rectangle 1001"/>
            <p:cNvSpPr>
              <a:spLocks noChangeArrowheads="1"/>
            </p:cNvSpPr>
            <p:nvPr/>
          </p:nvSpPr>
          <p:spPr bwMode="auto">
            <a:xfrm>
              <a:off x="3952875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2" name="Rectangle 1003"/>
            <p:cNvSpPr>
              <a:spLocks noChangeArrowheads="1"/>
            </p:cNvSpPr>
            <p:nvPr/>
          </p:nvSpPr>
          <p:spPr bwMode="auto">
            <a:xfrm>
              <a:off x="3952875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3" name="Rectangle 1004"/>
            <p:cNvSpPr>
              <a:spLocks noChangeArrowheads="1"/>
            </p:cNvSpPr>
            <p:nvPr/>
          </p:nvSpPr>
          <p:spPr bwMode="auto">
            <a:xfrm>
              <a:off x="3924300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4" name="Rectangle 1006"/>
            <p:cNvSpPr>
              <a:spLocks noChangeArrowheads="1"/>
            </p:cNvSpPr>
            <p:nvPr/>
          </p:nvSpPr>
          <p:spPr bwMode="auto">
            <a:xfrm>
              <a:off x="3924300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5" name="Rectangle 1007"/>
            <p:cNvSpPr>
              <a:spLocks noChangeArrowheads="1"/>
            </p:cNvSpPr>
            <p:nvPr/>
          </p:nvSpPr>
          <p:spPr bwMode="auto">
            <a:xfrm>
              <a:off x="3994150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6" name="Rectangle 1009"/>
            <p:cNvSpPr>
              <a:spLocks noChangeArrowheads="1"/>
            </p:cNvSpPr>
            <p:nvPr/>
          </p:nvSpPr>
          <p:spPr bwMode="auto">
            <a:xfrm>
              <a:off x="3994150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7" name="Rectangle 1011"/>
            <p:cNvSpPr>
              <a:spLocks noChangeArrowheads="1"/>
            </p:cNvSpPr>
            <p:nvPr/>
          </p:nvSpPr>
          <p:spPr bwMode="auto">
            <a:xfrm>
              <a:off x="3670300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8" name="Rectangle 1013"/>
            <p:cNvSpPr>
              <a:spLocks noChangeArrowheads="1"/>
            </p:cNvSpPr>
            <p:nvPr/>
          </p:nvSpPr>
          <p:spPr bwMode="auto">
            <a:xfrm>
              <a:off x="3670300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9" name="Rectangle 1014"/>
            <p:cNvSpPr>
              <a:spLocks noChangeArrowheads="1"/>
            </p:cNvSpPr>
            <p:nvPr/>
          </p:nvSpPr>
          <p:spPr bwMode="auto">
            <a:xfrm>
              <a:off x="4557713" y="3197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0" name="Rectangle 1016"/>
            <p:cNvSpPr>
              <a:spLocks noChangeArrowheads="1"/>
            </p:cNvSpPr>
            <p:nvPr/>
          </p:nvSpPr>
          <p:spPr bwMode="auto">
            <a:xfrm>
              <a:off x="4557713" y="3197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1" name="Rectangle 1017"/>
            <p:cNvSpPr>
              <a:spLocks noChangeArrowheads="1"/>
            </p:cNvSpPr>
            <p:nvPr/>
          </p:nvSpPr>
          <p:spPr bwMode="auto">
            <a:xfrm>
              <a:off x="3276600" y="49180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2" name="Rectangle 1019"/>
            <p:cNvSpPr>
              <a:spLocks noChangeArrowheads="1"/>
            </p:cNvSpPr>
            <p:nvPr/>
          </p:nvSpPr>
          <p:spPr bwMode="auto">
            <a:xfrm>
              <a:off x="3276600" y="49180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3" name="Rectangle 1020"/>
            <p:cNvSpPr>
              <a:spLocks noChangeArrowheads="1"/>
            </p:cNvSpPr>
            <p:nvPr/>
          </p:nvSpPr>
          <p:spPr bwMode="auto">
            <a:xfrm>
              <a:off x="3516313" y="46767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4" name="Rectangle 1022"/>
            <p:cNvSpPr>
              <a:spLocks noChangeArrowheads="1"/>
            </p:cNvSpPr>
            <p:nvPr/>
          </p:nvSpPr>
          <p:spPr bwMode="auto">
            <a:xfrm>
              <a:off x="3516313" y="46767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5" name="Rectangle 1023"/>
            <p:cNvSpPr>
              <a:spLocks noChangeArrowheads="1"/>
            </p:cNvSpPr>
            <p:nvPr/>
          </p:nvSpPr>
          <p:spPr bwMode="auto">
            <a:xfrm>
              <a:off x="3657600" y="49466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6" name="Rectangle 1025"/>
            <p:cNvSpPr>
              <a:spLocks noChangeArrowheads="1"/>
            </p:cNvSpPr>
            <p:nvPr/>
          </p:nvSpPr>
          <p:spPr bwMode="auto">
            <a:xfrm>
              <a:off x="3657600" y="49466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7" name="Rectangle 1026"/>
            <p:cNvSpPr>
              <a:spLocks noChangeArrowheads="1"/>
            </p:cNvSpPr>
            <p:nvPr/>
          </p:nvSpPr>
          <p:spPr bwMode="auto">
            <a:xfrm>
              <a:off x="4121150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8" name="Rectangle 1028"/>
            <p:cNvSpPr>
              <a:spLocks noChangeArrowheads="1"/>
            </p:cNvSpPr>
            <p:nvPr/>
          </p:nvSpPr>
          <p:spPr bwMode="auto">
            <a:xfrm>
              <a:off x="4121150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9" name="Rectangle 1029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0" name="Rectangle 1031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1" name="Rectangle 1032"/>
            <p:cNvSpPr>
              <a:spLocks noChangeArrowheads="1"/>
            </p:cNvSpPr>
            <p:nvPr/>
          </p:nvSpPr>
          <p:spPr bwMode="auto">
            <a:xfrm>
              <a:off x="3643313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2" name="Rectangle 1034"/>
            <p:cNvSpPr>
              <a:spLocks noChangeArrowheads="1"/>
            </p:cNvSpPr>
            <p:nvPr/>
          </p:nvSpPr>
          <p:spPr bwMode="auto">
            <a:xfrm>
              <a:off x="3643313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3" name="Rectangle 1035"/>
            <p:cNvSpPr>
              <a:spLocks noChangeArrowheads="1"/>
            </p:cNvSpPr>
            <p:nvPr/>
          </p:nvSpPr>
          <p:spPr bwMode="auto">
            <a:xfrm>
              <a:off x="3319463" y="46624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4" name="Rectangle 1037"/>
            <p:cNvSpPr>
              <a:spLocks noChangeArrowheads="1"/>
            </p:cNvSpPr>
            <p:nvPr/>
          </p:nvSpPr>
          <p:spPr bwMode="auto">
            <a:xfrm>
              <a:off x="3319463" y="46624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5" name="Rectangle 1038"/>
            <p:cNvSpPr>
              <a:spLocks noChangeArrowheads="1"/>
            </p:cNvSpPr>
            <p:nvPr/>
          </p:nvSpPr>
          <p:spPr bwMode="auto">
            <a:xfrm>
              <a:off x="3768725" y="50895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6" name="Rectangle 1040"/>
            <p:cNvSpPr>
              <a:spLocks noChangeArrowheads="1"/>
            </p:cNvSpPr>
            <p:nvPr/>
          </p:nvSpPr>
          <p:spPr bwMode="auto">
            <a:xfrm>
              <a:off x="3768725" y="50895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7" name="Rectangle 1041"/>
            <p:cNvSpPr>
              <a:spLocks noChangeArrowheads="1"/>
            </p:cNvSpPr>
            <p:nvPr/>
          </p:nvSpPr>
          <p:spPr bwMode="auto">
            <a:xfrm>
              <a:off x="3657600" y="4975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8" name="Rectangle 1043"/>
            <p:cNvSpPr>
              <a:spLocks noChangeArrowheads="1"/>
            </p:cNvSpPr>
            <p:nvPr/>
          </p:nvSpPr>
          <p:spPr bwMode="auto">
            <a:xfrm>
              <a:off x="3657600" y="4975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9" name="Rectangle 1044"/>
            <p:cNvSpPr>
              <a:spLocks noChangeArrowheads="1"/>
            </p:cNvSpPr>
            <p:nvPr/>
          </p:nvSpPr>
          <p:spPr bwMode="auto">
            <a:xfrm>
              <a:off x="39100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0" name="Rectangle 1046"/>
            <p:cNvSpPr>
              <a:spLocks noChangeArrowheads="1"/>
            </p:cNvSpPr>
            <p:nvPr/>
          </p:nvSpPr>
          <p:spPr bwMode="auto">
            <a:xfrm>
              <a:off x="39100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1" name="Rectangle 1047"/>
            <p:cNvSpPr>
              <a:spLocks noChangeArrowheads="1"/>
            </p:cNvSpPr>
            <p:nvPr/>
          </p:nvSpPr>
          <p:spPr bwMode="auto">
            <a:xfrm>
              <a:off x="3600450" y="5075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2" name="Rectangle 1049"/>
            <p:cNvSpPr>
              <a:spLocks noChangeArrowheads="1"/>
            </p:cNvSpPr>
            <p:nvPr/>
          </p:nvSpPr>
          <p:spPr bwMode="auto">
            <a:xfrm>
              <a:off x="3600450" y="5075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3" name="Rectangle 1050"/>
            <p:cNvSpPr>
              <a:spLocks noChangeArrowheads="1"/>
            </p:cNvSpPr>
            <p:nvPr/>
          </p:nvSpPr>
          <p:spPr bwMode="auto">
            <a:xfrm>
              <a:off x="3867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4" name="Rectangle 1052"/>
            <p:cNvSpPr>
              <a:spLocks noChangeArrowheads="1"/>
            </p:cNvSpPr>
            <p:nvPr/>
          </p:nvSpPr>
          <p:spPr bwMode="auto">
            <a:xfrm>
              <a:off x="3867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5" name="Rectangle 1053"/>
            <p:cNvSpPr>
              <a:spLocks noChangeArrowheads="1"/>
            </p:cNvSpPr>
            <p:nvPr/>
          </p:nvSpPr>
          <p:spPr bwMode="auto">
            <a:xfrm>
              <a:off x="3825875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6" name="Rectangle 1055"/>
            <p:cNvSpPr>
              <a:spLocks noChangeArrowheads="1"/>
            </p:cNvSpPr>
            <p:nvPr/>
          </p:nvSpPr>
          <p:spPr bwMode="auto">
            <a:xfrm>
              <a:off x="3825875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7" name="Rectangle 1056"/>
            <p:cNvSpPr>
              <a:spLocks noChangeArrowheads="1"/>
            </p:cNvSpPr>
            <p:nvPr/>
          </p:nvSpPr>
          <p:spPr bwMode="auto">
            <a:xfrm>
              <a:off x="3348038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8" name="Rectangle 1058"/>
            <p:cNvSpPr>
              <a:spLocks noChangeArrowheads="1"/>
            </p:cNvSpPr>
            <p:nvPr/>
          </p:nvSpPr>
          <p:spPr bwMode="auto">
            <a:xfrm>
              <a:off x="3348038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9" name="Rectangle 1062"/>
            <p:cNvSpPr>
              <a:spLocks noChangeArrowheads="1"/>
            </p:cNvSpPr>
            <p:nvPr/>
          </p:nvSpPr>
          <p:spPr bwMode="auto">
            <a:xfrm>
              <a:off x="3684588" y="43640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0" name="Rectangle 1064"/>
            <p:cNvSpPr>
              <a:spLocks noChangeArrowheads="1"/>
            </p:cNvSpPr>
            <p:nvPr/>
          </p:nvSpPr>
          <p:spPr bwMode="auto">
            <a:xfrm>
              <a:off x="3684588" y="43640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1" name="Rectangle 1065"/>
            <p:cNvSpPr>
              <a:spLocks noChangeArrowheads="1"/>
            </p:cNvSpPr>
            <p:nvPr/>
          </p:nvSpPr>
          <p:spPr bwMode="auto">
            <a:xfrm>
              <a:off x="357187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2" name="Rectangle 1067"/>
            <p:cNvSpPr>
              <a:spLocks noChangeArrowheads="1"/>
            </p:cNvSpPr>
            <p:nvPr/>
          </p:nvSpPr>
          <p:spPr bwMode="auto">
            <a:xfrm>
              <a:off x="357187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3" name="Rectangle 1068"/>
            <p:cNvSpPr>
              <a:spLocks noChangeArrowheads="1"/>
            </p:cNvSpPr>
            <p:nvPr/>
          </p:nvSpPr>
          <p:spPr bwMode="auto">
            <a:xfrm>
              <a:off x="3938588" y="40925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4" name="Rectangle 1070"/>
            <p:cNvSpPr>
              <a:spLocks noChangeArrowheads="1"/>
            </p:cNvSpPr>
            <p:nvPr/>
          </p:nvSpPr>
          <p:spPr bwMode="auto">
            <a:xfrm>
              <a:off x="3938588" y="40925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5" name="Rectangle 1071"/>
            <p:cNvSpPr>
              <a:spLocks noChangeArrowheads="1"/>
            </p:cNvSpPr>
            <p:nvPr/>
          </p:nvSpPr>
          <p:spPr bwMode="auto">
            <a:xfrm>
              <a:off x="3136900" y="4818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6" name="Rectangle 1073"/>
            <p:cNvSpPr>
              <a:spLocks noChangeArrowheads="1"/>
            </p:cNvSpPr>
            <p:nvPr/>
          </p:nvSpPr>
          <p:spPr bwMode="auto">
            <a:xfrm>
              <a:off x="3136900" y="4818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7" name="Rectangle 1074"/>
            <p:cNvSpPr>
              <a:spLocks noChangeArrowheads="1"/>
            </p:cNvSpPr>
            <p:nvPr/>
          </p:nvSpPr>
          <p:spPr bwMode="auto">
            <a:xfrm>
              <a:off x="3151188" y="4818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8" name="Rectangle 1076"/>
            <p:cNvSpPr>
              <a:spLocks noChangeArrowheads="1"/>
            </p:cNvSpPr>
            <p:nvPr/>
          </p:nvSpPr>
          <p:spPr bwMode="auto">
            <a:xfrm>
              <a:off x="3151188" y="4818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9" name="Rectangle 1077"/>
            <p:cNvSpPr>
              <a:spLocks noChangeArrowheads="1"/>
            </p:cNvSpPr>
            <p:nvPr/>
          </p:nvSpPr>
          <p:spPr bwMode="auto">
            <a:xfrm>
              <a:off x="4289425" y="32829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0" name="Rectangle 1079"/>
            <p:cNvSpPr>
              <a:spLocks noChangeArrowheads="1"/>
            </p:cNvSpPr>
            <p:nvPr/>
          </p:nvSpPr>
          <p:spPr bwMode="auto">
            <a:xfrm>
              <a:off x="4289425" y="32829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1" name="Rectangle 1080"/>
            <p:cNvSpPr>
              <a:spLocks noChangeArrowheads="1"/>
            </p:cNvSpPr>
            <p:nvPr/>
          </p:nvSpPr>
          <p:spPr bwMode="auto">
            <a:xfrm>
              <a:off x="4529138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2" name="Rectangle 1082"/>
            <p:cNvSpPr>
              <a:spLocks noChangeArrowheads="1"/>
            </p:cNvSpPr>
            <p:nvPr/>
          </p:nvSpPr>
          <p:spPr bwMode="auto">
            <a:xfrm>
              <a:off x="4529138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3" name="Rectangle 1083"/>
            <p:cNvSpPr>
              <a:spLocks noChangeArrowheads="1"/>
            </p:cNvSpPr>
            <p:nvPr/>
          </p:nvSpPr>
          <p:spPr bwMode="auto">
            <a:xfrm>
              <a:off x="4656138" y="2870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4" name="Rectangle 1085"/>
            <p:cNvSpPr>
              <a:spLocks noChangeArrowheads="1"/>
            </p:cNvSpPr>
            <p:nvPr/>
          </p:nvSpPr>
          <p:spPr bwMode="auto">
            <a:xfrm>
              <a:off x="4656138" y="2870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5" name="Rectangle 1086"/>
            <p:cNvSpPr>
              <a:spLocks noChangeArrowheads="1"/>
            </p:cNvSpPr>
            <p:nvPr/>
          </p:nvSpPr>
          <p:spPr bwMode="auto">
            <a:xfrm>
              <a:off x="4557713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6" name="Rectangle 1088"/>
            <p:cNvSpPr>
              <a:spLocks noChangeArrowheads="1"/>
            </p:cNvSpPr>
            <p:nvPr/>
          </p:nvSpPr>
          <p:spPr bwMode="auto">
            <a:xfrm>
              <a:off x="4557713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7" name="Rectangle 1089"/>
            <p:cNvSpPr>
              <a:spLocks noChangeArrowheads="1"/>
            </p:cNvSpPr>
            <p:nvPr/>
          </p:nvSpPr>
          <p:spPr bwMode="auto">
            <a:xfrm>
              <a:off x="4795838" y="29416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8" name="Rectangle 1091"/>
            <p:cNvSpPr>
              <a:spLocks noChangeArrowheads="1"/>
            </p:cNvSpPr>
            <p:nvPr/>
          </p:nvSpPr>
          <p:spPr bwMode="auto">
            <a:xfrm>
              <a:off x="4795838" y="29416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9" name="Rectangle 1092"/>
            <p:cNvSpPr>
              <a:spLocks noChangeArrowheads="1"/>
            </p:cNvSpPr>
            <p:nvPr/>
          </p:nvSpPr>
          <p:spPr bwMode="auto">
            <a:xfrm>
              <a:off x="4711700" y="29987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0" name="Rectangle 1094"/>
            <p:cNvSpPr>
              <a:spLocks noChangeArrowheads="1"/>
            </p:cNvSpPr>
            <p:nvPr/>
          </p:nvSpPr>
          <p:spPr bwMode="auto">
            <a:xfrm>
              <a:off x="4711700" y="29987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1" name="Rectangle 1095"/>
            <p:cNvSpPr>
              <a:spLocks noChangeArrowheads="1"/>
            </p:cNvSpPr>
            <p:nvPr/>
          </p:nvSpPr>
          <p:spPr bwMode="auto">
            <a:xfrm>
              <a:off x="4445000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2" name="Rectangle 1097"/>
            <p:cNvSpPr>
              <a:spLocks noChangeArrowheads="1"/>
            </p:cNvSpPr>
            <p:nvPr/>
          </p:nvSpPr>
          <p:spPr bwMode="auto">
            <a:xfrm>
              <a:off x="4445000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3" name="Rectangle 1098"/>
            <p:cNvSpPr>
              <a:spLocks noChangeArrowheads="1"/>
            </p:cNvSpPr>
            <p:nvPr/>
          </p:nvSpPr>
          <p:spPr bwMode="auto">
            <a:xfrm>
              <a:off x="5133975" y="27987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4" name="Rectangle 1100"/>
            <p:cNvSpPr>
              <a:spLocks noChangeArrowheads="1"/>
            </p:cNvSpPr>
            <p:nvPr/>
          </p:nvSpPr>
          <p:spPr bwMode="auto">
            <a:xfrm>
              <a:off x="5133975" y="27987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5" name="Rectangle 1101"/>
            <p:cNvSpPr>
              <a:spLocks noChangeArrowheads="1"/>
            </p:cNvSpPr>
            <p:nvPr/>
          </p:nvSpPr>
          <p:spPr bwMode="auto">
            <a:xfrm>
              <a:off x="44164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6" name="Rectangle 1103"/>
            <p:cNvSpPr>
              <a:spLocks noChangeArrowheads="1"/>
            </p:cNvSpPr>
            <p:nvPr/>
          </p:nvSpPr>
          <p:spPr bwMode="auto">
            <a:xfrm>
              <a:off x="44164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7" name="Rectangle 1104"/>
            <p:cNvSpPr>
              <a:spLocks noChangeArrowheads="1"/>
            </p:cNvSpPr>
            <p:nvPr/>
          </p:nvSpPr>
          <p:spPr bwMode="auto">
            <a:xfrm>
              <a:off x="4711700" y="29987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8" name="Rectangle 1106"/>
            <p:cNvSpPr>
              <a:spLocks noChangeArrowheads="1"/>
            </p:cNvSpPr>
            <p:nvPr/>
          </p:nvSpPr>
          <p:spPr bwMode="auto">
            <a:xfrm>
              <a:off x="4711700" y="29987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9" name="Rectangle 1107"/>
            <p:cNvSpPr>
              <a:spLocks noChangeArrowheads="1"/>
            </p:cNvSpPr>
            <p:nvPr/>
          </p:nvSpPr>
          <p:spPr bwMode="auto">
            <a:xfrm>
              <a:off x="5302250" y="2927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0" name="Rectangle 1109"/>
            <p:cNvSpPr>
              <a:spLocks noChangeArrowheads="1"/>
            </p:cNvSpPr>
            <p:nvPr/>
          </p:nvSpPr>
          <p:spPr bwMode="auto">
            <a:xfrm>
              <a:off x="5302250" y="2927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1" name="Rectangle 1110"/>
            <p:cNvSpPr>
              <a:spLocks noChangeArrowheads="1"/>
            </p:cNvSpPr>
            <p:nvPr/>
          </p:nvSpPr>
          <p:spPr bwMode="auto">
            <a:xfrm>
              <a:off x="4740275" y="30972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2" name="Rectangle 1112"/>
            <p:cNvSpPr>
              <a:spLocks noChangeArrowheads="1"/>
            </p:cNvSpPr>
            <p:nvPr/>
          </p:nvSpPr>
          <p:spPr bwMode="auto">
            <a:xfrm>
              <a:off x="4740275" y="30972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3" name="Rectangle 1113"/>
            <p:cNvSpPr>
              <a:spLocks noChangeArrowheads="1"/>
            </p:cNvSpPr>
            <p:nvPr/>
          </p:nvSpPr>
          <p:spPr bwMode="auto">
            <a:xfrm>
              <a:off x="4500563" y="31400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4" name="Rectangle 1115"/>
            <p:cNvSpPr>
              <a:spLocks noChangeArrowheads="1"/>
            </p:cNvSpPr>
            <p:nvPr/>
          </p:nvSpPr>
          <p:spPr bwMode="auto">
            <a:xfrm>
              <a:off x="4500563" y="31400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5" name="Rectangle 1116"/>
            <p:cNvSpPr>
              <a:spLocks noChangeArrowheads="1"/>
            </p:cNvSpPr>
            <p:nvPr/>
          </p:nvSpPr>
          <p:spPr bwMode="auto">
            <a:xfrm>
              <a:off x="3994150" y="38655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6" name="Rectangle 1118"/>
            <p:cNvSpPr>
              <a:spLocks noChangeArrowheads="1"/>
            </p:cNvSpPr>
            <p:nvPr/>
          </p:nvSpPr>
          <p:spPr bwMode="auto">
            <a:xfrm>
              <a:off x="3994150" y="38655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7" name="Rectangle 1119"/>
            <p:cNvSpPr>
              <a:spLocks noChangeArrowheads="1"/>
            </p:cNvSpPr>
            <p:nvPr/>
          </p:nvSpPr>
          <p:spPr bwMode="auto">
            <a:xfrm>
              <a:off x="3502025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8" name="Rectangle 1121"/>
            <p:cNvSpPr>
              <a:spLocks noChangeArrowheads="1"/>
            </p:cNvSpPr>
            <p:nvPr/>
          </p:nvSpPr>
          <p:spPr bwMode="auto">
            <a:xfrm>
              <a:off x="3502025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9" name="Rectangle 1122"/>
            <p:cNvSpPr>
              <a:spLocks noChangeArrowheads="1"/>
            </p:cNvSpPr>
            <p:nvPr/>
          </p:nvSpPr>
          <p:spPr bwMode="auto">
            <a:xfrm>
              <a:off x="4908550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0" name="Rectangle 1124"/>
            <p:cNvSpPr>
              <a:spLocks noChangeArrowheads="1"/>
            </p:cNvSpPr>
            <p:nvPr/>
          </p:nvSpPr>
          <p:spPr bwMode="auto">
            <a:xfrm>
              <a:off x="4908550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1" name="Rectangle 1125"/>
            <p:cNvSpPr>
              <a:spLocks noChangeArrowheads="1"/>
            </p:cNvSpPr>
            <p:nvPr/>
          </p:nvSpPr>
          <p:spPr bwMode="auto">
            <a:xfrm>
              <a:off x="3151188" y="48466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2" name="Rectangle 1127"/>
            <p:cNvSpPr>
              <a:spLocks noChangeArrowheads="1"/>
            </p:cNvSpPr>
            <p:nvPr/>
          </p:nvSpPr>
          <p:spPr bwMode="auto">
            <a:xfrm>
              <a:off x="3151188" y="48466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3" name="Rectangle 1128"/>
            <p:cNvSpPr>
              <a:spLocks noChangeArrowheads="1"/>
            </p:cNvSpPr>
            <p:nvPr/>
          </p:nvSpPr>
          <p:spPr bwMode="auto">
            <a:xfrm>
              <a:off x="2954338" y="50895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4" name="Rectangle 1130"/>
            <p:cNvSpPr>
              <a:spLocks noChangeArrowheads="1"/>
            </p:cNvSpPr>
            <p:nvPr/>
          </p:nvSpPr>
          <p:spPr bwMode="auto">
            <a:xfrm>
              <a:off x="2954338" y="50895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5" name="Rectangle 1131"/>
            <p:cNvSpPr>
              <a:spLocks noChangeArrowheads="1"/>
            </p:cNvSpPr>
            <p:nvPr/>
          </p:nvSpPr>
          <p:spPr bwMode="auto">
            <a:xfrm>
              <a:off x="3544888" y="50323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6" name="Rectangle 1133"/>
            <p:cNvSpPr>
              <a:spLocks noChangeArrowheads="1"/>
            </p:cNvSpPr>
            <p:nvPr/>
          </p:nvSpPr>
          <p:spPr bwMode="auto">
            <a:xfrm>
              <a:off x="3544888" y="50323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7" name="Rectangle 1134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8" name="Rectangle 1136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9" name="Rectangle 1137"/>
            <p:cNvSpPr>
              <a:spLocks noChangeArrowheads="1"/>
            </p:cNvSpPr>
            <p:nvPr/>
          </p:nvSpPr>
          <p:spPr bwMode="auto">
            <a:xfrm>
              <a:off x="3221038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0" name="Rectangle 1139"/>
            <p:cNvSpPr>
              <a:spLocks noChangeArrowheads="1"/>
            </p:cNvSpPr>
            <p:nvPr/>
          </p:nvSpPr>
          <p:spPr bwMode="auto">
            <a:xfrm>
              <a:off x="3221038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1" name="Rectangle 1140"/>
            <p:cNvSpPr>
              <a:spLocks noChangeArrowheads="1"/>
            </p:cNvSpPr>
            <p:nvPr/>
          </p:nvSpPr>
          <p:spPr bwMode="auto">
            <a:xfrm>
              <a:off x="3614738" y="44196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2" name="Rectangle 1142"/>
            <p:cNvSpPr>
              <a:spLocks noChangeArrowheads="1"/>
            </p:cNvSpPr>
            <p:nvPr/>
          </p:nvSpPr>
          <p:spPr bwMode="auto">
            <a:xfrm>
              <a:off x="3614738" y="44196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3" name="Rectangle 1143"/>
            <p:cNvSpPr>
              <a:spLocks noChangeArrowheads="1"/>
            </p:cNvSpPr>
            <p:nvPr/>
          </p:nvSpPr>
          <p:spPr bwMode="auto">
            <a:xfrm>
              <a:off x="4387850" y="4818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4" name="Rectangle 1145"/>
            <p:cNvSpPr>
              <a:spLocks noChangeArrowheads="1"/>
            </p:cNvSpPr>
            <p:nvPr/>
          </p:nvSpPr>
          <p:spPr bwMode="auto">
            <a:xfrm>
              <a:off x="4387850" y="4818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5" name="Rectangle 1146"/>
            <p:cNvSpPr>
              <a:spLocks noChangeArrowheads="1"/>
            </p:cNvSpPr>
            <p:nvPr/>
          </p:nvSpPr>
          <p:spPr bwMode="auto">
            <a:xfrm>
              <a:off x="4529138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6" name="Rectangle 1148"/>
            <p:cNvSpPr>
              <a:spLocks noChangeArrowheads="1"/>
            </p:cNvSpPr>
            <p:nvPr/>
          </p:nvSpPr>
          <p:spPr bwMode="auto">
            <a:xfrm>
              <a:off x="4529138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7" name="Rectangle 1149"/>
            <p:cNvSpPr>
              <a:spLocks noChangeArrowheads="1"/>
            </p:cNvSpPr>
            <p:nvPr/>
          </p:nvSpPr>
          <p:spPr bwMode="auto">
            <a:xfrm>
              <a:off x="4078288" y="38655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8" name="Rectangle 1151"/>
            <p:cNvSpPr>
              <a:spLocks noChangeArrowheads="1"/>
            </p:cNvSpPr>
            <p:nvPr/>
          </p:nvSpPr>
          <p:spPr bwMode="auto">
            <a:xfrm>
              <a:off x="4078288" y="38655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9" name="Rectangle 1152"/>
            <p:cNvSpPr>
              <a:spLocks noChangeArrowheads="1"/>
            </p:cNvSpPr>
            <p:nvPr/>
          </p:nvSpPr>
          <p:spPr bwMode="auto">
            <a:xfrm>
              <a:off x="3629025" y="4960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0" name="Rectangle 1154"/>
            <p:cNvSpPr>
              <a:spLocks noChangeArrowheads="1"/>
            </p:cNvSpPr>
            <p:nvPr/>
          </p:nvSpPr>
          <p:spPr bwMode="auto">
            <a:xfrm>
              <a:off x="3629025" y="4960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1" name="Rectangle 1155"/>
            <p:cNvSpPr>
              <a:spLocks noChangeArrowheads="1"/>
            </p:cNvSpPr>
            <p:nvPr/>
          </p:nvSpPr>
          <p:spPr bwMode="auto">
            <a:xfrm>
              <a:off x="4051300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2" name="Rectangle 1157"/>
            <p:cNvSpPr>
              <a:spLocks noChangeArrowheads="1"/>
            </p:cNvSpPr>
            <p:nvPr/>
          </p:nvSpPr>
          <p:spPr bwMode="auto">
            <a:xfrm>
              <a:off x="4051300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3" name="Rectangle 1158"/>
            <p:cNvSpPr>
              <a:spLocks noChangeArrowheads="1"/>
            </p:cNvSpPr>
            <p:nvPr/>
          </p:nvSpPr>
          <p:spPr bwMode="auto">
            <a:xfrm>
              <a:off x="3657600" y="4960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4" name="Rectangle 1160"/>
            <p:cNvSpPr>
              <a:spLocks noChangeArrowheads="1"/>
            </p:cNvSpPr>
            <p:nvPr/>
          </p:nvSpPr>
          <p:spPr bwMode="auto">
            <a:xfrm>
              <a:off x="3657600" y="4960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5" name="Rectangle 1161"/>
            <p:cNvSpPr>
              <a:spLocks noChangeArrowheads="1"/>
            </p:cNvSpPr>
            <p:nvPr/>
          </p:nvSpPr>
          <p:spPr bwMode="auto">
            <a:xfrm>
              <a:off x="3910013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6" name="Rectangle 1163"/>
            <p:cNvSpPr>
              <a:spLocks noChangeArrowheads="1"/>
            </p:cNvSpPr>
            <p:nvPr/>
          </p:nvSpPr>
          <p:spPr bwMode="auto">
            <a:xfrm>
              <a:off x="3910013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7" name="Rectangle 1164"/>
            <p:cNvSpPr>
              <a:spLocks noChangeArrowheads="1"/>
            </p:cNvSpPr>
            <p:nvPr/>
          </p:nvSpPr>
          <p:spPr bwMode="auto">
            <a:xfrm>
              <a:off x="4683125" y="3011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8" name="Rectangle 1166"/>
            <p:cNvSpPr>
              <a:spLocks noChangeArrowheads="1"/>
            </p:cNvSpPr>
            <p:nvPr/>
          </p:nvSpPr>
          <p:spPr bwMode="auto">
            <a:xfrm>
              <a:off x="4683125" y="3011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9" name="Rectangle 1167"/>
            <p:cNvSpPr>
              <a:spLocks noChangeArrowheads="1"/>
            </p:cNvSpPr>
            <p:nvPr/>
          </p:nvSpPr>
          <p:spPr bwMode="auto">
            <a:xfrm>
              <a:off x="4922838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0" name="Rectangle 1169"/>
            <p:cNvSpPr>
              <a:spLocks noChangeArrowheads="1"/>
            </p:cNvSpPr>
            <p:nvPr/>
          </p:nvSpPr>
          <p:spPr bwMode="auto">
            <a:xfrm>
              <a:off x="4922838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1" name="Rectangle 1170"/>
            <p:cNvSpPr>
              <a:spLocks noChangeArrowheads="1"/>
            </p:cNvSpPr>
            <p:nvPr/>
          </p:nvSpPr>
          <p:spPr bwMode="auto">
            <a:xfrm>
              <a:off x="4078288" y="3779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2" name="Rectangle 1172"/>
            <p:cNvSpPr>
              <a:spLocks noChangeArrowheads="1"/>
            </p:cNvSpPr>
            <p:nvPr/>
          </p:nvSpPr>
          <p:spPr bwMode="auto">
            <a:xfrm>
              <a:off x="4078288" y="3779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3" name="Rectangle 1173"/>
            <p:cNvSpPr>
              <a:spLocks noChangeArrowheads="1"/>
            </p:cNvSpPr>
            <p:nvPr/>
          </p:nvSpPr>
          <p:spPr bwMode="auto">
            <a:xfrm>
              <a:off x="4135438" y="38369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4" name="Rectangle 1175"/>
            <p:cNvSpPr>
              <a:spLocks noChangeArrowheads="1"/>
            </p:cNvSpPr>
            <p:nvPr/>
          </p:nvSpPr>
          <p:spPr bwMode="auto">
            <a:xfrm>
              <a:off x="4135438" y="38369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5" name="Rectangle 1176"/>
            <p:cNvSpPr>
              <a:spLocks noChangeArrowheads="1"/>
            </p:cNvSpPr>
            <p:nvPr/>
          </p:nvSpPr>
          <p:spPr bwMode="auto">
            <a:xfrm>
              <a:off x="4387850" y="36671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6" name="Rectangle 1178"/>
            <p:cNvSpPr>
              <a:spLocks noChangeArrowheads="1"/>
            </p:cNvSpPr>
            <p:nvPr/>
          </p:nvSpPr>
          <p:spPr bwMode="auto">
            <a:xfrm>
              <a:off x="4387850" y="36671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7" name="Rectangle 1179"/>
            <p:cNvSpPr>
              <a:spLocks noChangeArrowheads="1"/>
            </p:cNvSpPr>
            <p:nvPr/>
          </p:nvSpPr>
          <p:spPr bwMode="auto">
            <a:xfrm>
              <a:off x="3979863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8" name="Rectangle 1181"/>
            <p:cNvSpPr>
              <a:spLocks noChangeArrowheads="1"/>
            </p:cNvSpPr>
            <p:nvPr/>
          </p:nvSpPr>
          <p:spPr bwMode="auto">
            <a:xfrm>
              <a:off x="3979863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9" name="Rectangle 1182"/>
            <p:cNvSpPr>
              <a:spLocks noChangeArrowheads="1"/>
            </p:cNvSpPr>
            <p:nvPr/>
          </p:nvSpPr>
          <p:spPr bwMode="auto">
            <a:xfrm>
              <a:off x="4233863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0" name="Rectangle 1184"/>
            <p:cNvSpPr>
              <a:spLocks noChangeArrowheads="1"/>
            </p:cNvSpPr>
            <p:nvPr/>
          </p:nvSpPr>
          <p:spPr bwMode="auto">
            <a:xfrm>
              <a:off x="4233863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1" name="Rectangle 1185"/>
            <p:cNvSpPr>
              <a:spLocks noChangeArrowheads="1"/>
            </p:cNvSpPr>
            <p:nvPr/>
          </p:nvSpPr>
          <p:spPr bwMode="auto">
            <a:xfrm>
              <a:off x="3994150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2" name="Rectangle 1187"/>
            <p:cNvSpPr>
              <a:spLocks noChangeArrowheads="1"/>
            </p:cNvSpPr>
            <p:nvPr/>
          </p:nvSpPr>
          <p:spPr bwMode="auto">
            <a:xfrm>
              <a:off x="3994150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3" name="Rectangle 1188"/>
            <p:cNvSpPr>
              <a:spLocks noChangeArrowheads="1"/>
            </p:cNvSpPr>
            <p:nvPr/>
          </p:nvSpPr>
          <p:spPr bwMode="auto">
            <a:xfrm>
              <a:off x="4176713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4" name="Rectangle 1190"/>
            <p:cNvSpPr>
              <a:spLocks noChangeArrowheads="1"/>
            </p:cNvSpPr>
            <p:nvPr/>
          </p:nvSpPr>
          <p:spPr bwMode="auto">
            <a:xfrm>
              <a:off x="4176713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5" name="Rectangle 1191"/>
            <p:cNvSpPr>
              <a:spLocks noChangeArrowheads="1"/>
            </p:cNvSpPr>
            <p:nvPr/>
          </p:nvSpPr>
          <p:spPr bwMode="auto">
            <a:xfrm>
              <a:off x="4318000" y="39655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6" name="Rectangle 1193"/>
            <p:cNvSpPr>
              <a:spLocks noChangeArrowheads="1"/>
            </p:cNvSpPr>
            <p:nvPr/>
          </p:nvSpPr>
          <p:spPr bwMode="auto">
            <a:xfrm>
              <a:off x="4318000" y="39655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7" name="Rectangle 1194"/>
            <p:cNvSpPr>
              <a:spLocks noChangeArrowheads="1"/>
            </p:cNvSpPr>
            <p:nvPr/>
          </p:nvSpPr>
          <p:spPr bwMode="auto">
            <a:xfrm>
              <a:off x="4486275" y="32543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8" name="Rectangle 1196"/>
            <p:cNvSpPr>
              <a:spLocks noChangeArrowheads="1"/>
            </p:cNvSpPr>
            <p:nvPr/>
          </p:nvSpPr>
          <p:spPr bwMode="auto">
            <a:xfrm>
              <a:off x="4486275" y="32543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9" name="Rectangle 1197"/>
            <p:cNvSpPr>
              <a:spLocks noChangeArrowheads="1"/>
            </p:cNvSpPr>
            <p:nvPr/>
          </p:nvSpPr>
          <p:spPr bwMode="auto">
            <a:xfrm>
              <a:off x="4557713" y="3197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0" name="Rectangle 1199"/>
            <p:cNvSpPr>
              <a:spLocks noChangeArrowheads="1"/>
            </p:cNvSpPr>
            <p:nvPr/>
          </p:nvSpPr>
          <p:spPr bwMode="auto">
            <a:xfrm>
              <a:off x="4557713" y="3197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1" name="Rectangle 1200"/>
            <p:cNvSpPr>
              <a:spLocks noChangeArrowheads="1"/>
            </p:cNvSpPr>
            <p:nvPr/>
          </p:nvSpPr>
          <p:spPr bwMode="auto">
            <a:xfrm>
              <a:off x="3881438" y="48752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2" name="Rectangle 1202"/>
            <p:cNvSpPr>
              <a:spLocks noChangeArrowheads="1"/>
            </p:cNvSpPr>
            <p:nvPr/>
          </p:nvSpPr>
          <p:spPr bwMode="auto">
            <a:xfrm>
              <a:off x="3881438" y="48752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3" name="Rectangle 1203"/>
            <p:cNvSpPr>
              <a:spLocks noChangeArrowheads="1"/>
            </p:cNvSpPr>
            <p:nvPr/>
          </p:nvSpPr>
          <p:spPr bwMode="auto">
            <a:xfrm>
              <a:off x="4598988" y="33528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4" name="Rectangle 1205"/>
            <p:cNvSpPr>
              <a:spLocks noChangeArrowheads="1"/>
            </p:cNvSpPr>
            <p:nvPr/>
          </p:nvSpPr>
          <p:spPr bwMode="auto">
            <a:xfrm>
              <a:off x="4598988" y="33528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5" name="Rectangle 1206"/>
            <p:cNvSpPr>
              <a:spLocks noChangeArrowheads="1"/>
            </p:cNvSpPr>
            <p:nvPr/>
          </p:nvSpPr>
          <p:spPr bwMode="auto">
            <a:xfrm>
              <a:off x="3854450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6" name="Rectangle 1208"/>
            <p:cNvSpPr>
              <a:spLocks noChangeArrowheads="1"/>
            </p:cNvSpPr>
            <p:nvPr/>
          </p:nvSpPr>
          <p:spPr bwMode="auto">
            <a:xfrm>
              <a:off x="3854450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7" name="Rectangle 1209"/>
            <p:cNvSpPr>
              <a:spLocks noChangeArrowheads="1"/>
            </p:cNvSpPr>
            <p:nvPr/>
          </p:nvSpPr>
          <p:spPr bwMode="auto">
            <a:xfrm>
              <a:off x="5091113" y="31543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8" name="Rectangle 1212"/>
            <p:cNvSpPr>
              <a:spLocks noChangeArrowheads="1"/>
            </p:cNvSpPr>
            <p:nvPr/>
          </p:nvSpPr>
          <p:spPr bwMode="auto">
            <a:xfrm>
              <a:off x="5091113" y="31543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9" name="Rectangle 1213"/>
            <p:cNvSpPr>
              <a:spLocks noChangeArrowheads="1"/>
            </p:cNvSpPr>
            <p:nvPr/>
          </p:nvSpPr>
          <p:spPr bwMode="auto">
            <a:xfrm>
              <a:off x="4951413" y="30829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0" name="Rectangle 1215"/>
            <p:cNvSpPr>
              <a:spLocks noChangeArrowheads="1"/>
            </p:cNvSpPr>
            <p:nvPr/>
          </p:nvSpPr>
          <p:spPr bwMode="auto">
            <a:xfrm>
              <a:off x="4951413" y="30829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1" name="Rectangle 1216"/>
            <p:cNvSpPr>
              <a:spLocks noChangeArrowheads="1"/>
            </p:cNvSpPr>
            <p:nvPr/>
          </p:nvSpPr>
          <p:spPr bwMode="auto">
            <a:xfrm>
              <a:off x="4824413" y="33258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2" name="Rectangle 1218"/>
            <p:cNvSpPr>
              <a:spLocks noChangeArrowheads="1"/>
            </p:cNvSpPr>
            <p:nvPr/>
          </p:nvSpPr>
          <p:spPr bwMode="auto">
            <a:xfrm>
              <a:off x="4824413" y="33258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3" name="Rectangle 1219"/>
            <p:cNvSpPr>
              <a:spLocks noChangeArrowheads="1"/>
            </p:cNvSpPr>
            <p:nvPr/>
          </p:nvSpPr>
          <p:spPr bwMode="auto">
            <a:xfrm>
              <a:off x="3713163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4" name="Rectangle 1221"/>
            <p:cNvSpPr>
              <a:spLocks noChangeArrowheads="1"/>
            </p:cNvSpPr>
            <p:nvPr/>
          </p:nvSpPr>
          <p:spPr bwMode="auto">
            <a:xfrm>
              <a:off x="3713163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5" name="Rectangle 1222"/>
            <p:cNvSpPr>
              <a:spLocks noChangeArrowheads="1"/>
            </p:cNvSpPr>
            <p:nvPr/>
          </p:nvSpPr>
          <p:spPr bwMode="auto">
            <a:xfrm>
              <a:off x="3670300" y="42068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6" name="Rectangle 1224"/>
            <p:cNvSpPr>
              <a:spLocks noChangeArrowheads="1"/>
            </p:cNvSpPr>
            <p:nvPr/>
          </p:nvSpPr>
          <p:spPr bwMode="auto">
            <a:xfrm>
              <a:off x="3670300" y="42068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7" name="Rectangle 1225"/>
            <p:cNvSpPr>
              <a:spLocks noChangeArrowheads="1"/>
            </p:cNvSpPr>
            <p:nvPr/>
          </p:nvSpPr>
          <p:spPr bwMode="auto">
            <a:xfrm>
              <a:off x="4149725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8" name="Rectangle 1227"/>
            <p:cNvSpPr>
              <a:spLocks noChangeArrowheads="1"/>
            </p:cNvSpPr>
            <p:nvPr/>
          </p:nvSpPr>
          <p:spPr bwMode="auto">
            <a:xfrm>
              <a:off x="4149725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9" name="Rectangle 1228"/>
            <p:cNvSpPr>
              <a:spLocks noChangeArrowheads="1"/>
            </p:cNvSpPr>
            <p:nvPr/>
          </p:nvSpPr>
          <p:spPr bwMode="auto">
            <a:xfrm>
              <a:off x="3952875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0" name="Rectangle 1230"/>
            <p:cNvSpPr>
              <a:spLocks noChangeArrowheads="1"/>
            </p:cNvSpPr>
            <p:nvPr/>
          </p:nvSpPr>
          <p:spPr bwMode="auto">
            <a:xfrm>
              <a:off x="3952875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1" name="Rectangle 1231"/>
            <p:cNvSpPr>
              <a:spLocks noChangeArrowheads="1"/>
            </p:cNvSpPr>
            <p:nvPr/>
          </p:nvSpPr>
          <p:spPr bwMode="auto">
            <a:xfrm>
              <a:off x="4022725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2" name="Rectangle 1233"/>
            <p:cNvSpPr>
              <a:spLocks noChangeArrowheads="1"/>
            </p:cNvSpPr>
            <p:nvPr/>
          </p:nvSpPr>
          <p:spPr bwMode="auto">
            <a:xfrm>
              <a:off x="4022725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3" name="Rectangle 1234"/>
            <p:cNvSpPr>
              <a:spLocks noChangeArrowheads="1"/>
            </p:cNvSpPr>
            <p:nvPr/>
          </p:nvSpPr>
          <p:spPr bwMode="auto">
            <a:xfrm>
              <a:off x="3924300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4" name="Rectangle 1236"/>
            <p:cNvSpPr>
              <a:spLocks noChangeArrowheads="1"/>
            </p:cNvSpPr>
            <p:nvPr/>
          </p:nvSpPr>
          <p:spPr bwMode="auto">
            <a:xfrm>
              <a:off x="3924300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5" name="Rectangle 1237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6" name="Rectangle 1239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7" name="Rectangle 1240"/>
            <p:cNvSpPr>
              <a:spLocks noChangeArrowheads="1"/>
            </p:cNvSpPr>
            <p:nvPr/>
          </p:nvSpPr>
          <p:spPr bwMode="auto">
            <a:xfrm>
              <a:off x="3881438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8" name="Rectangle 1242"/>
            <p:cNvSpPr>
              <a:spLocks noChangeArrowheads="1"/>
            </p:cNvSpPr>
            <p:nvPr/>
          </p:nvSpPr>
          <p:spPr bwMode="auto">
            <a:xfrm>
              <a:off x="3881438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9" name="Rectangle 1243"/>
            <p:cNvSpPr>
              <a:spLocks noChangeArrowheads="1"/>
            </p:cNvSpPr>
            <p:nvPr/>
          </p:nvSpPr>
          <p:spPr bwMode="auto">
            <a:xfrm>
              <a:off x="3994150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0" name="Rectangle 1245"/>
            <p:cNvSpPr>
              <a:spLocks noChangeArrowheads="1"/>
            </p:cNvSpPr>
            <p:nvPr/>
          </p:nvSpPr>
          <p:spPr bwMode="auto">
            <a:xfrm>
              <a:off x="3994150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1" name="Rectangle 1246"/>
            <p:cNvSpPr>
              <a:spLocks noChangeArrowheads="1"/>
            </p:cNvSpPr>
            <p:nvPr/>
          </p:nvSpPr>
          <p:spPr bwMode="auto">
            <a:xfrm>
              <a:off x="3586163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2" name="Rectangle 1248"/>
            <p:cNvSpPr>
              <a:spLocks noChangeArrowheads="1"/>
            </p:cNvSpPr>
            <p:nvPr/>
          </p:nvSpPr>
          <p:spPr bwMode="auto">
            <a:xfrm>
              <a:off x="3586163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3" name="Rectangle 1249"/>
            <p:cNvSpPr>
              <a:spLocks noChangeArrowheads="1"/>
            </p:cNvSpPr>
            <p:nvPr/>
          </p:nvSpPr>
          <p:spPr bwMode="auto">
            <a:xfrm>
              <a:off x="4387850" y="35242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4" name="Rectangle 1251"/>
            <p:cNvSpPr>
              <a:spLocks noChangeArrowheads="1"/>
            </p:cNvSpPr>
            <p:nvPr/>
          </p:nvSpPr>
          <p:spPr bwMode="auto">
            <a:xfrm>
              <a:off x="4387850" y="35242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5" name="Rectangle 1252"/>
            <p:cNvSpPr>
              <a:spLocks noChangeArrowheads="1"/>
            </p:cNvSpPr>
            <p:nvPr/>
          </p:nvSpPr>
          <p:spPr bwMode="auto">
            <a:xfrm>
              <a:off x="3952875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6" name="Rectangle 1254"/>
            <p:cNvSpPr>
              <a:spLocks noChangeArrowheads="1"/>
            </p:cNvSpPr>
            <p:nvPr/>
          </p:nvSpPr>
          <p:spPr bwMode="auto">
            <a:xfrm>
              <a:off x="3952875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7" name="Rectangle 1255"/>
            <p:cNvSpPr>
              <a:spLocks noChangeArrowheads="1"/>
            </p:cNvSpPr>
            <p:nvPr/>
          </p:nvSpPr>
          <p:spPr bwMode="auto">
            <a:xfrm>
              <a:off x="4191000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8" name="Rectangle 1257"/>
            <p:cNvSpPr>
              <a:spLocks noChangeArrowheads="1"/>
            </p:cNvSpPr>
            <p:nvPr/>
          </p:nvSpPr>
          <p:spPr bwMode="auto">
            <a:xfrm>
              <a:off x="4191000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9" name="Rectangle 1258"/>
            <p:cNvSpPr>
              <a:spLocks noChangeArrowheads="1"/>
            </p:cNvSpPr>
            <p:nvPr/>
          </p:nvSpPr>
          <p:spPr bwMode="auto">
            <a:xfrm>
              <a:off x="4459288" y="34385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0" name="Rectangle 1260"/>
            <p:cNvSpPr>
              <a:spLocks noChangeArrowheads="1"/>
            </p:cNvSpPr>
            <p:nvPr/>
          </p:nvSpPr>
          <p:spPr bwMode="auto">
            <a:xfrm>
              <a:off x="4459288" y="34385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1" name="Rectangle 1261"/>
            <p:cNvSpPr>
              <a:spLocks noChangeArrowheads="1"/>
            </p:cNvSpPr>
            <p:nvPr/>
          </p:nvSpPr>
          <p:spPr bwMode="auto">
            <a:xfrm>
              <a:off x="3009900" y="5046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2" name="Rectangle 1263"/>
            <p:cNvSpPr>
              <a:spLocks noChangeArrowheads="1"/>
            </p:cNvSpPr>
            <p:nvPr/>
          </p:nvSpPr>
          <p:spPr bwMode="auto">
            <a:xfrm>
              <a:off x="3009900" y="5046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3" name="Rectangle 1264"/>
            <p:cNvSpPr>
              <a:spLocks noChangeArrowheads="1"/>
            </p:cNvSpPr>
            <p:nvPr/>
          </p:nvSpPr>
          <p:spPr bwMode="auto">
            <a:xfrm>
              <a:off x="4668838" y="30972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4" name="Rectangle 1266"/>
            <p:cNvSpPr>
              <a:spLocks noChangeArrowheads="1"/>
            </p:cNvSpPr>
            <p:nvPr/>
          </p:nvSpPr>
          <p:spPr bwMode="auto">
            <a:xfrm>
              <a:off x="4668838" y="30972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5" name="Rectangle 1267"/>
            <p:cNvSpPr>
              <a:spLocks noChangeArrowheads="1"/>
            </p:cNvSpPr>
            <p:nvPr/>
          </p:nvSpPr>
          <p:spPr bwMode="auto">
            <a:xfrm>
              <a:off x="4445000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6" name="Rectangle 1269"/>
            <p:cNvSpPr>
              <a:spLocks noChangeArrowheads="1"/>
            </p:cNvSpPr>
            <p:nvPr/>
          </p:nvSpPr>
          <p:spPr bwMode="auto">
            <a:xfrm>
              <a:off x="4445000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7" name="Rectangle 1270"/>
            <p:cNvSpPr>
              <a:spLocks noChangeArrowheads="1"/>
            </p:cNvSpPr>
            <p:nvPr/>
          </p:nvSpPr>
          <p:spPr bwMode="auto">
            <a:xfrm>
              <a:off x="3713163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8" name="Rectangle 1272"/>
            <p:cNvSpPr>
              <a:spLocks noChangeArrowheads="1"/>
            </p:cNvSpPr>
            <p:nvPr/>
          </p:nvSpPr>
          <p:spPr bwMode="auto">
            <a:xfrm>
              <a:off x="3713163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9" name="Rectangle 1273"/>
            <p:cNvSpPr>
              <a:spLocks noChangeArrowheads="1"/>
            </p:cNvSpPr>
            <p:nvPr/>
          </p:nvSpPr>
          <p:spPr bwMode="auto">
            <a:xfrm>
              <a:off x="406400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0" name="Rectangle 1275"/>
            <p:cNvSpPr>
              <a:spLocks noChangeArrowheads="1"/>
            </p:cNvSpPr>
            <p:nvPr/>
          </p:nvSpPr>
          <p:spPr bwMode="auto">
            <a:xfrm>
              <a:off x="406400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1" name="Rectangle 1276"/>
            <p:cNvSpPr>
              <a:spLocks noChangeArrowheads="1"/>
            </p:cNvSpPr>
            <p:nvPr/>
          </p:nvSpPr>
          <p:spPr bwMode="auto">
            <a:xfrm>
              <a:off x="4121150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2" name="Rectangle 1278"/>
            <p:cNvSpPr>
              <a:spLocks noChangeArrowheads="1"/>
            </p:cNvSpPr>
            <p:nvPr/>
          </p:nvSpPr>
          <p:spPr bwMode="auto">
            <a:xfrm>
              <a:off x="4121150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3" name="Rectangle 1279"/>
            <p:cNvSpPr>
              <a:spLocks noChangeArrowheads="1"/>
            </p:cNvSpPr>
            <p:nvPr/>
          </p:nvSpPr>
          <p:spPr bwMode="auto">
            <a:xfrm>
              <a:off x="4037013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4" name="Rectangle 1281"/>
            <p:cNvSpPr>
              <a:spLocks noChangeArrowheads="1"/>
            </p:cNvSpPr>
            <p:nvPr/>
          </p:nvSpPr>
          <p:spPr bwMode="auto">
            <a:xfrm>
              <a:off x="4037013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5" name="Rectangle 1282"/>
            <p:cNvSpPr>
              <a:spLocks noChangeArrowheads="1"/>
            </p:cNvSpPr>
            <p:nvPr/>
          </p:nvSpPr>
          <p:spPr bwMode="auto">
            <a:xfrm>
              <a:off x="4064000" y="39655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6" name="Rectangle 1284"/>
            <p:cNvSpPr>
              <a:spLocks noChangeArrowheads="1"/>
            </p:cNvSpPr>
            <p:nvPr/>
          </p:nvSpPr>
          <p:spPr bwMode="auto">
            <a:xfrm>
              <a:off x="4064000" y="39655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7" name="Rectangle 1285"/>
            <p:cNvSpPr>
              <a:spLocks noChangeArrowheads="1"/>
            </p:cNvSpPr>
            <p:nvPr/>
          </p:nvSpPr>
          <p:spPr bwMode="auto">
            <a:xfrm>
              <a:off x="40227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8" name="Rectangle 1287"/>
            <p:cNvSpPr>
              <a:spLocks noChangeArrowheads="1"/>
            </p:cNvSpPr>
            <p:nvPr/>
          </p:nvSpPr>
          <p:spPr bwMode="auto">
            <a:xfrm>
              <a:off x="40227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9" name="Rectangle 1288"/>
            <p:cNvSpPr>
              <a:spLocks noChangeArrowheads="1"/>
            </p:cNvSpPr>
            <p:nvPr/>
          </p:nvSpPr>
          <p:spPr bwMode="auto">
            <a:xfrm>
              <a:off x="4064000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0" name="Rectangle 1290"/>
            <p:cNvSpPr>
              <a:spLocks noChangeArrowheads="1"/>
            </p:cNvSpPr>
            <p:nvPr/>
          </p:nvSpPr>
          <p:spPr bwMode="auto">
            <a:xfrm>
              <a:off x="4064000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1" name="Rectangle 1291"/>
            <p:cNvSpPr>
              <a:spLocks noChangeArrowheads="1"/>
            </p:cNvSpPr>
            <p:nvPr/>
          </p:nvSpPr>
          <p:spPr bwMode="auto">
            <a:xfrm>
              <a:off x="400843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2" name="Rectangle 1293"/>
            <p:cNvSpPr>
              <a:spLocks noChangeArrowheads="1"/>
            </p:cNvSpPr>
            <p:nvPr/>
          </p:nvSpPr>
          <p:spPr bwMode="auto">
            <a:xfrm>
              <a:off x="400843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3" name="Rectangle 1294"/>
            <p:cNvSpPr>
              <a:spLocks noChangeArrowheads="1"/>
            </p:cNvSpPr>
            <p:nvPr/>
          </p:nvSpPr>
          <p:spPr bwMode="auto">
            <a:xfrm>
              <a:off x="4092575" y="39655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4" name="Rectangle 1296"/>
            <p:cNvSpPr>
              <a:spLocks noChangeArrowheads="1"/>
            </p:cNvSpPr>
            <p:nvPr/>
          </p:nvSpPr>
          <p:spPr bwMode="auto">
            <a:xfrm>
              <a:off x="4092575" y="39655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5" name="Rectangle 1297"/>
            <p:cNvSpPr>
              <a:spLocks noChangeArrowheads="1"/>
            </p:cNvSpPr>
            <p:nvPr/>
          </p:nvSpPr>
          <p:spPr bwMode="auto">
            <a:xfrm>
              <a:off x="4106863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6" name="Rectangle 1299"/>
            <p:cNvSpPr>
              <a:spLocks noChangeArrowheads="1"/>
            </p:cNvSpPr>
            <p:nvPr/>
          </p:nvSpPr>
          <p:spPr bwMode="auto">
            <a:xfrm>
              <a:off x="4106863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7" name="Rectangle 1300"/>
            <p:cNvSpPr>
              <a:spLocks noChangeArrowheads="1"/>
            </p:cNvSpPr>
            <p:nvPr/>
          </p:nvSpPr>
          <p:spPr bwMode="auto">
            <a:xfrm>
              <a:off x="3965575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8" name="Rectangle 1302"/>
            <p:cNvSpPr>
              <a:spLocks noChangeArrowheads="1"/>
            </p:cNvSpPr>
            <p:nvPr/>
          </p:nvSpPr>
          <p:spPr bwMode="auto">
            <a:xfrm>
              <a:off x="3965575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9" name="Rectangle 1303"/>
            <p:cNvSpPr>
              <a:spLocks noChangeArrowheads="1"/>
            </p:cNvSpPr>
            <p:nvPr/>
          </p:nvSpPr>
          <p:spPr bwMode="auto">
            <a:xfrm>
              <a:off x="3979863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0" name="Rectangle 1305"/>
            <p:cNvSpPr>
              <a:spLocks noChangeArrowheads="1"/>
            </p:cNvSpPr>
            <p:nvPr/>
          </p:nvSpPr>
          <p:spPr bwMode="auto">
            <a:xfrm>
              <a:off x="3979863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1" name="Rectangle 1306"/>
            <p:cNvSpPr>
              <a:spLocks noChangeArrowheads="1"/>
            </p:cNvSpPr>
            <p:nvPr/>
          </p:nvSpPr>
          <p:spPr bwMode="auto">
            <a:xfrm>
              <a:off x="40227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2" name="Rectangle 1308"/>
            <p:cNvSpPr>
              <a:spLocks noChangeArrowheads="1"/>
            </p:cNvSpPr>
            <p:nvPr/>
          </p:nvSpPr>
          <p:spPr bwMode="auto">
            <a:xfrm>
              <a:off x="40227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3" name="Rectangle 1309"/>
            <p:cNvSpPr>
              <a:spLocks noChangeArrowheads="1"/>
            </p:cNvSpPr>
            <p:nvPr/>
          </p:nvSpPr>
          <p:spPr bwMode="auto">
            <a:xfrm>
              <a:off x="3994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4" name="Rectangle 1311"/>
            <p:cNvSpPr>
              <a:spLocks noChangeArrowheads="1"/>
            </p:cNvSpPr>
            <p:nvPr/>
          </p:nvSpPr>
          <p:spPr bwMode="auto">
            <a:xfrm>
              <a:off x="3994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5" name="Rectangle 1312"/>
            <p:cNvSpPr>
              <a:spLocks noChangeArrowheads="1"/>
            </p:cNvSpPr>
            <p:nvPr/>
          </p:nvSpPr>
          <p:spPr bwMode="auto">
            <a:xfrm>
              <a:off x="3994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6" name="Rectangle 1314"/>
            <p:cNvSpPr>
              <a:spLocks noChangeArrowheads="1"/>
            </p:cNvSpPr>
            <p:nvPr/>
          </p:nvSpPr>
          <p:spPr bwMode="auto">
            <a:xfrm>
              <a:off x="3994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7" name="Rectangle 1315"/>
            <p:cNvSpPr>
              <a:spLocks noChangeArrowheads="1"/>
            </p:cNvSpPr>
            <p:nvPr/>
          </p:nvSpPr>
          <p:spPr bwMode="auto">
            <a:xfrm>
              <a:off x="3910013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8" name="Rectangle 1317"/>
            <p:cNvSpPr>
              <a:spLocks noChangeArrowheads="1"/>
            </p:cNvSpPr>
            <p:nvPr/>
          </p:nvSpPr>
          <p:spPr bwMode="auto">
            <a:xfrm>
              <a:off x="3910013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9" name="Rectangle 1318"/>
            <p:cNvSpPr>
              <a:spLocks noChangeArrowheads="1"/>
            </p:cNvSpPr>
            <p:nvPr/>
          </p:nvSpPr>
          <p:spPr bwMode="auto">
            <a:xfrm>
              <a:off x="3867150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0" name="Rectangle 1320"/>
            <p:cNvSpPr>
              <a:spLocks noChangeArrowheads="1"/>
            </p:cNvSpPr>
            <p:nvPr/>
          </p:nvSpPr>
          <p:spPr bwMode="auto">
            <a:xfrm>
              <a:off x="3867150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1" name="Rectangle 1321"/>
            <p:cNvSpPr>
              <a:spLocks noChangeArrowheads="1"/>
            </p:cNvSpPr>
            <p:nvPr/>
          </p:nvSpPr>
          <p:spPr bwMode="auto">
            <a:xfrm>
              <a:off x="3924300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2" name="Rectangle 1323"/>
            <p:cNvSpPr>
              <a:spLocks noChangeArrowheads="1"/>
            </p:cNvSpPr>
            <p:nvPr/>
          </p:nvSpPr>
          <p:spPr bwMode="auto">
            <a:xfrm>
              <a:off x="3924300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3" name="Rectangle 1324"/>
            <p:cNvSpPr>
              <a:spLocks noChangeArrowheads="1"/>
            </p:cNvSpPr>
            <p:nvPr/>
          </p:nvSpPr>
          <p:spPr bwMode="auto">
            <a:xfrm>
              <a:off x="3783013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4" name="Rectangle 1326"/>
            <p:cNvSpPr>
              <a:spLocks noChangeArrowheads="1"/>
            </p:cNvSpPr>
            <p:nvPr/>
          </p:nvSpPr>
          <p:spPr bwMode="auto">
            <a:xfrm>
              <a:off x="3783013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5" name="Rectangle 1327"/>
            <p:cNvSpPr>
              <a:spLocks noChangeArrowheads="1"/>
            </p:cNvSpPr>
            <p:nvPr/>
          </p:nvSpPr>
          <p:spPr bwMode="auto">
            <a:xfrm>
              <a:off x="3811588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6" name="Rectangle 1329"/>
            <p:cNvSpPr>
              <a:spLocks noChangeArrowheads="1"/>
            </p:cNvSpPr>
            <p:nvPr/>
          </p:nvSpPr>
          <p:spPr bwMode="auto">
            <a:xfrm>
              <a:off x="3811588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7" name="Rectangle 1330"/>
            <p:cNvSpPr>
              <a:spLocks noChangeArrowheads="1"/>
            </p:cNvSpPr>
            <p:nvPr/>
          </p:nvSpPr>
          <p:spPr bwMode="auto">
            <a:xfrm>
              <a:off x="3881438" y="40227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8" name="Rectangle 1332"/>
            <p:cNvSpPr>
              <a:spLocks noChangeArrowheads="1"/>
            </p:cNvSpPr>
            <p:nvPr/>
          </p:nvSpPr>
          <p:spPr bwMode="auto">
            <a:xfrm>
              <a:off x="3881438" y="40227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9" name="Rectangle 1333"/>
            <p:cNvSpPr>
              <a:spLocks noChangeArrowheads="1"/>
            </p:cNvSpPr>
            <p:nvPr/>
          </p:nvSpPr>
          <p:spPr bwMode="auto">
            <a:xfrm>
              <a:off x="3881438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0" name="Rectangle 1335"/>
            <p:cNvSpPr>
              <a:spLocks noChangeArrowheads="1"/>
            </p:cNvSpPr>
            <p:nvPr/>
          </p:nvSpPr>
          <p:spPr bwMode="auto">
            <a:xfrm>
              <a:off x="3881438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1" name="Rectangle 1336"/>
            <p:cNvSpPr>
              <a:spLocks noChangeArrowheads="1"/>
            </p:cNvSpPr>
            <p:nvPr/>
          </p:nvSpPr>
          <p:spPr bwMode="auto">
            <a:xfrm>
              <a:off x="3867150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2" name="Rectangle 1338"/>
            <p:cNvSpPr>
              <a:spLocks noChangeArrowheads="1"/>
            </p:cNvSpPr>
            <p:nvPr/>
          </p:nvSpPr>
          <p:spPr bwMode="auto">
            <a:xfrm>
              <a:off x="3867150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3" name="Rectangle 1339"/>
            <p:cNvSpPr>
              <a:spLocks noChangeArrowheads="1"/>
            </p:cNvSpPr>
            <p:nvPr/>
          </p:nvSpPr>
          <p:spPr bwMode="auto">
            <a:xfrm>
              <a:off x="3825875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4" name="Rectangle 1341"/>
            <p:cNvSpPr>
              <a:spLocks noChangeArrowheads="1"/>
            </p:cNvSpPr>
            <p:nvPr/>
          </p:nvSpPr>
          <p:spPr bwMode="auto">
            <a:xfrm>
              <a:off x="3825875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5" name="Rectangle 1342"/>
            <p:cNvSpPr>
              <a:spLocks noChangeArrowheads="1"/>
            </p:cNvSpPr>
            <p:nvPr/>
          </p:nvSpPr>
          <p:spPr bwMode="auto">
            <a:xfrm>
              <a:off x="3797300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6" name="Rectangle 1344"/>
            <p:cNvSpPr>
              <a:spLocks noChangeArrowheads="1"/>
            </p:cNvSpPr>
            <p:nvPr/>
          </p:nvSpPr>
          <p:spPr bwMode="auto">
            <a:xfrm>
              <a:off x="3797300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7" name="Rectangle 1345"/>
            <p:cNvSpPr>
              <a:spLocks noChangeArrowheads="1"/>
            </p:cNvSpPr>
            <p:nvPr/>
          </p:nvSpPr>
          <p:spPr bwMode="auto">
            <a:xfrm>
              <a:off x="3756025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8" name="Rectangle 1347"/>
            <p:cNvSpPr>
              <a:spLocks noChangeArrowheads="1"/>
            </p:cNvSpPr>
            <p:nvPr/>
          </p:nvSpPr>
          <p:spPr bwMode="auto">
            <a:xfrm>
              <a:off x="3756025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9" name="Rectangle 1348"/>
            <p:cNvSpPr>
              <a:spLocks noChangeArrowheads="1"/>
            </p:cNvSpPr>
            <p:nvPr/>
          </p:nvSpPr>
          <p:spPr bwMode="auto">
            <a:xfrm>
              <a:off x="3924300" y="40227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0" name="Rectangle 1350"/>
            <p:cNvSpPr>
              <a:spLocks noChangeArrowheads="1"/>
            </p:cNvSpPr>
            <p:nvPr/>
          </p:nvSpPr>
          <p:spPr bwMode="auto">
            <a:xfrm>
              <a:off x="3924300" y="40227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1" name="Rectangle 1351"/>
            <p:cNvSpPr>
              <a:spLocks noChangeArrowheads="1"/>
            </p:cNvSpPr>
            <p:nvPr/>
          </p:nvSpPr>
          <p:spPr bwMode="auto">
            <a:xfrm>
              <a:off x="4106863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2" name="Rectangle 1353"/>
            <p:cNvSpPr>
              <a:spLocks noChangeArrowheads="1"/>
            </p:cNvSpPr>
            <p:nvPr/>
          </p:nvSpPr>
          <p:spPr bwMode="auto">
            <a:xfrm>
              <a:off x="4106863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3" name="Rectangle 1354"/>
            <p:cNvSpPr>
              <a:spLocks noChangeArrowheads="1"/>
            </p:cNvSpPr>
            <p:nvPr/>
          </p:nvSpPr>
          <p:spPr bwMode="auto">
            <a:xfrm>
              <a:off x="4037013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4" name="Rectangle 1356"/>
            <p:cNvSpPr>
              <a:spLocks noChangeArrowheads="1"/>
            </p:cNvSpPr>
            <p:nvPr/>
          </p:nvSpPr>
          <p:spPr bwMode="auto">
            <a:xfrm>
              <a:off x="4037013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5" name="Rectangle 1357"/>
            <p:cNvSpPr>
              <a:spLocks noChangeArrowheads="1"/>
            </p:cNvSpPr>
            <p:nvPr/>
          </p:nvSpPr>
          <p:spPr bwMode="auto">
            <a:xfrm>
              <a:off x="4149725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6" name="Rectangle 1359"/>
            <p:cNvSpPr>
              <a:spLocks noChangeArrowheads="1"/>
            </p:cNvSpPr>
            <p:nvPr/>
          </p:nvSpPr>
          <p:spPr bwMode="auto">
            <a:xfrm>
              <a:off x="4149725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7" name="Rectangle 1360"/>
            <p:cNvSpPr>
              <a:spLocks noChangeArrowheads="1"/>
            </p:cNvSpPr>
            <p:nvPr/>
          </p:nvSpPr>
          <p:spPr bwMode="auto">
            <a:xfrm>
              <a:off x="4106863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8" name="Rectangle 1362"/>
            <p:cNvSpPr>
              <a:spLocks noChangeArrowheads="1"/>
            </p:cNvSpPr>
            <p:nvPr/>
          </p:nvSpPr>
          <p:spPr bwMode="auto">
            <a:xfrm>
              <a:off x="4106863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9" name="Rectangle 1363"/>
            <p:cNvSpPr>
              <a:spLocks noChangeArrowheads="1"/>
            </p:cNvSpPr>
            <p:nvPr/>
          </p:nvSpPr>
          <p:spPr bwMode="auto">
            <a:xfrm>
              <a:off x="3938588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0" name="Rectangle 1365"/>
            <p:cNvSpPr>
              <a:spLocks noChangeArrowheads="1"/>
            </p:cNvSpPr>
            <p:nvPr/>
          </p:nvSpPr>
          <p:spPr bwMode="auto">
            <a:xfrm>
              <a:off x="3938588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1" name="Rectangle 1366"/>
            <p:cNvSpPr>
              <a:spLocks noChangeArrowheads="1"/>
            </p:cNvSpPr>
            <p:nvPr/>
          </p:nvSpPr>
          <p:spPr bwMode="auto">
            <a:xfrm>
              <a:off x="3895725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2" name="Rectangle 1368"/>
            <p:cNvSpPr>
              <a:spLocks noChangeArrowheads="1"/>
            </p:cNvSpPr>
            <p:nvPr/>
          </p:nvSpPr>
          <p:spPr bwMode="auto">
            <a:xfrm>
              <a:off x="3895725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3" name="Rectangle 1369"/>
            <p:cNvSpPr>
              <a:spLocks noChangeArrowheads="1"/>
            </p:cNvSpPr>
            <p:nvPr/>
          </p:nvSpPr>
          <p:spPr bwMode="auto">
            <a:xfrm>
              <a:off x="3994150" y="39941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4" name="Rectangle 1371"/>
            <p:cNvSpPr>
              <a:spLocks noChangeArrowheads="1"/>
            </p:cNvSpPr>
            <p:nvPr/>
          </p:nvSpPr>
          <p:spPr bwMode="auto">
            <a:xfrm>
              <a:off x="3994150" y="39941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5" name="Rectangle 1372"/>
            <p:cNvSpPr>
              <a:spLocks noChangeArrowheads="1"/>
            </p:cNvSpPr>
            <p:nvPr/>
          </p:nvSpPr>
          <p:spPr bwMode="auto">
            <a:xfrm>
              <a:off x="4149725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6" name="Rectangle 1374"/>
            <p:cNvSpPr>
              <a:spLocks noChangeArrowheads="1"/>
            </p:cNvSpPr>
            <p:nvPr/>
          </p:nvSpPr>
          <p:spPr bwMode="auto">
            <a:xfrm>
              <a:off x="4149725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7" name="Rectangle 1375"/>
            <p:cNvSpPr>
              <a:spLocks noChangeArrowheads="1"/>
            </p:cNvSpPr>
            <p:nvPr/>
          </p:nvSpPr>
          <p:spPr bwMode="auto">
            <a:xfrm>
              <a:off x="3797300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8" name="Rectangle 1377"/>
            <p:cNvSpPr>
              <a:spLocks noChangeArrowheads="1"/>
            </p:cNvSpPr>
            <p:nvPr/>
          </p:nvSpPr>
          <p:spPr bwMode="auto">
            <a:xfrm>
              <a:off x="3797300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9" name="Rectangle 1378"/>
            <p:cNvSpPr>
              <a:spLocks noChangeArrowheads="1"/>
            </p:cNvSpPr>
            <p:nvPr/>
          </p:nvSpPr>
          <p:spPr bwMode="auto">
            <a:xfrm>
              <a:off x="3768725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0" name="Rectangle 1380"/>
            <p:cNvSpPr>
              <a:spLocks noChangeArrowheads="1"/>
            </p:cNvSpPr>
            <p:nvPr/>
          </p:nvSpPr>
          <p:spPr bwMode="auto">
            <a:xfrm>
              <a:off x="3768725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1" name="Rectangle 1381"/>
            <p:cNvSpPr>
              <a:spLocks noChangeArrowheads="1"/>
            </p:cNvSpPr>
            <p:nvPr/>
          </p:nvSpPr>
          <p:spPr bwMode="auto">
            <a:xfrm>
              <a:off x="3797300" y="40227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2" name="Rectangle 1383"/>
            <p:cNvSpPr>
              <a:spLocks noChangeArrowheads="1"/>
            </p:cNvSpPr>
            <p:nvPr/>
          </p:nvSpPr>
          <p:spPr bwMode="auto">
            <a:xfrm>
              <a:off x="3797300" y="40227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3" name="Rectangle 1384"/>
            <p:cNvSpPr>
              <a:spLocks noChangeArrowheads="1"/>
            </p:cNvSpPr>
            <p:nvPr/>
          </p:nvSpPr>
          <p:spPr bwMode="auto">
            <a:xfrm>
              <a:off x="3571875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4" name="Rectangle 1386"/>
            <p:cNvSpPr>
              <a:spLocks noChangeArrowheads="1"/>
            </p:cNvSpPr>
            <p:nvPr/>
          </p:nvSpPr>
          <p:spPr bwMode="auto">
            <a:xfrm>
              <a:off x="3571875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5" name="Rectangle 1387"/>
            <p:cNvSpPr>
              <a:spLocks noChangeArrowheads="1"/>
            </p:cNvSpPr>
            <p:nvPr/>
          </p:nvSpPr>
          <p:spPr bwMode="auto">
            <a:xfrm>
              <a:off x="3487738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6" name="Rectangle 1389"/>
            <p:cNvSpPr>
              <a:spLocks noChangeArrowheads="1"/>
            </p:cNvSpPr>
            <p:nvPr/>
          </p:nvSpPr>
          <p:spPr bwMode="auto">
            <a:xfrm>
              <a:off x="3487738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7" name="Rectangle 1390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8" name="Rectangle 1392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9" name="Rectangle 1393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0" name="Rectangle 1395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1" name="Rectangle 1396"/>
            <p:cNvSpPr>
              <a:spLocks noChangeArrowheads="1"/>
            </p:cNvSpPr>
            <p:nvPr/>
          </p:nvSpPr>
          <p:spPr bwMode="auto">
            <a:xfrm>
              <a:off x="3290888" y="44767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2" name="Rectangle 1398"/>
            <p:cNvSpPr>
              <a:spLocks noChangeArrowheads="1"/>
            </p:cNvSpPr>
            <p:nvPr/>
          </p:nvSpPr>
          <p:spPr bwMode="auto">
            <a:xfrm>
              <a:off x="3290888" y="44767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3" name="Rectangle 1399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4" name="Rectangle 1401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5" name="Rectangle 1402"/>
            <p:cNvSpPr>
              <a:spLocks noChangeArrowheads="1"/>
            </p:cNvSpPr>
            <p:nvPr/>
          </p:nvSpPr>
          <p:spPr bwMode="auto">
            <a:xfrm>
              <a:off x="337502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6" name="Rectangle 1404"/>
            <p:cNvSpPr>
              <a:spLocks noChangeArrowheads="1"/>
            </p:cNvSpPr>
            <p:nvPr/>
          </p:nvSpPr>
          <p:spPr bwMode="auto">
            <a:xfrm>
              <a:off x="337502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7" name="Rectangle 1405"/>
            <p:cNvSpPr>
              <a:spLocks noChangeArrowheads="1"/>
            </p:cNvSpPr>
            <p:nvPr/>
          </p:nvSpPr>
          <p:spPr bwMode="auto">
            <a:xfrm>
              <a:off x="3571875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8" name="Rectangle 1407"/>
            <p:cNvSpPr>
              <a:spLocks noChangeArrowheads="1"/>
            </p:cNvSpPr>
            <p:nvPr/>
          </p:nvSpPr>
          <p:spPr bwMode="auto">
            <a:xfrm>
              <a:off x="3571875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9" name="Rectangle 1408"/>
            <p:cNvSpPr>
              <a:spLocks noChangeArrowheads="1"/>
            </p:cNvSpPr>
            <p:nvPr/>
          </p:nvSpPr>
          <p:spPr bwMode="auto">
            <a:xfrm>
              <a:off x="3586163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0" name="Rectangle 1410"/>
            <p:cNvSpPr>
              <a:spLocks noChangeArrowheads="1"/>
            </p:cNvSpPr>
            <p:nvPr/>
          </p:nvSpPr>
          <p:spPr bwMode="auto">
            <a:xfrm>
              <a:off x="3586163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1" name="Rectangle 1411"/>
            <p:cNvSpPr>
              <a:spLocks noChangeArrowheads="1"/>
            </p:cNvSpPr>
            <p:nvPr/>
          </p:nvSpPr>
          <p:spPr bwMode="auto">
            <a:xfrm>
              <a:off x="3163888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2" name="Rectangle 1414"/>
            <p:cNvSpPr>
              <a:spLocks noChangeArrowheads="1"/>
            </p:cNvSpPr>
            <p:nvPr/>
          </p:nvSpPr>
          <p:spPr bwMode="auto">
            <a:xfrm>
              <a:off x="3163888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3" name="Rectangle 1415"/>
            <p:cNvSpPr>
              <a:spLocks noChangeArrowheads="1"/>
            </p:cNvSpPr>
            <p:nvPr/>
          </p:nvSpPr>
          <p:spPr bwMode="auto">
            <a:xfrm>
              <a:off x="3178176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4" name="Rectangle 1417"/>
            <p:cNvSpPr>
              <a:spLocks noChangeArrowheads="1"/>
            </p:cNvSpPr>
            <p:nvPr/>
          </p:nvSpPr>
          <p:spPr bwMode="auto">
            <a:xfrm>
              <a:off x="3178176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5" name="Rectangle 1418"/>
            <p:cNvSpPr>
              <a:spLocks noChangeArrowheads="1"/>
            </p:cNvSpPr>
            <p:nvPr/>
          </p:nvSpPr>
          <p:spPr bwMode="auto">
            <a:xfrm>
              <a:off x="3122613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6" name="Rectangle 1420"/>
            <p:cNvSpPr>
              <a:spLocks noChangeArrowheads="1"/>
            </p:cNvSpPr>
            <p:nvPr/>
          </p:nvSpPr>
          <p:spPr bwMode="auto">
            <a:xfrm>
              <a:off x="3122613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7" name="Rectangle 1421"/>
            <p:cNvSpPr>
              <a:spLocks noChangeArrowheads="1"/>
            </p:cNvSpPr>
            <p:nvPr/>
          </p:nvSpPr>
          <p:spPr bwMode="auto">
            <a:xfrm>
              <a:off x="3108326" y="47609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8" name="Rectangle 1423"/>
            <p:cNvSpPr>
              <a:spLocks noChangeArrowheads="1"/>
            </p:cNvSpPr>
            <p:nvPr/>
          </p:nvSpPr>
          <p:spPr bwMode="auto">
            <a:xfrm>
              <a:off x="3108326" y="47609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9" name="Rectangle 1424"/>
            <p:cNvSpPr>
              <a:spLocks noChangeArrowheads="1"/>
            </p:cNvSpPr>
            <p:nvPr/>
          </p:nvSpPr>
          <p:spPr bwMode="auto">
            <a:xfrm>
              <a:off x="3052763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0" name="Rectangle 1426"/>
            <p:cNvSpPr>
              <a:spLocks noChangeArrowheads="1"/>
            </p:cNvSpPr>
            <p:nvPr/>
          </p:nvSpPr>
          <p:spPr bwMode="auto">
            <a:xfrm>
              <a:off x="3052763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1" name="Rectangle 1427"/>
            <p:cNvSpPr>
              <a:spLocks noChangeArrowheads="1"/>
            </p:cNvSpPr>
            <p:nvPr/>
          </p:nvSpPr>
          <p:spPr bwMode="auto">
            <a:xfrm>
              <a:off x="3079751" y="48323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2" name="Rectangle 1429"/>
            <p:cNvSpPr>
              <a:spLocks noChangeArrowheads="1"/>
            </p:cNvSpPr>
            <p:nvPr/>
          </p:nvSpPr>
          <p:spPr bwMode="auto">
            <a:xfrm>
              <a:off x="3079751" y="48323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3" name="Rectangle 1430"/>
            <p:cNvSpPr>
              <a:spLocks noChangeArrowheads="1"/>
            </p:cNvSpPr>
            <p:nvPr/>
          </p:nvSpPr>
          <p:spPr bwMode="auto">
            <a:xfrm>
              <a:off x="3079751" y="48466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4" name="Rectangle 1432"/>
            <p:cNvSpPr>
              <a:spLocks noChangeArrowheads="1"/>
            </p:cNvSpPr>
            <p:nvPr/>
          </p:nvSpPr>
          <p:spPr bwMode="auto">
            <a:xfrm>
              <a:off x="3079751" y="48466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5" name="Rectangle 1433"/>
            <p:cNvSpPr>
              <a:spLocks noChangeArrowheads="1"/>
            </p:cNvSpPr>
            <p:nvPr/>
          </p:nvSpPr>
          <p:spPr bwMode="auto">
            <a:xfrm>
              <a:off x="3403601" y="46624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6" name="Rectangle 1435"/>
            <p:cNvSpPr>
              <a:spLocks noChangeArrowheads="1"/>
            </p:cNvSpPr>
            <p:nvPr/>
          </p:nvSpPr>
          <p:spPr bwMode="auto">
            <a:xfrm>
              <a:off x="3403601" y="46624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7" name="Rectangle 1436"/>
            <p:cNvSpPr>
              <a:spLocks noChangeArrowheads="1"/>
            </p:cNvSpPr>
            <p:nvPr/>
          </p:nvSpPr>
          <p:spPr bwMode="auto">
            <a:xfrm>
              <a:off x="2855913" y="54165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8" name="Rectangle 1438"/>
            <p:cNvSpPr>
              <a:spLocks noChangeArrowheads="1"/>
            </p:cNvSpPr>
            <p:nvPr/>
          </p:nvSpPr>
          <p:spPr bwMode="auto">
            <a:xfrm>
              <a:off x="2855913" y="54165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9" name="Rectangle 1439"/>
            <p:cNvSpPr>
              <a:spLocks noChangeArrowheads="1"/>
            </p:cNvSpPr>
            <p:nvPr/>
          </p:nvSpPr>
          <p:spPr bwMode="auto">
            <a:xfrm>
              <a:off x="3657601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0" name="Rectangle 1441"/>
            <p:cNvSpPr>
              <a:spLocks noChangeArrowheads="1"/>
            </p:cNvSpPr>
            <p:nvPr/>
          </p:nvSpPr>
          <p:spPr bwMode="auto">
            <a:xfrm>
              <a:off x="3657601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1" name="Rectangle 1442"/>
            <p:cNvSpPr>
              <a:spLocks noChangeArrowheads="1"/>
            </p:cNvSpPr>
            <p:nvPr/>
          </p:nvSpPr>
          <p:spPr bwMode="auto">
            <a:xfrm>
              <a:off x="2882901" y="5614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2" name="Rectangle 1444"/>
            <p:cNvSpPr>
              <a:spLocks noChangeArrowheads="1"/>
            </p:cNvSpPr>
            <p:nvPr/>
          </p:nvSpPr>
          <p:spPr bwMode="auto">
            <a:xfrm>
              <a:off x="2882901" y="5614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3" name="Rectangle 1445"/>
            <p:cNvSpPr>
              <a:spLocks noChangeArrowheads="1"/>
            </p:cNvSpPr>
            <p:nvPr/>
          </p:nvSpPr>
          <p:spPr bwMode="auto">
            <a:xfrm>
              <a:off x="4402138" y="34956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4" name="Rectangle 1447"/>
            <p:cNvSpPr>
              <a:spLocks noChangeArrowheads="1"/>
            </p:cNvSpPr>
            <p:nvPr/>
          </p:nvSpPr>
          <p:spPr bwMode="auto">
            <a:xfrm>
              <a:off x="4402138" y="34956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5" name="Rectangle 1448"/>
            <p:cNvSpPr>
              <a:spLocks noChangeArrowheads="1"/>
            </p:cNvSpPr>
            <p:nvPr/>
          </p:nvSpPr>
          <p:spPr bwMode="auto">
            <a:xfrm>
              <a:off x="3713163" y="42640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6" name="Rectangle 1450"/>
            <p:cNvSpPr>
              <a:spLocks noChangeArrowheads="1"/>
            </p:cNvSpPr>
            <p:nvPr/>
          </p:nvSpPr>
          <p:spPr bwMode="auto">
            <a:xfrm>
              <a:off x="3713163" y="42640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7" name="Rectangle 1451"/>
            <p:cNvSpPr>
              <a:spLocks noChangeArrowheads="1"/>
            </p:cNvSpPr>
            <p:nvPr/>
          </p:nvSpPr>
          <p:spPr bwMode="auto">
            <a:xfrm>
              <a:off x="3854451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8" name="Rectangle 1453"/>
            <p:cNvSpPr>
              <a:spLocks noChangeArrowheads="1"/>
            </p:cNvSpPr>
            <p:nvPr/>
          </p:nvSpPr>
          <p:spPr bwMode="auto">
            <a:xfrm>
              <a:off x="3854451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9" name="Rectangle 1457"/>
            <p:cNvSpPr>
              <a:spLocks noChangeArrowheads="1"/>
            </p:cNvSpPr>
            <p:nvPr/>
          </p:nvSpPr>
          <p:spPr bwMode="auto">
            <a:xfrm>
              <a:off x="3713163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0" name="Rectangle 1459"/>
            <p:cNvSpPr>
              <a:spLocks noChangeArrowheads="1"/>
            </p:cNvSpPr>
            <p:nvPr/>
          </p:nvSpPr>
          <p:spPr bwMode="auto">
            <a:xfrm>
              <a:off x="3713163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1" name="Rectangle 1460"/>
            <p:cNvSpPr>
              <a:spLocks noChangeArrowheads="1"/>
            </p:cNvSpPr>
            <p:nvPr/>
          </p:nvSpPr>
          <p:spPr bwMode="auto">
            <a:xfrm>
              <a:off x="4022726" y="37941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2" name="Rectangle 1462"/>
            <p:cNvSpPr>
              <a:spLocks noChangeArrowheads="1"/>
            </p:cNvSpPr>
            <p:nvPr/>
          </p:nvSpPr>
          <p:spPr bwMode="auto">
            <a:xfrm>
              <a:off x="4022726" y="37941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3" name="Rectangle 1463"/>
            <p:cNvSpPr>
              <a:spLocks noChangeArrowheads="1"/>
            </p:cNvSpPr>
            <p:nvPr/>
          </p:nvSpPr>
          <p:spPr bwMode="auto">
            <a:xfrm>
              <a:off x="3854451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4" name="Rectangle 1465"/>
            <p:cNvSpPr>
              <a:spLocks noChangeArrowheads="1"/>
            </p:cNvSpPr>
            <p:nvPr/>
          </p:nvSpPr>
          <p:spPr bwMode="auto">
            <a:xfrm>
              <a:off x="3854451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5" name="Rectangle 1466"/>
            <p:cNvSpPr>
              <a:spLocks noChangeArrowheads="1"/>
            </p:cNvSpPr>
            <p:nvPr/>
          </p:nvSpPr>
          <p:spPr bwMode="auto">
            <a:xfrm>
              <a:off x="4656138" y="3268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6" name="Rectangle 1468"/>
            <p:cNvSpPr>
              <a:spLocks noChangeArrowheads="1"/>
            </p:cNvSpPr>
            <p:nvPr/>
          </p:nvSpPr>
          <p:spPr bwMode="auto">
            <a:xfrm>
              <a:off x="4656138" y="3268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7" name="Rectangle 1469"/>
            <p:cNvSpPr>
              <a:spLocks noChangeArrowheads="1"/>
            </p:cNvSpPr>
            <p:nvPr/>
          </p:nvSpPr>
          <p:spPr bwMode="auto">
            <a:xfrm>
              <a:off x="4459288" y="35099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8" name="Rectangle 1471"/>
            <p:cNvSpPr>
              <a:spLocks noChangeArrowheads="1"/>
            </p:cNvSpPr>
            <p:nvPr/>
          </p:nvSpPr>
          <p:spPr bwMode="auto">
            <a:xfrm>
              <a:off x="4459288" y="35099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9" name="Rectangle 1472"/>
            <p:cNvSpPr>
              <a:spLocks noChangeArrowheads="1"/>
            </p:cNvSpPr>
            <p:nvPr/>
          </p:nvSpPr>
          <p:spPr bwMode="auto">
            <a:xfrm>
              <a:off x="36433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0" name="Rectangle 1474"/>
            <p:cNvSpPr>
              <a:spLocks noChangeArrowheads="1"/>
            </p:cNvSpPr>
            <p:nvPr/>
          </p:nvSpPr>
          <p:spPr bwMode="auto">
            <a:xfrm>
              <a:off x="36433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1" name="Rectangle 1475"/>
            <p:cNvSpPr>
              <a:spLocks noChangeArrowheads="1"/>
            </p:cNvSpPr>
            <p:nvPr/>
          </p:nvSpPr>
          <p:spPr bwMode="auto">
            <a:xfrm>
              <a:off x="4500563" y="34242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2" name="Rectangle 1477"/>
            <p:cNvSpPr>
              <a:spLocks noChangeArrowheads="1"/>
            </p:cNvSpPr>
            <p:nvPr/>
          </p:nvSpPr>
          <p:spPr bwMode="auto">
            <a:xfrm>
              <a:off x="4500563" y="34242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3" name="Rectangle 1478"/>
            <p:cNvSpPr>
              <a:spLocks noChangeArrowheads="1"/>
            </p:cNvSpPr>
            <p:nvPr/>
          </p:nvSpPr>
          <p:spPr bwMode="auto">
            <a:xfrm>
              <a:off x="4529138" y="33956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4" name="Rectangle 1480"/>
            <p:cNvSpPr>
              <a:spLocks noChangeArrowheads="1"/>
            </p:cNvSpPr>
            <p:nvPr/>
          </p:nvSpPr>
          <p:spPr bwMode="auto">
            <a:xfrm>
              <a:off x="4529138" y="33956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5" name="Rectangle 1481"/>
            <p:cNvSpPr>
              <a:spLocks noChangeArrowheads="1"/>
            </p:cNvSpPr>
            <p:nvPr/>
          </p:nvSpPr>
          <p:spPr bwMode="auto">
            <a:xfrm>
              <a:off x="4529138" y="33956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6" name="Rectangle 1483"/>
            <p:cNvSpPr>
              <a:spLocks noChangeArrowheads="1"/>
            </p:cNvSpPr>
            <p:nvPr/>
          </p:nvSpPr>
          <p:spPr bwMode="auto">
            <a:xfrm>
              <a:off x="4529138" y="33956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7" name="Rectangle 1484"/>
            <p:cNvSpPr>
              <a:spLocks noChangeArrowheads="1"/>
            </p:cNvSpPr>
            <p:nvPr/>
          </p:nvSpPr>
          <p:spPr bwMode="auto">
            <a:xfrm>
              <a:off x="4500563" y="34242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8" name="Rectangle 1486"/>
            <p:cNvSpPr>
              <a:spLocks noChangeArrowheads="1"/>
            </p:cNvSpPr>
            <p:nvPr/>
          </p:nvSpPr>
          <p:spPr bwMode="auto">
            <a:xfrm>
              <a:off x="4500563" y="34242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9" name="Rectangle 1487"/>
            <p:cNvSpPr>
              <a:spLocks noChangeArrowheads="1"/>
            </p:cNvSpPr>
            <p:nvPr/>
          </p:nvSpPr>
          <p:spPr bwMode="auto">
            <a:xfrm>
              <a:off x="4754563" y="3352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0" name="Rectangle 1489"/>
            <p:cNvSpPr>
              <a:spLocks noChangeArrowheads="1"/>
            </p:cNvSpPr>
            <p:nvPr/>
          </p:nvSpPr>
          <p:spPr bwMode="auto">
            <a:xfrm>
              <a:off x="4754563" y="3352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1" name="Rectangle 1490"/>
            <p:cNvSpPr>
              <a:spLocks noChangeArrowheads="1"/>
            </p:cNvSpPr>
            <p:nvPr/>
          </p:nvSpPr>
          <p:spPr bwMode="auto">
            <a:xfrm>
              <a:off x="3895726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2" name="Rectangle 1492"/>
            <p:cNvSpPr>
              <a:spLocks noChangeArrowheads="1"/>
            </p:cNvSpPr>
            <p:nvPr/>
          </p:nvSpPr>
          <p:spPr bwMode="auto">
            <a:xfrm>
              <a:off x="3895726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3" name="Rectangle 1493"/>
            <p:cNvSpPr>
              <a:spLocks noChangeArrowheads="1"/>
            </p:cNvSpPr>
            <p:nvPr/>
          </p:nvSpPr>
          <p:spPr bwMode="auto">
            <a:xfrm>
              <a:off x="36433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4" name="Rectangle 1495"/>
            <p:cNvSpPr>
              <a:spLocks noChangeArrowheads="1"/>
            </p:cNvSpPr>
            <p:nvPr/>
          </p:nvSpPr>
          <p:spPr bwMode="auto">
            <a:xfrm>
              <a:off x="36433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5" name="Rectangle 1496"/>
            <p:cNvSpPr>
              <a:spLocks noChangeArrowheads="1"/>
            </p:cNvSpPr>
            <p:nvPr/>
          </p:nvSpPr>
          <p:spPr bwMode="auto">
            <a:xfrm>
              <a:off x="4373563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6" name="Rectangle 1498"/>
            <p:cNvSpPr>
              <a:spLocks noChangeArrowheads="1"/>
            </p:cNvSpPr>
            <p:nvPr/>
          </p:nvSpPr>
          <p:spPr bwMode="auto">
            <a:xfrm>
              <a:off x="4373563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7" name="Rectangle 1499"/>
            <p:cNvSpPr>
              <a:spLocks noChangeArrowheads="1"/>
            </p:cNvSpPr>
            <p:nvPr/>
          </p:nvSpPr>
          <p:spPr bwMode="auto">
            <a:xfrm>
              <a:off x="4445001" y="36671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8" name="Rectangle 1501"/>
            <p:cNvSpPr>
              <a:spLocks noChangeArrowheads="1"/>
            </p:cNvSpPr>
            <p:nvPr/>
          </p:nvSpPr>
          <p:spPr bwMode="auto">
            <a:xfrm>
              <a:off x="4445001" y="36671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9" name="Rectangle 1502"/>
            <p:cNvSpPr>
              <a:spLocks noChangeArrowheads="1"/>
            </p:cNvSpPr>
            <p:nvPr/>
          </p:nvSpPr>
          <p:spPr bwMode="auto">
            <a:xfrm>
              <a:off x="4078288" y="39941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0" name="Rectangle 1504"/>
            <p:cNvSpPr>
              <a:spLocks noChangeArrowheads="1"/>
            </p:cNvSpPr>
            <p:nvPr/>
          </p:nvSpPr>
          <p:spPr bwMode="auto">
            <a:xfrm>
              <a:off x="4078288" y="39941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1" name="Rectangle 1505"/>
            <p:cNvSpPr>
              <a:spLocks noChangeArrowheads="1"/>
            </p:cNvSpPr>
            <p:nvPr/>
          </p:nvSpPr>
          <p:spPr bwMode="auto">
            <a:xfrm>
              <a:off x="4205288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2" name="Rectangle 1507"/>
            <p:cNvSpPr>
              <a:spLocks noChangeArrowheads="1"/>
            </p:cNvSpPr>
            <p:nvPr/>
          </p:nvSpPr>
          <p:spPr bwMode="auto">
            <a:xfrm>
              <a:off x="4205288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3" name="Rectangle 1508"/>
            <p:cNvSpPr>
              <a:spLocks noChangeArrowheads="1"/>
            </p:cNvSpPr>
            <p:nvPr/>
          </p:nvSpPr>
          <p:spPr bwMode="auto">
            <a:xfrm>
              <a:off x="4486276" y="35814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4" name="Rectangle 1510"/>
            <p:cNvSpPr>
              <a:spLocks noChangeArrowheads="1"/>
            </p:cNvSpPr>
            <p:nvPr/>
          </p:nvSpPr>
          <p:spPr bwMode="auto">
            <a:xfrm>
              <a:off x="4486276" y="35814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5" name="Rectangle 1511"/>
            <p:cNvSpPr>
              <a:spLocks noChangeArrowheads="1"/>
            </p:cNvSpPr>
            <p:nvPr/>
          </p:nvSpPr>
          <p:spPr bwMode="auto">
            <a:xfrm>
              <a:off x="4486276" y="36242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6" name="Rectangle 1513"/>
            <p:cNvSpPr>
              <a:spLocks noChangeArrowheads="1"/>
            </p:cNvSpPr>
            <p:nvPr/>
          </p:nvSpPr>
          <p:spPr bwMode="auto">
            <a:xfrm>
              <a:off x="4486276" y="36242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7" name="Rectangle 1514"/>
            <p:cNvSpPr>
              <a:spLocks noChangeArrowheads="1"/>
            </p:cNvSpPr>
            <p:nvPr/>
          </p:nvSpPr>
          <p:spPr bwMode="auto">
            <a:xfrm>
              <a:off x="4402138" y="37226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8" name="Rectangle 1516"/>
            <p:cNvSpPr>
              <a:spLocks noChangeArrowheads="1"/>
            </p:cNvSpPr>
            <p:nvPr/>
          </p:nvSpPr>
          <p:spPr bwMode="auto">
            <a:xfrm>
              <a:off x="4402138" y="37226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9" name="Rectangle 1517"/>
            <p:cNvSpPr>
              <a:spLocks noChangeArrowheads="1"/>
            </p:cNvSpPr>
            <p:nvPr/>
          </p:nvSpPr>
          <p:spPr bwMode="auto">
            <a:xfrm>
              <a:off x="4557713" y="35814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0" name="Rectangle 1519"/>
            <p:cNvSpPr>
              <a:spLocks noChangeArrowheads="1"/>
            </p:cNvSpPr>
            <p:nvPr/>
          </p:nvSpPr>
          <p:spPr bwMode="auto">
            <a:xfrm>
              <a:off x="4557713" y="35814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1" name="Rectangle 1520"/>
            <p:cNvSpPr>
              <a:spLocks noChangeArrowheads="1"/>
            </p:cNvSpPr>
            <p:nvPr/>
          </p:nvSpPr>
          <p:spPr bwMode="auto">
            <a:xfrm>
              <a:off x="3979863" y="42354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2" name="Rectangle 1522"/>
            <p:cNvSpPr>
              <a:spLocks noChangeArrowheads="1"/>
            </p:cNvSpPr>
            <p:nvPr/>
          </p:nvSpPr>
          <p:spPr bwMode="auto">
            <a:xfrm>
              <a:off x="3979863" y="42354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3" name="Rectangle 1523"/>
            <p:cNvSpPr>
              <a:spLocks noChangeArrowheads="1"/>
            </p:cNvSpPr>
            <p:nvPr/>
          </p:nvSpPr>
          <p:spPr bwMode="auto">
            <a:xfrm>
              <a:off x="4191001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4" name="Rectangle 1525"/>
            <p:cNvSpPr>
              <a:spLocks noChangeArrowheads="1"/>
            </p:cNvSpPr>
            <p:nvPr/>
          </p:nvSpPr>
          <p:spPr bwMode="auto">
            <a:xfrm>
              <a:off x="4191001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5" name="Rectangle 1526"/>
            <p:cNvSpPr>
              <a:spLocks noChangeArrowheads="1"/>
            </p:cNvSpPr>
            <p:nvPr/>
          </p:nvSpPr>
          <p:spPr bwMode="auto">
            <a:xfrm>
              <a:off x="4627563" y="38227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6" name="Rectangle 1528"/>
            <p:cNvSpPr>
              <a:spLocks noChangeArrowheads="1"/>
            </p:cNvSpPr>
            <p:nvPr/>
          </p:nvSpPr>
          <p:spPr bwMode="auto">
            <a:xfrm>
              <a:off x="4627563" y="38227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7" name="Rectangle 1529"/>
            <p:cNvSpPr>
              <a:spLocks noChangeArrowheads="1"/>
            </p:cNvSpPr>
            <p:nvPr/>
          </p:nvSpPr>
          <p:spPr bwMode="auto">
            <a:xfrm>
              <a:off x="452913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8" name="Rectangle 1531"/>
            <p:cNvSpPr>
              <a:spLocks noChangeArrowheads="1"/>
            </p:cNvSpPr>
            <p:nvPr/>
          </p:nvSpPr>
          <p:spPr bwMode="auto">
            <a:xfrm>
              <a:off x="452913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9" name="Rectangle 1532"/>
            <p:cNvSpPr>
              <a:spLocks noChangeArrowheads="1"/>
            </p:cNvSpPr>
            <p:nvPr/>
          </p:nvSpPr>
          <p:spPr bwMode="auto">
            <a:xfrm>
              <a:off x="4584701" y="38084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0" name="Rectangle 1534"/>
            <p:cNvSpPr>
              <a:spLocks noChangeArrowheads="1"/>
            </p:cNvSpPr>
            <p:nvPr/>
          </p:nvSpPr>
          <p:spPr bwMode="auto">
            <a:xfrm>
              <a:off x="4584701" y="38084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1" name="Rectangle 1535"/>
            <p:cNvSpPr>
              <a:spLocks noChangeArrowheads="1"/>
            </p:cNvSpPr>
            <p:nvPr/>
          </p:nvSpPr>
          <p:spPr bwMode="auto">
            <a:xfrm>
              <a:off x="3768726" y="43354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2" name="Rectangle 1537"/>
            <p:cNvSpPr>
              <a:spLocks noChangeArrowheads="1"/>
            </p:cNvSpPr>
            <p:nvPr/>
          </p:nvSpPr>
          <p:spPr bwMode="auto">
            <a:xfrm>
              <a:off x="3768726" y="43354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3" name="Rectangle 1538"/>
            <p:cNvSpPr>
              <a:spLocks noChangeArrowheads="1"/>
            </p:cNvSpPr>
            <p:nvPr/>
          </p:nvSpPr>
          <p:spPr bwMode="auto">
            <a:xfrm>
              <a:off x="4051301" y="41925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4" name="Rectangle 1540"/>
            <p:cNvSpPr>
              <a:spLocks noChangeArrowheads="1"/>
            </p:cNvSpPr>
            <p:nvPr/>
          </p:nvSpPr>
          <p:spPr bwMode="auto">
            <a:xfrm>
              <a:off x="4051301" y="41925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5" name="Rectangle 1541"/>
            <p:cNvSpPr>
              <a:spLocks noChangeArrowheads="1"/>
            </p:cNvSpPr>
            <p:nvPr/>
          </p:nvSpPr>
          <p:spPr bwMode="auto">
            <a:xfrm>
              <a:off x="3502026" y="46196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6" name="Rectangle 1543"/>
            <p:cNvSpPr>
              <a:spLocks noChangeArrowheads="1"/>
            </p:cNvSpPr>
            <p:nvPr/>
          </p:nvSpPr>
          <p:spPr bwMode="auto">
            <a:xfrm>
              <a:off x="3502026" y="46196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7" name="Rectangle 1544"/>
            <p:cNvSpPr>
              <a:spLocks noChangeArrowheads="1"/>
            </p:cNvSpPr>
            <p:nvPr/>
          </p:nvSpPr>
          <p:spPr bwMode="auto">
            <a:xfrm>
              <a:off x="4459288" y="36099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8" name="Rectangle 1546"/>
            <p:cNvSpPr>
              <a:spLocks noChangeArrowheads="1"/>
            </p:cNvSpPr>
            <p:nvPr/>
          </p:nvSpPr>
          <p:spPr bwMode="auto">
            <a:xfrm>
              <a:off x="4459288" y="36099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9" name="Rectangle 1547"/>
            <p:cNvSpPr>
              <a:spLocks noChangeArrowheads="1"/>
            </p:cNvSpPr>
            <p:nvPr/>
          </p:nvSpPr>
          <p:spPr bwMode="auto">
            <a:xfrm>
              <a:off x="4486276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0" name="Rectangle 1549"/>
            <p:cNvSpPr>
              <a:spLocks noChangeArrowheads="1"/>
            </p:cNvSpPr>
            <p:nvPr/>
          </p:nvSpPr>
          <p:spPr bwMode="auto">
            <a:xfrm>
              <a:off x="4486276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1" name="Rectangle 1550"/>
            <p:cNvSpPr>
              <a:spLocks noChangeArrowheads="1"/>
            </p:cNvSpPr>
            <p:nvPr/>
          </p:nvSpPr>
          <p:spPr bwMode="auto">
            <a:xfrm>
              <a:off x="3741738" y="44910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2" name="Rectangle 1552"/>
            <p:cNvSpPr>
              <a:spLocks noChangeArrowheads="1"/>
            </p:cNvSpPr>
            <p:nvPr/>
          </p:nvSpPr>
          <p:spPr bwMode="auto">
            <a:xfrm>
              <a:off x="3741738" y="44910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3" name="Rectangle 1553"/>
            <p:cNvSpPr>
              <a:spLocks noChangeArrowheads="1"/>
            </p:cNvSpPr>
            <p:nvPr/>
          </p:nvSpPr>
          <p:spPr bwMode="auto">
            <a:xfrm>
              <a:off x="4627563" y="36099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4" name="Rectangle 1555"/>
            <p:cNvSpPr>
              <a:spLocks noChangeArrowheads="1"/>
            </p:cNvSpPr>
            <p:nvPr/>
          </p:nvSpPr>
          <p:spPr bwMode="auto">
            <a:xfrm>
              <a:off x="4627563" y="36099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5" name="Rectangle 1556"/>
            <p:cNvSpPr>
              <a:spLocks noChangeArrowheads="1"/>
            </p:cNvSpPr>
            <p:nvPr/>
          </p:nvSpPr>
          <p:spPr bwMode="auto">
            <a:xfrm>
              <a:off x="4668838" y="37941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6" name="Rectangle 1558"/>
            <p:cNvSpPr>
              <a:spLocks noChangeArrowheads="1"/>
            </p:cNvSpPr>
            <p:nvPr/>
          </p:nvSpPr>
          <p:spPr bwMode="auto">
            <a:xfrm>
              <a:off x="4668838" y="37941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7" name="Rectangle 1559"/>
            <p:cNvSpPr>
              <a:spLocks noChangeArrowheads="1"/>
            </p:cNvSpPr>
            <p:nvPr/>
          </p:nvSpPr>
          <p:spPr bwMode="auto">
            <a:xfrm>
              <a:off x="4725988" y="3352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8" name="Rectangle 1561"/>
            <p:cNvSpPr>
              <a:spLocks noChangeArrowheads="1"/>
            </p:cNvSpPr>
            <p:nvPr/>
          </p:nvSpPr>
          <p:spPr bwMode="auto">
            <a:xfrm>
              <a:off x="4725988" y="3352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9" name="Rectangle 1562"/>
            <p:cNvSpPr>
              <a:spLocks noChangeArrowheads="1"/>
            </p:cNvSpPr>
            <p:nvPr/>
          </p:nvSpPr>
          <p:spPr bwMode="auto">
            <a:xfrm>
              <a:off x="4627563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0" name="Rectangle 1564"/>
            <p:cNvSpPr>
              <a:spLocks noChangeArrowheads="1"/>
            </p:cNvSpPr>
            <p:nvPr/>
          </p:nvSpPr>
          <p:spPr bwMode="auto">
            <a:xfrm>
              <a:off x="4627563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1" name="Rectangle 1565"/>
            <p:cNvSpPr>
              <a:spLocks noChangeArrowheads="1"/>
            </p:cNvSpPr>
            <p:nvPr/>
          </p:nvSpPr>
          <p:spPr bwMode="auto">
            <a:xfrm>
              <a:off x="4260851" y="40782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2" name="Rectangle 1567"/>
            <p:cNvSpPr>
              <a:spLocks noChangeArrowheads="1"/>
            </p:cNvSpPr>
            <p:nvPr/>
          </p:nvSpPr>
          <p:spPr bwMode="auto">
            <a:xfrm>
              <a:off x="4260851" y="40782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3" name="Rectangle 1568"/>
            <p:cNvSpPr>
              <a:spLocks noChangeArrowheads="1"/>
            </p:cNvSpPr>
            <p:nvPr/>
          </p:nvSpPr>
          <p:spPr bwMode="auto">
            <a:xfrm>
              <a:off x="412115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4" name="Rectangle 1570"/>
            <p:cNvSpPr>
              <a:spLocks noChangeArrowheads="1"/>
            </p:cNvSpPr>
            <p:nvPr/>
          </p:nvSpPr>
          <p:spPr bwMode="auto">
            <a:xfrm>
              <a:off x="412115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5" name="Rectangle 1571"/>
            <p:cNvSpPr>
              <a:spLocks noChangeArrowheads="1"/>
            </p:cNvSpPr>
            <p:nvPr/>
          </p:nvSpPr>
          <p:spPr bwMode="auto">
            <a:xfrm>
              <a:off x="4529138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6" name="Rectangle 1573"/>
            <p:cNvSpPr>
              <a:spLocks noChangeArrowheads="1"/>
            </p:cNvSpPr>
            <p:nvPr/>
          </p:nvSpPr>
          <p:spPr bwMode="auto">
            <a:xfrm>
              <a:off x="4529138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7" name="Rectangle 1574"/>
            <p:cNvSpPr>
              <a:spLocks noChangeArrowheads="1"/>
            </p:cNvSpPr>
            <p:nvPr/>
          </p:nvSpPr>
          <p:spPr bwMode="auto">
            <a:xfrm>
              <a:off x="4346576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8" name="Rectangle 1576"/>
            <p:cNvSpPr>
              <a:spLocks noChangeArrowheads="1"/>
            </p:cNvSpPr>
            <p:nvPr/>
          </p:nvSpPr>
          <p:spPr bwMode="auto">
            <a:xfrm>
              <a:off x="4346576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9" name="Rectangle 1577"/>
            <p:cNvSpPr>
              <a:spLocks noChangeArrowheads="1"/>
            </p:cNvSpPr>
            <p:nvPr/>
          </p:nvSpPr>
          <p:spPr bwMode="auto">
            <a:xfrm>
              <a:off x="4529138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0" name="Rectangle 1579"/>
            <p:cNvSpPr>
              <a:spLocks noChangeArrowheads="1"/>
            </p:cNvSpPr>
            <p:nvPr/>
          </p:nvSpPr>
          <p:spPr bwMode="auto">
            <a:xfrm>
              <a:off x="4529138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1" name="Rectangle 1580"/>
            <p:cNvSpPr>
              <a:spLocks noChangeArrowheads="1"/>
            </p:cNvSpPr>
            <p:nvPr/>
          </p:nvSpPr>
          <p:spPr bwMode="auto">
            <a:xfrm>
              <a:off x="4471988" y="3836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2" name="Rectangle 1582"/>
            <p:cNvSpPr>
              <a:spLocks noChangeArrowheads="1"/>
            </p:cNvSpPr>
            <p:nvPr/>
          </p:nvSpPr>
          <p:spPr bwMode="auto">
            <a:xfrm>
              <a:off x="4471988" y="3836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3" name="Rectangle 1583"/>
            <p:cNvSpPr>
              <a:spLocks noChangeArrowheads="1"/>
            </p:cNvSpPr>
            <p:nvPr/>
          </p:nvSpPr>
          <p:spPr bwMode="auto">
            <a:xfrm>
              <a:off x="4445001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4" name="Rectangle 1585"/>
            <p:cNvSpPr>
              <a:spLocks noChangeArrowheads="1"/>
            </p:cNvSpPr>
            <p:nvPr/>
          </p:nvSpPr>
          <p:spPr bwMode="auto">
            <a:xfrm>
              <a:off x="4445001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5" name="Rectangle 1586"/>
            <p:cNvSpPr>
              <a:spLocks noChangeArrowheads="1"/>
            </p:cNvSpPr>
            <p:nvPr/>
          </p:nvSpPr>
          <p:spPr bwMode="auto">
            <a:xfrm>
              <a:off x="445928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6" name="Rectangle 1588"/>
            <p:cNvSpPr>
              <a:spLocks noChangeArrowheads="1"/>
            </p:cNvSpPr>
            <p:nvPr/>
          </p:nvSpPr>
          <p:spPr bwMode="auto">
            <a:xfrm>
              <a:off x="445928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7" name="Rectangle 1589"/>
            <p:cNvSpPr>
              <a:spLocks noChangeArrowheads="1"/>
            </p:cNvSpPr>
            <p:nvPr/>
          </p:nvSpPr>
          <p:spPr bwMode="auto">
            <a:xfrm>
              <a:off x="3713163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8" name="Rectangle 1591"/>
            <p:cNvSpPr>
              <a:spLocks noChangeArrowheads="1"/>
            </p:cNvSpPr>
            <p:nvPr/>
          </p:nvSpPr>
          <p:spPr bwMode="auto">
            <a:xfrm>
              <a:off x="3713163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9" name="Rectangle 1592"/>
            <p:cNvSpPr>
              <a:spLocks noChangeArrowheads="1"/>
            </p:cNvSpPr>
            <p:nvPr/>
          </p:nvSpPr>
          <p:spPr bwMode="auto">
            <a:xfrm>
              <a:off x="5133976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0" name="Rectangle 1594"/>
            <p:cNvSpPr>
              <a:spLocks noChangeArrowheads="1"/>
            </p:cNvSpPr>
            <p:nvPr/>
          </p:nvSpPr>
          <p:spPr bwMode="auto">
            <a:xfrm>
              <a:off x="5133976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1" name="Rectangle 1595"/>
            <p:cNvSpPr>
              <a:spLocks noChangeArrowheads="1"/>
            </p:cNvSpPr>
            <p:nvPr/>
          </p:nvSpPr>
          <p:spPr bwMode="auto">
            <a:xfrm>
              <a:off x="4543426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2" name="Rectangle 1597"/>
            <p:cNvSpPr>
              <a:spLocks noChangeArrowheads="1"/>
            </p:cNvSpPr>
            <p:nvPr/>
          </p:nvSpPr>
          <p:spPr bwMode="auto">
            <a:xfrm>
              <a:off x="4543426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3" name="Rectangle 1598"/>
            <p:cNvSpPr>
              <a:spLocks noChangeArrowheads="1"/>
            </p:cNvSpPr>
            <p:nvPr/>
          </p:nvSpPr>
          <p:spPr bwMode="auto">
            <a:xfrm>
              <a:off x="3559176" y="42068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4" name="Rectangle 1600"/>
            <p:cNvSpPr>
              <a:spLocks noChangeArrowheads="1"/>
            </p:cNvSpPr>
            <p:nvPr/>
          </p:nvSpPr>
          <p:spPr bwMode="auto">
            <a:xfrm>
              <a:off x="3559176" y="42068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5" name="Rectangle 1601"/>
            <p:cNvSpPr>
              <a:spLocks noChangeArrowheads="1"/>
            </p:cNvSpPr>
            <p:nvPr/>
          </p:nvSpPr>
          <p:spPr bwMode="auto">
            <a:xfrm>
              <a:off x="4346576" y="36814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6" name="Rectangle 1603"/>
            <p:cNvSpPr>
              <a:spLocks noChangeArrowheads="1"/>
            </p:cNvSpPr>
            <p:nvPr/>
          </p:nvSpPr>
          <p:spPr bwMode="auto">
            <a:xfrm>
              <a:off x="4346576" y="36814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7" name="Rectangle 1604"/>
            <p:cNvSpPr>
              <a:spLocks noChangeArrowheads="1"/>
            </p:cNvSpPr>
            <p:nvPr/>
          </p:nvSpPr>
          <p:spPr bwMode="auto">
            <a:xfrm>
              <a:off x="3741738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8" name="Rectangle 1606"/>
            <p:cNvSpPr>
              <a:spLocks noChangeArrowheads="1"/>
            </p:cNvSpPr>
            <p:nvPr/>
          </p:nvSpPr>
          <p:spPr bwMode="auto">
            <a:xfrm>
              <a:off x="3741738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9" name="Rectangle 1607"/>
            <p:cNvSpPr>
              <a:spLocks noChangeArrowheads="1"/>
            </p:cNvSpPr>
            <p:nvPr/>
          </p:nvSpPr>
          <p:spPr bwMode="auto">
            <a:xfrm>
              <a:off x="3235326" y="44338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0" name="Rectangle 1609"/>
            <p:cNvSpPr>
              <a:spLocks noChangeArrowheads="1"/>
            </p:cNvSpPr>
            <p:nvPr/>
          </p:nvSpPr>
          <p:spPr bwMode="auto">
            <a:xfrm>
              <a:off x="3235326" y="44338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1" name="Rectangle 1610"/>
            <p:cNvSpPr>
              <a:spLocks noChangeArrowheads="1"/>
            </p:cNvSpPr>
            <p:nvPr/>
          </p:nvSpPr>
          <p:spPr bwMode="auto">
            <a:xfrm>
              <a:off x="4022726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2" name="Rectangle 1612"/>
            <p:cNvSpPr>
              <a:spLocks noChangeArrowheads="1"/>
            </p:cNvSpPr>
            <p:nvPr/>
          </p:nvSpPr>
          <p:spPr bwMode="auto">
            <a:xfrm>
              <a:off x="4022726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3" name="Rectangle 1614"/>
            <p:cNvSpPr>
              <a:spLocks noChangeArrowheads="1"/>
            </p:cNvSpPr>
            <p:nvPr/>
          </p:nvSpPr>
          <p:spPr bwMode="auto">
            <a:xfrm>
              <a:off x="3965575" y="43926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4" name="Rectangle 1616"/>
            <p:cNvSpPr>
              <a:spLocks noChangeArrowheads="1"/>
            </p:cNvSpPr>
            <p:nvPr/>
          </p:nvSpPr>
          <p:spPr bwMode="auto">
            <a:xfrm>
              <a:off x="3965575" y="43926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5" name="Rectangle 1617"/>
            <p:cNvSpPr>
              <a:spLocks noChangeArrowheads="1"/>
            </p:cNvSpPr>
            <p:nvPr/>
          </p:nvSpPr>
          <p:spPr bwMode="auto">
            <a:xfrm>
              <a:off x="4121150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6" name="Rectangle 1619"/>
            <p:cNvSpPr>
              <a:spLocks noChangeArrowheads="1"/>
            </p:cNvSpPr>
            <p:nvPr/>
          </p:nvSpPr>
          <p:spPr bwMode="auto">
            <a:xfrm>
              <a:off x="4121150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7" name="Rectangle 1620"/>
            <p:cNvSpPr>
              <a:spLocks noChangeArrowheads="1"/>
            </p:cNvSpPr>
            <p:nvPr/>
          </p:nvSpPr>
          <p:spPr bwMode="auto">
            <a:xfrm>
              <a:off x="4022725" y="44053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8" name="Rectangle 1622"/>
            <p:cNvSpPr>
              <a:spLocks noChangeArrowheads="1"/>
            </p:cNvSpPr>
            <p:nvPr/>
          </p:nvSpPr>
          <p:spPr bwMode="auto">
            <a:xfrm>
              <a:off x="4022725" y="44053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9" name="Rectangle 1623"/>
            <p:cNvSpPr>
              <a:spLocks noChangeArrowheads="1"/>
            </p:cNvSpPr>
            <p:nvPr/>
          </p:nvSpPr>
          <p:spPr bwMode="auto">
            <a:xfrm>
              <a:off x="3305175" y="48466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0" name="Rectangle 1625"/>
            <p:cNvSpPr>
              <a:spLocks noChangeArrowheads="1"/>
            </p:cNvSpPr>
            <p:nvPr/>
          </p:nvSpPr>
          <p:spPr bwMode="auto">
            <a:xfrm>
              <a:off x="3305175" y="48466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1" name="Rectangle 1626"/>
            <p:cNvSpPr>
              <a:spLocks noChangeArrowheads="1"/>
            </p:cNvSpPr>
            <p:nvPr/>
          </p:nvSpPr>
          <p:spPr bwMode="auto">
            <a:xfrm>
              <a:off x="3460750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2" name="Rectangle 1628"/>
            <p:cNvSpPr>
              <a:spLocks noChangeArrowheads="1"/>
            </p:cNvSpPr>
            <p:nvPr/>
          </p:nvSpPr>
          <p:spPr bwMode="auto">
            <a:xfrm>
              <a:off x="3460750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3" name="Rectangle 1629"/>
            <p:cNvSpPr>
              <a:spLocks noChangeArrowheads="1"/>
            </p:cNvSpPr>
            <p:nvPr/>
          </p:nvSpPr>
          <p:spPr bwMode="auto">
            <a:xfrm>
              <a:off x="3403600" y="4789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4" name="Rectangle 1631"/>
            <p:cNvSpPr>
              <a:spLocks noChangeArrowheads="1"/>
            </p:cNvSpPr>
            <p:nvPr/>
          </p:nvSpPr>
          <p:spPr bwMode="auto">
            <a:xfrm>
              <a:off x="3403600" y="4789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5" name="Rectangle 1632"/>
            <p:cNvSpPr>
              <a:spLocks noChangeArrowheads="1"/>
            </p:cNvSpPr>
            <p:nvPr/>
          </p:nvSpPr>
          <p:spPr bwMode="auto">
            <a:xfrm>
              <a:off x="3586163" y="47752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6" name="Rectangle 1634"/>
            <p:cNvSpPr>
              <a:spLocks noChangeArrowheads="1"/>
            </p:cNvSpPr>
            <p:nvPr/>
          </p:nvSpPr>
          <p:spPr bwMode="auto">
            <a:xfrm>
              <a:off x="3586163" y="47752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7" name="Rectangle 1635"/>
            <p:cNvSpPr>
              <a:spLocks noChangeArrowheads="1"/>
            </p:cNvSpPr>
            <p:nvPr/>
          </p:nvSpPr>
          <p:spPr bwMode="auto">
            <a:xfrm>
              <a:off x="3375025" y="4789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8" name="Rectangle 1637"/>
            <p:cNvSpPr>
              <a:spLocks noChangeArrowheads="1"/>
            </p:cNvSpPr>
            <p:nvPr/>
          </p:nvSpPr>
          <p:spPr bwMode="auto">
            <a:xfrm>
              <a:off x="3375025" y="4789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9" name="Rectangle 1638"/>
            <p:cNvSpPr>
              <a:spLocks noChangeArrowheads="1"/>
            </p:cNvSpPr>
            <p:nvPr/>
          </p:nvSpPr>
          <p:spPr bwMode="auto">
            <a:xfrm>
              <a:off x="3938588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0" name="Rectangle 1640"/>
            <p:cNvSpPr>
              <a:spLocks noChangeArrowheads="1"/>
            </p:cNvSpPr>
            <p:nvPr/>
          </p:nvSpPr>
          <p:spPr bwMode="auto">
            <a:xfrm>
              <a:off x="3938588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1" name="Rectangle 1641"/>
            <p:cNvSpPr>
              <a:spLocks noChangeArrowheads="1"/>
            </p:cNvSpPr>
            <p:nvPr/>
          </p:nvSpPr>
          <p:spPr bwMode="auto">
            <a:xfrm>
              <a:off x="3516313" y="5046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2" name="Rectangle 1643"/>
            <p:cNvSpPr>
              <a:spLocks noChangeArrowheads="1"/>
            </p:cNvSpPr>
            <p:nvPr/>
          </p:nvSpPr>
          <p:spPr bwMode="auto">
            <a:xfrm>
              <a:off x="3516313" y="5046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3" name="Rectangle 1644"/>
            <p:cNvSpPr>
              <a:spLocks noChangeArrowheads="1"/>
            </p:cNvSpPr>
            <p:nvPr/>
          </p:nvSpPr>
          <p:spPr bwMode="auto">
            <a:xfrm>
              <a:off x="4064000" y="41068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4" name="Rectangle 1646"/>
            <p:cNvSpPr>
              <a:spLocks noChangeArrowheads="1"/>
            </p:cNvSpPr>
            <p:nvPr/>
          </p:nvSpPr>
          <p:spPr bwMode="auto">
            <a:xfrm>
              <a:off x="4064000" y="41068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5" name="Rectangle 1647"/>
            <p:cNvSpPr>
              <a:spLocks noChangeArrowheads="1"/>
            </p:cNvSpPr>
            <p:nvPr/>
          </p:nvSpPr>
          <p:spPr bwMode="auto">
            <a:xfrm>
              <a:off x="4121150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6" name="Rectangle 1649"/>
            <p:cNvSpPr>
              <a:spLocks noChangeArrowheads="1"/>
            </p:cNvSpPr>
            <p:nvPr/>
          </p:nvSpPr>
          <p:spPr bwMode="auto">
            <a:xfrm>
              <a:off x="4121150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7" name="Rectangle 1650"/>
            <p:cNvSpPr>
              <a:spLocks noChangeArrowheads="1"/>
            </p:cNvSpPr>
            <p:nvPr/>
          </p:nvSpPr>
          <p:spPr bwMode="auto">
            <a:xfrm>
              <a:off x="399415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8" name="Rectangle 1652"/>
            <p:cNvSpPr>
              <a:spLocks noChangeArrowheads="1"/>
            </p:cNvSpPr>
            <p:nvPr/>
          </p:nvSpPr>
          <p:spPr bwMode="auto">
            <a:xfrm>
              <a:off x="399415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9" name="Rectangle 1653"/>
            <p:cNvSpPr>
              <a:spLocks noChangeArrowheads="1"/>
            </p:cNvSpPr>
            <p:nvPr/>
          </p:nvSpPr>
          <p:spPr bwMode="auto">
            <a:xfrm>
              <a:off x="4332288" y="36814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0" name="Rectangle 1655"/>
            <p:cNvSpPr>
              <a:spLocks noChangeArrowheads="1"/>
            </p:cNvSpPr>
            <p:nvPr/>
          </p:nvSpPr>
          <p:spPr bwMode="auto">
            <a:xfrm>
              <a:off x="4332288" y="36814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1" name="Rectangle 1656"/>
            <p:cNvSpPr>
              <a:spLocks noChangeArrowheads="1"/>
            </p:cNvSpPr>
            <p:nvPr/>
          </p:nvSpPr>
          <p:spPr bwMode="auto">
            <a:xfrm>
              <a:off x="3854450" y="42783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2" name="Rectangle 1658"/>
            <p:cNvSpPr>
              <a:spLocks noChangeArrowheads="1"/>
            </p:cNvSpPr>
            <p:nvPr/>
          </p:nvSpPr>
          <p:spPr bwMode="auto">
            <a:xfrm>
              <a:off x="3854450" y="42783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3" name="Rectangle 1659"/>
            <p:cNvSpPr>
              <a:spLocks noChangeArrowheads="1"/>
            </p:cNvSpPr>
            <p:nvPr/>
          </p:nvSpPr>
          <p:spPr bwMode="auto">
            <a:xfrm>
              <a:off x="3530600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4" name="Rectangle 1661"/>
            <p:cNvSpPr>
              <a:spLocks noChangeArrowheads="1"/>
            </p:cNvSpPr>
            <p:nvPr/>
          </p:nvSpPr>
          <p:spPr bwMode="auto">
            <a:xfrm>
              <a:off x="3530600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5" name="Rectangle 1662"/>
            <p:cNvSpPr>
              <a:spLocks noChangeArrowheads="1"/>
            </p:cNvSpPr>
            <p:nvPr/>
          </p:nvSpPr>
          <p:spPr bwMode="auto">
            <a:xfrm>
              <a:off x="3825875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6" name="Rectangle 1664"/>
            <p:cNvSpPr>
              <a:spLocks noChangeArrowheads="1"/>
            </p:cNvSpPr>
            <p:nvPr/>
          </p:nvSpPr>
          <p:spPr bwMode="auto">
            <a:xfrm>
              <a:off x="3825875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7" name="Rectangle 1665"/>
            <p:cNvSpPr>
              <a:spLocks noChangeArrowheads="1"/>
            </p:cNvSpPr>
            <p:nvPr/>
          </p:nvSpPr>
          <p:spPr bwMode="auto">
            <a:xfrm>
              <a:off x="3768725" y="46910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8" name="Rectangle 1667"/>
            <p:cNvSpPr>
              <a:spLocks noChangeArrowheads="1"/>
            </p:cNvSpPr>
            <p:nvPr/>
          </p:nvSpPr>
          <p:spPr bwMode="auto">
            <a:xfrm>
              <a:off x="3768725" y="46910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9" name="Rectangle 1668"/>
            <p:cNvSpPr>
              <a:spLocks noChangeArrowheads="1"/>
            </p:cNvSpPr>
            <p:nvPr/>
          </p:nvSpPr>
          <p:spPr bwMode="auto">
            <a:xfrm>
              <a:off x="3544888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0" name="Rectangle 1670"/>
            <p:cNvSpPr>
              <a:spLocks noChangeArrowheads="1"/>
            </p:cNvSpPr>
            <p:nvPr/>
          </p:nvSpPr>
          <p:spPr bwMode="auto">
            <a:xfrm>
              <a:off x="3544888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1" name="Rectangle 1671"/>
            <p:cNvSpPr>
              <a:spLocks noChangeArrowheads="1"/>
            </p:cNvSpPr>
            <p:nvPr/>
          </p:nvSpPr>
          <p:spPr bwMode="auto">
            <a:xfrm>
              <a:off x="3698875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2" name="Rectangle 1673"/>
            <p:cNvSpPr>
              <a:spLocks noChangeArrowheads="1"/>
            </p:cNvSpPr>
            <p:nvPr/>
          </p:nvSpPr>
          <p:spPr bwMode="auto">
            <a:xfrm>
              <a:off x="3698875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3" name="Rectangle 1674"/>
            <p:cNvSpPr>
              <a:spLocks noChangeArrowheads="1"/>
            </p:cNvSpPr>
            <p:nvPr/>
          </p:nvSpPr>
          <p:spPr bwMode="auto">
            <a:xfrm>
              <a:off x="3994150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4" name="Rectangle 1676"/>
            <p:cNvSpPr>
              <a:spLocks noChangeArrowheads="1"/>
            </p:cNvSpPr>
            <p:nvPr/>
          </p:nvSpPr>
          <p:spPr bwMode="auto">
            <a:xfrm>
              <a:off x="3994150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5" name="Rectangle 1677"/>
            <p:cNvSpPr>
              <a:spLocks noChangeArrowheads="1"/>
            </p:cNvSpPr>
            <p:nvPr/>
          </p:nvSpPr>
          <p:spPr bwMode="auto">
            <a:xfrm>
              <a:off x="3713163" y="45624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6" name="Rectangle 1679"/>
            <p:cNvSpPr>
              <a:spLocks noChangeArrowheads="1"/>
            </p:cNvSpPr>
            <p:nvPr/>
          </p:nvSpPr>
          <p:spPr bwMode="auto">
            <a:xfrm>
              <a:off x="3713163" y="45624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7" name="Rectangle 1680"/>
            <p:cNvSpPr>
              <a:spLocks noChangeArrowheads="1"/>
            </p:cNvSpPr>
            <p:nvPr/>
          </p:nvSpPr>
          <p:spPr bwMode="auto">
            <a:xfrm>
              <a:off x="3516313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8" name="Rectangle 1682"/>
            <p:cNvSpPr>
              <a:spLocks noChangeArrowheads="1"/>
            </p:cNvSpPr>
            <p:nvPr/>
          </p:nvSpPr>
          <p:spPr bwMode="auto">
            <a:xfrm>
              <a:off x="3516313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9" name="Rectangle 1683"/>
            <p:cNvSpPr>
              <a:spLocks noChangeArrowheads="1"/>
            </p:cNvSpPr>
            <p:nvPr/>
          </p:nvSpPr>
          <p:spPr bwMode="auto">
            <a:xfrm>
              <a:off x="3571875" y="47196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0" name="Rectangle 1685"/>
            <p:cNvSpPr>
              <a:spLocks noChangeArrowheads="1"/>
            </p:cNvSpPr>
            <p:nvPr/>
          </p:nvSpPr>
          <p:spPr bwMode="auto">
            <a:xfrm>
              <a:off x="3571875" y="47196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1" name="Rectangle 1686"/>
            <p:cNvSpPr>
              <a:spLocks noChangeArrowheads="1"/>
            </p:cNvSpPr>
            <p:nvPr/>
          </p:nvSpPr>
          <p:spPr bwMode="auto">
            <a:xfrm>
              <a:off x="3756025" y="51879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2" name="Rectangle 1688"/>
            <p:cNvSpPr>
              <a:spLocks noChangeArrowheads="1"/>
            </p:cNvSpPr>
            <p:nvPr/>
          </p:nvSpPr>
          <p:spPr bwMode="auto">
            <a:xfrm>
              <a:off x="3756025" y="51879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3" name="Rectangle 1689"/>
            <p:cNvSpPr>
              <a:spLocks noChangeArrowheads="1"/>
            </p:cNvSpPr>
            <p:nvPr/>
          </p:nvSpPr>
          <p:spPr bwMode="auto">
            <a:xfrm>
              <a:off x="3657600" y="4903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4" name="Rectangle 1691"/>
            <p:cNvSpPr>
              <a:spLocks noChangeArrowheads="1"/>
            </p:cNvSpPr>
            <p:nvPr/>
          </p:nvSpPr>
          <p:spPr bwMode="auto">
            <a:xfrm>
              <a:off x="3657600" y="4903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5" name="Rectangle 1692"/>
            <p:cNvSpPr>
              <a:spLocks noChangeArrowheads="1"/>
            </p:cNvSpPr>
            <p:nvPr/>
          </p:nvSpPr>
          <p:spPr bwMode="auto">
            <a:xfrm>
              <a:off x="3840163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6" name="Rectangle 1694"/>
            <p:cNvSpPr>
              <a:spLocks noChangeArrowheads="1"/>
            </p:cNvSpPr>
            <p:nvPr/>
          </p:nvSpPr>
          <p:spPr bwMode="auto">
            <a:xfrm>
              <a:off x="3840163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7" name="Rectangle 1695"/>
            <p:cNvSpPr>
              <a:spLocks noChangeArrowheads="1"/>
            </p:cNvSpPr>
            <p:nvPr/>
          </p:nvSpPr>
          <p:spPr bwMode="auto">
            <a:xfrm>
              <a:off x="3854450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8" name="Rectangle 1697"/>
            <p:cNvSpPr>
              <a:spLocks noChangeArrowheads="1"/>
            </p:cNvSpPr>
            <p:nvPr/>
          </p:nvSpPr>
          <p:spPr bwMode="auto">
            <a:xfrm>
              <a:off x="3854450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9" name="Rectangle 1698"/>
            <p:cNvSpPr>
              <a:spLocks noChangeArrowheads="1"/>
            </p:cNvSpPr>
            <p:nvPr/>
          </p:nvSpPr>
          <p:spPr bwMode="auto">
            <a:xfrm>
              <a:off x="3854450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0" name="Rectangle 1700"/>
            <p:cNvSpPr>
              <a:spLocks noChangeArrowheads="1"/>
            </p:cNvSpPr>
            <p:nvPr/>
          </p:nvSpPr>
          <p:spPr bwMode="auto">
            <a:xfrm>
              <a:off x="3854450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1" name="Rectangle 1701"/>
            <p:cNvSpPr>
              <a:spLocks noChangeArrowheads="1"/>
            </p:cNvSpPr>
            <p:nvPr/>
          </p:nvSpPr>
          <p:spPr bwMode="auto">
            <a:xfrm>
              <a:off x="3924300" y="46624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2" name="Rectangle 1703"/>
            <p:cNvSpPr>
              <a:spLocks noChangeArrowheads="1"/>
            </p:cNvSpPr>
            <p:nvPr/>
          </p:nvSpPr>
          <p:spPr bwMode="auto">
            <a:xfrm>
              <a:off x="3924300" y="46624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3" name="Rectangle 1704"/>
            <p:cNvSpPr>
              <a:spLocks noChangeArrowheads="1"/>
            </p:cNvSpPr>
            <p:nvPr/>
          </p:nvSpPr>
          <p:spPr bwMode="auto">
            <a:xfrm>
              <a:off x="3910013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4" name="Rectangle 1706"/>
            <p:cNvSpPr>
              <a:spLocks noChangeArrowheads="1"/>
            </p:cNvSpPr>
            <p:nvPr/>
          </p:nvSpPr>
          <p:spPr bwMode="auto">
            <a:xfrm>
              <a:off x="3910013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5" name="Rectangle 1707"/>
            <p:cNvSpPr>
              <a:spLocks noChangeArrowheads="1"/>
            </p:cNvSpPr>
            <p:nvPr/>
          </p:nvSpPr>
          <p:spPr bwMode="auto">
            <a:xfrm>
              <a:off x="3938588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6" name="Rectangle 1709"/>
            <p:cNvSpPr>
              <a:spLocks noChangeArrowheads="1"/>
            </p:cNvSpPr>
            <p:nvPr/>
          </p:nvSpPr>
          <p:spPr bwMode="auto">
            <a:xfrm>
              <a:off x="3938588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7" name="Rectangle 1710"/>
            <p:cNvSpPr>
              <a:spLocks noChangeArrowheads="1"/>
            </p:cNvSpPr>
            <p:nvPr/>
          </p:nvSpPr>
          <p:spPr bwMode="auto">
            <a:xfrm>
              <a:off x="389572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8" name="Rectangle 1712"/>
            <p:cNvSpPr>
              <a:spLocks noChangeArrowheads="1"/>
            </p:cNvSpPr>
            <p:nvPr/>
          </p:nvSpPr>
          <p:spPr bwMode="auto">
            <a:xfrm>
              <a:off x="389572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9" name="Rectangle 1713"/>
            <p:cNvSpPr>
              <a:spLocks noChangeArrowheads="1"/>
            </p:cNvSpPr>
            <p:nvPr/>
          </p:nvSpPr>
          <p:spPr bwMode="auto">
            <a:xfrm>
              <a:off x="4008438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0" name="Rectangle 1715"/>
            <p:cNvSpPr>
              <a:spLocks noChangeArrowheads="1"/>
            </p:cNvSpPr>
            <p:nvPr/>
          </p:nvSpPr>
          <p:spPr bwMode="auto">
            <a:xfrm>
              <a:off x="4008438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1" name="Rectangle 1716"/>
            <p:cNvSpPr>
              <a:spLocks noChangeArrowheads="1"/>
            </p:cNvSpPr>
            <p:nvPr/>
          </p:nvSpPr>
          <p:spPr bwMode="auto">
            <a:xfrm>
              <a:off x="3544888" y="46339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2" name="Rectangle 1718"/>
            <p:cNvSpPr>
              <a:spLocks noChangeArrowheads="1"/>
            </p:cNvSpPr>
            <p:nvPr/>
          </p:nvSpPr>
          <p:spPr bwMode="auto">
            <a:xfrm>
              <a:off x="3544888" y="46339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3" name="Rectangle 1719"/>
            <p:cNvSpPr>
              <a:spLocks noChangeArrowheads="1"/>
            </p:cNvSpPr>
            <p:nvPr/>
          </p:nvSpPr>
          <p:spPr bwMode="auto">
            <a:xfrm>
              <a:off x="3446463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4" name="Rectangle 1721"/>
            <p:cNvSpPr>
              <a:spLocks noChangeArrowheads="1"/>
            </p:cNvSpPr>
            <p:nvPr/>
          </p:nvSpPr>
          <p:spPr bwMode="auto">
            <a:xfrm>
              <a:off x="3446463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5" name="Rectangle 1722"/>
            <p:cNvSpPr>
              <a:spLocks noChangeArrowheads="1"/>
            </p:cNvSpPr>
            <p:nvPr/>
          </p:nvSpPr>
          <p:spPr bwMode="auto">
            <a:xfrm>
              <a:off x="3432175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6" name="Rectangle 1724"/>
            <p:cNvSpPr>
              <a:spLocks noChangeArrowheads="1"/>
            </p:cNvSpPr>
            <p:nvPr/>
          </p:nvSpPr>
          <p:spPr bwMode="auto">
            <a:xfrm>
              <a:off x="3432175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7" name="Rectangle 1725"/>
            <p:cNvSpPr>
              <a:spLocks noChangeArrowheads="1"/>
            </p:cNvSpPr>
            <p:nvPr/>
          </p:nvSpPr>
          <p:spPr bwMode="auto">
            <a:xfrm>
              <a:off x="3460750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8" name="Rectangle 1727"/>
            <p:cNvSpPr>
              <a:spLocks noChangeArrowheads="1"/>
            </p:cNvSpPr>
            <p:nvPr/>
          </p:nvSpPr>
          <p:spPr bwMode="auto">
            <a:xfrm>
              <a:off x="3460750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9" name="Rectangle 1728"/>
            <p:cNvSpPr>
              <a:spLocks noChangeArrowheads="1"/>
            </p:cNvSpPr>
            <p:nvPr/>
          </p:nvSpPr>
          <p:spPr bwMode="auto">
            <a:xfrm>
              <a:off x="34321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0" name="Rectangle 1730"/>
            <p:cNvSpPr>
              <a:spLocks noChangeArrowheads="1"/>
            </p:cNvSpPr>
            <p:nvPr/>
          </p:nvSpPr>
          <p:spPr bwMode="auto">
            <a:xfrm>
              <a:off x="34321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1" name="Rectangle 1731"/>
            <p:cNvSpPr>
              <a:spLocks noChangeArrowheads="1"/>
            </p:cNvSpPr>
            <p:nvPr/>
          </p:nvSpPr>
          <p:spPr bwMode="auto">
            <a:xfrm>
              <a:off x="3797300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2" name="Rectangle 1733"/>
            <p:cNvSpPr>
              <a:spLocks noChangeArrowheads="1"/>
            </p:cNvSpPr>
            <p:nvPr/>
          </p:nvSpPr>
          <p:spPr bwMode="auto">
            <a:xfrm>
              <a:off x="3797300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3" name="Rectangle 1734"/>
            <p:cNvSpPr>
              <a:spLocks noChangeArrowheads="1"/>
            </p:cNvSpPr>
            <p:nvPr/>
          </p:nvSpPr>
          <p:spPr bwMode="auto">
            <a:xfrm>
              <a:off x="3840163" y="44481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4" name="Rectangle 1736"/>
            <p:cNvSpPr>
              <a:spLocks noChangeArrowheads="1"/>
            </p:cNvSpPr>
            <p:nvPr/>
          </p:nvSpPr>
          <p:spPr bwMode="auto">
            <a:xfrm>
              <a:off x="3840163" y="44481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5" name="Rectangle 1737"/>
            <p:cNvSpPr>
              <a:spLocks noChangeArrowheads="1"/>
            </p:cNvSpPr>
            <p:nvPr/>
          </p:nvSpPr>
          <p:spPr bwMode="auto">
            <a:xfrm>
              <a:off x="3756025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6" name="Rectangle 1739"/>
            <p:cNvSpPr>
              <a:spLocks noChangeArrowheads="1"/>
            </p:cNvSpPr>
            <p:nvPr/>
          </p:nvSpPr>
          <p:spPr bwMode="auto">
            <a:xfrm>
              <a:off x="3756025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7" name="Rectangle 1740"/>
            <p:cNvSpPr>
              <a:spLocks noChangeArrowheads="1"/>
            </p:cNvSpPr>
            <p:nvPr/>
          </p:nvSpPr>
          <p:spPr bwMode="auto">
            <a:xfrm>
              <a:off x="3643313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8" name="Rectangle 1742"/>
            <p:cNvSpPr>
              <a:spLocks noChangeArrowheads="1"/>
            </p:cNvSpPr>
            <p:nvPr/>
          </p:nvSpPr>
          <p:spPr bwMode="auto">
            <a:xfrm>
              <a:off x="3643313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9" name="Rectangle 1743"/>
            <p:cNvSpPr>
              <a:spLocks noChangeArrowheads="1"/>
            </p:cNvSpPr>
            <p:nvPr/>
          </p:nvSpPr>
          <p:spPr bwMode="auto">
            <a:xfrm>
              <a:off x="3643313" y="44338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0" name="Rectangle 1745"/>
            <p:cNvSpPr>
              <a:spLocks noChangeArrowheads="1"/>
            </p:cNvSpPr>
            <p:nvPr/>
          </p:nvSpPr>
          <p:spPr bwMode="auto">
            <a:xfrm>
              <a:off x="3643313" y="44338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1" name="Rectangle 1746"/>
            <p:cNvSpPr>
              <a:spLocks noChangeArrowheads="1"/>
            </p:cNvSpPr>
            <p:nvPr/>
          </p:nvSpPr>
          <p:spPr bwMode="auto">
            <a:xfrm>
              <a:off x="3643313" y="44624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2" name="Rectangle 1748"/>
            <p:cNvSpPr>
              <a:spLocks noChangeArrowheads="1"/>
            </p:cNvSpPr>
            <p:nvPr/>
          </p:nvSpPr>
          <p:spPr bwMode="auto">
            <a:xfrm>
              <a:off x="3643313" y="44624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3" name="Rectangle 1749"/>
            <p:cNvSpPr>
              <a:spLocks noChangeArrowheads="1"/>
            </p:cNvSpPr>
            <p:nvPr/>
          </p:nvSpPr>
          <p:spPr bwMode="auto">
            <a:xfrm>
              <a:off x="3684588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4" name="Rectangle 1751"/>
            <p:cNvSpPr>
              <a:spLocks noChangeArrowheads="1"/>
            </p:cNvSpPr>
            <p:nvPr/>
          </p:nvSpPr>
          <p:spPr bwMode="auto">
            <a:xfrm>
              <a:off x="3684588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5" name="Rectangle 1752"/>
            <p:cNvSpPr>
              <a:spLocks noChangeArrowheads="1"/>
            </p:cNvSpPr>
            <p:nvPr/>
          </p:nvSpPr>
          <p:spPr bwMode="auto">
            <a:xfrm>
              <a:off x="3670300" y="43354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6" name="Rectangle 1754"/>
            <p:cNvSpPr>
              <a:spLocks noChangeArrowheads="1"/>
            </p:cNvSpPr>
            <p:nvPr/>
          </p:nvSpPr>
          <p:spPr bwMode="auto">
            <a:xfrm>
              <a:off x="3670300" y="43354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7" name="Rectangle 1755"/>
            <p:cNvSpPr>
              <a:spLocks noChangeArrowheads="1"/>
            </p:cNvSpPr>
            <p:nvPr/>
          </p:nvSpPr>
          <p:spPr bwMode="auto">
            <a:xfrm>
              <a:off x="3600450" y="43926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8" name="Rectangle 1757"/>
            <p:cNvSpPr>
              <a:spLocks noChangeArrowheads="1"/>
            </p:cNvSpPr>
            <p:nvPr/>
          </p:nvSpPr>
          <p:spPr bwMode="auto">
            <a:xfrm>
              <a:off x="3600450" y="43926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9" name="Rectangle 1758"/>
            <p:cNvSpPr>
              <a:spLocks noChangeArrowheads="1"/>
            </p:cNvSpPr>
            <p:nvPr/>
          </p:nvSpPr>
          <p:spPr bwMode="auto">
            <a:xfrm>
              <a:off x="3614738" y="43783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0" name="Rectangle 1760"/>
            <p:cNvSpPr>
              <a:spLocks noChangeArrowheads="1"/>
            </p:cNvSpPr>
            <p:nvPr/>
          </p:nvSpPr>
          <p:spPr bwMode="auto">
            <a:xfrm>
              <a:off x="3614738" y="43783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1" name="Rectangle 1761"/>
            <p:cNvSpPr>
              <a:spLocks noChangeArrowheads="1"/>
            </p:cNvSpPr>
            <p:nvPr/>
          </p:nvSpPr>
          <p:spPr bwMode="auto">
            <a:xfrm>
              <a:off x="3727450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2" name="Rectangle 1763"/>
            <p:cNvSpPr>
              <a:spLocks noChangeArrowheads="1"/>
            </p:cNvSpPr>
            <p:nvPr/>
          </p:nvSpPr>
          <p:spPr bwMode="auto">
            <a:xfrm>
              <a:off x="3727450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3" name="Rectangle 1764"/>
            <p:cNvSpPr>
              <a:spLocks noChangeArrowheads="1"/>
            </p:cNvSpPr>
            <p:nvPr/>
          </p:nvSpPr>
          <p:spPr bwMode="auto">
            <a:xfrm>
              <a:off x="4233863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4" name="Rectangle 1766"/>
            <p:cNvSpPr>
              <a:spLocks noChangeArrowheads="1"/>
            </p:cNvSpPr>
            <p:nvPr/>
          </p:nvSpPr>
          <p:spPr bwMode="auto">
            <a:xfrm>
              <a:off x="4233863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5" name="Rectangle 1767"/>
            <p:cNvSpPr>
              <a:spLocks noChangeArrowheads="1"/>
            </p:cNvSpPr>
            <p:nvPr/>
          </p:nvSpPr>
          <p:spPr bwMode="auto">
            <a:xfrm>
              <a:off x="3783013" y="42497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6" name="Rectangle 1769"/>
            <p:cNvSpPr>
              <a:spLocks noChangeArrowheads="1"/>
            </p:cNvSpPr>
            <p:nvPr/>
          </p:nvSpPr>
          <p:spPr bwMode="auto">
            <a:xfrm>
              <a:off x="3783013" y="42497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7" name="Rectangle 1770"/>
            <p:cNvSpPr>
              <a:spLocks noChangeArrowheads="1"/>
            </p:cNvSpPr>
            <p:nvPr/>
          </p:nvSpPr>
          <p:spPr bwMode="auto">
            <a:xfrm>
              <a:off x="3910013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8" name="Rectangle 1772"/>
            <p:cNvSpPr>
              <a:spLocks noChangeArrowheads="1"/>
            </p:cNvSpPr>
            <p:nvPr/>
          </p:nvSpPr>
          <p:spPr bwMode="auto">
            <a:xfrm>
              <a:off x="3910013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9" name="Rectangle 1773"/>
            <p:cNvSpPr>
              <a:spLocks noChangeArrowheads="1"/>
            </p:cNvSpPr>
            <p:nvPr/>
          </p:nvSpPr>
          <p:spPr bwMode="auto">
            <a:xfrm>
              <a:off x="3559175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0" name="Rectangle 1775"/>
            <p:cNvSpPr>
              <a:spLocks noChangeArrowheads="1"/>
            </p:cNvSpPr>
            <p:nvPr/>
          </p:nvSpPr>
          <p:spPr bwMode="auto">
            <a:xfrm>
              <a:off x="3559175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1" name="Rectangle 1776"/>
            <p:cNvSpPr>
              <a:spLocks noChangeArrowheads="1"/>
            </p:cNvSpPr>
            <p:nvPr/>
          </p:nvSpPr>
          <p:spPr bwMode="auto">
            <a:xfrm>
              <a:off x="3559175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2" name="Rectangle 1778"/>
            <p:cNvSpPr>
              <a:spLocks noChangeArrowheads="1"/>
            </p:cNvSpPr>
            <p:nvPr/>
          </p:nvSpPr>
          <p:spPr bwMode="auto">
            <a:xfrm>
              <a:off x="3559175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3" name="Rectangle 1779"/>
            <p:cNvSpPr>
              <a:spLocks noChangeArrowheads="1"/>
            </p:cNvSpPr>
            <p:nvPr/>
          </p:nvSpPr>
          <p:spPr bwMode="auto">
            <a:xfrm>
              <a:off x="3375025" y="5075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4" name="Rectangle 1781"/>
            <p:cNvSpPr>
              <a:spLocks noChangeArrowheads="1"/>
            </p:cNvSpPr>
            <p:nvPr/>
          </p:nvSpPr>
          <p:spPr bwMode="auto">
            <a:xfrm>
              <a:off x="3375025" y="5075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5" name="Rectangle 1782"/>
            <p:cNvSpPr>
              <a:spLocks noChangeArrowheads="1"/>
            </p:cNvSpPr>
            <p:nvPr/>
          </p:nvSpPr>
          <p:spPr bwMode="auto">
            <a:xfrm>
              <a:off x="3319463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6" name="Rectangle 1784"/>
            <p:cNvSpPr>
              <a:spLocks noChangeArrowheads="1"/>
            </p:cNvSpPr>
            <p:nvPr/>
          </p:nvSpPr>
          <p:spPr bwMode="auto">
            <a:xfrm>
              <a:off x="3319463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7" name="Rectangle 1785"/>
            <p:cNvSpPr>
              <a:spLocks noChangeArrowheads="1"/>
            </p:cNvSpPr>
            <p:nvPr/>
          </p:nvSpPr>
          <p:spPr bwMode="auto">
            <a:xfrm>
              <a:off x="3783013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8" name="Rectangle 1787"/>
            <p:cNvSpPr>
              <a:spLocks noChangeArrowheads="1"/>
            </p:cNvSpPr>
            <p:nvPr/>
          </p:nvSpPr>
          <p:spPr bwMode="auto">
            <a:xfrm>
              <a:off x="3783013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9" name="Rectangle 1788"/>
            <p:cNvSpPr>
              <a:spLocks noChangeArrowheads="1"/>
            </p:cNvSpPr>
            <p:nvPr/>
          </p:nvSpPr>
          <p:spPr bwMode="auto">
            <a:xfrm>
              <a:off x="3614738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0" name="Rectangle 1790"/>
            <p:cNvSpPr>
              <a:spLocks noChangeArrowheads="1"/>
            </p:cNvSpPr>
            <p:nvPr/>
          </p:nvSpPr>
          <p:spPr bwMode="auto">
            <a:xfrm>
              <a:off x="3614738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1" name="Rectangle 1791"/>
            <p:cNvSpPr>
              <a:spLocks noChangeArrowheads="1"/>
            </p:cNvSpPr>
            <p:nvPr/>
          </p:nvSpPr>
          <p:spPr bwMode="auto">
            <a:xfrm>
              <a:off x="3924300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2" name="Rectangle 1793"/>
            <p:cNvSpPr>
              <a:spLocks noChangeArrowheads="1"/>
            </p:cNvSpPr>
            <p:nvPr/>
          </p:nvSpPr>
          <p:spPr bwMode="auto">
            <a:xfrm>
              <a:off x="3924300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3" name="Rectangle 1794"/>
            <p:cNvSpPr>
              <a:spLocks noChangeArrowheads="1"/>
            </p:cNvSpPr>
            <p:nvPr/>
          </p:nvSpPr>
          <p:spPr bwMode="auto">
            <a:xfrm>
              <a:off x="3994150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4" name="Rectangle 1796"/>
            <p:cNvSpPr>
              <a:spLocks noChangeArrowheads="1"/>
            </p:cNvSpPr>
            <p:nvPr/>
          </p:nvSpPr>
          <p:spPr bwMode="auto">
            <a:xfrm>
              <a:off x="3994150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5" name="Rectangle 1797"/>
            <p:cNvSpPr>
              <a:spLocks noChangeArrowheads="1"/>
            </p:cNvSpPr>
            <p:nvPr/>
          </p:nvSpPr>
          <p:spPr bwMode="auto">
            <a:xfrm>
              <a:off x="4051300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6" name="Rectangle 1799"/>
            <p:cNvSpPr>
              <a:spLocks noChangeArrowheads="1"/>
            </p:cNvSpPr>
            <p:nvPr/>
          </p:nvSpPr>
          <p:spPr bwMode="auto">
            <a:xfrm>
              <a:off x="4051300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7" name="Rectangle 1800"/>
            <p:cNvSpPr>
              <a:spLocks noChangeArrowheads="1"/>
            </p:cNvSpPr>
            <p:nvPr/>
          </p:nvSpPr>
          <p:spPr bwMode="auto">
            <a:xfrm>
              <a:off x="3670300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8" name="Rectangle 1802"/>
            <p:cNvSpPr>
              <a:spLocks noChangeArrowheads="1"/>
            </p:cNvSpPr>
            <p:nvPr/>
          </p:nvSpPr>
          <p:spPr bwMode="auto">
            <a:xfrm>
              <a:off x="3670300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9" name="Rectangle 1803"/>
            <p:cNvSpPr>
              <a:spLocks noChangeArrowheads="1"/>
            </p:cNvSpPr>
            <p:nvPr/>
          </p:nvSpPr>
          <p:spPr bwMode="auto">
            <a:xfrm>
              <a:off x="3994150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0" name="Rectangle 1805"/>
            <p:cNvSpPr>
              <a:spLocks noChangeArrowheads="1"/>
            </p:cNvSpPr>
            <p:nvPr/>
          </p:nvSpPr>
          <p:spPr bwMode="auto">
            <a:xfrm>
              <a:off x="3994150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1" name="Rectangle 1806"/>
            <p:cNvSpPr>
              <a:spLocks noChangeArrowheads="1"/>
            </p:cNvSpPr>
            <p:nvPr/>
          </p:nvSpPr>
          <p:spPr bwMode="auto">
            <a:xfrm>
              <a:off x="3994150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2" name="Rectangle 1808"/>
            <p:cNvSpPr>
              <a:spLocks noChangeArrowheads="1"/>
            </p:cNvSpPr>
            <p:nvPr/>
          </p:nvSpPr>
          <p:spPr bwMode="auto">
            <a:xfrm>
              <a:off x="3994150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3" name="Rectangle 1809"/>
            <p:cNvSpPr>
              <a:spLocks noChangeArrowheads="1"/>
            </p:cNvSpPr>
            <p:nvPr/>
          </p:nvSpPr>
          <p:spPr bwMode="auto">
            <a:xfrm>
              <a:off x="3979863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4" name="Rectangle 1811"/>
            <p:cNvSpPr>
              <a:spLocks noChangeArrowheads="1"/>
            </p:cNvSpPr>
            <p:nvPr/>
          </p:nvSpPr>
          <p:spPr bwMode="auto">
            <a:xfrm>
              <a:off x="3979863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5" name="Rectangle 1812"/>
            <p:cNvSpPr>
              <a:spLocks noChangeArrowheads="1"/>
            </p:cNvSpPr>
            <p:nvPr/>
          </p:nvSpPr>
          <p:spPr bwMode="auto">
            <a:xfrm>
              <a:off x="3924300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6" name="Rectangle 1815"/>
            <p:cNvSpPr>
              <a:spLocks noChangeArrowheads="1"/>
            </p:cNvSpPr>
            <p:nvPr/>
          </p:nvSpPr>
          <p:spPr bwMode="auto">
            <a:xfrm>
              <a:off x="3924300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7" name="Rectangle 1816"/>
            <p:cNvSpPr>
              <a:spLocks noChangeArrowheads="1"/>
            </p:cNvSpPr>
            <p:nvPr/>
          </p:nvSpPr>
          <p:spPr bwMode="auto">
            <a:xfrm>
              <a:off x="4106863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8" name="Rectangle 1818"/>
            <p:cNvSpPr>
              <a:spLocks noChangeArrowheads="1"/>
            </p:cNvSpPr>
            <p:nvPr/>
          </p:nvSpPr>
          <p:spPr bwMode="auto">
            <a:xfrm>
              <a:off x="4106863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9" name="Rectangle 1819"/>
            <p:cNvSpPr>
              <a:spLocks noChangeArrowheads="1"/>
            </p:cNvSpPr>
            <p:nvPr/>
          </p:nvSpPr>
          <p:spPr bwMode="auto">
            <a:xfrm>
              <a:off x="3979863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0" name="Rectangle 1821"/>
            <p:cNvSpPr>
              <a:spLocks noChangeArrowheads="1"/>
            </p:cNvSpPr>
            <p:nvPr/>
          </p:nvSpPr>
          <p:spPr bwMode="auto">
            <a:xfrm>
              <a:off x="3979863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1" name="Rectangle 1822"/>
            <p:cNvSpPr>
              <a:spLocks noChangeArrowheads="1"/>
            </p:cNvSpPr>
            <p:nvPr/>
          </p:nvSpPr>
          <p:spPr bwMode="auto">
            <a:xfrm>
              <a:off x="3938588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2" name="Rectangle 1824"/>
            <p:cNvSpPr>
              <a:spLocks noChangeArrowheads="1"/>
            </p:cNvSpPr>
            <p:nvPr/>
          </p:nvSpPr>
          <p:spPr bwMode="auto">
            <a:xfrm>
              <a:off x="3938588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3" name="Rectangle 1825"/>
            <p:cNvSpPr>
              <a:spLocks noChangeArrowheads="1"/>
            </p:cNvSpPr>
            <p:nvPr/>
          </p:nvSpPr>
          <p:spPr bwMode="auto">
            <a:xfrm>
              <a:off x="4022725" y="43068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4" name="Rectangle 1827"/>
            <p:cNvSpPr>
              <a:spLocks noChangeArrowheads="1"/>
            </p:cNvSpPr>
            <p:nvPr/>
          </p:nvSpPr>
          <p:spPr bwMode="auto">
            <a:xfrm>
              <a:off x="4022725" y="43068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5" name="Rectangle 1828"/>
            <p:cNvSpPr>
              <a:spLocks noChangeArrowheads="1"/>
            </p:cNvSpPr>
            <p:nvPr/>
          </p:nvSpPr>
          <p:spPr bwMode="auto">
            <a:xfrm>
              <a:off x="3952875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6" name="Rectangle 1830"/>
            <p:cNvSpPr>
              <a:spLocks noChangeArrowheads="1"/>
            </p:cNvSpPr>
            <p:nvPr/>
          </p:nvSpPr>
          <p:spPr bwMode="auto">
            <a:xfrm>
              <a:off x="3952875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7" name="Rectangle 1831"/>
            <p:cNvSpPr>
              <a:spLocks noChangeArrowheads="1"/>
            </p:cNvSpPr>
            <p:nvPr/>
          </p:nvSpPr>
          <p:spPr bwMode="auto">
            <a:xfrm>
              <a:off x="3783013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8" name="Rectangle 1833"/>
            <p:cNvSpPr>
              <a:spLocks noChangeArrowheads="1"/>
            </p:cNvSpPr>
            <p:nvPr/>
          </p:nvSpPr>
          <p:spPr bwMode="auto">
            <a:xfrm>
              <a:off x="3783013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9" name="Rectangle 1834"/>
            <p:cNvSpPr>
              <a:spLocks noChangeArrowheads="1"/>
            </p:cNvSpPr>
            <p:nvPr/>
          </p:nvSpPr>
          <p:spPr bwMode="auto">
            <a:xfrm>
              <a:off x="3895725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0" name="Rectangle 1836"/>
            <p:cNvSpPr>
              <a:spLocks noChangeArrowheads="1"/>
            </p:cNvSpPr>
            <p:nvPr/>
          </p:nvSpPr>
          <p:spPr bwMode="auto">
            <a:xfrm>
              <a:off x="3895725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1" name="Rectangle 1837"/>
            <p:cNvSpPr>
              <a:spLocks noChangeArrowheads="1"/>
            </p:cNvSpPr>
            <p:nvPr/>
          </p:nvSpPr>
          <p:spPr bwMode="auto">
            <a:xfrm>
              <a:off x="3783013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2" name="Rectangle 1839"/>
            <p:cNvSpPr>
              <a:spLocks noChangeArrowheads="1"/>
            </p:cNvSpPr>
            <p:nvPr/>
          </p:nvSpPr>
          <p:spPr bwMode="auto">
            <a:xfrm>
              <a:off x="3783013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3" name="Rectangle 1840"/>
            <p:cNvSpPr>
              <a:spLocks noChangeArrowheads="1"/>
            </p:cNvSpPr>
            <p:nvPr/>
          </p:nvSpPr>
          <p:spPr bwMode="auto">
            <a:xfrm>
              <a:off x="3840163" y="45910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4" name="Rectangle 1842"/>
            <p:cNvSpPr>
              <a:spLocks noChangeArrowheads="1"/>
            </p:cNvSpPr>
            <p:nvPr/>
          </p:nvSpPr>
          <p:spPr bwMode="auto">
            <a:xfrm>
              <a:off x="3840163" y="45910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5" name="Rectangle 1843"/>
            <p:cNvSpPr>
              <a:spLocks noChangeArrowheads="1"/>
            </p:cNvSpPr>
            <p:nvPr/>
          </p:nvSpPr>
          <p:spPr bwMode="auto">
            <a:xfrm>
              <a:off x="389572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6" name="Rectangle 1845"/>
            <p:cNvSpPr>
              <a:spLocks noChangeArrowheads="1"/>
            </p:cNvSpPr>
            <p:nvPr/>
          </p:nvSpPr>
          <p:spPr bwMode="auto">
            <a:xfrm>
              <a:off x="389572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7" name="Rectangle 1846"/>
            <p:cNvSpPr>
              <a:spLocks noChangeArrowheads="1"/>
            </p:cNvSpPr>
            <p:nvPr/>
          </p:nvSpPr>
          <p:spPr bwMode="auto">
            <a:xfrm>
              <a:off x="3854450" y="46053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8" name="Rectangle 1848"/>
            <p:cNvSpPr>
              <a:spLocks noChangeArrowheads="1"/>
            </p:cNvSpPr>
            <p:nvPr/>
          </p:nvSpPr>
          <p:spPr bwMode="auto">
            <a:xfrm>
              <a:off x="3854450" y="46053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9" name="Rectangle 1849"/>
            <p:cNvSpPr>
              <a:spLocks noChangeArrowheads="1"/>
            </p:cNvSpPr>
            <p:nvPr/>
          </p:nvSpPr>
          <p:spPr bwMode="auto">
            <a:xfrm>
              <a:off x="3840163" y="45196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0" name="Rectangle 1851"/>
            <p:cNvSpPr>
              <a:spLocks noChangeArrowheads="1"/>
            </p:cNvSpPr>
            <p:nvPr/>
          </p:nvSpPr>
          <p:spPr bwMode="auto">
            <a:xfrm>
              <a:off x="3840163" y="45196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1" name="Rectangle 1852"/>
            <p:cNvSpPr>
              <a:spLocks noChangeArrowheads="1"/>
            </p:cNvSpPr>
            <p:nvPr/>
          </p:nvSpPr>
          <p:spPr bwMode="auto">
            <a:xfrm>
              <a:off x="3571875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2" name="Rectangle 1854"/>
            <p:cNvSpPr>
              <a:spLocks noChangeArrowheads="1"/>
            </p:cNvSpPr>
            <p:nvPr/>
          </p:nvSpPr>
          <p:spPr bwMode="auto">
            <a:xfrm>
              <a:off x="3571875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3" name="Rectangle 1855"/>
            <p:cNvSpPr>
              <a:spLocks noChangeArrowheads="1"/>
            </p:cNvSpPr>
            <p:nvPr/>
          </p:nvSpPr>
          <p:spPr bwMode="auto">
            <a:xfrm>
              <a:off x="357187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4" name="Rectangle 1857"/>
            <p:cNvSpPr>
              <a:spLocks noChangeArrowheads="1"/>
            </p:cNvSpPr>
            <p:nvPr/>
          </p:nvSpPr>
          <p:spPr bwMode="auto">
            <a:xfrm>
              <a:off x="357187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5" name="Rectangle 1858"/>
            <p:cNvSpPr>
              <a:spLocks noChangeArrowheads="1"/>
            </p:cNvSpPr>
            <p:nvPr/>
          </p:nvSpPr>
          <p:spPr bwMode="auto">
            <a:xfrm>
              <a:off x="3657600" y="5130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6" name="Rectangle 1860"/>
            <p:cNvSpPr>
              <a:spLocks noChangeArrowheads="1"/>
            </p:cNvSpPr>
            <p:nvPr/>
          </p:nvSpPr>
          <p:spPr bwMode="auto">
            <a:xfrm>
              <a:off x="3657600" y="5130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7" name="Rectangle 1861"/>
            <p:cNvSpPr>
              <a:spLocks noChangeArrowheads="1"/>
            </p:cNvSpPr>
            <p:nvPr/>
          </p:nvSpPr>
          <p:spPr bwMode="auto">
            <a:xfrm>
              <a:off x="3768725" y="45910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8" name="Rectangle 1863"/>
            <p:cNvSpPr>
              <a:spLocks noChangeArrowheads="1"/>
            </p:cNvSpPr>
            <p:nvPr/>
          </p:nvSpPr>
          <p:spPr bwMode="auto">
            <a:xfrm>
              <a:off x="3768725" y="45910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9" name="Rectangle 1864"/>
            <p:cNvSpPr>
              <a:spLocks noChangeArrowheads="1"/>
            </p:cNvSpPr>
            <p:nvPr/>
          </p:nvSpPr>
          <p:spPr bwMode="auto">
            <a:xfrm>
              <a:off x="3881438" y="44910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0" name="Rectangle 1866"/>
            <p:cNvSpPr>
              <a:spLocks noChangeArrowheads="1"/>
            </p:cNvSpPr>
            <p:nvPr/>
          </p:nvSpPr>
          <p:spPr bwMode="auto">
            <a:xfrm>
              <a:off x="3881438" y="44910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1" name="Rectangle 1867"/>
            <p:cNvSpPr>
              <a:spLocks noChangeArrowheads="1"/>
            </p:cNvSpPr>
            <p:nvPr/>
          </p:nvSpPr>
          <p:spPr bwMode="auto">
            <a:xfrm>
              <a:off x="3783013" y="45910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2" name="Rectangle 1869"/>
            <p:cNvSpPr>
              <a:spLocks noChangeArrowheads="1"/>
            </p:cNvSpPr>
            <p:nvPr/>
          </p:nvSpPr>
          <p:spPr bwMode="auto">
            <a:xfrm>
              <a:off x="3783013" y="45910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3" name="Rectangle 1870"/>
            <p:cNvSpPr>
              <a:spLocks noChangeArrowheads="1"/>
            </p:cNvSpPr>
            <p:nvPr/>
          </p:nvSpPr>
          <p:spPr bwMode="auto">
            <a:xfrm>
              <a:off x="3544888" y="50895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4" name="Rectangle 1872"/>
            <p:cNvSpPr>
              <a:spLocks noChangeArrowheads="1"/>
            </p:cNvSpPr>
            <p:nvPr/>
          </p:nvSpPr>
          <p:spPr bwMode="auto">
            <a:xfrm>
              <a:off x="3544888" y="50895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5" name="Rectangle 1873"/>
            <p:cNvSpPr>
              <a:spLocks noChangeArrowheads="1"/>
            </p:cNvSpPr>
            <p:nvPr/>
          </p:nvSpPr>
          <p:spPr bwMode="auto">
            <a:xfrm>
              <a:off x="3825875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6" name="Rectangle 1875"/>
            <p:cNvSpPr>
              <a:spLocks noChangeArrowheads="1"/>
            </p:cNvSpPr>
            <p:nvPr/>
          </p:nvSpPr>
          <p:spPr bwMode="auto">
            <a:xfrm>
              <a:off x="3825875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7" name="Rectangle 1876"/>
            <p:cNvSpPr>
              <a:spLocks noChangeArrowheads="1"/>
            </p:cNvSpPr>
            <p:nvPr/>
          </p:nvSpPr>
          <p:spPr bwMode="auto">
            <a:xfrm>
              <a:off x="3530600" y="52308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8" name="Rectangle 1878"/>
            <p:cNvSpPr>
              <a:spLocks noChangeArrowheads="1"/>
            </p:cNvSpPr>
            <p:nvPr/>
          </p:nvSpPr>
          <p:spPr bwMode="auto">
            <a:xfrm>
              <a:off x="3530600" y="52308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9" name="Rectangle 1879"/>
            <p:cNvSpPr>
              <a:spLocks noChangeArrowheads="1"/>
            </p:cNvSpPr>
            <p:nvPr/>
          </p:nvSpPr>
          <p:spPr bwMode="auto">
            <a:xfrm>
              <a:off x="3516313" y="51450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0" name="Rectangle 1881"/>
            <p:cNvSpPr>
              <a:spLocks noChangeArrowheads="1"/>
            </p:cNvSpPr>
            <p:nvPr/>
          </p:nvSpPr>
          <p:spPr bwMode="auto">
            <a:xfrm>
              <a:off x="3516313" y="51450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1" name="Rectangle 1882"/>
            <p:cNvSpPr>
              <a:spLocks noChangeArrowheads="1"/>
            </p:cNvSpPr>
            <p:nvPr/>
          </p:nvSpPr>
          <p:spPr bwMode="auto">
            <a:xfrm>
              <a:off x="3952875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2" name="Rectangle 1884"/>
            <p:cNvSpPr>
              <a:spLocks noChangeArrowheads="1"/>
            </p:cNvSpPr>
            <p:nvPr/>
          </p:nvSpPr>
          <p:spPr bwMode="auto">
            <a:xfrm>
              <a:off x="3952875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3" name="Rectangle 1885"/>
            <p:cNvSpPr>
              <a:spLocks noChangeArrowheads="1"/>
            </p:cNvSpPr>
            <p:nvPr/>
          </p:nvSpPr>
          <p:spPr bwMode="auto">
            <a:xfrm>
              <a:off x="3825875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4" name="Rectangle 1887"/>
            <p:cNvSpPr>
              <a:spLocks noChangeArrowheads="1"/>
            </p:cNvSpPr>
            <p:nvPr/>
          </p:nvSpPr>
          <p:spPr bwMode="auto">
            <a:xfrm>
              <a:off x="3825875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5" name="Rectangle 1888"/>
            <p:cNvSpPr>
              <a:spLocks noChangeArrowheads="1"/>
            </p:cNvSpPr>
            <p:nvPr/>
          </p:nvSpPr>
          <p:spPr bwMode="auto">
            <a:xfrm>
              <a:off x="3614738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6" name="Rectangle 1890"/>
            <p:cNvSpPr>
              <a:spLocks noChangeArrowheads="1"/>
            </p:cNvSpPr>
            <p:nvPr/>
          </p:nvSpPr>
          <p:spPr bwMode="auto">
            <a:xfrm>
              <a:off x="3614738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7" name="Rectangle 1891"/>
            <p:cNvSpPr>
              <a:spLocks noChangeArrowheads="1"/>
            </p:cNvSpPr>
            <p:nvPr/>
          </p:nvSpPr>
          <p:spPr bwMode="auto">
            <a:xfrm>
              <a:off x="3783013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8" name="Rectangle 1893"/>
            <p:cNvSpPr>
              <a:spLocks noChangeArrowheads="1"/>
            </p:cNvSpPr>
            <p:nvPr/>
          </p:nvSpPr>
          <p:spPr bwMode="auto">
            <a:xfrm>
              <a:off x="3783013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9" name="Rectangle 1894"/>
            <p:cNvSpPr>
              <a:spLocks noChangeArrowheads="1"/>
            </p:cNvSpPr>
            <p:nvPr/>
          </p:nvSpPr>
          <p:spPr bwMode="auto">
            <a:xfrm>
              <a:off x="3952875" y="43068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0" name="Rectangle 1896"/>
            <p:cNvSpPr>
              <a:spLocks noChangeArrowheads="1"/>
            </p:cNvSpPr>
            <p:nvPr/>
          </p:nvSpPr>
          <p:spPr bwMode="auto">
            <a:xfrm>
              <a:off x="3952875" y="43068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1" name="Rectangle 1897"/>
            <p:cNvSpPr>
              <a:spLocks noChangeArrowheads="1"/>
            </p:cNvSpPr>
            <p:nvPr/>
          </p:nvSpPr>
          <p:spPr bwMode="auto">
            <a:xfrm>
              <a:off x="3881438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2" name="Rectangle 1899"/>
            <p:cNvSpPr>
              <a:spLocks noChangeArrowheads="1"/>
            </p:cNvSpPr>
            <p:nvPr/>
          </p:nvSpPr>
          <p:spPr bwMode="auto">
            <a:xfrm>
              <a:off x="3881438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3" name="Rectangle 1900"/>
            <p:cNvSpPr>
              <a:spLocks noChangeArrowheads="1"/>
            </p:cNvSpPr>
            <p:nvPr/>
          </p:nvSpPr>
          <p:spPr bwMode="auto">
            <a:xfrm>
              <a:off x="3727450" y="4648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4" name="Rectangle 1902"/>
            <p:cNvSpPr>
              <a:spLocks noChangeArrowheads="1"/>
            </p:cNvSpPr>
            <p:nvPr/>
          </p:nvSpPr>
          <p:spPr bwMode="auto">
            <a:xfrm>
              <a:off x="3727450" y="4648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5" name="Rectangle 1903"/>
            <p:cNvSpPr>
              <a:spLocks noChangeArrowheads="1"/>
            </p:cNvSpPr>
            <p:nvPr/>
          </p:nvSpPr>
          <p:spPr bwMode="auto">
            <a:xfrm>
              <a:off x="3571875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6" name="Rectangle 1905"/>
            <p:cNvSpPr>
              <a:spLocks noChangeArrowheads="1"/>
            </p:cNvSpPr>
            <p:nvPr/>
          </p:nvSpPr>
          <p:spPr bwMode="auto">
            <a:xfrm>
              <a:off x="3571875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7" name="Rectangle 1906"/>
            <p:cNvSpPr>
              <a:spLocks noChangeArrowheads="1"/>
            </p:cNvSpPr>
            <p:nvPr/>
          </p:nvSpPr>
          <p:spPr bwMode="auto">
            <a:xfrm>
              <a:off x="357187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8" name="Rectangle 1908"/>
            <p:cNvSpPr>
              <a:spLocks noChangeArrowheads="1"/>
            </p:cNvSpPr>
            <p:nvPr/>
          </p:nvSpPr>
          <p:spPr bwMode="auto">
            <a:xfrm>
              <a:off x="357187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9" name="Rectangle 1909"/>
            <p:cNvSpPr>
              <a:spLocks noChangeArrowheads="1"/>
            </p:cNvSpPr>
            <p:nvPr/>
          </p:nvSpPr>
          <p:spPr bwMode="auto">
            <a:xfrm>
              <a:off x="2882900" y="52593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0" name="Rectangle 1911"/>
            <p:cNvSpPr>
              <a:spLocks noChangeArrowheads="1"/>
            </p:cNvSpPr>
            <p:nvPr/>
          </p:nvSpPr>
          <p:spPr bwMode="auto">
            <a:xfrm>
              <a:off x="2882900" y="52593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1" name="Rectangle 1912"/>
            <p:cNvSpPr>
              <a:spLocks noChangeArrowheads="1"/>
            </p:cNvSpPr>
            <p:nvPr/>
          </p:nvSpPr>
          <p:spPr bwMode="auto">
            <a:xfrm>
              <a:off x="3319463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2" name="Rectangle 1914"/>
            <p:cNvSpPr>
              <a:spLocks noChangeArrowheads="1"/>
            </p:cNvSpPr>
            <p:nvPr/>
          </p:nvSpPr>
          <p:spPr bwMode="auto">
            <a:xfrm>
              <a:off x="3319463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3" name="Rectangle 1915"/>
            <p:cNvSpPr>
              <a:spLocks noChangeArrowheads="1"/>
            </p:cNvSpPr>
            <p:nvPr/>
          </p:nvSpPr>
          <p:spPr bwMode="auto">
            <a:xfrm>
              <a:off x="3811588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4" name="Rectangle 1917"/>
            <p:cNvSpPr>
              <a:spLocks noChangeArrowheads="1"/>
            </p:cNvSpPr>
            <p:nvPr/>
          </p:nvSpPr>
          <p:spPr bwMode="auto">
            <a:xfrm>
              <a:off x="3811588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5" name="Rectangle 1918"/>
            <p:cNvSpPr>
              <a:spLocks noChangeArrowheads="1"/>
            </p:cNvSpPr>
            <p:nvPr/>
          </p:nvSpPr>
          <p:spPr bwMode="auto">
            <a:xfrm>
              <a:off x="3756025" y="4648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6" name="Rectangle 1920"/>
            <p:cNvSpPr>
              <a:spLocks noChangeArrowheads="1"/>
            </p:cNvSpPr>
            <p:nvPr/>
          </p:nvSpPr>
          <p:spPr bwMode="auto">
            <a:xfrm>
              <a:off x="3756025" y="4648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7" name="Rectangle 1921"/>
            <p:cNvSpPr>
              <a:spLocks noChangeArrowheads="1"/>
            </p:cNvSpPr>
            <p:nvPr/>
          </p:nvSpPr>
          <p:spPr bwMode="auto">
            <a:xfrm>
              <a:off x="3713163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8" name="Rectangle 1923"/>
            <p:cNvSpPr>
              <a:spLocks noChangeArrowheads="1"/>
            </p:cNvSpPr>
            <p:nvPr/>
          </p:nvSpPr>
          <p:spPr bwMode="auto">
            <a:xfrm>
              <a:off x="3713163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9" name="Rectangle 1924"/>
            <p:cNvSpPr>
              <a:spLocks noChangeArrowheads="1"/>
            </p:cNvSpPr>
            <p:nvPr/>
          </p:nvSpPr>
          <p:spPr bwMode="auto">
            <a:xfrm>
              <a:off x="3867150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0" name="Rectangle 1926"/>
            <p:cNvSpPr>
              <a:spLocks noChangeArrowheads="1"/>
            </p:cNvSpPr>
            <p:nvPr/>
          </p:nvSpPr>
          <p:spPr bwMode="auto">
            <a:xfrm>
              <a:off x="3867150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1" name="Rectangle 1927"/>
            <p:cNvSpPr>
              <a:spLocks noChangeArrowheads="1"/>
            </p:cNvSpPr>
            <p:nvPr/>
          </p:nvSpPr>
          <p:spPr bwMode="auto">
            <a:xfrm>
              <a:off x="3629025" y="48466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2" name="Rectangle 1929"/>
            <p:cNvSpPr>
              <a:spLocks noChangeArrowheads="1"/>
            </p:cNvSpPr>
            <p:nvPr/>
          </p:nvSpPr>
          <p:spPr bwMode="auto">
            <a:xfrm>
              <a:off x="3629025" y="48466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3" name="Rectangle 1930"/>
            <p:cNvSpPr>
              <a:spLocks noChangeArrowheads="1"/>
            </p:cNvSpPr>
            <p:nvPr/>
          </p:nvSpPr>
          <p:spPr bwMode="auto">
            <a:xfrm>
              <a:off x="3797300" y="44196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4" name="Rectangle 1932"/>
            <p:cNvSpPr>
              <a:spLocks noChangeArrowheads="1"/>
            </p:cNvSpPr>
            <p:nvPr/>
          </p:nvSpPr>
          <p:spPr bwMode="auto">
            <a:xfrm>
              <a:off x="3797300" y="44196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5" name="Rectangle 1933"/>
            <p:cNvSpPr>
              <a:spLocks noChangeArrowheads="1"/>
            </p:cNvSpPr>
            <p:nvPr/>
          </p:nvSpPr>
          <p:spPr bwMode="auto">
            <a:xfrm>
              <a:off x="3811588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6" name="Rectangle 1935"/>
            <p:cNvSpPr>
              <a:spLocks noChangeArrowheads="1"/>
            </p:cNvSpPr>
            <p:nvPr/>
          </p:nvSpPr>
          <p:spPr bwMode="auto">
            <a:xfrm>
              <a:off x="3811588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7" name="Rectangle 1936"/>
            <p:cNvSpPr>
              <a:spLocks noChangeArrowheads="1"/>
            </p:cNvSpPr>
            <p:nvPr/>
          </p:nvSpPr>
          <p:spPr bwMode="auto">
            <a:xfrm>
              <a:off x="3895725" y="42211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8" name="Rectangle 1938"/>
            <p:cNvSpPr>
              <a:spLocks noChangeArrowheads="1"/>
            </p:cNvSpPr>
            <p:nvPr/>
          </p:nvSpPr>
          <p:spPr bwMode="auto">
            <a:xfrm>
              <a:off x="3895725" y="42211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9" name="Rectangle 1939"/>
            <p:cNvSpPr>
              <a:spLocks noChangeArrowheads="1"/>
            </p:cNvSpPr>
            <p:nvPr/>
          </p:nvSpPr>
          <p:spPr bwMode="auto">
            <a:xfrm>
              <a:off x="3768725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0" name="Rectangle 1941"/>
            <p:cNvSpPr>
              <a:spLocks noChangeArrowheads="1"/>
            </p:cNvSpPr>
            <p:nvPr/>
          </p:nvSpPr>
          <p:spPr bwMode="auto">
            <a:xfrm>
              <a:off x="3768725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1" name="Rectangle 1942"/>
            <p:cNvSpPr>
              <a:spLocks noChangeArrowheads="1"/>
            </p:cNvSpPr>
            <p:nvPr/>
          </p:nvSpPr>
          <p:spPr bwMode="auto">
            <a:xfrm>
              <a:off x="3811588" y="42068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2" name="Rectangle 1944"/>
            <p:cNvSpPr>
              <a:spLocks noChangeArrowheads="1"/>
            </p:cNvSpPr>
            <p:nvPr/>
          </p:nvSpPr>
          <p:spPr bwMode="auto">
            <a:xfrm>
              <a:off x="3811588" y="42068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3" name="Rectangle 1945"/>
            <p:cNvSpPr>
              <a:spLocks noChangeArrowheads="1"/>
            </p:cNvSpPr>
            <p:nvPr/>
          </p:nvSpPr>
          <p:spPr bwMode="auto">
            <a:xfrm>
              <a:off x="3389313" y="51165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4" name="Rectangle 1947"/>
            <p:cNvSpPr>
              <a:spLocks noChangeArrowheads="1"/>
            </p:cNvSpPr>
            <p:nvPr/>
          </p:nvSpPr>
          <p:spPr bwMode="auto">
            <a:xfrm>
              <a:off x="3389313" y="51165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5" name="Rectangle 1948"/>
            <p:cNvSpPr>
              <a:spLocks noChangeArrowheads="1"/>
            </p:cNvSpPr>
            <p:nvPr/>
          </p:nvSpPr>
          <p:spPr bwMode="auto">
            <a:xfrm>
              <a:off x="3446463" y="53308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6" name="Rectangle 1950"/>
            <p:cNvSpPr>
              <a:spLocks noChangeArrowheads="1"/>
            </p:cNvSpPr>
            <p:nvPr/>
          </p:nvSpPr>
          <p:spPr bwMode="auto">
            <a:xfrm>
              <a:off x="3446463" y="53308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7" name="Rectangle 1951"/>
            <p:cNvSpPr>
              <a:spLocks noChangeArrowheads="1"/>
            </p:cNvSpPr>
            <p:nvPr/>
          </p:nvSpPr>
          <p:spPr bwMode="auto">
            <a:xfrm>
              <a:off x="3460750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8" name="Rectangle 1953"/>
            <p:cNvSpPr>
              <a:spLocks noChangeArrowheads="1"/>
            </p:cNvSpPr>
            <p:nvPr/>
          </p:nvSpPr>
          <p:spPr bwMode="auto">
            <a:xfrm>
              <a:off x="3460750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9" name="Rectangle 1954"/>
            <p:cNvSpPr>
              <a:spLocks noChangeArrowheads="1"/>
            </p:cNvSpPr>
            <p:nvPr/>
          </p:nvSpPr>
          <p:spPr bwMode="auto">
            <a:xfrm>
              <a:off x="3586163" y="44196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0" name="Rectangle 1956"/>
            <p:cNvSpPr>
              <a:spLocks noChangeArrowheads="1"/>
            </p:cNvSpPr>
            <p:nvPr/>
          </p:nvSpPr>
          <p:spPr bwMode="auto">
            <a:xfrm>
              <a:off x="3586163" y="44196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1" name="Rectangle 1957"/>
            <p:cNvSpPr>
              <a:spLocks noChangeArrowheads="1"/>
            </p:cNvSpPr>
            <p:nvPr/>
          </p:nvSpPr>
          <p:spPr bwMode="auto">
            <a:xfrm>
              <a:off x="3698875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2" name="Rectangle 1959"/>
            <p:cNvSpPr>
              <a:spLocks noChangeArrowheads="1"/>
            </p:cNvSpPr>
            <p:nvPr/>
          </p:nvSpPr>
          <p:spPr bwMode="auto">
            <a:xfrm>
              <a:off x="3698875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3" name="Rectangle 1960"/>
            <p:cNvSpPr>
              <a:spLocks noChangeArrowheads="1"/>
            </p:cNvSpPr>
            <p:nvPr/>
          </p:nvSpPr>
          <p:spPr bwMode="auto">
            <a:xfrm>
              <a:off x="3994150" y="49895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4" name="Rectangle 1962"/>
            <p:cNvSpPr>
              <a:spLocks noChangeArrowheads="1"/>
            </p:cNvSpPr>
            <p:nvPr/>
          </p:nvSpPr>
          <p:spPr bwMode="auto">
            <a:xfrm>
              <a:off x="3994150" y="49895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5" name="Rectangle 1963"/>
            <p:cNvSpPr>
              <a:spLocks noChangeArrowheads="1"/>
            </p:cNvSpPr>
            <p:nvPr/>
          </p:nvSpPr>
          <p:spPr bwMode="auto">
            <a:xfrm>
              <a:off x="3811588" y="50038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6" name="Rectangle 1965"/>
            <p:cNvSpPr>
              <a:spLocks noChangeArrowheads="1"/>
            </p:cNvSpPr>
            <p:nvPr/>
          </p:nvSpPr>
          <p:spPr bwMode="auto">
            <a:xfrm>
              <a:off x="3811588" y="50038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7" name="Rectangle 1966"/>
            <p:cNvSpPr>
              <a:spLocks noChangeArrowheads="1"/>
            </p:cNvSpPr>
            <p:nvPr/>
          </p:nvSpPr>
          <p:spPr bwMode="auto">
            <a:xfrm>
              <a:off x="39528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8" name="Rectangle 1968"/>
            <p:cNvSpPr>
              <a:spLocks noChangeArrowheads="1"/>
            </p:cNvSpPr>
            <p:nvPr/>
          </p:nvSpPr>
          <p:spPr bwMode="auto">
            <a:xfrm>
              <a:off x="39528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9" name="Rectangle 1969"/>
            <p:cNvSpPr>
              <a:spLocks noChangeArrowheads="1"/>
            </p:cNvSpPr>
            <p:nvPr/>
          </p:nvSpPr>
          <p:spPr bwMode="auto">
            <a:xfrm>
              <a:off x="3797300" y="50466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0" name="Rectangle 1971"/>
            <p:cNvSpPr>
              <a:spLocks noChangeArrowheads="1"/>
            </p:cNvSpPr>
            <p:nvPr/>
          </p:nvSpPr>
          <p:spPr bwMode="auto">
            <a:xfrm>
              <a:off x="3797300" y="50466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1" name="Rectangle 1972"/>
            <p:cNvSpPr>
              <a:spLocks noChangeArrowheads="1"/>
            </p:cNvSpPr>
            <p:nvPr/>
          </p:nvSpPr>
          <p:spPr bwMode="auto">
            <a:xfrm>
              <a:off x="3614738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2" name="Rectangle 1974"/>
            <p:cNvSpPr>
              <a:spLocks noChangeArrowheads="1"/>
            </p:cNvSpPr>
            <p:nvPr/>
          </p:nvSpPr>
          <p:spPr bwMode="auto">
            <a:xfrm>
              <a:off x="3614738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3" name="Rectangle 1975"/>
            <p:cNvSpPr>
              <a:spLocks noChangeArrowheads="1"/>
            </p:cNvSpPr>
            <p:nvPr/>
          </p:nvSpPr>
          <p:spPr bwMode="auto">
            <a:xfrm>
              <a:off x="3009900" y="50180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4" name="Rectangle 1977"/>
            <p:cNvSpPr>
              <a:spLocks noChangeArrowheads="1"/>
            </p:cNvSpPr>
            <p:nvPr/>
          </p:nvSpPr>
          <p:spPr bwMode="auto">
            <a:xfrm>
              <a:off x="3009900" y="50180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5" name="Rectangle 1978"/>
            <p:cNvSpPr>
              <a:spLocks noChangeArrowheads="1"/>
            </p:cNvSpPr>
            <p:nvPr/>
          </p:nvSpPr>
          <p:spPr bwMode="auto">
            <a:xfrm>
              <a:off x="3516313" y="49323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6" name="Rectangle 1980"/>
            <p:cNvSpPr>
              <a:spLocks noChangeArrowheads="1"/>
            </p:cNvSpPr>
            <p:nvPr/>
          </p:nvSpPr>
          <p:spPr bwMode="auto">
            <a:xfrm>
              <a:off x="3516313" y="49323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7" name="Rectangle 1981"/>
            <p:cNvSpPr>
              <a:spLocks noChangeArrowheads="1"/>
            </p:cNvSpPr>
            <p:nvPr/>
          </p:nvSpPr>
          <p:spPr bwMode="auto">
            <a:xfrm>
              <a:off x="389572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8" name="Rectangle 1983"/>
            <p:cNvSpPr>
              <a:spLocks noChangeArrowheads="1"/>
            </p:cNvSpPr>
            <p:nvPr/>
          </p:nvSpPr>
          <p:spPr bwMode="auto">
            <a:xfrm>
              <a:off x="389572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9" name="Rectangle 1984"/>
            <p:cNvSpPr>
              <a:spLocks noChangeArrowheads="1"/>
            </p:cNvSpPr>
            <p:nvPr/>
          </p:nvSpPr>
          <p:spPr bwMode="auto">
            <a:xfrm>
              <a:off x="3614738" y="55435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0" name="Rectangle 1986"/>
            <p:cNvSpPr>
              <a:spLocks noChangeArrowheads="1"/>
            </p:cNvSpPr>
            <p:nvPr/>
          </p:nvSpPr>
          <p:spPr bwMode="auto">
            <a:xfrm>
              <a:off x="3614738" y="55435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1" name="Rectangle 1987"/>
            <p:cNvSpPr>
              <a:spLocks noChangeArrowheads="1"/>
            </p:cNvSpPr>
            <p:nvPr/>
          </p:nvSpPr>
          <p:spPr bwMode="auto">
            <a:xfrm>
              <a:off x="3389313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2" name="Rectangle 1989"/>
            <p:cNvSpPr>
              <a:spLocks noChangeArrowheads="1"/>
            </p:cNvSpPr>
            <p:nvPr/>
          </p:nvSpPr>
          <p:spPr bwMode="auto">
            <a:xfrm>
              <a:off x="3389313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3" name="Rectangle 1990"/>
            <p:cNvSpPr>
              <a:spLocks noChangeArrowheads="1"/>
            </p:cNvSpPr>
            <p:nvPr/>
          </p:nvSpPr>
          <p:spPr bwMode="auto">
            <a:xfrm>
              <a:off x="3713163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4" name="Rectangle 1992"/>
            <p:cNvSpPr>
              <a:spLocks noChangeArrowheads="1"/>
            </p:cNvSpPr>
            <p:nvPr/>
          </p:nvSpPr>
          <p:spPr bwMode="auto">
            <a:xfrm>
              <a:off x="3713163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5" name="Rectangle 1993"/>
            <p:cNvSpPr>
              <a:spLocks noChangeArrowheads="1"/>
            </p:cNvSpPr>
            <p:nvPr/>
          </p:nvSpPr>
          <p:spPr bwMode="auto">
            <a:xfrm>
              <a:off x="3783013" y="42068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6" name="Rectangle 1995"/>
            <p:cNvSpPr>
              <a:spLocks noChangeArrowheads="1"/>
            </p:cNvSpPr>
            <p:nvPr/>
          </p:nvSpPr>
          <p:spPr bwMode="auto">
            <a:xfrm>
              <a:off x="3783013" y="42068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7" name="Rectangle 1996"/>
            <p:cNvSpPr>
              <a:spLocks noChangeArrowheads="1"/>
            </p:cNvSpPr>
            <p:nvPr/>
          </p:nvSpPr>
          <p:spPr bwMode="auto">
            <a:xfrm>
              <a:off x="3571875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8" name="Rectangle 1998"/>
            <p:cNvSpPr>
              <a:spLocks noChangeArrowheads="1"/>
            </p:cNvSpPr>
            <p:nvPr/>
          </p:nvSpPr>
          <p:spPr bwMode="auto">
            <a:xfrm>
              <a:off x="3571875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9" name="Rectangle 1999"/>
            <p:cNvSpPr>
              <a:spLocks noChangeArrowheads="1"/>
            </p:cNvSpPr>
            <p:nvPr/>
          </p:nvSpPr>
          <p:spPr bwMode="auto">
            <a:xfrm>
              <a:off x="3417888" y="47894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0" name="Rectangle 2001"/>
            <p:cNvSpPr>
              <a:spLocks noChangeArrowheads="1"/>
            </p:cNvSpPr>
            <p:nvPr/>
          </p:nvSpPr>
          <p:spPr bwMode="auto">
            <a:xfrm>
              <a:off x="3417888" y="47894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1" name="Rectangle 2002"/>
            <p:cNvSpPr>
              <a:spLocks noChangeArrowheads="1"/>
            </p:cNvSpPr>
            <p:nvPr/>
          </p:nvSpPr>
          <p:spPr bwMode="auto">
            <a:xfrm>
              <a:off x="39528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2" name="Rectangle 2004"/>
            <p:cNvSpPr>
              <a:spLocks noChangeArrowheads="1"/>
            </p:cNvSpPr>
            <p:nvPr/>
          </p:nvSpPr>
          <p:spPr bwMode="auto">
            <a:xfrm>
              <a:off x="39528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3" name="Rectangle 2005"/>
            <p:cNvSpPr>
              <a:spLocks noChangeArrowheads="1"/>
            </p:cNvSpPr>
            <p:nvPr/>
          </p:nvSpPr>
          <p:spPr bwMode="auto">
            <a:xfrm>
              <a:off x="3614738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4" name="Rectangle 2007"/>
            <p:cNvSpPr>
              <a:spLocks noChangeArrowheads="1"/>
            </p:cNvSpPr>
            <p:nvPr/>
          </p:nvSpPr>
          <p:spPr bwMode="auto">
            <a:xfrm>
              <a:off x="3614738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5" name="Rectangle 2008"/>
            <p:cNvSpPr>
              <a:spLocks noChangeArrowheads="1"/>
            </p:cNvSpPr>
            <p:nvPr/>
          </p:nvSpPr>
          <p:spPr bwMode="auto">
            <a:xfrm>
              <a:off x="35861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6" name="Rectangle 2010"/>
            <p:cNvSpPr>
              <a:spLocks noChangeArrowheads="1"/>
            </p:cNvSpPr>
            <p:nvPr/>
          </p:nvSpPr>
          <p:spPr bwMode="auto">
            <a:xfrm>
              <a:off x="35861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7" name="Rectangle 2011"/>
            <p:cNvSpPr>
              <a:spLocks noChangeArrowheads="1"/>
            </p:cNvSpPr>
            <p:nvPr/>
          </p:nvSpPr>
          <p:spPr bwMode="auto">
            <a:xfrm>
              <a:off x="3825875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8" name="Rectangle 2013"/>
            <p:cNvSpPr>
              <a:spLocks noChangeArrowheads="1"/>
            </p:cNvSpPr>
            <p:nvPr/>
          </p:nvSpPr>
          <p:spPr bwMode="auto">
            <a:xfrm>
              <a:off x="3825875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9" name="Rectangle 2014"/>
            <p:cNvSpPr>
              <a:spLocks noChangeArrowheads="1"/>
            </p:cNvSpPr>
            <p:nvPr/>
          </p:nvSpPr>
          <p:spPr bwMode="auto">
            <a:xfrm>
              <a:off x="3840163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0" name="Rectangle 2017"/>
            <p:cNvSpPr>
              <a:spLocks noChangeArrowheads="1"/>
            </p:cNvSpPr>
            <p:nvPr/>
          </p:nvSpPr>
          <p:spPr bwMode="auto">
            <a:xfrm>
              <a:off x="3840163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1" name="Rectangle 2018"/>
            <p:cNvSpPr>
              <a:spLocks noChangeArrowheads="1"/>
            </p:cNvSpPr>
            <p:nvPr/>
          </p:nvSpPr>
          <p:spPr bwMode="auto">
            <a:xfrm>
              <a:off x="3952876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2" name="Rectangle 2020"/>
            <p:cNvSpPr>
              <a:spLocks noChangeArrowheads="1"/>
            </p:cNvSpPr>
            <p:nvPr/>
          </p:nvSpPr>
          <p:spPr bwMode="auto">
            <a:xfrm>
              <a:off x="3952876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3" name="Rectangle 2021"/>
            <p:cNvSpPr>
              <a:spLocks noChangeArrowheads="1"/>
            </p:cNvSpPr>
            <p:nvPr/>
          </p:nvSpPr>
          <p:spPr bwMode="auto">
            <a:xfrm>
              <a:off x="3614738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4" name="Rectangle 2023"/>
            <p:cNvSpPr>
              <a:spLocks noChangeArrowheads="1"/>
            </p:cNvSpPr>
            <p:nvPr/>
          </p:nvSpPr>
          <p:spPr bwMode="auto">
            <a:xfrm>
              <a:off x="3614738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5" name="Rectangle 2024"/>
            <p:cNvSpPr>
              <a:spLocks noChangeArrowheads="1"/>
            </p:cNvSpPr>
            <p:nvPr/>
          </p:nvSpPr>
          <p:spPr bwMode="auto">
            <a:xfrm>
              <a:off x="35861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6" name="Rectangle 2026"/>
            <p:cNvSpPr>
              <a:spLocks noChangeArrowheads="1"/>
            </p:cNvSpPr>
            <p:nvPr/>
          </p:nvSpPr>
          <p:spPr bwMode="auto">
            <a:xfrm>
              <a:off x="35861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7" name="Rectangle 2027"/>
            <p:cNvSpPr>
              <a:spLocks noChangeArrowheads="1"/>
            </p:cNvSpPr>
            <p:nvPr/>
          </p:nvSpPr>
          <p:spPr bwMode="auto">
            <a:xfrm>
              <a:off x="365760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8" name="Rectangle 2029"/>
            <p:cNvSpPr>
              <a:spLocks noChangeArrowheads="1"/>
            </p:cNvSpPr>
            <p:nvPr/>
          </p:nvSpPr>
          <p:spPr bwMode="auto">
            <a:xfrm>
              <a:off x="365760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9" name="Rectangle 2030"/>
            <p:cNvSpPr>
              <a:spLocks noChangeArrowheads="1"/>
            </p:cNvSpPr>
            <p:nvPr/>
          </p:nvSpPr>
          <p:spPr bwMode="auto">
            <a:xfrm>
              <a:off x="3684588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0" name="Rectangle 2032"/>
            <p:cNvSpPr>
              <a:spLocks noChangeArrowheads="1"/>
            </p:cNvSpPr>
            <p:nvPr/>
          </p:nvSpPr>
          <p:spPr bwMode="auto">
            <a:xfrm>
              <a:off x="3684588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1" name="Rectangle 2033"/>
            <p:cNvSpPr>
              <a:spLocks noChangeArrowheads="1"/>
            </p:cNvSpPr>
            <p:nvPr/>
          </p:nvSpPr>
          <p:spPr bwMode="auto">
            <a:xfrm>
              <a:off x="365760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2" name="Rectangle 2035"/>
            <p:cNvSpPr>
              <a:spLocks noChangeArrowheads="1"/>
            </p:cNvSpPr>
            <p:nvPr/>
          </p:nvSpPr>
          <p:spPr bwMode="auto">
            <a:xfrm>
              <a:off x="365760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3" name="Rectangle 2036"/>
            <p:cNvSpPr>
              <a:spLocks noChangeArrowheads="1"/>
            </p:cNvSpPr>
            <p:nvPr/>
          </p:nvSpPr>
          <p:spPr bwMode="auto">
            <a:xfrm>
              <a:off x="3530601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4" name="Rectangle 2038"/>
            <p:cNvSpPr>
              <a:spLocks noChangeArrowheads="1"/>
            </p:cNvSpPr>
            <p:nvPr/>
          </p:nvSpPr>
          <p:spPr bwMode="auto">
            <a:xfrm>
              <a:off x="3530601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5" name="Rectangle 2039"/>
            <p:cNvSpPr>
              <a:spLocks noChangeArrowheads="1"/>
            </p:cNvSpPr>
            <p:nvPr/>
          </p:nvSpPr>
          <p:spPr bwMode="auto">
            <a:xfrm>
              <a:off x="3432176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6" name="Rectangle 2041"/>
            <p:cNvSpPr>
              <a:spLocks noChangeArrowheads="1"/>
            </p:cNvSpPr>
            <p:nvPr/>
          </p:nvSpPr>
          <p:spPr bwMode="auto">
            <a:xfrm>
              <a:off x="3432176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7" name="Rectangle 2042"/>
            <p:cNvSpPr>
              <a:spLocks noChangeArrowheads="1"/>
            </p:cNvSpPr>
            <p:nvPr/>
          </p:nvSpPr>
          <p:spPr bwMode="auto">
            <a:xfrm>
              <a:off x="2897188" y="5018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8" name="Rectangle 2044"/>
            <p:cNvSpPr>
              <a:spLocks noChangeArrowheads="1"/>
            </p:cNvSpPr>
            <p:nvPr/>
          </p:nvSpPr>
          <p:spPr bwMode="auto">
            <a:xfrm>
              <a:off x="2897188" y="5018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9" name="Rectangle 2045"/>
            <p:cNvSpPr>
              <a:spLocks noChangeArrowheads="1"/>
            </p:cNvSpPr>
            <p:nvPr/>
          </p:nvSpPr>
          <p:spPr bwMode="auto">
            <a:xfrm>
              <a:off x="3417888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0" name="Rectangle 2047"/>
            <p:cNvSpPr>
              <a:spLocks noChangeArrowheads="1"/>
            </p:cNvSpPr>
            <p:nvPr/>
          </p:nvSpPr>
          <p:spPr bwMode="auto">
            <a:xfrm>
              <a:off x="3417888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1" name="Rectangle 2048"/>
            <p:cNvSpPr>
              <a:spLocks noChangeArrowheads="1"/>
            </p:cNvSpPr>
            <p:nvPr/>
          </p:nvSpPr>
          <p:spPr bwMode="auto">
            <a:xfrm>
              <a:off x="3403601" y="43640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2" name="Rectangle 2050"/>
            <p:cNvSpPr>
              <a:spLocks noChangeArrowheads="1"/>
            </p:cNvSpPr>
            <p:nvPr/>
          </p:nvSpPr>
          <p:spPr bwMode="auto">
            <a:xfrm>
              <a:off x="3403601" y="43640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3" name="Rectangle 2051"/>
            <p:cNvSpPr>
              <a:spLocks noChangeArrowheads="1"/>
            </p:cNvSpPr>
            <p:nvPr/>
          </p:nvSpPr>
          <p:spPr bwMode="auto">
            <a:xfrm>
              <a:off x="3559176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4" name="Rectangle 2053"/>
            <p:cNvSpPr>
              <a:spLocks noChangeArrowheads="1"/>
            </p:cNvSpPr>
            <p:nvPr/>
          </p:nvSpPr>
          <p:spPr bwMode="auto">
            <a:xfrm>
              <a:off x="3559176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5" name="Rectangle 2054"/>
            <p:cNvSpPr>
              <a:spLocks noChangeArrowheads="1"/>
            </p:cNvSpPr>
            <p:nvPr/>
          </p:nvSpPr>
          <p:spPr bwMode="auto">
            <a:xfrm>
              <a:off x="3895726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6" name="Rectangle 2056"/>
            <p:cNvSpPr>
              <a:spLocks noChangeArrowheads="1"/>
            </p:cNvSpPr>
            <p:nvPr/>
          </p:nvSpPr>
          <p:spPr bwMode="auto">
            <a:xfrm>
              <a:off x="3895726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7" name="Rectangle 2057"/>
            <p:cNvSpPr>
              <a:spLocks noChangeArrowheads="1"/>
            </p:cNvSpPr>
            <p:nvPr/>
          </p:nvSpPr>
          <p:spPr bwMode="auto">
            <a:xfrm>
              <a:off x="3571876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8" name="Rectangle 2059"/>
            <p:cNvSpPr>
              <a:spLocks noChangeArrowheads="1"/>
            </p:cNvSpPr>
            <p:nvPr/>
          </p:nvSpPr>
          <p:spPr bwMode="auto">
            <a:xfrm>
              <a:off x="3571876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9" name="Rectangle 2060"/>
            <p:cNvSpPr>
              <a:spLocks noChangeArrowheads="1"/>
            </p:cNvSpPr>
            <p:nvPr/>
          </p:nvSpPr>
          <p:spPr bwMode="auto">
            <a:xfrm>
              <a:off x="4852988" y="3040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0" name="Rectangle 2062"/>
            <p:cNvSpPr>
              <a:spLocks noChangeArrowheads="1"/>
            </p:cNvSpPr>
            <p:nvPr/>
          </p:nvSpPr>
          <p:spPr bwMode="auto">
            <a:xfrm>
              <a:off x="4852988" y="3040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1" name="Rectangle 2063"/>
            <p:cNvSpPr>
              <a:spLocks noChangeArrowheads="1"/>
            </p:cNvSpPr>
            <p:nvPr/>
          </p:nvSpPr>
          <p:spPr bwMode="auto">
            <a:xfrm>
              <a:off x="4838701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2" name="Rectangle 2065"/>
            <p:cNvSpPr>
              <a:spLocks noChangeArrowheads="1"/>
            </p:cNvSpPr>
            <p:nvPr/>
          </p:nvSpPr>
          <p:spPr bwMode="auto">
            <a:xfrm>
              <a:off x="4838701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3" name="Rectangle 2066"/>
            <p:cNvSpPr>
              <a:spLocks noChangeArrowheads="1"/>
            </p:cNvSpPr>
            <p:nvPr/>
          </p:nvSpPr>
          <p:spPr bwMode="auto">
            <a:xfrm>
              <a:off x="4879976" y="29987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4" name="Rectangle 2068"/>
            <p:cNvSpPr>
              <a:spLocks noChangeArrowheads="1"/>
            </p:cNvSpPr>
            <p:nvPr/>
          </p:nvSpPr>
          <p:spPr bwMode="auto">
            <a:xfrm>
              <a:off x="4879976" y="29987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5" name="Rectangle 2069"/>
            <p:cNvSpPr>
              <a:spLocks noChangeArrowheads="1"/>
            </p:cNvSpPr>
            <p:nvPr/>
          </p:nvSpPr>
          <p:spPr bwMode="auto">
            <a:xfrm>
              <a:off x="4725988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6" name="Rectangle 2071"/>
            <p:cNvSpPr>
              <a:spLocks noChangeArrowheads="1"/>
            </p:cNvSpPr>
            <p:nvPr/>
          </p:nvSpPr>
          <p:spPr bwMode="auto">
            <a:xfrm>
              <a:off x="4725988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7" name="Rectangle 2072"/>
            <p:cNvSpPr>
              <a:spLocks noChangeArrowheads="1"/>
            </p:cNvSpPr>
            <p:nvPr/>
          </p:nvSpPr>
          <p:spPr bwMode="auto">
            <a:xfrm>
              <a:off x="4767263" y="30257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8" name="Rectangle 2074"/>
            <p:cNvSpPr>
              <a:spLocks noChangeArrowheads="1"/>
            </p:cNvSpPr>
            <p:nvPr/>
          </p:nvSpPr>
          <p:spPr bwMode="auto">
            <a:xfrm>
              <a:off x="4767263" y="30257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9" name="Rectangle 2075"/>
            <p:cNvSpPr>
              <a:spLocks noChangeArrowheads="1"/>
            </p:cNvSpPr>
            <p:nvPr/>
          </p:nvSpPr>
          <p:spPr bwMode="auto">
            <a:xfrm>
              <a:off x="4824413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0" name="Rectangle 2077"/>
            <p:cNvSpPr>
              <a:spLocks noChangeArrowheads="1"/>
            </p:cNvSpPr>
            <p:nvPr/>
          </p:nvSpPr>
          <p:spPr bwMode="auto">
            <a:xfrm>
              <a:off x="4824413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1" name="Rectangle 2078"/>
            <p:cNvSpPr>
              <a:spLocks noChangeArrowheads="1"/>
            </p:cNvSpPr>
            <p:nvPr/>
          </p:nvSpPr>
          <p:spPr bwMode="auto">
            <a:xfrm>
              <a:off x="4824413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2" name="Rectangle 2080"/>
            <p:cNvSpPr>
              <a:spLocks noChangeArrowheads="1"/>
            </p:cNvSpPr>
            <p:nvPr/>
          </p:nvSpPr>
          <p:spPr bwMode="auto">
            <a:xfrm>
              <a:off x="4824413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3" name="Rectangle 2081"/>
            <p:cNvSpPr>
              <a:spLocks noChangeArrowheads="1"/>
            </p:cNvSpPr>
            <p:nvPr/>
          </p:nvSpPr>
          <p:spPr bwMode="auto">
            <a:xfrm>
              <a:off x="3178176" y="49609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4" name="Rectangle 2083"/>
            <p:cNvSpPr>
              <a:spLocks noChangeArrowheads="1"/>
            </p:cNvSpPr>
            <p:nvPr/>
          </p:nvSpPr>
          <p:spPr bwMode="auto">
            <a:xfrm>
              <a:off x="3178176" y="49609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5" name="Rectangle 2084"/>
            <p:cNvSpPr>
              <a:spLocks noChangeArrowheads="1"/>
            </p:cNvSpPr>
            <p:nvPr/>
          </p:nvSpPr>
          <p:spPr bwMode="auto">
            <a:xfrm>
              <a:off x="3079751" y="52165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6" name="Rectangle 2086"/>
            <p:cNvSpPr>
              <a:spLocks noChangeArrowheads="1"/>
            </p:cNvSpPr>
            <p:nvPr/>
          </p:nvSpPr>
          <p:spPr bwMode="auto">
            <a:xfrm>
              <a:off x="3079751" y="52165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7" name="Rectangle 2087"/>
            <p:cNvSpPr>
              <a:spLocks noChangeArrowheads="1"/>
            </p:cNvSpPr>
            <p:nvPr/>
          </p:nvSpPr>
          <p:spPr bwMode="auto">
            <a:xfrm>
              <a:off x="3487738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8" name="Rectangle 2089"/>
            <p:cNvSpPr>
              <a:spLocks noChangeArrowheads="1"/>
            </p:cNvSpPr>
            <p:nvPr/>
          </p:nvSpPr>
          <p:spPr bwMode="auto">
            <a:xfrm>
              <a:off x="3487738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9" name="Rectangle 2090"/>
            <p:cNvSpPr>
              <a:spLocks noChangeArrowheads="1"/>
            </p:cNvSpPr>
            <p:nvPr/>
          </p:nvSpPr>
          <p:spPr bwMode="auto">
            <a:xfrm>
              <a:off x="2686051" y="5557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0" name="Rectangle 2092"/>
            <p:cNvSpPr>
              <a:spLocks noChangeArrowheads="1"/>
            </p:cNvSpPr>
            <p:nvPr/>
          </p:nvSpPr>
          <p:spPr bwMode="auto">
            <a:xfrm>
              <a:off x="2686051" y="5557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1" name="Rectangle 2093"/>
            <p:cNvSpPr>
              <a:spLocks noChangeArrowheads="1"/>
            </p:cNvSpPr>
            <p:nvPr/>
          </p:nvSpPr>
          <p:spPr bwMode="auto">
            <a:xfrm>
              <a:off x="2671763" y="55149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2" name="Rectangle 2095"/>
            <p:cNvSpPr>
              <a:spLocks noChangeArrowheads="1"/>
            </p:cNvSpPr>
            <p:nvPr/>
          </p:nvSpPr>
          <p:spPr bwMode="auto">
            <a:xfrm>
              <a:off x="2671763" y="55149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3" name="Rectangle 2096"/>
            <p:cNvSpPr>
              <a:spLocks noChangeArrowheads="1"/>
            </p:cNvSpPr>
            <p:nvPr/>
          </p:nvSpPr>
          <p:spPr bwMode="auto">
            <a:xfrm>
              <a:off x="2798763" y="53594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4" name="Rectangle 2098"/>
            <p:cNvSpPr>
              <a:spLocks noChangeArrowheads="1"/>
            </p:cNvSpPr>
            <p:nvPr/>
          </p:nvSpPr>
          <p:spPr bwMode="auto">
            <a:xfrm>
              <a:off x="2798763" y="53594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5" name="Rectangle 2102"/>
            <p:cNvSpPr>
              <a:spLocks noChangeArrowheads="1"/>
            </p:cNvSpPr>
            <p:nvPr/>
          </p:nvSpPr>
          <p:spPr bwMode="auto">
            <a:xfrm>
              <a:off x="2714626" y="55864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6" name="Rectangle 2104"/>
            <p:cNvSpPr>
              <a:spLocks noChangeArrowheads="1"/>
            </p:cNvSpPr>
            <p:nvPr/>
          </p:nvSpPr>
          <p:spPr bwMode="auto">
            <a:xfrm>
              <a:off x="2714626" y="55864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7" name="Rectangle 2105"/>
            <p:cNvSpPr>
              <a:spLocks noChangeArrowheads="1"/>
            </p:cNvSpPr>
            <p:nvPr/>
          </p:nvSpPr>
          <p:spPr bwMode="auto">
            <a:xfrm>
              <a:off x="3375026" y="50609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8" name="Rectangle 2107"/>
            <p:cNvSpPr>
              <a:spLocks noChangeArrowheads="1"/>
            </p:cNvSpPr>
            <p:nvPr/>
          </p:nvSpPr>
          <p:spPr bwMode="auto">
            <a:xfrm>
              <a:off x="3375026" y="50609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9" name="Rectangle 2108"/>
            <p:cNvSpPr>
              <a:spLocks noChangeArrowheads="1"/>
            </p:cNvSpPr>
            <p:nvPr/>
          </p:nvSpPr>
          <p:spPr bwMode="auto">
            <a:xfrm>
              <a:off x="4824413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0" name="Rectangle 2110"/>
            <p:cNvSpPr>
              <a:spLocks noChangeArrowheads="1"/>
            </p:cNvSpPr>
            <p:nvPr/>
          </p:nvSpPr>
          <p:spPr bwMode="auto">
            <a:xfrm>
              <a:off x="4824413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1" name="Rectangle 2111"/>
            <p:cNvSpPr>
              <a:spLocks noChangeArrowheads="1"/>
            </p:cNvSpPr>
            <p:nvPr/>
          </p:nvSpPr>
          <p:spPr bwMode="auto">
            <a:xfrm>
              <a:off x="4865688" y="30829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2" name="Rectangle 2113"/>
            <p:cNvSpPr>
              <a:spLocks noChangeArrowheads="1"/>
            </p:cNvSpPr>
            <p:nvPr/>
          </p:nvSpPr>
          <p:spPr bwMode="auto">
            <a:xfrm>
              <a:off x="4865688" y="30829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3" name="Rectangle 2114"/>
            <p:cNvSpPr>
              <a:spLocks noChangeArrowheads="1"/>
            </p:cNvSpPr>
            <p:nvPr/>
          </p:nvSpPr>
          <p:spPr bwMode="auto">
            <a:xfrm>
              <a:off x="5640388" y="26146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4" name="Rectangle 2116"/>
            <p:cNvSpPr>
              <a:spLocks noChangeArrowheads="1"/>
            </p:cNvSpPr>
            <p:nvPr/>
          </p:nvSpPr>
          <p:spPr bwMode="auto">
            <a:xfrm>
              <a:off x="5640388" y="26146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5" name="Rectangle 2117"/>
            <p:cNvSpPr>
              <a:spLocks noChangeArrowheads="1"/>
            </p:cNvSpPr>
            <p:nvPr/>
          </p:nvSpPr>
          <p:spPr bwMode="auto">
            <a:xfrm>
              <a:off x="4205288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6" name="Rectangle 2119"/>
            <p:cNvSpPr>
              <a:spLocks noChangeArrowheads="1"/>
            </p:cNvSpPr>
            <p:nvPr/>
          </p:nvSpPr>
          <p:spPr bwMode="auto">
            <a:xfrm>
              <a:off x="4205288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7" name="Rectangle 2120"/>
            <p:cNvSpPr>
              <a:spLocks noChangeArrowheads="1"/>
            </p:cNvSpPr>
            <p:nvPr/>
          </p:nvSpPr>
          <p:spPr bwMode="auto">
            <a:xfrm>
              <a:off x="4064001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8" name="Rectangle 2122"/>
            <p:cNvSpPr>
              <a:spLocks noChangeArrowheads="1"/>
            </p:cNvSpPr>
            <p:nvPr/>
          </p:nvSpPr>
          <p:spPr bwMode="auto">
            <a:xfrm>
              <a:off x="4064001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9" name="Rectangle 2123"/>
            <p:cNvSpPr>
              <a:spLocks noChangeArrowheads="1"/>
            </p:cNvSpPr>
            <p:nvPr/>
          </p:nvSpPr>
          <p:spPr bwMode="auto">
            <a:xfrm>
              <a:off x="6159501" y="24145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0" name="Rectangle 2125"/>
            <p:cNvSpPr>
              <a:spLocks noChangeArrowheads="1"/>
            </p:cNvSpPr>
            <p:nvPr/>
          </p:nvSpPr>
          <p:spPr bwMode="auto">
            <a:xfrm>
              <a:off x="6159501" y="24145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1" name="Rectangle 2126"/>
            <p:cNvSpPr>
              <a:spLocks noChangeArrowheads="1"/>
            </p:cNvSpPr>
            <p:nvPr/>
          </p:nvSpPr>
          <p:spPr bwMode="auto">
            <a:xfrm>
              <a:off x="4908551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2" name="Rectangle 2128"/>
            <p:cNvSpPr>
              <a:spLocks noChangeArrowheads="1"/>
            </p:cNvSpPr>
            <p:nvPr/>
          </p:nvSpPr>
          <p:spPr bwMode="auto">
            <a:xfrm>
              <a:off x="4908551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3" name="Rectangle 2129"/>
            <p:cNvSpPr>
              <a:spLocks noChangeArrowheads="1"/>
            </p:cNvSpPr>
            <p:nvPr/>
          </p:nvSpPr>
          <p:spPr bwMode="auto">
            <a:xfrm>
              <a:off x="4459288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4" name="Rectangle 2131"/>
            <p:cNvSpPr>
              <a:spLocks noChangeArrowheads="1"/>
            </p:cNvSpPr>
            <p:nvPr/>
          </p:nvSpPr>
          <p:spPr bwMode="auto">
            <a:xfrm>
              <a:off x="4459288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5" name="Rectangle 2132"/>
            <p:cNvSpPr>
              <a:spLocks noChangeArrowheads="1"/>
            </p:cNvSpPr>
            <p:nvPr/>
          </p:nvSpPr>
          <p:spPr bwMode="auto">
            <a:xfrm>
              <a:off x="4879976" y="30543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6" name="Rectangle 2134"/>
            <p:cNvSpPr>
              <a:spLocks noChangeArrowheads="1"/>
            </p:cNvSpPr>
            <p:nvPr/>
          </p:nvSpPr>
          <p:spPr bwMode="auto">
            <a:xfrm>
              <a:off x="4879976" y="30543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7" name="Rectangle 2135"/>
            <p:cNvSpPr>
              <a:spLocks noChangeArrowheads="1"/>
            </p:cNvSpPr>
            <p:nvPr/>
          </p:nvSpPr>
          <p:spPr bwMode="auto">
            <a:xfrm>
              <a:off x="4402138" y="3836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8" name="Rectangle 2137"/>
            <p:cNvSpPr>
              <a:spLocks noChangeArrowheads="1"/>
            </p:cNvSpPr>
            <p:nvPr/>
          </p:nvSpPr>
          <p:spPr bwMode="auto">
            <a:xfrm>
              <a:off x="4402138" y="3836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9" name="Rectangle 2138"/>
            <p:cNvSpPr>
              <a:spLocks noChangeArrowheads="1"/>
            </p:cNvSpPr>
            <p:nvPr/>
          </p:nvSpPr>
          <p:spPr bwMode="auto">
            <a:xfrm>
              <a:off x="4373563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0" name="Rectangle 2140"/>
            <p:cNvSpPr>
              <a:spLocks noChangeArrowheads="1"/>
            </p:cNvSpPr>
            <p:nvPr/>
          </p:nvSpPr>
          <p:spPr bwMode="auto">
            <a:xfrm>
              <a:off x="4373563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1" name="Rectangle 2141"/>
            <p:cNvSpPr>
              <a:spLocks noChangeArrowheads="1"/>
            </p:cNvSpPr>
            <p:nvPr/>
          </p:nvSpPr>
          <p:spPr bwMode="auto">
            <a:xfrm>
              <a:off x="4697413" y="3297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2" name="Rectangle 2143"/>
            <p:cNvSpPr>
              <a:spLocks noChangeArrowheads="1"/>
            </p:cNvSpPr>
            <p:nvPr/>
          </p:nvSpPr>
          <p:spPr bwMode="auto">
            <a:xfrm>
              <a:off x="4697413" y="3297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3" name="Rectangle 2144"/>
            <p:cNvSpPr>
              <a:spLocks noChangeArrowheads="1"/>
            </p:cNvSpPr>
            <p:nvPr/>
          </p:nvSpPr>
          <p:spPr bwMode="auto">
            <a:xfrm>
              <a:off x="4598988" y="32686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4" name="Rectangle 2146"/>
            <p:cNvSpPr>
              <a:spLocks noChangeArrowheads="1"/>
            </p:cNvSpPr>
            <p:nvPr/>
          </p:nvSpPr>
          <p:spPr bwMode="auto">
            <a:xfrm>
              <a:off x="4598988" y="32686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5" name="Rectangle 2147"/>
            <p:cNvSpPr>
              <a:spLocks noChangeArrowheads="1"/>
            </p:cNvSpPr>
            <p:nvPr/>
          </p:nvSpPr>
          <p:spPr bwMode="auto">
            <a:xfrm>
              <a:off x="4514851" y="3282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6" name="Rectangle 2149"/>
            <p:cNvSpPr>
              <a:spLocks noChangeArrowheads="1"/>
            </p:cNvSpPr>
            <p:nvPr/>
          </p:nvSpPr>
          <p:spPr bwMode="auto">
            <a:xfrm>
              <a:off x="4514851" y="3282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7" name="Rectangle 2150"/>
            <p:cNvSpPr>
              <a:spLocks noChangeArrowheads="1"/>
            </p:cNvSpPr>
            <p:nvPr/>
          </p:nvSpPr>
          <p:spPr bwMode="auto">
            <a:xfrm>
              <a:off x="4529138" y="36242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8" name="Rectangle 2152"/>
            <p:cNvSpPr>
              <a:spLocks noChangeArrowheads="1"/>
            </p:cNvSpPr>
            <p:nvPr/>
          </p:nvSpPr>
          <p:spPr bwMode="auto">
            <a:xfrm>
              <a:off x="4529138" y="36242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9" name="Rectangle 2153"/>
            <p:cNvSpPr>
              <a:spLocks noChangeArrowheads="1"/>
            </p:cNvSpPr>
            <p:nvPr/>
          </p:nvSpPr>
          <p:spPr bwMode="auto">
            <a:xfrm>
              <a:off x="3657601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0" name="Rectangle 2155"/>
            <p:cNvSpPr>
              <a:spLocks noChangeArrowheads="1"/>
            </p:cNvSpPr>
            <p:nvPr/>
          </p:nvSpPr>
          <p:spPr bwMode="auto">
            <a:xfrm>
              <a:off x="3657601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1" name="Rectangle 2156"/>
            <p:cNvSpPr>
              <a:spLocks noChangeArrowheads="1"/>
            </p:cNvSpPr>
            <p:nvPr/>
          </p:nvSpPr>
          <p:spPr bwMode="auto">
            <a:xfrm>
              <a:off x="4008438" y="39798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2" name="Rectangle 2158"/>
            <p:cNvSpPr>
              <a:spLocks noChangeArrowheads="1"/>
            </p:cNvSpPr>
            <p:nvPr/>
          </p:nvSpPr>
          <p:spPr bwMode="auto">
            <a:xfrm>
              <a:off x="4008438" y="39798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3" name="Rectangle 2159"/>
            <p:cNvSpPr>
              <a:spLocks noChangeArrowheads="1"/>
            </p:cNvSpPr>
            <p:nvPr/>
          </p:nvSpPr>
          <p:spPr bwMode="auto">
            <a:xfrm>
              <a:off x="3979863" y="41497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4" name="Rectangle 2161"/>
            <p:cNvSpPr>
              <a:spLocks noChangeArrowheads="1"/>
            </p:cNvSpPr>
            <p:nvPr/>
          </p:nvSpPr>
          <p:spPr bwMode="auto">
            <a:xfrm>
              <a:off x="3979863" y="41497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5" name="Rectangle 2162"/>
            <p:cNvSpPr>
              <a:spLocks noChangeArrowheads="1"/>
            </p:cNvSpPr>
            <p:nvPr/>
          </p:nvSpPr>
          <p:spPr bwMode="auto">
            <a:xfrm>
              <a:off x="4051301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6" name="Rectangle 2164"/>
            <p:cNvSpPr>
              <a:spLocks noChangeArrowheads="1"/>
            </p:cNvSpPr>
            <p:nvPr/>
          </p:nvSpPr>
          <p:spPr bwMode="auto">
            <a:xfrm>
              <a:off x="4051301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7" name="Rectangle 2165"/>
            <p:cNvSpPr>
              <a:spLocks noChangeArrowheads="1"/>
            </p:cNvSpPr>
            <p:nvPr/>
          </p:nvSpPr>
          <p:spPr bwMode="auto">
            <a:xfrm>
              <a:off x="4008438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8" name="Rectangle 2167"/>
            <p:cNvSpPr>
              <a:spLocks noChangeArrowheads="1"/>
            </p:cNvSpPr>
            <p:nvPr/>
          </p:nvSpPr>
          <p:spPr bwMode="auto">
            <a:xfrm>
              <a:off x="4008438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9" name="Rectangle 2168"/>
            <p:cNvSpPr>
              <a:spLocks noChangeArrowheads="1"/>
            </p:cNvSpPr>
            <p:nvPr/>
          </p:nvSpPr>
          <p:spPr bwMode="auto">
            <a:xfrm>
              <a:off x="3952876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0" name="Rectangle 2170"/>
            <p:cNvSpPr>
              <a:spLocks noChangeArrowheads="1"/>
            </p:cNvSpPr>
            <p:nvPr/>
          </p:nvSpPr>
          <p:spPr bwMode="auto">
            <a:xfrm>
              <a:off x="3952876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1" name="Rectangle 2171"/>
            <p:cNvSpPr>
              <a:spLocks noChangeArrowheads="1"/>
            </p:cNvSpPr>
            <p:nvPr/>
          </p:nvSpPr>
          <p:spPr bwMode="auto">
            <a:xfrm>
              <a:off x="4260851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2" name="Rectangle 2173"/>
            <p:cNvSpPr>
              <a:spLocks noChangeArrowheads="1"/>
            </p:cNvSpPr>
            <p:nvPr/>
          </p:nvSpPr>
          <p:spPr bwMode="auto">
            <a:xfrm>
              <a:off x="4260851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3" name="Rectangle 2174"/>
            <p:cNvSpPr>
              <a:spLocks noChangeArrowheads="1"/>
            </p:cNvSpPr>
            <p:nvPr/>
          </p:nvSpPr>
          <p:spPr bwMode="auto">
            <a:xfrm>
              <a:off x="420528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4" name="Rectangle 2176"/>
            <p:cNvSpPr>
              <a:spLocks noChangeArrowheads="1"/>
            </p:cNvSpPr>
            <p:nvPr/>
          </p:nvSpPr>
          <p:spPr bwMode="auto">
            <a:xfrm>
              <a:off x="420528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5" name="Rectangle 2177"/>
            <p:cNvSpPr>
              <a:spLocks noChangeArrowheads="1"/>
            </p:cNvSpPr>
            <p:nvPr/>
          </p:nvSpPr>
          <p:spPr bwMode="auto">
            <a:xfrm>
              <a:off x="4233863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6" name="Rectangle 2179"/>
            <p:cNvSpPr>
              <a:spLocks noChangeArrowheads="1"/>
            </p:cNvSpPr>
            <p:nvPr/>
          </p:nvSpPr>
          <p:spPr bwMode="auto">
            <a:xfrm>
              <a:off x="4233863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7" name="Rectangle 2180"/>
            <p:cNvSpPr>
              <a:spLocks noChangeArrowheads="1"/>
            </p:cNvSpPr>
            <p:nvPr/>
          </p:nvSpPr>
          <p:spPr bwMode="auto">
            <a:xfrm>
              <a:off x="3938588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8" name="Rectangle 2182"/>
            <p:cNvSpPr>
              <a:spLocks noChangeArrowheads="1"/>
            </p:cNvSpPr>
            <p:nvPr/>
          </p:nvSpPr>
          <p:spPr bwMode="auto">
            <a:xfrm>
              <a:off x="3938588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9" name="Rectangle 2183"/>
            <p:cNvSpPr>
              <a:spLocks noChangeArrowheads="1"/>
            </p:cNvSpPr>
            <p:nvPr/>
          </p:nvSpPr>
          <p:spPr bwMode="auto">
            <a:xfrm>
              <a:off x="39798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0" name="Rectangle 2185"/>
            <p:cNvSpPr>
              <a:spLocks noChangeArrowheads="1"/>
            </p:cNvSpPr>
            <p:nvPr/>
          </p:nvSpPr>
          <p:spPr bwMode="auto">
            <a:xfrm>
              <a:off x="39798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1" name="Rectangle 2186"/>
            <p:cNvSpPr>
              <a:spLocks noChangeArrowheads="1"/>
            </p:cNvSpPr>
            <p:nvPr/>
          </p:nvSpPr>
          <p:spPr bwMode="auto">
            <a:xfrm>
              <a:off x="3979863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2" name="Rectangle 2188"/>
            <p:cNvSpPr>
              <a:spLocks noChangeArrowheads="1"/>
            </p:cNvSpPr>
            <p:nvPr/>
          </p:nvSpPr>
          <p:spPr bwMode="auto">
            <a:xfrm>
              <a:off x="3979863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3" name="Rectangle 2189"/>
            <p:cNvSpPr>
              <a:spLocks noChangeArrowheads="1"/>
            </p:cNvSpPr>
            <p:nvPr/>
          </p:nvSpPr>
          <p:spPr bwMode="auto">
            <a:xfrm>
              <a:off x="3684588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4" name="Rectangle 2191"/>
            <p:cNvSpPr>
              <a:spLocks noChangeArrowheads="1"/>
            </p:cNvSpPr>
            <p:nvPr/>
          </p:nvSpPr>
          <p:spPr bwMode="auto">
            <a:xfrm>
              <a:off x="3684588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5" name="Rectangle 2192"/>
            <p:cNvSpPr>
              <a:spLocks noChangeArrowheads="1"/>
            </p:cNvSpPr>
            <p:nvPr/>
          </p:nvSpPr>
          <p:spPr bwMode="auto">
            <a:xfrm>
              <a:off x="3713163" y="42783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6" name="Rectangle 2194"/>
            <p:cNvSpPr>
              <a:spLocks noChangeArrowheads="1"/>
            </p:cNvSpPr>
            <p:nvPr/>
          </p:nvSpPr>
          <p:spPr bwMode="auto">
            <a:xfrm>
              <a:off x="3713163" y="42783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7" name="Rectangle 2195"/>
            <p:cNvSpPr>
              <a:spLocks noChangeArrowheads="1"/>
            </p:cNvSpPr>
            <p:nvPr/>
          </p:nvSpPr>
          <p:spPr bwMode="auto">
            <a:xfrm>
              <a:off x="3881438" y="41497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8" name="Rectangle 2197"/>
            <p:cNvSpPr>
              <a:spLocks noChangeArrowheads="1"/>
            </p:cNvSpPr>
            <p:nvPr/>
          </p:nvSpPr>
          <p:spPr bwMode="auto">
            <a:xfrm>
              <a:off x="3881438" y="41497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9" name="Rectangle 2198"/>
            <p:cNvSpPr>
              <a:spLocks noChangeArrowheads="1"/>
            </p:cNvSpPr>
            <p:nvPr/>
          </p:nvSpPr>
          <p:spPr bwMode="auto">
            <a:xfrm>
              <a:off x="3895726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0" name="Rectangle 2200"/>
            <p:cNvSpPr>
              <a:spLocks noChangeArrowheads="1"/>
            </p:cNvSpPr>
            <p:nvPr/>
          </p:nvSpPr>
          <p:spPr bwMode="auto">
            <a:xfrm>
              <a:off x="3895726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1" name="Rectangle 2201"/>
            <p:cNvSpPr>
              <a:spLocks noChangeArrowheads="1"/>
            </p:cNvSpPr>
            <p:nvPr/>
          </p:nvSpPr>
          <p:spPr bwMode="auto">
            <a:xfrm>
              <a:off x="393858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2" name="Rectangle 2203"/>
            <p:cNvSpPr>
              <a:spLocks noChangeArrowheads="1"/>
            </p:cNvSpPr>
            <p:nvPr/>
          </p:nvSpPr>
          <p:spPr bwMode="auto">
            <a:xfrm>
              <a:off x="393858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3" name="Rectangle 2204"/>
            <p:cNvSpPr>
              <a:spLocks noChangeArrowheads="1"/>
            </p:cNvSpPr>
            <p:nvPr/>
          </p:nvSpPr>
          <p:spPr bwMode="auto">
            <a:xfrm>
              <a:off x="3952876" y="39798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4" name="Rectangle 2206"/>
            <p:cNvSpPr>
              <a:spLocks noChangeArrowheads="1"/>
            </p:cNvSpPr>
            <p:nvPr/>
          </p:nvSpPr>
          <p:spPr bwMode="auto">
            <a:xfrm>
              <a:off x="3952876" y="39798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5" name="Rectangle 2207"/>
            <p:cNvSpPr>
              <a:spLocks noChangeArrowheads="1"/>
            </p:cNvSpPr>
            <p:nvPr/>
          </p:nvSpPr>
          <p:spPr bwMode="auto">
            <a:xfrm>
              <a:off x="3979863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6" name="Rectangle 2209"/>
            <p:cNvSpPr>
              <a:spLocks noChangeArrowheads="1"/>
            </p:cNvSpPr>
            <p:nvPr/>
          </p:nvSpPr>
          <p:spPr bwMode="auto">
            <a:xfrm>
              <a:off x="3979863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7" name="Rectangle 2210"/>
            <p:cNvSpPr>
              <a:spLocks noChangeArrowheads="1"/>
            </p:cNvSpPr>
            <p:nvPr/>
          </p:nvSpPr>
          <p:spPr bwMode="auto">
            <a:xfrm>
              <a:off x="3895726" y="41068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8" name="Rectangle 2212"/>
            <p:cNvSpPr>
              <a:spLocks noChangeArrowheads="1"/>
            </p:cNvSpPr>
            <p:nvPr/>
          </p:nvSpPr>
          <p:spPr bwMode="auto">
            <a:xfrm>
              <a:off x="3895726" y="41068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9" name="Rectangle 2213"/>
            <p:cNvSpPr>
              <a:spLocks noChangeArrowheads="1"/>
            </p:cNvSpPr>
            <p:nvPr/>
          </p:nvSpPr>
          <p:spPr bwMode="auto">
            <a:xfrm>
              <a:off x="3994151" y="40084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60" name="Rectangle 2215"/>
            <p:cNvSpPr>
              <a:spLocks noChangeArrowheads="1"/>
            </p:cNvSpPr>
            <p:nvPr/>
          </p:nvSpPr>
          <p:spPr bwMode="auto">
            <a:xfrm>
              <a:off x="3994151" y="40084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1461" name="Gruppo 1460"/>
          <p:cNvGrpSpPr/>
          <p:nvPr/>
        </p:nvGrpSpPr>
        <p:grpSpPr>
          <a:xfrm>
            <a:off x="1124083" y="333375"/>
            <a:ext cx="3904555" cy="460968"/>
            <a:chOff x="4987925" y="404664"/>
            <a:chExt cx="3904555" cy="460968"/>
          </a:xfrm>
        </p:grpSpPr>
        <p:sp>
          <p:nvSpPr>
            <p:cNvPr id="1462" name="Rettangolo 1461"/>
            <p:cNvSpPr/>
            <p:nvPr/>
          </p:nvSpPr>
          <p:spPr>
            <a:xfrm>
              <a:off x="4987925" y="404664"/>
              <a:ext cx="3904555" cy="46096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  <p:sp>
          <p:nvSpPr>
            <p:cNvPr id="1463" name="Rectangle 7852"/>
            <p:cNvSpPr>
              <a:spLocks noChangeArrowheads="1"/>
            </p:cNvSpPr>
            <p:nvPr/>
          </p:nvSpPr>
          <p:spPr bwMode="auto">
            <a:xfrm>
              <a:off x="5148063" y="548679"/>
              <a:ext cx="180000" cy="180000"/>
            </a:xfrm>
            <a:prstGeom prst="rect">
              <a:avLst/>
            </a:prstGeom>
            <a:solidFill>
              <a:srgbClr val="7030A0">
                <a:alpha val="40000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64" name="Rectangle 113"/>
            <p:cNvSpPr>
              <a:spLocks noChangeArrowheads="1"/>
            </p:cNvSpPr>
            <p:nvPr/>
          </p:nvSpPr>
          <p:spPr bwMode="auto">
            <a:xfrm>
              <a:off x="5364088" y="447336"/>
              <a:ext cx="2950038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1" i="1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Anorogenic Lamproites</a:t>
              </a:r>
              <a:endParaRPr kumimoji="0" lang="en-GB" sz="2000" b="1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1465" name="Gruppo 1464"/>
          <p:cNvGrpSpPr/>
          <p:nvPr/>
        </p:nvGrpSpPr>
        <p:grpSpPr>
          <a:xfrm>
            <a:off x="5021058" y="333375"/>
            <a:ext cx="3904555" cy="460968"/>
            <a:chOff x="4987925" y="866048"/>
            <a:chExt cx="3904555" cy="460968"/>
          </a:xfrm>
        </p:grpSpPr>
        <p:sp>
          <p:nvSpPr>
            <p:cNvPr id="1466" name="Rettangolo 1465"/>
            <p:cNvSpPr/>
            <p:nvPr/>
          </p:nvSpPr>
          <p:spPr>
            <a:xfrm>
              <a:off x="4987925" y="866048"/>
              <a:ext cx="3904555" cy="46096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  <p:sp>
          <p:nvSpPr>
            <p:cNvPr id="1467" name="Rectangle 7650"/>
            <p:cNvSpPr>
              <a:spLocks noChangeArrowheads="1"/>
            </p:cNvSpPr>
            <p:nvPr/>
          </p:nvSpPr>
          <p:spPr bwMode="auto">
            <a:xfrm>
              <a:off x="5148063" y="1011337"/>
              <a:ext cx="180000" cy="180000"/>
            </a:xfrm>
            <a:prstGeom prst="rect">
              <a:avLst/>
            </a:prstGeom>
            <a:solidFill>
              <a:srgbClr val="00B0F0">
                <a:alpha val="50196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68" name="Rectangle 113"/>
            <p:cNvSpPr>
              <a:spLocks noChangeArrowheads="1"/>
            </p:cNvSpPr>
            <p:nvPr/>
          </p:nvSpPr>
          <p:spPr bwMode="auto">
            <a:xfrm>
              <a:off x="5364088" y="895017"/>
              <a:ext cx="2645468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1" i="1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Orogenic Lamproites</a:t>
              </a:r>
              <a:endParaRPr kumimoji="0" lang="en-GB" sz="2000" b="1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1471" name="Gruppo 1470"/>
          <p:cNvGrpSpPr/>
          <p:nvPr/>
        </p:nvGrpSpPr>
        <p:grpSpPr>
          <a:xfrm>
            <a:off x="4310026" y="1018058"/>
            <a:ext cx="1504709" cy="4445193"/>
            <a:chOff x="4310026" y="1018058"/>
            <a:chExt cx="1504709" cy="4445193"/>
          </a:xfrm>
        </p:grpSpPr>
        <p:sp>
          <p:nvSpPr>
            <p:cNvPr id="1469" name="Freccia a destra 1468"/>
            <p:cNvSpPr/>
            <p:nvPr/>
          </p:nvSpPr>
          <p:spPr bwMode="auto">
            <a:xfrm>
              <a:off x="4310026" y="4838218"/>
              <a:ext cx="1504709" cy="625033"/>
            </a:xfrm>
            <a:prstGeom prst="rightArrow">
              <a:avLst/>
            </a:prstGeom>
            <a:solidFill>
              <a:srgbClr val="FFFF00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470" name="Freccia a destra 1469"/>
            <p:cNvSpPr/>
            <p:nvPr/>
          </p:nvSpPr>
          <p:spPr bwMode="auto">
            <a:xfrm>
              <a:off x="4310026" y="1018058"/>
              <a:ext cx="1504709" cy="625033"/>
            </a:xfrm>
            <a:prstGeom prst="rightArrow">
              <a:avLst/>
            </a:prstGeom>
            <a:solidFill>
              <a:srgbClr val="FFFF00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1472" name="Text Box 3"/>
          <p:cNvSpPr txBox="1">
            <a:spLocks noChangeArrowheads="1"/>
          </p:cNvSpPr>
          <p:nvPr/>
        </p:nvSpPr>
        <p:spPr bwMode="auto">
          <a:xfrm>
            <a:off x="5694743" y="4074289"/>
            <a:ext cx="2720051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tx1"/>
                </a:solidFill>
                <a:effectLst/>
                <a:latin typeface="Calibri" pitchFamily="34" charset="0"/>
              </a:rPr>
              <a:t>Peralkaline field</a:t>
            </a:r>
            <a:endParaRPr lang="en-GB" sz="4000" smtClean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grpSp>
        <p:nvGrpSpPr>
          <p:cNvPr id="1473" name="Gruppo 1472"/>
          <p:cNvGrpSpPr/>
          <p:nvPr/>
        </p:nvGrpSpPr>
        <p:grpSpPr>
          <a:xfrm rot="16200000">
            <a:off x="4525935" y="-214676"/>
            <a:ext cx="1504713" cy="5498549"/>
            <a:chOff x="4310022" y="-35298"/>
            <a:chExt cx="1504713" cy="5498549"/>
          </a:xfrm>
        </p:grpSpPr>
        <p:sp>
          <p:nvSpPr>
            <p:cNvPr id="1474" name="Freccia a destra 1473"/>
            <p:cNvSpPr/>
            <p:nvPr/>
          </p:nvSpPr>
          <p:spPr bwMode="auto">
            <a:xfrm>
              <a:off x="4310026" y="4838218"/>
              <a:ext cx="1504709" cy="625033"/>
            </a:xfrm>
            <a:prstGeom prst="rightArrow">
              <a:avLst/>
            </a:prstGeom>
            <a:solidFill>
              <a:srgbClr val="CC3300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475" name="Freccia a destra 1474"/>
            <p:cNvSpPr/>
            <p:nvPr/>
          </p:nvSpPr>
          <p:spPr bwMode="auto">
            <a:xfrm>
              <a:off x="4310022" y="-35298"/>
              <a:ext cx="1504709" cy="625033"/>
            </a:xfrm>
            <a:prstGeom prst="rightArrow">
              <a:avLst/>
            </a:prstGeom>
            <a:solidFill>
              <a:srgbClr val="CC3300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1476" name="Text Box 3"/>
          <p:cNvSpPr txBox="1">
            <a:spLocks noChangeArrowheads="1"/>
          </p:cNvSpPr>
          <p:nvPr/>
        </p:nvSpPr>
        <p:spPr bwMode="auto">
          <a:xfrm>
            <a:off x="1655177" y="836613"/>
            <a:ext cx="2720051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smtClean="0">
                <a:solidFill>
                  <a:schemeClr val="tx1"/>
                </a:solidFill>
                <a:effectLst/>
                <a:latin typeface="Calibri" pitchFamily="34" charset="0"/>
              </a:rPr>
              <a:t>Perpotassic field</a:t>
            </a:r>
            <a:endParaRPr lang="en-GB" sz="4000" smtClean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1" grpId="0" animBg="1"/>
      <p:bldP spid="42" grpId="0" animBg="1"/>
      <p:bldP spid="1472" grpId="0"/>
      <p:bldP spid="1476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o 4"/>
          <p:cNvGrpSpPr/>
          <p:nvPr/>
        </p:nvGrpSpPr>
        <p:grpSpPr>
          <a:xfrm>
            <a:off x="501650" y="1409700"/>
            <a:ext cx="8140700" cy="5104194"/>
            <a:chOff x="406401" y="596900"/>
            <a:chExt cx="8140700" cy="5104194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06401" y="1484314"/>
              <a:ext cx="8140700" cy="42167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27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07987" y="596900"/>
              <a:ext cx="8138784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169863" y="846138"/>
            <a:ext cx="2205038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7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9107" y="1402164"/>
            <a:ext cx="8705786" cy="50303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9863" y="846138"/>
            <a:ext cx="2217738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101" name="Rectangle 45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29058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9059" name="Text Box 3"/>
          <p:cNvSpPr txBox="1">
            <a:spLocks noChangeArrowheads="1"/>
          </p:cNvSpPr>
          <p:nvPr/>
        </p:nvSpPr>
        <p:spPr bwMode="auto">
          <a:xfrm>
            <a:off x="169862" y="884238"/>
            <a:ext cx="4587875" cy="490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Leucite-bearing rocks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1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44"/>
          <p:cNvGrpSpPr>
            <a:grpSpLocks/>
          </p:cNvGrpSpPr>
          <p:nvPr/>
        </p:nvGrpSpPr>
        <p:grpSpPr bwMode="auto">
          <a:xfrm>
            <a:off x="3132138" y="1484313"/>
            <a:ext cx="5795963" cy="5195887"/>
            <a:chOff x="1973" y="935"/>
            <a:chExt cx="3651" cy="3273"/>
          </a:xfrm>
          <a:effectLst/>
        </p:grpSpPr>
        <p:sp>
          <p:nvSpPr>
            <p:cNvPr id="429061" name="Freeform 5"/>
            <p:cNvSpPr>
              <a:spLocks/>
            </p:cNvSpPr>
            <p:nvPr/>
          </p:nvSpPr>
          <p:spPr bwMode="auto">
            <a:xfrm rot="10800000">
              <a:off x="2182" y="1195"/>
              <a:ext cx="3159" cy="28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2" name="Freeform 6"/>
            <p:cNvSpPr>
              <a:spLocks/>
            </p:cNvSpPr>
            <p:nvPr/>
          </p:nvSpPr>
          <p:spPr bwMode="auto">
            <a:xfrm rot="10800000">
              <a:off x="2195" y="3733"/>
              <a:ext cx="1140" cy="29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194"/>
                </a:cxn>
                <a:cxn ang="0">
                  <a:pos x="690" y="196"/>
                </a:cxn>
                <a:cxn ang="0">
                  <a:pos x="802" y="2"/>
                </a:cxn>
                <a:cxn ang="0">
                  <a:pos x="46" y="0"/>
                </a:cxn>
              </a:cxnLst>
              <a:rect l="0" t="0" r="r" b="b"/>
              <a:pathLst>
                <a:path w="802" h="196">
                  <a:moveTo>
                    <a:pt x="46" y="0"/>
                  </a:moveTo>
                  <a:lnTo>
                    <a:pt x="0" y="194"/>
                  </a:lnTo>
                  <a:lnTo>
                    <a:pt x="690" y="196"/>
                  </a:lnTo>
                  <a:lnTo>
                    <a:pt x="802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3" name="Freeform 7"/>
            <p:cNvSpPr>
              <a:spLocks/>
            </p:cNvSpPr>
            <p:nvPr/>
          </p:nvSpPr>
          <p:spPr bwMode="auto">
            <a:xfrm rot="10800000">
              <a:off x="3768" y="1179"/>
              <a:ext cx="1580" cy="284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1100" y="1899"/>
                </a:cxn>
                <a:cxn ang="0">
                  <a:pos x="1102" y="1899"/>
                </a:cxn>
                <a:cxn ang="0">
                  <a:pos x="1104" y="1901"/>
                </a:cxn>
                <a:cxn ang="0">
                  <a:pos x="1109" y="1901"/>
                </a:cxn>
                <a:cxn ang="0">
                  <a:pos x="1109" y="1899"/>
                </a:cxn>
                <a:cxn ang="0">
                  <a:pos x="1111" y="1897"/>
                </a:cxn>
                <a:cxn ang="0">
                  <a:pos x="1111" y="1891"/>
                </a:cxn>
                <a:cxn ang="0">
                  <a:pos x="12" y="2"/>
                </a:cxn>
              </a:cxnLst>
              <a:rect l="0" t="0" r="r" b="b"/>
              <a:pathLst>
                <a:path w="1111" h="1901">
                  <a:moveTo>
                    <a:pt x="12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1100" y="1899"/>
                  </a:lnTo>
                  <a:lnTo>
                    <a:pt x="1102" y="1899"/>
                  </a:lnTo>
                  <a:lnTo>
                    <a:pt x="1104" y="1901"/>
                  </a:lnTo>
                  <a:lnTo>
                    <a:pt x="1109" y="1901"/>
                  </a:lnTo>
                  <a:lnTo>
                    <a:pt x="1109" y="1899"/>
                  </a:lnTo>
                  <a:lnTo>
                    <a:pt x="1111" y="1897"/>
                  </a:lnTo>
                  <a:lnTo>
                    <a:pt x="1111" y="1891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4" name="Freeform 8"/>
            <p:cNvSpPr>
              <a:spLocks/>
            </p:cNvSpPr>
            <p:nvPr/>
          </p:nvSpPr>
          <p:spPr bwMode="auto">
            <a:xfrm rot="10800000">
              <a:off x="2172" y="1179"/>
              <a:ext cx="1612" cy="2844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0" y="1897"/>
                </a:cxn>
                <a:cxn ang="0">
                  <a:pos x="2" y="1899"/>
                </a:cxn>
                <a:cxn ang="0">
                  <a:pos x="2" y="1901"/>
                </a:cxn>
                <a:cxn ang="0">
                  <a:pos x="8" y="1901"/>
                </a:cxn>
                <a:cxn ang="0">
                  <a:pos x="9" y="1899"/>
                </a:cxn>
                <a:cxn ang="0">
                  <a:pos x="11" y="1899"/>
                </a:cxn>
                <a:cxn ang="0">
                  <a:pos x="1134" y="9"/>
                </a:cxn>
                <a:cxn ang="0">
                  <a:pos x="1134" y="4"/>
                </a:cxn>
                <a:cxn ang="0">
                  <a:pos x="1132" y="2"/>
                </a:cxn>
                <a:cxn ang="0">
                  <a:pos x="1132" y="0"/>
                </a:cxn>
                <a:cxn ang="0">
                  <a:pos x="1126" y="0"/>
                </a:cxn>
                <a:cxn ang="0">
                  <a:pos x="1124" y="2"/>
                </a:cxn>
                <a:cxn ang="0">
                  <a:pos x="1122" y="2"/>
                </a:cxn>
                <a:cxn ang="0">
                  <a:pos x="0" y="1891"/>
                </a:cxn>
              </a:cxnLst>
              <a:rect l="0" t="0" r="r" b="b"/>
              <a:pathLst>
                <a:path w="1134" h="1901">
                  <a:moveTo>
                    <a:pt x="0" y="1891"/>
                  </a:moveTo>
                  <a:lnTo>
                    <a:pt x="0" y="1897"/>
                  </a:lnTo>
                  <a:lnTo>
                    <a:pt x="2" y="1899"/>
                  </a:lnTo>
                  <a:lnTo>
                    <a:pt x="2" y="1901"/>
                  </a:lnTo>
                  <a:lnTo>
                    <a:pt x="8" y="1901"/>
                  </a:lnTo>
                  <a:lnTo>
                    <a:pt x="9" y="1899"/>
                  </a:lnTo>
                  <a:lnTo>
                    <a:pt x="11" y="1899"/>
                  </a:lnTo>
                  <a:lnTo>
                    <a:pt x="1134" y="9"/>
                  </a:lnTo>
                  <a:lnTo>
                    <a:pt x="1134" y="4"/>
                  </a:lnTo>
                  <a:lnTo>
                    <a:pt x="1132" y="2"/>
                  </a:lnTo>
                  <a:lnTo>
                    <a:pt x="1132" y="0"/>
                  </a:lnTo>
                  <a:lnTo>
                    <a:pt x="1126" y="0"/>
                  </a:lnTo>
                  <a:lnTo>
                    <a:pt x="1124" y="2"/>
                  </a:lnTo>
                  <a:lnTo>
                    <a:pt x="1122" y="2"/>
                  </a:lnTo>
                  <a:lnTo>
                    <a:pt x="0" y="18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5" name="Freeform 9"/>
            <p:cNvSpPr>
              <a:spLocks/>
            </p:cNvSpPr>
            <p:nvPr/>
          </p:nvSpPr>
          <p:spPr bwMode="auto">
            <a:xfrm rot="10800000">
              <a:off x="2341" y="3721"/>
              <a:ext cx="2849" cy="1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4" y="11"/>
                </a:cxn>
                <a:cxn ang="0">
                  <a:pos x="2002" y="11"/>
                </a:cxn>
                <a:cxn ang="0">
                  <a:pos x="2002" y="9"/>
                </a:cxn>
                <a:cxn ang="0">
                  <a:pos x="2004" y="9"/>
                </a:cxn>
                <a:cxn ang="0">
                  <a:pos x="2004" y="3"/>
                </a:cxn>
                <a:cxn ang="0">
                  <a:pos x="2002" y="1"/>
                </a:cxn>
                <a:cxn ang="0">
                  <a:pos x="2002" y="0"/>
                </a:cxn>
                <a:cxn ang="0">
                  <a:pos x="1998" y="0"/>
                </a:cxn>
                <a:cxn ang="0">
                  <a:pos x="6" y="0"/>
                </a:cxn>
              </a:cxnLst>
              <a:rect l="0" t="0" r="r" b="b"/>
              <a:pathLst>
                <a:path w="2004" h="11">
                  <a:moveTo>
                    <a:pt x="6" y="0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2002" y="11"/>
                  </a:lnTo>
                  <a:lnTo>
                    <a:pt x="2002" y="9"/>
                  </a:lnTo>
                  <a:lnTo>
                    <a:pt x="2004" y="9"/>
                  </a:lnTo>
                  <a:lnTo>
                    <a:pt x="2004" y="3"/>
                  </a:lnTo>
                  <a:lnTo>
                    <a:pt x="2002" y="1"/>
                  </a:lnTo>
                  <a:lnTo>
                    <a:pt x="2002" y="0"/>
                  </a:lnTo>
                  <a:lnTo>
                    <a:pt x="199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6" name="Freeform 10"/>
            <p:cNvSpPr>
              <a:spLocks/>
            </p:cNvSpPr>
            <p:nvPr/>
          </p:nvSpPr>
          <p:spPr bwMode="auto">
            <a:xfrm rot="10800000">
              <a:off x="3144" y="2296"/>
              <a:ext cx="1256" cy="1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4" y="11"/>
                </a:cxn>
                <a:cxn ang="0">
                  <a:pos x="881" y="11"/>
                </a:cxn>
                <a:cxn ang="0">
                  <a:pos x="881" y="9"/>
                </a:cxn>
                <a:cxn ang="0">
                  <a:pos x="883" y="9"/>
                </a:cxn>
                <a:cxn ang="0">
                  <a:pos x="883" y="3"/>
                </a:cxn>
                <a:cxn ang="0">
                  <a:pos x="881" y="2"/>
                </a:cxn>
                <a:cxn ang="0">
                  <a:pos x="881" y="0"/>
                </a:cxn>
                <a:cxn ang="0">
                  <a:pos x="878" y="0"/>
                </a:cxn>
                <a:cxn ang="0">
                  <a:pos x="6" y="0"/>
                </a:cxn>
              </a:cxnLst>
              <a:rect l="0" t="0" r="r" b="b"/>
              <a:pathLst>
                <a:path w="883" h="11">
                  <a:moveTo>
                    <a:pt x="6" y="0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881" y="11"/>
                  </a:lnTo>
                  <a:lnTo>
                    <a:pt x="881" y="9"/>
                  </a:lnTo>
                  <a:lnTo>
                    <a:pt x="883" y="9"/>
                  </a:lnTo>
                  <a:lnTo>
                    <a:pt x="883" y="3"/>
                  </a:lnTo>
                  <a:lnTo>
                    <a:pt x="881" y="2"/>
                  </a:lnTo>
                  <a:lnTo>
                    <a:pt x="881" y="0"/>
                  </a:lnTo>
                  <a:lnTo>
                    <a:pt x="87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7" name="Freeform 11"/>
            <p:cNvSpPr>
              <a:spLocks/>
            </p:cNvSpPr>
            <p:nvPr/>
          </p:nvSpPr>
          <p:spPr bwMode="auto">
            <a:xfrm rot="10800000">
              <a:off x="4246" y="3722"/>
              <a:ext cx="64" cy="299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34" y="196"/>
                </a:cxn>
                <a:cxn ang="0">
                  <a:pos x="38" y="200"/>
                </a:cxn>
                <a:cxn ang="0">
                  <a:pos x="42" y="200"/>
                </a:cxn>
                <a:cxn ang="0">
                  <a:pos x="45" y="196"/>
                </a:cxn>
                <a:cxn ang="0">
                  <a:pos x="45" y="192"/>
                </a:cxn>
                <a:cxn ang="0">
                  <a:pos x="12" y="4"/>
                </a:cxn>
              </a:cxnLst>
              <a:rect l="0" t="0" r="r" b="b"/>
              <a:pathLst>
                <a:path w="45" h="200">
                  <a:moveTo>
                    <a:pt x="12" y="4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34" y="196"/>
                  </a:lnTo>
                  <a:lnTo>
                    <a:pt x="38" y="200"/>
                  </a:lnTo>
                  <a:lnTo>
                    <a:pt x="42" y="200"/>
                  </a:lnTo>
                  <a:lnTo>
                    <a:pt x="45" y="196"/>
                  </a:lnTo>
                  <a:lnTo>
                    <a:pt x="45" y="19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8" name="Freeform 12"/>
            <p:cNvSpPr>
              <a:spLocks/>
            </p:cNvSpPr>
            <p:nvPr/>
          </p:nvSpPr>
          <p:spPr bwMode="auto">
            <a:xfrm rot="10800000">
              <a:off x="3262" y="3728"/>
              <a:ext cx="80" cy="293"/>
            </a:xfrm>
            <a:custGeom>
              <a:avLst/>
              <a:gdLst/>
              <a:ahLst/>
              <a:cxnLst>
                <a:cxn ang="0">
                  <a:pos x="56" y="7"/>
                </a:cxn>
                <a:cxn ang="0">
                  <a:pos x="56" y="2"/>
                </a:cxn>
                <a:cxn ang="0">
                  <a:pos x="54" y="2"/>
                </a:cxn>
                <a:cxn ang="0">
                  <a:pos x="52" y="0"/>
                </a:cxn>
                <a:cxn ang="0">
                  <a:pos x="47" y="0"/>
                </a:cxn>
                <a:cxn ang="0">
                  <a:pos x="47" y="2"/>
                </a:cxn>
                <a:cxn ang="0">
                  <a:pos x="45" y="4"/>
                </a:cxn>
                <a:cxn ang="0">
                  <a:pos x="0" y="189"/>
                </a:cxn>
                <a:cxn ang="0">
                  <a:pos x="0" y="194"/>
                </a:cxn>
                <a:cxn ang="0">
                  <a:pos x="2" y="194"/>
                </a:cxn>
                <a:cxn ang="0">
                  <a:pos x="4" y="196"/>
                </a:cxn>
                <a:cxn ang="0">
                  <a:pos x="9" y="196"/>
                </a:cxn>
                <a:cxn ang="0">
                  <a:pos x="9" y="194"/>
                </a:cxn>
                <a:cxn ang="0">
                  <a:pos x="11" y="192"/>
                </a:cxn>
                <a:cxn ang="0">
                  <a:pos x="56" y="7"/>
                </a:cxn>
              </a:cxnLst>
              <a:rect l="0" t="0" r="r" b="b"/>
              <a:pathLst>
                <a:path w="56" h="196">
                  <a:moveTo>
                    <a:pt x="56" y="7"/>
                  </a:moveTo>
                  <a:lnTo>
                    <a:pt x="56" y="2"/>
                  </a:lnTo>
                  <a:lnTo>
                    <a:pt x="54" y="2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4"/>
                  </a:lnTo>
                  <a:lnTo>
                    <a:pt x="0" y="189"/>
                  </a:lnTo>
                  <a:lnTo>
                    <a:pt x="0" y="194"/>
                  </a:lnTo>
                  <a:lnTo>
                    <a:pt x="2" y="194"/>
                  </a:lnTo>
                  <a:lnTo>
                    <a:pt x="4" y="196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11" y="192"/>
                  </a:lnTo>
                  <a:lnTo>
                    <a:pt x="5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9" name="Rectangle 13"/>
            <p:cNvSpPr>
              <a:spLocks noChangeArrowheads="1"/>
            </p:cNvSpPr>
            <p:nvPr/>
          </p:nvSpPr>
          <p:spPr bwMode="auto">
            <a:xfrm>
              <a:off x="4297" y="3818"/>
              <a:ext cx="999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Foid-bearing</a:t>
              </a:r>
              <a:r>
                <a:rPr lang="en-GB" sz="2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Trachyte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0" name="Rectangle 14"/>
            <p:cNvSpPr>
              <a:spLocks noChangeArrowheads="1"/>
            </p:cNvSpPr>
            <p:nvPr/>
          </p:nvSpPr>
          <p:spPr bwMode="auto">
            <a:xfrm>
              <a:off x="3208" y="3801"/>
              <a:ext cx="1133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Foid-bearing</a:t>
              </a:r>
              <a:r>
                <a:rPr lang="en-GB" sz="2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Latite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1" name="Rectangle 15"/>
            <p:cNvSpPr>
              <a:spLocks noChangeArrowheads="1"/>
            </p:cNvSpPr>
            <p:nvPr/>
          </p:nvSpPr>
          <p:spPr bwMode="auto">
            <a:xfrm>
              <a:off x="4047" y="1149"/>
              <a:ext cx="565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lnSpc>
                  <a:spcPct val="80000"/>
                </a:lnSpc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2" name="Rectangle 16"/>
            <p:cNvSpPr>
              <a:spLocks noChangeArrowheads="1"/>
            </p:cNvSpPr>
            <p:nvPr/>
          </p:nvSpPr>
          <p:spPr bwMode="auto">
            <a:xfrm>
              <a:off x="5204" y="3602"/>
              <a:ext cx="15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3" name="Rectangle 17"/>
            <p:cNvSpPr>
              <a:spLocks noChangeArrowheads="1"/>
            </p:cNvSpPr>
            <p:nvPr/>
          </p:nvSpPr>
          <p:spPr bwMode="auto">
            <a:xfrm>
              <a:off x="4457" y="2171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4" name="Rectangle 18"/>
            <p:cNvSpPr>
              <a:spLocks noChangeArrowheads="1"/>
            </p:cNvSpPr>
            <p:nvPr/>
          </p:nvSpPr>
          <p:spPr bwMode="auto">
            <a:xfrm>
              <a:off x="2965" y="2202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5" name="Rectangle 19"/>
            <p:cNvSpPr>
              <a:spLocks noChangeArrowheads="1"/>
            </p:cNvSpPr>
            <p:nvPr/>
          </p:nvSpPr>
          <p:spPr bwMode="auto">
            <a:xfrm>
              <a:off x="2136" y="3617"/>
              <a:ext cx="15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6" name="Rectangle 20"/>
            <p:cNvSpPr>
              <a:spLocks noChangeArrowheads="1"/>
            </p:cNvSpPr>
            <p:nvPr/>
          </p:nvSpPr>
          <p:spPr bwMode="auto">
            <a:xfrm>
              <a:off x="3740" y="935"/>
              <a:ext cx="104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7" name="Rectangle 21"/>
            <p:cNvSpPr>
              <a:spLocks noChangeArrowheads="1"/>
            </p:cNvSpPr>
            <p:nvPr/>
          </p:nvSpPr>
          <p:spPr bwMode="auto">
            <a:xfrm>
              <a:off x="5389" y="3917"/>
              <a:ext cx="235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AF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8" name="Rectangle 22"/>
            <p:cNvSpPr>
              <a:spLocks noChangeArrowheads="1"/>
            </p:cNvSpPr>
            <p:nvPr/>
          </p:nvSpPr>
          <p:spPr bwMode="auto">
            <a:xfrm>
              <a:off x="1973" y="3937"/>
              <a:ext cx="169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Pl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9" name="Rectangle 23"/>
            <p:cNvSpPr>
              <a:spLocks noChangeArrowheads="1"/>
            </p:cNvSpPr>
            <p:nvPr/>
          </p:nvSpPr>
          <p:spPr bwMode="auto">
            <a:xfrm>
              <a:off x="2356" y="3833"/>
              <a:ext cx="729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1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Andesite/Basalt</a:t>
              </a:r>
              <a:endParaRPr lang="en-GB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80" name="Rectangle 24"/>
            <p:cNvSpPr>
              <a:spLocks noChangeArrowheads="1"/>
            </p:cNvSpPr>
            <p:nvPr/>
          </p:nvSpPr>
          <p:spPr bwMode="auto">
            <a:xfrm>
              <a:off x="4804" y="2791"/>
              <a:ext cx="631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Phonolite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81" name="Rectangle 25"/>
            <p:cNvSpPr>
              <a:spLocks noChangeArrowheads="1"/>
            </p:cNvSpPr>
            <p:nvPr/>
          </p:nvSpPr>
          <p:spPr bwMode="auto">
            <a:xfrm>
              <a:off x="1987" y="2698"/>
              <a:ext cx="605" cy="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Tephrite/</a:t>
              </a:r>
            </a:p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Basanite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82" name="Freeform 26"/>
            <p:cNvSpPr>
              <a:spLocks/>
            </p:cNvSpPr>
            <p:nvPr/>
          </p:nvSpPr>
          <p:spPr bwMode="auto">
            <a:xfrm rot="10800000">
              <a:off x="2616" y="2301"/>
              <a:ext cx="634" cy="1432"/>
            </a:xfrm>
            <a:custGeom>
              <a:avLst/>
              <a:gdLst/>
              <a:ahLst/>
              <a:cxnLst>
                <a:cxn ang="0">
                  <a:pos x="558" y="0"/>
                </a:cxn>
                <a:cxn ang="0">
                  <a:pos x="0" y="1192"/>
                </a:cxn>
                <a:cxn ang="0">
                  <a:pos x="8" y="1196"/>
                </a:cxn>
                <a:cxn ang="0">
                  <a:pos x="566" y="4"/>
                </a:cxn>
                <a:cxn ang="0">
                  <a:pos x="558" y="0"/>
                </a:cxn>
              </a:cxnLst>
              <a:rect l="0" t="0" r="r" b="b"/>
              <a:pathLst>
                <a:path w="566" h="1196">
                  <a:moveTo>
                    <a:pt x="558" y="0"/>
                  </a:moveTo>
                  <a:lnTo>
                    <a:pt x="0" y="1192"/>
                  </a:lnTo>
                  <a:lnTo>
                    <a:pt x="8" y="1196"/>
                  </a:lnTo>
                  <a:lnTo>
                    <a:pt x="566" y="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3" name="Freeform 27"/>
            <p:cNvSpPr>
              <a:spLocks/>
            </p:cNvSpPr>
            <p:nvPr/>
          </p:nvSpPr>
          <p:spPr bwMode="auto">
            <a:xfrm rot="10800000">
              <a:off x="4275" y="2304"/>
              <a:ext cx="644" cy="144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64" y="1194"/>
                </a:cxn>
                <a:cxn ang="0">
                  <a:pos x="571" y="1190"/>
                </a:cxn>
                <a:cxn ang="0">
                  <a:pos x="8" y="0"/>
                </a:cxn>
                <a:cxn ang="0">
                  <a:pos x="0" y="3"/>
                </a:cxn>
              </a:cxnLst>
              <a:rect l="0" t="0" r="r" b="b"/>
              <a:pathLst>
                <a:path w="571" h="1194">
                  <a:moveTo>
                    <a:pt x="0" y="3"/>
                  </a:moveTo>
                  <a:lnTo>
                    <a:pt x="564" y="1194"/>
                  </a:lnTo>
                  <a:lnTo>
                    <a:pt x="571" y="1190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4" name="Line 28"/>
            <p:cNvSpPr>
              <a:spLocks noChangeShapeType="1"/>
            </p:cNvSpPr>
            <p:nvPr/>
          </p:nvSpPr>
          <p:spPr bwMode="auto">
            <a:xfrm rot="10800000">
              <a:off x="3262" y="4023"/>
              <a:ext cx="2079" cy="0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5" name="Rectangle 29"/>
            <p:cNvSpPr>
              <a:spLocks noChangeArrowheads="1"/>
            </p:cNvSpPr>
            <p:nvPr/>
          </p:nvSpPr>
          <p:spPr bwMode="auto">
            <a:xfrm>
              <a:off x="3815" y="3021"/>
              <a:ext cx="767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just"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Tephri-Phonolite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86" name="Rectangle 30"/>
            <p:cNvSpPr>
              <a:spLocks noChangeArrowheads="1"/>
            </p:cNvSpPr>
            <p:nvPr/>
          </p:nvSpPr>
          <p:spPr bwMode="auto">
            <a:xfrm>
              <a:off x="3096" y="2703"/>
              <a:ext cx="563" cy="9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dirty="0" err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</a:t>
              </a:r>
              <a:r>
                <a:rPr lang="en-GB" sz="20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-</a:t>
              </a:r>
            </a:p>
            <a:p>
              <a:pPr>
                <a:defRPr/>
              </a:pPr>
              <a:r>
                <a:rPr lang="en-GB" sz="20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Tephrite</a:t>
              </a:r>
            </a:p>
            <a:p>
              <a:pPr>
                <a:defRPr/>
              </a:pPr>
              <a:endParaRPr lang="en-GB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  <a:p>
              <a:pPr>
                <a:defRPr/>
              </a:pPr>
              <a:r>
                <a:rPr lang="en-GB" sz="2000" dirty="0" err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</a:t>
              </a:r>
              <a:r>
                <a:rPr lang="en-GB" sz="20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-</a:t>
              </a:r>
            </a:p>
            <a:p>
              <a:pPr>
                <a:defRPr/>
              </a:pPr>
              <a:r>
                <a:rPr lang="en-GB" sz="20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Basanite</a:t>
              </a:r>
              <a:endPara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87" name="Line 31"/>
            <p:cNvSpPr>
              <a:spLocks noChangeShapeType="1"/>
            </p:cNvSpPr>
            <p:nvPr/>
          </p:nvSpPr>
          <p:spPr bwMode="auto">
            <a:xfrm>
              <a:off x="3558" y="1557"/>
              <a:ext cx="42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8" name="Line 32"/>
            <p:cNvSpPr>
              <a:spLocks noChangeShapeType="1"/>
            </p:cNvSpPr>
            <p:nvPr/>
          </p:nvSpPr>
          <p:spPr bwMode="auto">
            <a:xfrm flipV="1">
              <a:off x="3781" y="1569"/>
              <a:ext cx="0" cy="21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9" name="Rectangle 33"/>
            <p:cNvSpPr>
              <a:spLocks noChangeArrowheads="1"/>
            </p:cNvSpPr>
            <p:nvPr/>
          </p:nvSpPr>
          <p:spPr bwMode="auto">
            <a:xfrm>
              <a:off x="4289" y="1649"/>
              <a:ext cx="824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just"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Phonolitic</a:t>
              </a:r>
              <a:r>
                <a:rPr lang="en-GB" sz="2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0" name="Rectangle 34"/>
            <p:cNvSpPr>
              <a:spLocks noChangeArrowheads="1"/>
            </p:cNvSpPr>
            <p:nvPr/>
          </p:nvSpPr>
          <p:spPr bwMode="auto">
            <a:xfrm>
              <a:off x="2596" y="1650"/>
              <a:ext cx="694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just"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Tephritic</a:t>
              </a:r>
              <a:r>
                <a:rPr lang="en-GB" sz="2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1" name="Rectangle 35"/>
            <p:cNvSpPr>
              <a:spLocks noChangeArrowheads="1"/>
            </p:cNvSpPr>
            <p:nvPr/>
          </p:nvSpPr>
          <p:spPr bwMode="auto">
            <a:xfrm>
              <a:off x="4039" y="1433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2" name="Rectangle 36"/>
            <p:cNvSpPr>
              <a:spLocks noChangeArrowheads="1"/>
            </p:cNvSpPr>
            <p:nvPr/>
          </p:nvSpPr>
          <p:spPr bwMode="auto">
            <a:xfrm>
              <a:off x="3316" y="1429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3" name="Line 37"/>
            <p:cNvSpPr>
              <a:spLocks noChangeShapeType="1"/>
            </p:cNvSpPr>
            <p:nvPr/>
          </p:nvSpPr>
          <p:spPr bwMode="auto">
            <a:xfrm>
              <a:off x="2200" y="4020"/>
              <a:ext cx="3129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4" name="Line 38"/>
            <p:cNvSpPr>
              <a:spLocks noChangeShapeType="1"/>
            </p:cNvSpPr>
            <p:nvPr/>
          </p:nvSpPr>
          <p:spPr bwMode="auto">
            <a:xfrm flipH="1">
              <a:off x="3798" y="1252"/>
              <a:ext cx="209" cy="15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5" name="Line 39"/>
            <p:cNvSpPr>
              <a:spLocks noChangeShapeType="1"/>
            </p:cNvSpPr>
            <p:nvPr/>
          </p:nvSpPr>
          <p:spPr bwMode="auto">
            <a:xfrm flipH="1">
              <a:off x="4032" y="1837"/>
              <a:ext cx="234" cy="141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6" name="Line 40"/>
            <p:cNvSpPr>
              <a:spLocks noChangeShapeType="1"/>
            </p:cNvSpPr>
            <p:nvPr/>
          </p:nvSpPr>
          <p:spPr bwMode="auto">
            <a:xfrm>
              <a:off x="3214" y="1853"/>
              <a:ext cx="284" cy="15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7" name="Line 41"/>
            <p:cNvSpPr>
              <a:spLocks noChangeShapeType="1"/>
            </p:cNvSpPr>
            <p:nvPr/>
          </p:nvSpPr>
          <p:spPr bwMode="auto">
            <a:xfrm flipH="1">
              <a:off x="4717" y="2897"/>
              <a:ext cx="91" cy="192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8" name="Line 42"/>
            <p:cNvSpPr>
              <a:spLocks noChangeShapeType="1"/>
            </p:cNvSpPr>
            <p:nvPr/>
          </p:nvSpPr>
          <p:spPr bwMode="auto">
            <a:xfrm>
              <a:off x="2630" y="2938"/>
              <a:ext cx="125" cy="167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429099" name="Text Box 43"/>
          <p:cNvSpPr txBox="1">
            <a:spLocks noChangeArrowheads="1"/>
          </p:cNvSpPr>
          <p:nvPr/>
        </p:nvSpPr>
        <p:spPr bwMode="auto">
          <a:xfrm>
            <a:off x="0" y="6130925"/>
            <a:ext cx="2346325" cy="2915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 Maitre (Ed.) 1989.</a:t>
            </a:r>
            <a:endParaRPr lang="en-GB" sz="1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5" name="Text Box 3"/>
          <p:cNvSpPr txBox="1">
            <a:spLocks noChangeArrowheads="1"/>
          </p:cNvSpPr>
          <p:nvPr/>
        </p:nvSpPr>
        <p:spPr bwMode="auto">
          <a:xfrm>
            <a:off x="312738" y="1497013"/>
            <a:ext cx="3749675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They are classified according to the </a:t>
            </a:r>
            <a:r>
              <a:rPr lang="en-GB" sz="36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Streckeisen</a:t>
            </a: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Diagram (APF). </a:t>
            </a:r>
            <a:endParaRPr lang="en-GB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9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29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9059" grpId="0"/>
      <p:bldP spid="429099" grpId="0"/>
      <p:bldP spid="4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uppo 25"/>
          <p:cNvGrpSpPr/>
          <p:nvPr/>
        </p:nvGrpSpPr>
        <p:grpSpPr>
          <a:xfrm>
            <a:off x="0" y="900430"/>
            <a:ext cx="9144000" cy="5957570"/>
            <a:chOff x="0" y="900430"/>
            <a:chExt cx="9144000" cy="5957570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 t="9265" b="2633"/>
            <a:stretch>
              <a:fillRect/>
            </a:stretch>
          </p:blipFill>
          <p:spPr bwMode="auto">
            <a:xfrm>
              <a:off x="0" y="908050"/>
              <a:ext cx="9144000" cy="5949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cxnSp>
          <p:nvCxnSpPr>
            <p:cNvPr id="24" name="Connettore 1 23"/>
            <p:cNvCxnSpPr/>
            <p:nvPr/>
          </p:nvCxnSpPr>
          <p:spPr bwMode="auto">
            <a:xfrm>
              <a:off x="6070759" y="1217771"/>
              <a:ext cx="604837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" name="CasellaDiTesto 24"/>
            <p:cNvSpPr txBox="1"/>
            <p:nvPr/>
          </p:nvSpPr>
          <p:spPr>
            <a:xfrm>
              <a:off x="5963920" y="900430"/>
              <a:ext cx="8051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 smtClean="0">
                  <a:solidFill>
                    <a:schemeClr val="tx1"/>
                  </a:solidFill>
                  <a:effectLst/>
                  <a:latin typeface="Calibri" pitchFamily="34" charset="0"/>
                </a:rPr>
                <a:t>15 km</a:t>
              </a:r>
              <a:endParaRPr lang="en-GB" dirty="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</p:grpSp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711200" y="61913"/>
            <a:ext cx="8432800" cy="174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lnSpc>
                <a:spcPct val="90000"/>
              </a:lnSpc>
              <a:defRPr/>
            </a:pPr>
            <a:r>
              <a:rPr lang="en-GB" sz="5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+mn-cs"/>
              </a:rPr>
              <a:t>Introduction to the course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+mn-cs"/>
            </a:endParaRPr>
          </a:p>
        </p:txBody>
      </p:sp>
      <p:sp>
        <p:nvSpPr>
          <p:cNvPr id="12" name="Stella a 5 punte 11"/>
          <p:cNvSpPr/>
          <p:nvPr/>
        </p:nvSpPr>
        <p:spPr bwMode="auto">
          <a:xfrm>
            <a:off x="4231893" y="4684180"/>
            <a:ext cx="252000" cy="252000"/>
          </a:xfrm>
          <a:prstGeom prst="star5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" name="Stella a 5 punte 12"/>
          <p:cNvSpPr/>
          <p:nvPr/>
        </p:nvSpPr>
        <p:spPr bwMode="auto">
          <a:xfrm>
            <a:off x="2099999" y="3716070"/>
            <a:ext cx="252000" cy="252000"/>
          </a:xfrm>
          <a:prstGeom prst="star5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4" name="Stella a 5 punte 13"/>
          <p:cNvSpPr/>
          <p:nvPr/>
        </p:nvSpPr>
        <p:spPr bwMode="auto">
          <a:xfrm>
            <a:off x="3410639" y="976630"/>
            <a:ext cx="252000" cy="252000"/>
          </a:xfrm>
          <a:prstGeom prst="star5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5" name="CasellaDiTesto 14"/>
          <p:cNvSpPr txBox="1"/>
          <p:nvPr/>
        </p:nvSpPr>
        <p:spPr>
          <a:xfrm>
            <a:off x="2362200" y="841375"/>
            <a:ext cx="11049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Airport</a:t>
            </a:r>
            <a:endParaRPr lang="en-GB" sz="2400" b="1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" name="CasellaDiTesto 16"/>
          <p:cNvSpPr txBox="1"/>
          <p:nvPr/>
        </p:nvSpPr>
        <p:spPr>
          <a:xfrm>
            <a:off x="3848100" y="4270375"/>
            <a:ext cx="1162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Hegau</a:t>
            </a:r>
            <a:endParaRPr lang="en-GB" sz="2400" b="1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" name="CasellaDiTesto 17"/>
          <p:cNvSpPr txBox="1"/>
          <p:nvPr/>
        </p:nvSpPr>
        <p:spPr>
          <a:xfrm>
            <a:off x="1314450" y="3308350"/>
            <a:ext cx="1600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Kaiserstuhl</a:t>
            </a:r>
            <a:endParaRPr lang="en-GB" sz="2400" b="1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cxnSp>
        <p:nvCxnSpPr>
          <p:cNvPr id="21" name="Connettore 1 20"/>
          <p:cNvCxnSpPr/>
          <p:nvPr/>
        </p:nvCxnSpPr>
        <p:spPr bwMode="auto">
          <a:xfrm>
            <a:off x="1635919" y="3259931"/>
            <a:ext cx="604837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7" name="Stella a 5 punte 26"/>
          <p:cNvSpPr/>
          <p:nvPr/>
        </p:nvSpPr>
        <p:spPr bwMode="auto">
          <a:xfrm>
            <a:off x="5067989" y="1831763"/>
            <a:ext cx="252000" cy="252000"/>
          </a:xfrm>
          <a:prstGeom prst="star5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1" name="CasellaDiTesto 30"/>
          <p:cNvSpPr txBox="1"/>
          <p:nvPr/>
        </p:nvSpPr>
        <p:spPr>
          <a:xfrm>
            <a:off x="4019550" y="1696508"/>
            <a:ext cx="11049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Airport</a:t>
            </a:r>
            <a:endParaRPr lang="en-GB" sz="2400" b="1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2" name="Stella a 5 punte 31"/>
          <p:cNvSpPr/>
          <p:nvPr/>
        </p:nvSpPr>
        <p:spPr bwMode="auto">
          <a:xfrm>
            <a:off x="1901456" y="5269230"/>
            <a:ext cx="252000" cy="252000"/>
          </a:xfrm>
          <a:prstGeom prst="star5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3" name="CasellaDiTesto 32"/>
          <p:cNvSpPr txBox="1"/>
          <p:nvPr/>
        </p:nvSpPr>
        <p:spPr>
          <a:xfrm>
            <a:off x="1016000" y="4854573"/>
            <a:ext cx="1727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 smtClean="0">
                <a:solidFill>
                  <a:schemeClr val="tx1"/>
                </a:solidFill>
                <a:effectLst/>
                <a:latin typeface="Calibri" pitchFamily="34" charset="0"/>
              </a:rPr>
              <a:t>By mini-bus</a:t>
            </a:r>
            <a:endParaRPr lang="en-GB" sz="2400" b="1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4486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5" grpId="0"/>
      <p:bldP spid="17" grpId="0"/>
      <p:bldP spid="18" grpId="0"/>
      <p:bldP spid="27" grpId="0" animBg="1"/>
      <p:bldP spid="31" grpId="0"/>
      <p:bldP spid="32" grpId="0" animBg="1"/>
      <p:bldP spid="33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101" name="Rectangle 45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29058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9059" name="Text Box 3"/>
          <p:cNvSpPr txBox="1">
            <a:spLocks noChangeArrowheads="1"/>
          </p:cNvSpPr>
          <p:nvPr/>
        </p:nvSpPr>
        <p:spPr bwMode="auto">
          <a:xfrm>
            <a:off x="169863" y="884238"/>
            <a:ext cx="5281612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Two types of “Leucitites”</a:t>
            </a:r>
            <a:endParaRPr lang="en-GB" sz="1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55301" name="Group 44"/>
          <p:cNvGrpSpPr>
            <a:grpSpLocks/>
          </p:cNvGrpSpPr>
          <p:nvPr/>
        </p:nvGrpSpPr>
        <p:grpSpPr bwMode="auto">
          <a:xfrm>
            <a:off x="3132138" y="1484313"/>
            <a:ext cx="5795963" cy="5195887"/>
            <a:chOff x="1973" y="935"/>
            <a:chExt cx="3651" cy="3273"/>
          </a:xfrm>
          <a:effectLst/>
        </p:grpSpPr>
        <p:sp>
          <p:nvSpPr>
            <p:cNvPr id="429061" name="Freeform 5"/>
            <p:cNvSpPr>
              <a:spLocks/>
            </p:cNvSpPr>
            <p:nvPr/>
          </p:nvSpPr>
          <p:spPr bwMode="auto">
            <a:xfrm rot="10800000">
              <a:off x="2182" y="1195"/>
              <a:ext cx="3159" cy="28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2" name="Freeform 6"/>
            <p:cNvSpPr>
              <a:spLocks/>
            </p:cNvSpPr>
            <p:nvPr/>
          </p:nvSpPr>
          <p:spPr bwMode="auto">
            <a:xfrm rot="10800000">
              <a:off x="2195" y="3733"/>
              <a:ext cx="1140" cy="29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194"/>
                </a:cxn>
                <a:cxn ang="0">
                  <a:pos x="690" y="196"/>
                </a:cxn>
                <a:cxn ang="0">
                  <a:pos x="802" y="2"/>
                </a:cxn>
                <a:cxn ang="0">
                  <a:pos x="46" y="0"/>
                </a:cxn>
              </a:cxnLst>
              <a:rect l="0" t="0" r="r" b="b"/>
              <a:pathLst>
                <a:path w="802" h="196">
                  <a:moveTo>
                    <a:pt x="46" y="0"/>
                  </a:moveTo>
                  <a:lnTo>
                    <a:pt x="0" y="194"/>
                  </a:lnTo>
                  <a:lnTo>
                    <a:pt x="690" y="196"/>
                  </a:lnTo>
                  <a:lnTo>
                    <a:pt x="802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3" name="Freeform 7"/>
            <p:cNvSpPr>
              <a:spLocks/>
            </p:cNvSpPr>
            <p:nvPr/>
          </p:nvSpPr>
          <p:spPr bwMode="auto">
            <a:xfrm rot="10800000">
              <a:off x="3768" y="1179"/>
              <a:ext cx="1580" cy="284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1100" y="1899"/>
                </a:cxn>
                <a:cxn ang="0">
                  <a:pos x="1102" y="1899"/>
                </a:cxn>
                <a:cxn ang="0">
                  <a:pos x="1104" y="1901"/>
                </a:cxn>
                <a:cxn ang="0">
                  <a:pos x="1109" y="1901"/>
                </a:cxn>
                <a:cxn ang="0">
                  <a:pos x="1109" y="1899"/>
                </a:cxn>
                <a:cxn ang="0">
                  <a:pos x="1111" y="1897"/>
                </a:cxn>
                <a:cxn ang="0">
                  <a:pos x="1111" y="1891"/>
                </a:cxn>
                <a:cxn ang="0">
                  <a:pos x="12" y="2"/>
                </a:cxn>
              </a:cxnLst>
              <a:rect l="0" t="0" r="r" b="b"/>
              <a:pathLst>
                <a:path w="1111" h="1901">
                  <a:moveTo>
                    <a:pt x="12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1100" y="1899"/>
                  </a:lnTo>
                  <a:lnTo>
                    <a:pt x="1102" y="1899"/>
                  </a:lnTo>
                  <a:lnTo>
                    <a:pt x="1104" y="1901"/>
                  </a:lnTo>
                  <a:lnTo>
                    <a:pt x="1109" y="1901"/>
                  </a:lnTo>
                  <a:lnTo>
                    <a:pt x="1109" y="1899"/>
                  </a:lnTo>
                  <a:lnTo>
                    <a:pt x="1111" y="1897"/>
                  </a:lnTo>
                  <a:lnTo>
                    <a:pt x="1111" y="1891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4" name="Freeform 8"/>
            <p:cNvSpPr>
              <a:spLocks/>
            </p:cNvSpPr>
            <p:nvPr/>
          </p:nvSpPr>
          <p:spPr bwMode="auto">
            <a:xfrm rot="10800000">
              <a:off x="2172" y="1179"/>
              <a:ext cx="1612" cy="2844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0" y="1897"/>
                </a:cxn>
                <a:cxn ang="0">
                  <a:pos x="2" y="1899"/>
                </a:cxn>
                <a:cxn ang="0">
                  <a:pos x="2" y="1901"/>
                </a:cxn>
                <a:cxn ang="0">
                  <a:pos x="8" y="1901"/>
                </a:cxn>
                <a:cxn ang="0">
                  <a:pos x="9" y="1899"/>
                </a:cxn>
                <a:cxn ang="0">
                  <a:pos x="11" y="1899"/>
                </a:cxn>
                <a:cxn ang="0">
                  <a:pos x="1134" y="9"/>
                </a:cxn>
                <a:cxn ang="0">
                  <a:pos x="1134" y="4"/>
                </a:cxn>
                <a:cxn ang="0">
                  <a:pos x="1132" y="2"/>
                </a:cxn>
                <a:cxn ang="0">
                  <a:pos x="1132" y="0"/>
                </a:cxn>
                <a:cxn ang="0">
                  <a:pos x="1126" y="0"/>
                </a:cxn>
                <a:cxn ang="0">
                  <a:pos x="1124" y="2"/>
                </a:cxn>
                <a:cxn ang="0">
                  <a:pos x="1122" y="2"/>
                </a:cxn>
                <a:cxn ang="0">
                  <a:pos x="0" y="1891"/>
                </a:cxn>
              </a:cxnLst>
              <a:rect l="0" t="0" r="r" b="b"/>
              <a:pathLst>
                <a:path w="1134" h="1901">
                  <a:moveTo>
                    <a:pt x="0" y="1891"/>
                  </a:moveTo>
                  <a:lnTo>
                    <a:pt x="0" y="1897"/>
                  </a:lnTo>
                  <a:lnTo>
                    <a:pt x="2" y="1899"/>
                  </a:lnTo>
                  <a:lnTo>
                    <a:pt x="2" y="1901"/>
                  </a:lnTo>
                  <a:lnTo>
                    <a:pt x="8" y="1901"/>
                  </a:lnTo>
                  <a:lnTo>
                    <a:pt x="9" y="1899"/>
                  </a:lnTo>
                  <a:lnTo>
                    <a:pt x="11" y="1899"/>
                  </a:lnTo>
                  <a:lnTo>
                    <a:pt x="1134" y="9"/>
                  </a:lnTo>
                  <a:lnTo>
                    <a:pt x="1134" y="4"/>
                  </a:lnTo>
                  <a:lnTo>
                    <a:pt x="1132" y="2"/>
                  </a:lnTo>
                  <a:lnTo>
                    <a:pt x="1132" y="0"/>
                  </a:lnTo>
                  <a:lnTo>
                    <a:pt x="1126" y="0"/>
                  </a:lnTo>
                  <a:lnTo>
                    <a:pt x="1124" y="2"/>
                  </a:lnTo>
                  <a:lnTo>
                    <a:pt x="1122" y="2"/>
                  </a:lnTo>
                  <a:lnTo>
                    <a:pt x="0" y="18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5" name="Freeform 9"/>
            <p:cNvSpPr>
              <a:spLocks/>
            </p:cNvSpPr>
            <p:nvPr/>
          </p:nvSpPr>
          <p:spPr bwMode="auto">
            <a:xfrm rot="10800000">
              <a:off x="2341" y="3721"/>
              <a:ext cx="2849" cy="1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4" y="11"/>
                </a:cxn>
                <a:cxn ang="0">
                  <a:pos x="2002" y="11"/>
                </a:cxn>
                <a:cxn ang="0">
                  <a:pos x="2002" y="9"/>
                </a:cxn>
                <a:cxn ang="0">
                  <a:pos x="2004" y="9"/>
                </a:cxn>
                <a:cxn ang="0">
                  <a:pos x="2004" y="3"/>
                </a:cxn>
                <a:cxn ang="0">
                  <a:pos x="2002" y="1"/>
                </a:cxn>
                <a:cxn ang="0">
                  <a:pos x="2002" y="0"/>
                </a:cxn>
                <a:cxn ang="0">
                  <a:pos x="1998" y="0"/>
                </a:cxn>
                <a:cxn ang="0">
                  <a:pos x="6" y="0"/>
                </a:cxn>
              </a:cxnLst>
              <a:rect l="0" t="0" r="r" b="b"/>
              <a:pathLst>
                <a:path w="2004" h="11">
                  <a:moveTo>
                    <a:pt x="6" y="0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2002" y="11"/>
                  </a:lnTo>
                  <a:lnTo>
                    <a:pt x="2002" y="9"/>
                  </a:lnTo>
                  <a:lnTo>
                    <a:pt x="2004" y="9"/>
                  </a:lnTo>
                  <a:lnTo>
                    <a:pt x="2004" y="3"/>
                  </a:lnTo>
                  <a:lnTo>
                    <a:pt x="2002" y="1"/>
                  </a:lnTo>
                  <a:lnTo>
                    <a:pt x="2002" y="0"/>
                  </a:lnTo>
                  <a:lnTo>
                    <a:pt x="199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6" name="Freeform 10"/>
            <p:cNvSpPr>
              <a:spLocks/>
            </p:cNvSpPr>
            <p:nvPr/>
          </p:nvSpPr>
          <p:spPr bwMode="auto">
            <a:xfrm rot="10800000">
              <a:off x="3144" y="2296"/>
              <a:ext cx="1256" cy="1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4" y="11"/>
                </a:cxn>
                <a:cxn ang="0">
                  <a:pos x="881" y="11"/>
                </a:cxn>
                <a:cxn ang="0">
                  <a:pos x="881" y="9"/>
                </a:cxn>
                <a:cxn ang="0">
                  <a:pos x="883" y="9"/>
                </a:cxn>
                <a:cxn ang="0">
                  <a:pos x="883" y="3"/>
                </a:cxn>
                <a:cxn ang="0">
                  <a:pos x="881" y="2"/>
                </a:cxn>
                <a:cxn ang="0">
                  <a:pos x="881" y="0"/>
                </a:cxn>
                <a:cxn ang="0">
                  <a:pos x="878" y="0"/>
                </a:cxn>
                <a:cxn ang="0">
                  <a:pos x="6" y="0"/>
                </a:cxn>
              </a:cxnLst>
              <a:rect l="0" t="0" r="r" b="b"/>
              <a:pathLst>
                <a:path w="883" h="11">
                  <a:moveTo>
                    <a:pt x="6" y="0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881" y="11"/>
                  </a:lnTo>
                  <a:lnTo>
                    <a:pt x="881" y="9"/>
                  </a:lnTo>
                  <a:lnTo>
                    <a:pt x="883" y="9"/>
                  </a:lnTo>
                  <a:lnTo>
                    <a:pt x="883" y="3"/>
                  </a:lnTo>
                  <a:lnTo>
                    <a:pt x="881" y="2"/>
                  </a:lnTo>
                  <a:lnTo>
                    <a:pt x="881" y="0"/>
                  </a:lnTo>
                  <a:lnTo>
                    <a:pt x="87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7" name="Freeform 11"/>
            <p:cNvSpPr>
              <a:spLocks/>
            </p:cNvSpPr>
            <p:nvPr/>
          </p:nvSpPr>
          <p:spPr bwMode="auto">
            <a:xfrm rot="10800000">
              <a:off x="4246" y="3722"/>
              <a:ext cx="64" cy="299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34" y="196"/>
                </a:cxn>
                <a:cxn ang="0">
                  <a:pos x="38" y="200"/>
                </a:cxn>
                <a:cxn ang="0">
                  <a:pos x="42" y="200"/>
                </a:cxn>
                <a:cxn ang="0">
                  <a:pos x="45" y="196"/>
                </a:cxn>
                <a:cxn ang="0">
                  <a:pos x="45" y="192"/>
                </a:cxn>
                <a:cxn ang="0">
                  <a:pos x="12" y="4"/>
                </a:cxn>
              </a:cxnLst>
              <a:rect l="0" t="0" r="r" b="b"/>
              <a:pathLst>
                <a:path w="45" h="200">
                  <a:moveTo>
                    <a:pt x="12" y="4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34" y="196"/>
                  </a:lnTo>
                  <a:lnTo>
                    <a:pt x="38" y="200"/>
                  </a:lnTo>
                  <a:lnTo>
                    <a:pt x="42" y="200"/>
                  </a:lnTo>
                  <a:lnTo>
                    <a:pt x="45" y="196"/>
                  </a:lnTo>
                  <a:lnTo>
                    <a:pt x="45" y="19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8" name="Freeform 12"/>
            <p:cNvSpPr>
              <a:spLocks/>
            </p:cNvSpPr>
            <p:nvPr/>
          </p:nvSpPr>
          <p:spPr bwMode="auto">
            <a:xfrm rot="10800000">
              <a:off x="3262" y="3728"/>
              <a:ext cx="80" cy="293"/>
            </a:xfrm>
            <a:custGeom>
              <a:avLst/>
              <a:gdLst/>
              <a:ahLst/>
              <a:cxnLst>
                <a:cxn ang="0">
                  <a:pos x="56" y="7"/>
                </a:cxn>
                <a:cxn ang="0">
                  <a:pos x="56" y="2"/>
                </a:cxn>
                <a:cxn ang="0">
                  <a:pos x="54" y="2"/>
                </a:cxn>
                <a:cxn ang="0">
                  <a:pos x="52" y="0"/>
                </a:cxn>
                <a:cxn ang="0">
                  <a:pos x="47" y="0"/>
                </a:cxn>
                <a:cxn ang="0">
                  <a:pos x="47" y="2"/>
                </a:cxn>
                <a:cxn ang="0">
                  <a:pos x="45" y="4"/>
                </a:cxn>
                <a:cxn ang="0">
                  <a:pos x="0" y="189"/>
                </a:cxn>
                <a:cxn ang="0">
                  <a:pos x="0" y="194"/>
                </a:cxn>
                <a:cxn ang="0">
                  <a:pos x="2" y="194"/>
                </a:cxn>
                <a:cxn ang="0">
                  <a:pos x="4" y="196"/>
                </a:cxn>
                <a:cxn ang="0">
                  <a:pos x="9" y="196"/>
                </a:cxn>
                <a:cxn ang="0">
                  <a:pos x="9" y="194"/>
                </a:cxn>
                <a:cxn ang="0">
                  <a:pos x="11" y="192"/>
                </a:cxn>
                <a:cxn ang="0">
                  <a:pos x="56" y="7"/>
                </a:cxn>
              </a:cxnLst>
              <a:rect l="0" t="0" r="r" b="b"/>
              <a:pathLst>
                <a:path w="56" h="196">
                  <a:moveTo>
                    <a:pt x="56" y="7"/>
                  </a:moveTo>
                  <a:lnTo>
                    <a:pt x="56" y="2"/>
                  </a:lnTo>
                  <a:lnTo>
                    <a:pt x="54" y="2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4"/>
                  </a:lnTo>
                  <a:lnTo>
                    <a:pt x="0" y="189"/>
                  </a:lnTo>
                  <a:lnTo>
                    <a:pt x="0" y="194"/>
                  </a:lnTo>
                  <a:lnTo>
                    <a:pt x="2" y="194"/>
                  </a:lnTo>
                  <a:lnTo>
                    <a:pt x="4" y="196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11" y="192"/>
                  </a:lnTo>
                  <a:lnTo>
                    <a:pt x="5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9" name="Rectangle 13"/>
            <p:cNvSpPr>
              <a:spLocks noChangeArrowheads="1"/>
            </p:cNvSpPr>
            <p:nvPr/>
          </p:nvSpPr>
          <p:spPr bwMode="auto">
            <a:xfrm>
              <a:off x="4297" y="3818"/>
              <a:ext cx="999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Foid-bearing</a:t>
              </a:r>
              <a:r>
                <a:rPr lang="en-GB" sz="2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Trachyte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0" name="Rectangle 14"/>
            <p:cNvSpPr>
              <a:spLocks noChangeArrowheads="1"/>
            </p:cNvSpPr>
            <p:nvPr/>
          </p:nvSpPr>
          <p:spPr bwMode="auto">
            <a:xfrm>
              <a:off x="3208" y="3801"/>
              <a:ext cx="1133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Foid-bearing</a:t>
              </a:r>
              <a:r>
                <a:rPr lang="en-GB" sz="2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Latite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1" name="Rectangle 15"/>
            <p:cNvSpPr>
              <a:spLocks noChangeArrowheads="1"/>
            </p:cNvSpPr>
            <p:nvPr/>
          </p:nvSpPr>
          <p:spPr bwMode="auto">
            <a:xfrm>
              <a:off x="4047" y="1149"/>
              <a:ext cx="565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lnSpc>
                  <a:spcPct val="80000"/>
                </a:lnSpc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2" name="Rectangle 16"/>
            <p:cNvSpPr>
              <a:spLocks noChangeArrowheads="1"/>
            </p:cNvSpPr>
            <p:nvPr/>
          </p:nvSpPr>
          <p:spPr bwMode="auto">
            <a:xfrm>
              <a:off x="5204" y="3602"/>
              <a:ext cx="15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3" name="Rectangle 17"/>
            <p:cNvSpPr>
              <a:spLocks noChangeArrowheads="1"/>
            </p:cNvSpPr>
            <p:nvPr/>
          </p:nvSpPr>
          <p:spPr bwMode="auto">
            <a:xfrm>
              <a:off x="4457" y="2171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4" name="Rectangle 18"/>
            <p:cNvSpPr>
              <a:spLocks noChangeArrowheads="1"/>
            </p:cNvSpPr>
            <p:nvPr/>
          </p:nvSpPr>
          <p:spPr bwMode="auto">
            <a:xfrm>
              <a:off x="2965" y="2202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5" name="Rectangle 19"/>
            <p:cNvSpPr>
              <a:spLocks noChangeArrowheads="1"/>
            </p:cNvSpPr>
            <p:nvPr/>
          </p:nvSpPr>
          <p:spPr bwMode="auto">
            <a:xfrm>
              <a:off x="2136" y="3617"/>
              <a:ext cx="15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6" name="Rectangle 20"/>
            <p:cNvSpPr>
              <a:spLocks noChangeArrowheads="1"/>
            </p:cNvSpPr>
            <p:nvPr/>
          </p:nvSpPr>
          <p:spPr bwMode="auto">
            <a:xfrm>
              <a:off x="3740" y="935"/>
              <a:ext cx="104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7" name="Rectangle 21"/>
            <p:cNvSpPr>
              <a:spLocks noChangeArrowheads="1"/>
            </p:cNvSpPr>
            <p:nvPr/>
          </p:nvSpPr>
          <p:spPr bwMode="auto">
            <a:xfrm>
              <a:off x="5389" y="3917"/>
              <a:ext cx="235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AF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8" name="Rectangle 22"/>
            <p:cNvSpPr>
              <a:spLocks noChangeArrowheads="1"/>
            </p:cNvSpPr>
            <p:nvPr/>
          </p:nvSpPr>
          <p:spPr bwMode="auto">
            <a:xfrm>
              <a:off x="1973" y="3937"/>
              <a:ext cx="169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Pl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9" name="Rectangle 23"/>
            <p:cNvSpPr>
              <a:spLocks noChangeArrowheads="1"/>
            </p:cNvSpPr>
            <p:nvPr/>
          </p:nvSpPr>
          <p:spPr bwMode="auto">
            <a:xfrm>
              <a:off x="2356" y="3833"/>
              <a:ext cx="729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1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Andesite/Basalt</a:t>
              </a:r>
              <a:endParaRPr lang="en-GB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80" name="Rectangle 24"/>
            <p:cNvSpPr>
              <a:spLocks noChangeArrowheads="1"/>
            </p:cNvSpPr>
            <p:nvPr/>
          </p:nvSpPr>
          <p:spPr bwMode="auto">
            <a:xfrm>
              <a:off x="4804" y="2791"/>
              <a:ext cx="631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Phonolite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81" name="Rectangle 25"/>
            <p:cNvSpPr>
              <a:spLocks noChangeArrowheads="1"/>
            </p:cNvSpPr>
            <p:nvPr/>
          </p:nvSpPr>
          <p:spPr bwMode="auto">
            <a:xfrm>
              <a:off x="1987" y="2698"/>
              <a:ext cx="605" cy="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Tephrite/</a:t>
              </a:r>
            </a:p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Basanite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82" name="Freeform 26"/>
            <p:cNvSpPr>
              <a:spLocks/>
            </p:cNvSpPr>
            <p:nvPr/>
          </p:nvSpPr>
          <p:spPr bwMode="auto">
            <a:xfrm rot="10800000">
              <a:off x="2616" y="2301"/>
              <a:ext cx="634" cy="1432"/>
            </a:xfrm>
            <a:custGeom>
              <a:avLst/>
              <a:gdLst/>
              <a:ahLst/>
              <a:cxnLst>
                <a:cxn ang="0">
                  <a:pos x="558" y="0"/>
                </a:cxn>
                <a:cxn ang="0">
                  <a:pos x="0" y="1192"/>
                </a:cxn>
                <a:cxn ang="0">
                  <a:pos x="8" y="1196"/>
                </a:cxn>
                <a:cxn ang="0">
                  <a:pos x="566" y="4"/>
                </a:cxn>
                <a:cxn ang="0">
                  <a:pos x="558" y="0"/>
                </a:cxn>
              </a:cxnLst>
              <a:rect l="0" t="0" r="r" b="b"/>
              <a:pathLst>
                <a:path w="566" h="1196">
                  <a:moveTo>
                    <a:pt x="558" y="0"/>
                  </a:moveTo>
                  <a:lnTo>
                    <a:pt x="0" y="1192"/>
                  </a:lnTo>
                  <a:lnTo>
                    <a:pt x="8" y="1196"/>
                  </a:lnTo>
                  <a:lnTo>
                    <a:pt x="566" y="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3" name="Freeform 27"/>
            <p:cNvSpPr>
              <a:spLocks/>
            </p:cNvSpPr>
            <p:nvPr/>
          </p:nvSpPr>
          <p:spPr bwMode="auto">
            <a:xfrm rot="10800000">
              <a:off x="4275" y="2304"/>
              <a:ext cx="644" cy="144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64" y="1194"/>
                </a:cxn>
                <a:cxn ang="0">
                  <a:pos x="571" y="1190"/>
                </a:cxn>
                <a:cxn ang="0">
                  <a:pos x="8" y="0"/>
                </a:cxn>
                <a:cxn ang="0">
                  <a:pos x="0" y="3"/>
                </a:cxn>
              </a:cxnLst>
              <a:rect l="0" t="0" r="r" b="b"/>
              <a:pathLst>
                <a:path w="571" h="1194">
                  <a:moveTo>
                    <a:pt x="0" y="3"/>
                  </a:moveTo>
                  <a:lnTo>
                    <a:pt x="564" y="1194"/>
                  </a:lnTo>
                  <a:lnTo>
                    <a:pt x="571" y="1190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4" name="Line 28"/>
            <p:cNvSpPr>
              <a:spLocks noChangeShapeType="1"/>
            </p:cNvSpPr>
            <p:nvPr/>
          </p:nvSpPr>
          <p:spPr bwMode="auto">
            <a:xfrm rot="10800000">
              <a:off x="3262" y="4023"/>
              <a:ext cx="2079" cy="0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5" name="Rectangle 29"/>
            <p:cNvSpPr>
              <a:spLocks noChangeArrowheads="1"/>
            </p:cNvSpPr>
            <p:nvPr/>
          </p:nvSpPr>
          <p:spPr bwMode="auto">
            <a:xfrm>
              <a:off x="3815" y="3021"/>
              <a:ext cx="767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just"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Tephri-Phonolite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86" name="Rectangle 30"/>
            <p:cNvSpPr>
              <a:spLocks noChangeArrowheads="1"/>
            </p:cNvSpPr>
            <p:nvPr/>
          </p:nvSpPr>
          <p:spPr bwMode="auto">
            <a:xfrm>
              <a:off x="3096" y="2703"/>
              <a:ext cx="563" cy="9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Phono-</a:t>
              </a:r>
            </a:p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Tephrite</a:t>
              </a:r>
            </a:p>
            <a:p>
              <a:pPr>
                <a:defRPr/>
              </a:pPr>
              <a:endParaRPr lang="en-GB" sz="2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Phono-</a:t>
              </a:r>
            </a:p>
            <a:p>
              <a:pPr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Basanite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87" name="Line 31"/>
            <p:cNvSpPr>
              <a:spLocks noChangeShapeType="1"/>
            </p:cNvSpPr>
            <p:nvPr/>
          </p:nvSpPr>
          <p:spPr bwMode="auto">
            <a:xfrm>
              <a:off x="3558" y="1557"/>
              <a:ext cx="42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8" name="Line 32"/>
            <p:cNvSpPr>
              <a:spLocks noChangeShapeType="1"/>
            </p:cNvSpPr>
            <p:nvPr/>
          </p:nvSpPr>
          <p:spPr bwMode="auto">
            <a:xfrm flipV="1">
              <a:off x="3781" y="1569"/>
              <a:ext cx="0" cy="21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9" name="Rectangle 33"/>
            <p:cNvSpPr>
              <a:spLocks noChangeArrowheads="1"/>
            </p:cNvSpPr>
            <p:nvPr/>
          </p:nvSpPr>
          <p:spPr bwMode="auto">
            <a:xfrm>
              <a:off x="4289" y="1649"/>
              <a:ext cx="824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just"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Phonolitic</a:t>
              </a:r>
              <a:r>
                <a:rPr lang="en-GB" sz="2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0" name="Rectangle 34"/>
            <p:cNvSpPr>
              <a:spLocks noChangeArrowheads="1"/>
            </p:cNvSpPr>
            <p:nvPr/>
          </p:nvSpPr>
          <p:spPr bwMode="auto">
            <a:xfrm>
              <a:off x="2596" y="1650"/>
              <a:ext cx="694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just">
                <a:defRPr/>
              </a:pP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Tephritic</a:t>
              </a:r>
              <a:r>
                <a:rPr lang="en-GB" sz="2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  <a:endPara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1" name="Rectangle 35"/>
            <p:cNvSpPr>
              <a:spLocks noChangeArrowheads="1"/>
            </p:cNvSpPr>
            <p:nvPr/>
          </p:nvSpPr>
          <p:spPr bwMode="auto">
            <a:xfrm>
              <a:off x="4039" y="1433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2" name="Rectangle 36"/>
            <p:cNvSpPr>
              <a:spLocks noChangeArrowheads="1"/>
            </p:cNvSpPr>
            <p:nvPr/>
          </p:nvSpPr>
          <p:spPr bwMode="auto">
            <a:xfrm>
              <a:off x="3316" y="1429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3" name="Line 37"/>
            <p:cNvSpPr>
              <a:spLocks noChangeShapeType="1"/>
            </p:cNvSpPr>
            <p:nvPr/>
          </p:nvSpPr>
          <p:spPr bwMode="auto">
            <a:xfrm>
              <a:off x="2200" y="4020"/>
              <a:ext cx="3129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4" name="Line 38"/>
            <p:cNvSpPr>
              <a:spLocks noChangeShapeType="1"/>
            </p:cNvSpPr>
            <p:nvPr/>
          </p:nvSpPr>
          <p:spPr bwMode="auto">
            <a:xfrm flipH="1">
              <a:off x="3798" y="1252"/>
              <a:ext cx="209" cy="15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5" name="Line 39"/>
            <p:cNvSpPr>
              <a:spLocks noChangeShapeType="1"/>
            </p:cNvSpPr>
            <p:nvPr/>
          </p:nvSpPr>
          <p:spPr bwMode="auto">
            <a:xfrm flipH="1">
              <a:off x="4032" y="1837"/>
              <a:ext cx="234" cy="141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6" name="Line 40"/>
            <p:cNvSpPr>
              <a:spLocks noChangeShapeType="1"/>
            </p:cNvSpPr>
            <p:nvPr/>
          </p:nvSpPr>
          <p:spPr bwMode="auto">
            <a:xfrm>
              <a:off x="3214" y="1853"/>
              <a:ext cx="284" cy="15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7" name="Line 41"/>
            <p:cNvSpPr>
              <a:spLocks noChangeShapeType="1"/>
            </p:cNvSpPr>
            <p:nvPr/>
          </p:nvSpPr>
          <p:spPr bwMode="auto">
            <a:xfrm flipH="1">
              <a:off x="4717" y="2897"/>
              <a:ext cx="91" cy="192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8" name="Line 42"/>
            <p:cNvSpPr>
              <a:spLocks noChangeShapeType="1"/>
            </p:cNvSpPr>
            <p:nvPr/>
          </p:nvSpPr>
          <p:spPr bwMode="auto">
            <a:xfrm>
              <a:off x="2630" y="2938"/>
              <a:ext cx="125" cy="167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429099" name="Text Box 43"/>
          <p:cNvSpPr txBox="1">
            <a:spLocks noChangeArrowheads="1"/>
          </p:cNvSpPr>
          <p:nvPr/>
        </p:nvSpPr>
        <p:spPr bwMode="auto">
          <a:xfrm>
            <a:off x="0" y="6130925"/>
            <a:ext cx="2346325" cy="2915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 Maitre (Ed.) 1989.</a:t>
            </a:r>
            <a:endParaRPr lang="en-GB" sz="1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7" name="Text Box 3"/>
          <p:cNvSpPr txBox="1">
            <a:spLocks noChangeArrowheads="1"/>
          </p:cNvSpPr>
          <p:nvPr/>
        </p:nvSpPr>
        <p:spPr bwMode="auto">
          <a:xfrm>
            <a:off x="312738" y="1544638"/>
            <a:ext cx="4464214" cy="781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1) 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True Leucitites (with Leucite/Feldspars ratio &gt; 0.9.</a:t>
            </a:r>
            <a:endParaRPr lang="en-GB" sz="1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8" name="Text Box 3"/>
          <p:cNvSpPr txBox="1">
            <a:spLocks noChangeArrowheads="1"/>
          </p:cNvSpPr>
          <p:nvPr/>
        </p:nvSpPr>
        <p:spPr bwMode="auto">
          <a:xfrm>
            <a:off x="282435" y="2705100"/>
            <a:ext cx="3919678" cy="1815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2) </a:t>
            </a: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Plagio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-Leucitites or </a:t>
            </a:r>
            <a:r>
              <a:rPr lang="en-GB" sz="2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Phonolitic</a:t>
            </a:r>
            <a:r>
              <a:rPr lang="en-GB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Leucitites  (with Leucite/Feldspars ratios between 0.6 and 0.9.</a:t>
            </a:r>
            <a:endParaRPr lang="en-GB" sz="1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9" name="Text Box 3"/>
          <p:cNvSpPr txBox="1">
            <a:spLocks noChangeArrowheads="1"/>
          </p:cNvSpPr>
          <p:nvPr/>
        </p:nvSpPr>
        <p:spPr bwMode="auto">
          <a:xfrm>
            <a:off x="312738" y="4846638"/>
            <a:ext cx="3727450" cy="1125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True</a:t>
            </a:r>
            <a:r>
              <a:rPr lang="en-GB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Leucitites quite rare in the circum-Mediterranean area</a:t>
            </a:r>
            <a:endParaRPr lang="en-GB" sz="1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0" name="Triangolo isoscele 49"/>
          <p:cNvSpPr/>
          <p:nvPr/>
        </p:nvSpPr>
        <p:spPr bwMode="auto">
          <a:xfrm>
            <a:off x="5689600" y="1897380"/>
            <a:ext cx="609600" cy="563880"/>
          </a:xfrm>
          <a:prstGeom prst="triangl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51" name="Figura a mano libera 50"/>
          <p:cNvSpPr/>
          <p:nvPr/>
        </p:nvSpPr>
        <p:spPr bwMode="auto">
          <a:xfrm>
            <a:off x="4267200" y="1717040"/>
            <a:ext cx="1584960" cy="436880"/>
          </a:xfrm>
          <a:custGeom>
            <a:avLst/>
            <a:gdLst>
              <a:gd name="connsiteX0" fmla="*/ 0 w 1584960"/>
              <a:gd name="connsiteY0" fmla="*/ 142240 h 436880"/>
              <a:gd name="connsiteX1" fmla="*/ 487680 w 1584960"/>
              <a:gd name="connsiteY1" fmla="*/ 10160 h 436880"/>
              <a:gd name="connsiteX2" fmla="*/ 1005840 w 1584960"/>
              <a:gd name="connsiteY2" fmla="*/ 81280 h 436880"/>
              <a:gd name="connsiteX3" fmla="*/ 1432560 w 1584960"/>
              <a:gd name="connsiteY3" fmla="*/ 325120 h 436880"/>
              <a:gd name="connsiteX4" fmla="*/ 1584960 w 1584960"/>
              <a:gd name="connsiteY4" fmla="*/ 436880 h 43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4960" h="436880">
                <a:moveTo>
                  <a:pt x="0" y="142240"/>
                </a:moveTo>
                <a:cubicBezTo>
                  <a:pt x="160020" y="81280"/>
                  <a:pt x="320040" y="20320"/>
                  <a:pt x="487680" y="10160"/>
                </a:cubicBezTo>
                <a:cubicBezTo>
                  <a:pt x="655320" y="0"/>
                  <a:pt x="848360" y="28787"/>
                  <a:pt x="1005840" y="81280"/>
                </a:cubicBezTo>
                <a:cubicBezTo>
                  <a:pt x="1163320" y="133773"/>
                  <a:pt x="1336040" y="265853"/>
                  <a:pt x="1432560" y="325120"/>
                </a:cubicBezTo>
                <a:cubicBezTo>
                  <a:pt x="1529080" y="384387"/>
                  <a:pt x="1557020" y="410633"/>
                  <a:pt x="1584960" y="436880"/>
                </a:cubicBezTo>
              </a:path>
            </a:pathLst>
          </a:cu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53" name="Figura a mano libera 52"/>
          <p:cNvSpPr/>
          <p:nvPr/>
        </p:nvSpPr>
        <p:spPr bwMode="auto">
          <a:xfrm>
            <a:off x="5021580" y="2484120"/>
            <a:ext cx="1927860" cy="1158240"/>
          </a:xfrm>
          <a:custGeom>
            <a:avLst/>
            <a:gdLst>
              <a:gd name="connsiteX0" fmla="*/ 0 w 1927860"/>
              <a:gd name="connsiteY0" fmla="*/ 1158240 h 1158240"/>
              <a:gd name="connsiteX1" fmla="*/ 1927860 w 1927860"/>
              <a:gd name="connsiteY1" fmla="*/ 1158240 h 1158240"/>
              <a:gd name="connsiteX2" fmla="*/ 1287780 w 1927860"/>
              <a:gd name="connsiteY2" fmla="*/ 0 h 1158240"/>
              <a:gd name="connsiteX3" fmla="*/ 651510 w 1927860"/>
              <a:gd name="connsiteY3" fmla="*/ 0 h 1158240"/>
              <a:gd name="connsiteX4" fmla="*/ 0 w 1927860"/>
              <a:gd name="connsiteY4" fmla="*/ 1158240 h 1158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7860" h="1158240">
                <a:moveTo>
                  <a:pt x="0" y="1158240"/>
                </a:moveTo>
                <a:lnTo>
                  <a:pt x="1927860" y="1158240"/>
                </a:lnTo>
                <a:lnTo>
                  <a:pt x="1287780" y="0"/>
                </a:lnTo>
                <a:lnTo>
                  <a:pt x="651510" y="0"/>
                </a:lnTo>
                <a:lnTo>
                  <a:pt x="0" y="1158240"/>
                </a:lnTo>
                <a:close/>
              </a:path>
            </a:pathLst>
          </a:cu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52" name="Figura a mano libera 51"/>
          <p:cNvSpPr/>
          <p:nvPr/>
        </p:nvSpPr>
        <p:spPr bwMode="auto">
          <a:xfrm>
            <a:off x="3820160" y="3281680"/>
            <a:ext cx="1452880" cy="281093"/>
          </a:xfrm>
          <a:custGeom>
            <a:avLst/>
            <a:gdLst>
              <a:gd name="connsiteX0" fmla="*/ 0 w 1584960"/>
              <a:gd name="connsiteY0" fmla="*/ 142240 h 436880"/>
              <a:gd name="connsiteX1" fmla="*/ 487680 w 1584960"/>
              <a:gd name="connsiteY1" fmla="*/ 10160 h 436880"/>
              <a:gd name="connsiteX2" fmla="*/ 1005840 w 1584960"/>
              <a:gd name="connsiteY2" fmla="*/ 81280 h 436880"/>
              <a:gd name="connsiteX3" fmla="*/ 1432560 w 1584960"/>
              <a:gd name="connsiteY3" fmla="*/ 325120 h 436880"/>
              <a:gd name="connsiteX4" fmla="*/ 1584960 w 1584960"/>
              <a:gd name="connsiteY4" fmla="*/ 436880 h 436880"/>
              <a:gd name="connsiteX0" fmla="*/ 0 w 1584960"/>
              <a:gd name="connsiteY0" fmla="*/ 91440 h 386080"/>
              <a:gd name="connsiteX1" fmla="*/ 1005840 w 1584960"/>
              <a:gd name="connsiteY1" fmla="*/ 30480 h 386080"/>
              <a:gd name="connsiteX2" fmla="*/ 1432560 w 1584960"/>
              <a:gd name="connsiteY2" fmla="*/ 274320 h 386080"/>
              <a:gd name="connsiteX3" fmla="*/ 1584960 w 1584960"/>
              <a:gd name="connsiteY3" fmla="*/ 386080 h 386080"/>
              <a:gd name="connsiteX0" fmla="*/ 0 w 1584960"/>
              <a:gd name="connsiteY0" fmla="*/ 0 h 294640"/>
              <a:gd name="connsiteX1" fmla="*/ 1432560 w 1584960"/>
              <a:gd name="connsiteY1" fmla="*/ 182880 h 294640"/>
              <a:gd name="connsiteX2" fmla="*/ 1584960 w 1584960"/>
              <a:gd name="connsiteY2" fmla="*/ 294640 h 294640"/>
              <a:gd name="connsiteX0" fmla="*/ 0 w 1584960"/>
              <a:gd name="connsiteY0" fmla="*/ 0 h 294640"/>
              <a:gd name="connsiteX1" fmla="*/ 1584960 w 1584960"/>
              <a:gd name="connsiteY1" fmla="*/ 294640 h 294640"/>
              <a:gd name="connsiteX0" fmla="*/ 0 w 1371600"/>
              <a:gd name="connsiteY0" fmla="*/ 50800 h 50800"/>
              <a:gd name="connsiteX1" fmla="*/ 1371600 w 1371600"/>
              <a:gd name="connsiteY1" fmla="*/ 0 h 50800"/>
              <a:gd name="connsiteX0" fmla="*/ 0 w 1371600"/>
              <a:gd name="connsiteY0" fmla="*/ 50800 h 169333"/>
              <a:gd name="connsiteX1" fmla="*/ 1371600 w 1371600"/>
              <a:gd name="connsiteY1" fmla="*/ 0 h 169333"/>
              <a:gd name="connsiteX0" fmla="*/ 50800 w 1422400"/>
              <a:gd name="connsiteY0" fmla="*/ 162560 h 281093"/>
              <a:gd name="connsiteX1" fmla="*/ 0 w 1422400"/>
              <a:gd name="connsiteY1" fmla="*/ 0 h 281093"/>
              <a:gd name="connsiteX2" fmla="*/ 1422400 w 1422400"/>
              <a:gd name="connsiteY2" fmla="*/ 111760 h 281093"/>
              <a:gd name="connsiteX0" fmla="*/ 0 w 1371600"/>
              <a:gd name="connsiteY0" fmla="*/ 50800 h 50800"/>
              <a:gd name="connsiteX1" fmla="*/ 1371600 w 1371600"/>
              <a:gd name="connsiteY1" fmla="*/ 0 h 50800"/>
              <a:gd name="connsiteX0" fmla="*/ 0 w 1452880"/>
              <a:gd name="connsiteY0" fmla="*/ 0 h 50800"/>
              <a:gd name="connsiteX1" fmla="*/ 1452880 w 1452880"/>
              <a:gd name="connsiteY1" fmla="*/ 50800 h 50800"/>
              <a:gd name="connsiteX0" fmla="*/ 0 w 1452880"/>
              <a:gd name="connsiteY0" fmla="*/ 0 h 281093"/>
              <a:gd name="connsiteX1" fmla="*/ 1452880 w 1452880"/>
              <a:gd name="connsiteY1" fmla="*/ 50800 h 281093"/>
              <a:gd name="connsiteX0" fmla="*/ 0 w 1452880"/>
              <a:gd name="connsiteY0" fmla="*/ 0 h 281093"/>
              <a:gd name="connsiteX1" fmla="*/ 1452880 w 1452880"/>
              <a:gd name="connsiteY1" fmla="*/ 50800 h 28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2880" h="281093">
                <a:moveTo>
                  <a:pt x="0" y="0"/>
                </a:moveTo>
                <a:cubicBezTo>
                  <a:pt x="504613" y="281093"/>
                  <a:pt x="1080347" y="196427"/>
                  <a:pt x="1452880" y="50800"/>
                </a:cubicBezTo>
              </a:path>
            </a:pathLst>
          </a:cu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9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9059" grpId="0"/>
      <p:bldP spid="47" grpId="0"/>
      <p:bldP spid="48" grpId="0"/>
      <p:bldP spid="49" grpId="0"/>
      <p:bldP spid="50" grpId="0" animBg="1"/>
      <p:bldP spid="51" grpId="0" animBg="1"/>
      <p:bldP spid="53" grpId="0" animBg="1"/>
      <p:bldP spid="52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69863" y="2038138"/>
            <a:ext cx="8835093" cy="4280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9863" y="884238"/>
            <a:ext cx="5281612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Two types of “Leucitites”</a:t>
            </a:r>
            <a:endParaRPr lang="en-GB" sz="1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31146" name="Text Box 42"/>
          <p:cNvSpPr txBox="1">
            <a:spLocks noChangeArrowheads="1"/>
          </p:cNvSpPr>
          <p:nvPr/>
        </p:nvSpPr>
        <p:spPr bwMode="auto">
          <a:xfrm>
            <a:off x="169862" y="822325"/>
            <a:ext cx="8974137" cy="490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Lamprophyres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42"/>
          <p:cNvSpPr txBox="1">
            <a:spLocks noChangeArrowheads="1"/>
          </p:cNvSpPr>
          <p:nvPr/>
        </p:nvSpPr>
        <p:spPr bwMode="auto">
          <a:xfrm>
            <a:off x="312738" y="1527175"/>
            <a:ext cx="8518524" cy="452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Usually occurring as dykes.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42"/>
          <p:cNvSpPr txBox="1">
            <a:spLocks noChangeArrowheads="1"/>
          </p:cNvSpPr>
          <p:nvPr/>
        </p:nvSpPr>
        <p:spPr bwMode="auto">
          <a:xfrm>
            <a:off x="312738" y="1882775"/>
            <a:ext cx="8518524" cy="452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General characteristics: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42"/>
          <p:cNvSpPr txBox="1">
            <a:spLocks noChangeArrowheads="1"/>
          </p:cNvSpPr>
          <p:nvPr/>
        </p:nvSpPr>
        <p:spPr bwMode="auto">
          <a:xfrm>
            <a:off x="312738" y="2243138"/>
            <a:ext cx="8518524" cy="452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Mesocratic to melanocratic (M = 35-90) porphyritic.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42"/>
          <p:cNvSpPr txBox="1">
            <a:spLocks noChangeArrowheads="1"/>
          </p:cNvSpPr>
          <p:nvPr/>
        </p:nvSpPr>
        <p:spPr bwMode="auto">
          <a:xfrm>
            <a:off x="312738" y="2603500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Feldspars and/or foids, when present, are confined to the groundmass.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" name="Text Box 42"/>
          <p:cNvSpPr txBox="1">
            <a:spLocks noChangeArrowheads="1"/>
          </p:cNvSpPr>
          <p:nvPr/>
        </p:nvSpPr>
        <p:spPr bwMode="auto">
          <a:xfrm>
            <a:off x="312738" y="3306763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Most important characteristic: presence of (often abundant) biotite (or Fe-phlogopite) and/or amphibole.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Text Box 42"/>
          <p:cNvSpPr txBox="1">
            <a:spLocks noChangeArrowheads="1"/>
          </p:cNvSpPr>
          <p:nvPr/>
        </p:nvSpPr>
        <p:spPr bwMode="auto">
          <a:xfrm>
            <a:off x="312738" y="4021138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Common hydrothermal alteration of olivine, clinopyroxene, biotite and plagioclase.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0" name="Text Box 42"/>
          <p:cNvSpPr txBox="1">
            <a:spLocks noChangeArrowheads="1"/>
          </p:cNvSpPr>
          <p:nvPr/>
        </p:nvSpPr>
        <p:spPr bwMode="auto">
          <a:xfrm>
            <a:off x="312738" y="4737100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Calcite, zeolites and other hydrothermal minerals may be primary minerals.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1" name="Text Box 42"/>
          <p:cNvSpPr txBox="1">
            <a:spLocks noChangeArrowheads="1"/>
          </p:cNvSpPr>
          <p:nvPr/>
        </p:nvSpPr>
        <p:spPr bwMode="auto">
          <a:xfrm>
            <a:off x="312738" y="5567363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Typical lamprophyres: Minettes, Camptonites, Monchiquites, Vogesites, Spessartites, Kersantites.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2" name="Text Box 42"/>
          <p:cNvSpPr txBox="1">
            <a:spLocks noChangeArrowheads="1"/>
          </p:cNvSpPr>
          <p:nvPr/>
        </p:nvSpPr>
        <p:spPr bwMode="auto">
          <a:xfrm>
            <a:off x="5181600" y="1023938"/>
            <a:ext cx="3094892" cy="812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Modal amount of mafic minerals</a:t>
            </a:r>
            <a:endParaRPr lang="en-GB" sz="2600" i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3" name="Figura a mano libera 12"/>
          <p:cNvSpPr/>
          <p:nvPr/>
        </p:nvSpPr>
        <p:spPr bwMode="auto">
          <a:xfrm rot="1133499">
            <a:off x="4736489" y="1294202"/>
            <a:ext cx="442667" cy="967363"/>
          </a:xfrm>
          <a:custGeom>
            <a:avLst/>
            <a:gdLst>
              <a:gd name="connsiteX0" fmla="*/ 66431 w 254000"/>
              <a:gd name="connsiteY0" fmla="*/ 832339 h 832339"/>
              <a:gd name="connsiteX1" fmla="*/ 31261 w 254000"/>
              <a:gd name="connsiteY1" fmla="*/ 316523 h 832339"/>
              <a:gd name="connsiteX2" fmla="*/ 254000 w 254000"/>
              <a:gd name="connsiteY2" fmla="*/ 0 h 832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4000" h="832339">
                <a:moveTo>
                  <a:pt x="66431" y="832339"/>
                </a:moveTo>
                <a:cubicBezTo>
                  <a:pt x="33215" y="643792"/>
                  <a:pt x="0" y="455246"/>
                  <a:pt x="31261" y="316523"/>
                </a:cubicBezTo>
                <a:cubicBezTo>
                  <a:pt x="62522" y="177800"/>
                  <a:pt x="158261" y="88900"/>
                  <a:pt x="254000" y="0"/>
                </a:cubicBezTo>
              </a:path>
            </a:pathLst>
          </a:cu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1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1146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1"/>
      <p:bldP spid="13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Text Box 2"/>
          <p:cNvSpPr txBox="1">
            <a:spLocks noChangeArrowheads="1"/>
          </p:cNvSpPr>
          <p:nvPr/>
        </p:nvSpPr>
        <p:spPr bwMode="auto">
          <a:xfrm>
            <a:off x="15875" y="873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33155" name="Text Box 3"/>
          <p:cNvSpPr txBox="1">
            <a:spLocks noChangeArrowheads="1"/>
          </p:cNvSpPr>
          <p:nvPr/>
        </p:nvSpPr>
        <p:spPr bwMode="auto">
          <a:xfrm>
            <a:off x="169863" y="777875"/>
            <a:ext cx="8804274" cy="2400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</a:t>
            </a:r>
            <a:r>
              <a:rPr lang="en-GB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kamafugites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generally emplaced in </a:t>
            </a:r>
            <a:r>
              <a:rPr lang="en-GB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intraplate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 continental rift settings 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(e.g., Alto Paranaiba, SE Brazil; Toro-</a:t>
            </a:r>
            <a:r>
              <a:rPr lang="en-GB" sz="30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Ankole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Uganda) but have been found also in </a:t>
            </a:r>
            <a:r>
              <a:rPr lang="en-GB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subduction-related settings</a:t>
            </a:r>
            <a:r>
              <a:rPr lang="en-GB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(e.g., SE Spain, Italy, Serbia).</a:t>
            </a:r>
            <a:endParaRPr lang="en-GB" sz="1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9863" y="3205163"/>
            <a:ext cx="8804274" cy="1939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3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Leucitites</a:t>
            </a:r>
            <a:r>
              <a:rPr lang="en-GB" sz="3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minettes (</a:t>
            </a:r>
            <a:r>
              <a:rPr lang="en-GB" sz="3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lamprophyres</a:t>
            </a:r>
            <a:r>
              <a:rPr lang="en-GB" sz="3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 are generally emplaced along </a:t>
            </a:r>
            <a:r>
              <a:rPr lang="en-GB" sz="3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destructive plate margins </a:t>
            </a:r>
            <a:r>
              <a:rPr lang="en-GB" sz="3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(e.g., Sunda Arc, Indonesia; Mexico), but they have been found in </a:t>
            </a:r>
            <a:r>
              <a:rPr lang="en-GB" sz="3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intraplate settings </a:t>
            </a:r>
            <a:r>
              <a:rPr lang="en-GB" sz="3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also.</a:t>
            </a:r>
            <a:endParaRPr lang="en-GB" sz="1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844550" y="5054600"/>
            <a:ext cx="7500938" cy="156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Common confusion in defining </a:t>
            </a:r>
            <a:r>
              <a:rPr lang="en-GB" sz="32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lamprophyres (e.g., Italian W Alps and NE Corsica).</a:t>
            </a:r>
            <a:endParaRPr lang="en-GB" sz="1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3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3155" grpId="0"/>
      <p:bldP spid="4" grpId="0"/>
      <p:bldP spid="5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3" name="Text Box 3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898525"/>
            <a:ext cx="91440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Name from Tholey, Saarland, West Germany</a:t>
            </a:r>
            <a:endParaRPr lang="en-GB" sz="1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/>
          <a:srcRect r="2589"/>
          <a:stretch>
            <a:fillRect/>
          </a:stretch>
        </p:blipFill>
        <p:spPr bwMode="auto">
          <a:xfrm>
            <a:off x="0" y="1511300"/>
            <a:ext cx="9144000" cy="534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4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483" grpId="0"/>
      <p:bldP spid="5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6" name="Text Box 2"/>
          <p:cNvSpPr txBox="1">
            <a:spLocks noChangeArrowheads="1"/>
          </p:cNvSpPr>
          <p:nvPr/>
        </p:nvSpPr>
        <p:spPr bwMode="auto">
          <a:xfrm>
            <a:off x="169863" y="712788"/>
            <a:ext cx="8804274" cy="1077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By far the most typical rock composition on Earth (&gt;90% in volume).</a:t>
            </a:r>
            <a:endParaRPr lang="en-GB" sz="4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82307" name="Text Box 3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69863" y="1827213"/>
            <a:ext cx="8804274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Cover almost entirely the oceanic floor.</a:t>
            </a:r>
            <a:endParaRPr lang="en-GB" sz="4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69863" y="2468563"/>
            <a:ext cx="8804274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Extremely common in Continental Flood Basalts (</a:t>
            </a:r>
            <a:r>
              <a:rPr lang="en-GB" sz="3200" i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CFB</a:t>
            </a:r>
            <a:r>
              <a:rPr lang="en-GB" sz="32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; e.g. Deccan, Paraná, Siberian Traps, Karoo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 and Oceanic Plateaux </a:t>
            </a:r>
            <a:r>
              <a:rPr lang="en-GB" sz="32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 Kerguelen, Ontong Java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  <a:endParaRPr lang="en-GB" sz="4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169863" y="4454525"/>
            <a:ext cx="8804274" cy="178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Continental and oceanic flood basalts are grouped under the term:</a:t>
            </a:r>
          </a:p>
          <a:p>
            <a:pPr algn="ctr">
              <a:defRPr/>
            </a:pPr>
            <a:r>
              <a:rPr lang="en-GB" sz="46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Large Igneous Provinces (</a:t>
            </a:r>
            <a:r>
              <a:rPr lang="en-GB" sz="4600" i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LIP</a:t>
            </a:r>
            <a:r>
              <a:rPr lang="en-GB" sz="4600" i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endParaRPr lang="en-GB" sz="4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82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306" grpId="0"/>
      <p:bldP spid="4" grpId="0"/>
      <p:bldP spid="5" grpId="0"/>
      <p:bldP spid="6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2437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257300"/>
            <a:ext cx="9144000" cy="51054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402434" name="Text Box 2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02436" name="Text Box 4"/>
          <p:cNvSpPr txBox="1">
            <a:spLocks noChangeArrowheads="1"/>
          </p:cNvSpPr>
          <p:nvPr/>
        </p:nvSpPr>
        <p:spPr bwMode="auto">
          <a:xfrm>
            <a:off x="7110413" y="1112838"/>
            <a:ext cx="2019300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buFont typeface="Wingdings" pitchFamily="2" charset="2"/>
              <a:buNone/>
              <a:defRPr/>
            </a:pPr>
            <a:r>
              <a:rPr lang="en-GB" sz="4000" b="1" smtClean="0">
                <a:solidFill>
                  <a:schemeClr val="tx1"/>
                </a:solidFill>
                <a:effectLst/>
                <a:latin typeface="Calibri" pitchFamily="34" charset="0"/>
              </a:rPr>
              <a:t>Main</a:t>
            </a:r>
          </a:p>
          <a:p>
            <a:pPr algn="r">
              <a:buFont typeface="Wingdings" pitchFamily="2" charset="2"/>
              <a:buNone/>
              <a:defRPr/>
            </a:pPr>
            <a:r>
              <a:rPr lang="en-GB" sz="4000" b="1" smtClean="0">
                <a:solidFill>
                  <a:schemeClr val="tx1"/>
                </a:solidFill>
                <a:effectLst/>
                <a:latin typeface="Calibri" pitchFamily="34" charset="0"/>
              </a:rPr>
              <a:t>LIP</a:t>
            </a:r>
            <a:endParaRPr lang="en-GB" sz="14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2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02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2436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4" name="Rectangle 6"/>
          <p:cNvSpPr>
            <a:spLocks noChangeArrowheads="1"/>
          </p:cNvSpPr>
          <p:nvPr/>
        </p:nvSpPr>
        <p:spPr bwMode="auto">
          <a:xfrm>
            <a:off x="1163638" y="6448425"/>
            <a:ext cx="7980362" cy="409575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1410" name="Text Box 2"/>
          <p:cNvSpPr txBox="1">
            <a:spLocks noChangeArrowheads="1"/>
          </p:cNvSpPr>
          <p:nvPr/>
        </p:nvSpPr>
        <p:spPr bwMode="auto">
          <a:xfrm>
            <a:off x="169863" y="736600"/>
            <a:ext cx="8804274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LIP are characterized by eruptions of millions km</a:t>
            </a:r>
            <a:r>
              <a:rPr lang="en-GB" sz="3200" baseline="30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in relatively short times (generally &lt;2-3 Ma). Possibly the causes of biological mass extinctions.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01411" name="Text Box 3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2741613" y="2770188"/>
            <a:ext cx="6402387" cy="4087812"/>
            <a:chOff x="1727" y="1745"/>
            <a:chExt cx="4033" cy="2575"/>
          </a:xfrm>
          <a:effectLst/>
        </p:grpSpPr>
        <p:pic>
          <p:nvPicPr>
            <p:cNvPr id="61451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 l="13846" t="24382" r="9201" b="10107"/>
            <a:stretch>
              <a:fillRect/>
            </a:stretch>
          </p:blipFill>
          <p:spPr bwMode="auto">
            <a:xfrm>
              <a:off x="1727" y="1745"/>
              <a:ext cx="4033" cy="257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401413" name="Rectangle 5"/>
            <p:cNvSpPr>
              <a:spLocks noChangeArrowheads="1"/>
            </p:cNvSpPr>
            <p:nvPr/>
          </p:nvSpPr>
          <p:spPr bwMode="auto">
            <a:xfrm>
              <a:off x="4331" y="3079"/>
              <a:ext cx="1264" cy="1227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401416" name="Line 8"/>
          <p:cNvSpPr>
            <a:spLocks noChangeShapeType="1"/>
          </p:cNvSpPr>
          <p:nvPr/>
        </p:nvSpPr>
        <p:spPr bwMode="auto">
          <a:xfrm>
            <a:off x="6253163" y="5376863"/>
            <a:ext cx="514350" cy="47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1417" name="Line 9"/>
          <p:cNvSpPr>
            <a:spLocks noChangeShapeType="1"/>
          </p:cNvSpPr>
          <p:nvPr/>
        </p:nvSpPr>
        <p:spPr bwMode="auto">
          <a:xfrm flipV="1">
            <a:off x="2819400" y="5514975"/>
            <a:ext cx="3948113" cy="47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1418" name="Line 10"/>
          <p:cNvSpPr>
            <a:spLocks noChangeShapeType="1"/>
          </p:cNvSpPr>
          <p:nvPr/>
        </p:nvSpPr>
        <p:spPr bwMode="auto">
          <a:xfrm flipV="1">
            <a:off x="2819400" y="5662613"/>
            <a:ext cx="3948113" cy="47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1419" name="Line 11"/>
          <p:cNvSpPr>
            <a:spLocks noChangeShapeType="1"/>
          </p:cNvSpPr>
          <p:nvPr/>
        </p:nvSpPr>
        <p:spPr bwMode="auto">
          <a:xfrm>
            <a:off x="2819400" y="5805488"/>
            <a:ext cx="35242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1420" name="Text Box 12"/>
          <p:cNvSpPr txBox="1">
            <a:spLocks noChangeArrowheads="1"/>
          </p:cNvSpPr>
          <p:nvPr/>
        </p:nvSpPr>
        <p:spPr bwMode="auto">
          <a:xfrm>
            <a:off x="427038" y="6130925"/>
            <a:ext cx="22860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1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Kerr (2005) Elements, 1, 289-292</a:t>
            </a:r>
            <a:endParaRPr lang="en-GB" sz="1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1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1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3000"/>
                                        <p:tgtEl>
                                          <p:spTgt spid="401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3000"/>
                                        <p:tgtEl>
                                          <p:spTgt spid="401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01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7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1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1410" grpId="0"/>
      <p:bldP spid="401420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uppo 42"/>
          <p:cNvGrpSpPr/>
          <p:nvPr/>
        </p:nvGrpSpPr>
        <p:grpSpPr>
          <a:xfrm>
            <a:off x="1289050" y="114300"/>
            <a:ext cx="6892925" cy="6321425"/>
            <a:chOff x="1289050" y="114300"/>
            <a:chExt cx="6892925" cy="6321425"/>
          </a:xfrm>
        </p:grpSpPr>
        <p:pic>
          <p:nvPicPr>
            <p:cNvPr id="314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289050" y="114300"/>
              <a:ext cx="6892925" cy="632142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255" name="Rettangolo 254"/>
            <p:cNvSpPr/>
            <p:nvPr/>
          </p:nvSpPr>
          <p:spPr>
            <a:xfrm>
              <a:off x="2338388" y="334963"/>
              <a:ext cx="5517832" cy="55102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cxnSp>
        <p:nvCxnSpPr>
          <p:cNvPr id="256" name="Connettore 1 255"/>
          <p:cNvCxnSpPr/>
          <p:nvPr/>
        </p:nvCxnSpPr>
        <p:spPr>
          <a:xfrm rot="5400000" flipH="1" flipV="1">
            <a:off x="4897437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Connettore 1 256"/>
          <p:cNvCxnSpPr/>
          <p:nvPr/>
        </p:nvCxnSpPr>
        <p:spPr>
          <a:xfrm rot="5400000" flipH="1" flipV="1">
            <a:off x="3230562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Connettore 1 257"/>
          <p:cNvCxnSpPr/>
          <p:nvPr/>
        </p:nvCxnSpPr>
        <p:spPr>
          <a:xfrm>
            <a:off x="2222500" y="2068513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Connettore 1 258"/>
          <p:cNvCxnSpPr/>
          <p:nvPr/>
        </p:nvCxnSpPr>
        <p:spPr>
          <a:xfrm rot="5400000" flipH="1" flipV="1">
            <a:off x="2478087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Connettore 1 259"/>
          <p:cNvCxnSpPr/>
          <p:nvPr/>
        </p:nvCxnSpPr>
        <p:spPr>
          <a:xfrm>
            <a:off x="2222500" y="283368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Connettore 1 260"/>
          <p:cNvCxnSpPr/>
          <p:nvPr/>
        </p:nvCxnSpPr>
        <p:spPr>
          <a:xfrm rot="5400000" flipH="1" flipV="1">
            <a:off x="393700" y="3083243"/>
            <a:ext cx="5668963" cy="1587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Connettore 1 261"/>
          <p:cNvCxnSpPr/>
          <p:nvPr/>
        </p:nvCxnSpPr>
        <p:spPr>
          <a:xfrm>
            <a:off x="2222500" y="496093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3" name="CasellaDiTesto 262"/>
          <p:cNvSpPr txBox="1">
            <a:spLocks noChangeArrowheads="1"/>
          </p:cNvSpPr>
          <p:nvPr/>
        </p:nvSpPr>
        <p:spPr bwMode="auto">
          <a:xfrm rot="-5400000">
            <a:off x="5536406" y="2291557"/>
            <a:ext cx="40735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mtClean="0">
                <a:solidFill>
                  <a:srgbClr val="000000"/>
                </a:solidFill>
                <a:effectLst/>
                <a:latin typeface="Calibri" pitchFamily="34" charset="0"/>
              </a:rPr>
              <a:t>Viluy (Siberia)</a:t>
            </a:r>
            <a:endParaRPr lang="en-GB">
              <a:solidFill>
                <a:srgbClr val="000000"/>
              </a:solidFill>
              <a:effectLst/>
              <a:latin typeface="Calibri" pitchFamily="34" charset="0"/>
            </a:endParaRPr>
          </a:p>
        </p:txBody>
      </p:sp>
      <p:sp>
        <p:nvSpPr>
          <p:cNvPr id="264" name="CasellaDiTesto 263"/>
          <p:cNvSpPr txBox="1">
            <a:spLocks noChangeArrowheads="1"/>
          </p:cNvSpPr>
          <p:nvPr/>
        </p:nvSpPr>
        <p:spPr bwMode="auto">
          <a:xfrm>
            <a:off x="3365500" y="388938"/>
            <a:ext cx="1878013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mtClean="0">
                <a:solidFill>
                  <a:srgbClr val="000000"/>
                </a:solidFill>
                <a:effectLst/>
                <a:latin typeface="Calibri" pitchFamily="34" charset="0"/>
              </a:rPr>
              <a:t>End Frasnian</a:t>
            </a:r>
            <a:endParaRPr lang="en-GB">
              <a:solidFill>
                <a:srgbClr val="000000"/>
              </a:solidFill>
              <a:effectLst/>
              <a:latin typeface="Calibri" pitchFamily="34" charset="0"/>
            </a:endParaRPr>
          </a:p>
        </p:txBody>
      </p:sp>
      <p:sp>
        <p:nvSpPr>
          <p:cNvPr id="265" name="CasellaDiTesto 264"/>
          <p:cNvSpPr txBox="1">
            <a:spLocks noChangeArrowheads="1"/>
          </p:cNvSpPr>
          <p:nvPr/>
        </p:nvSpPr>
        <p:spPr bwMode="auto">
          <a:xfrm rot="-5400000">
            <a:off x="5392738" y="1185863"/>
            <a:ext cx="10048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mtClean="0">
                <a:solidFill>
                  <a:srgbClr val="000000"/>
                </a:solidFill>
                <a:effectLst/>
                <a:latin typeface="Calibri" pitchFamily="34" charset="0"/>
              </a:rPr>
              <a:t>Siberia</a:t>
            </a:r>
            <a:endParaRPr lang="en-GB">
              <a:solidFill>
                <a:srgbClr val="000000"/>
              </a:solidFill>
              <a:effectLst/>
              <a:latin typeface="Calibri" pitchFamily="34" charset="0"/>
            </a:endParaRPr>
          </a:p>
        </p:txBody>
      </p:sp>
      <p:sp>
        <p:nvSpPr>
          <p:cNvPr id="266" name="CasellaDiTesto 265"/>
          <p:cNvSpPr txBox="1">
            <a:spLocks noChangeArrowheads="1"/>
          </p:cNvSpPr>
          <p:nvPr/>
        </p:nvSpPr>
        <p:spPr bwMode="auto">
          <a:xfrm rot="-5400000">
            <a:off x="5010944" y="3639344"/>
            <a:ext cx="9810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en-GB" smtClean="0">
                <a:solidFill>
                  <a:srgbClr val="000000"/>
                </a:solidFill>
                <a:effectLst/>
                <a:latin typeface="Calibri" pitchFamily="34" charset="0"/>
              </a:rPr>
              <a:t>CAMP</a:t>
            </a:r>
            <a:endParaRPr lang="en-GB">
              <a:solidFill>
                <a:srgbClr val="000000"/>
              </a:solidFill>
              <a:effectLst/>
              <a:latin typeface="Calibri" pitchFamily="34" charset="0"/>
            </a:endParaRPr>
          </a:p>
        </p:txBody>
      </p:sp>
      <p:sp>
        <p:nvSpPr>
          <p:cNvPr id="267" name="CasellaDiTesto 266"/>
          <p:cNvSpPr txBox="1">
            <a:spLocks noChangeArrowheads="1"/>
          </p:cNvSpPr>
          <p:nvPr/>
        </p:nvSpPr>
        <p:spPr bwMode="auto">
          <a:xfrm>
            <a:off x="3573463" y="2460625"/>
            <a:ext cx="1530350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 smtClean="0">
                <a:solidFill>
                  <a:srgbClr val="000000"/>
                </a:solidFill>
                <a:effectLst/>
                <a:latin typeface="Calibri" pitchFamily="34" charset="0"/>
              </a:rPr>
              <a:t>End Triassic</a:t>
            </a:r>
            <a:endParaRPr lang="en-GB" sz="1600">
              <a:solidFill>
                <a:srgbClr val="000000"/>
              </a:solidFill>
              <a:effectLst/>
              <a:latin typeface="Calibri" pitchFamily="34" charset="0"/>
            </a:endParaRPr>
          </a:p>
        </p:txBody>
      </p:sp>
      <p:sp>
        <p:nvSpPr>
          <p:cNvPr id="268" name="CasellaDiTesto 267"/>
          <p:cNvSpPr txBox="1">
            <a:spLocks noChangeArrowheads="1"/>
          </p:cNvSpPr>
          <p:nvPr/>
        </p:nvSpPr>
        <p:spPr bwMode="auto">
          <a:xfrm rot="-5400000">
            <a:off x="2823369" y="3940969"/>
            <a:ext cx="1119188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mtClean="0">
                <a:solidFill>
                  <a:srgbClr val="000000"/>
                </a:solidFill>
                <a:effectLst/>
                <a:latin typeface="Calibri" pitchFamily="34" charset="0"/>
              </a:rPr>
              <a:t>Deccan</a:t>
            </a:r>
            <a:endParaRPr lang="en-GB">
              <a:solidFill>
                <a:srgbClr val="000000"/>
              </a:solidFill>
              <a:effectLst/>
              <a:latin typeface="Calibri" pitchFamily="34" charset="0"/>
            </a:endParaRPr>
          </a:p>
        </p:txBody>
      </p:sp>
      <p:sp>
        <p:nvSpPr>
          <p:cNvPr id="269" name="CasellaDiTesto 268"/>
          <p:cNvSpPr txBox="1">
            <a:spLocks noChangeArrowheads="1"/>
          </p:cNvSpPr>
          <p:nvPr/>
        </p:nvSpPr>
        <p:spPr bwMode="auto">
          <a:xfrm>
            <a:off x="3400425" y="4624388"/>
            <a:ext cx="1657350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 smtClean="0">
                <a:solidFill>
                  <a:srgbClr val="000000"/>
                </a:solidFill>
                <a:effectLst/>
                <a:latin typeface="Calibri" pitchFamily="34" charset="0"/>
              </a:rPr>
              <a:t>End Cretaceous</a:t>
            </a:r>
            <a:endParaRPr lang="en-GB" sz="1600">
              <a:solidFill>
                <a:srgbClr val="000000"/>
              </a:solidFill>
              <a:effectLst/>
              <a:latin typeface="Calibri" pitchFamily="34" charset="0"/>
            </a:endParaRPr>
          </a:p>
        </p:txBody>
      </p:sp>
      <p:cxnSp>
        <p:nvCxnSpPr>
          <p:cNvPr id="270" name="Connettore 1 269"/>
          <p:cNvCxnSpPr/>
          <p:nvPr/>
        </p:nvCxnSpPr>
        <p:spPr>
          <a:xfrm flipV="1">
            <a:off x="2227265" y="242889"/>
            <a:ext cx="5667373" cy="56727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CasellaDiTesto 271"/>
          <p:cNvSpPr txBox="1">
            <a:spLocks noChangeArrowheads="1"/>
          </p:cNvSpPr>
          <p:nvPr/>
        </p:nvSpPr>
        <p:spPr bwMode="auto">
          <a:xfrm>
            <a:off x="3783013" y="2032000"/>
            <a:ext cx="1611312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 smtClean="0">
                <a:solidFill>
                  <a:srgbClr val="000000"/>
                </a:solidFill>
                <a:effectLst/>
                <a:latin typeface="Calibri" pitchFamily="34" charset="0"/>
              </a:rPr>
              <a:t>End Permian</a:t>
            </a:r>
            <a:endParaRPr lang="en-GB" sz="1600">
              <a:solidFill>
                <a:srgbClr val="000000"/>
              </a:solidFill>
              <a:effectLst/>
              <a:latin typeface="Calibri" pitchFamily="34" charset="0"/>
            </a:endParaRPr>
          </a:p>
        </p:txBody>
      </p:sp>
      <p:cxnSp>
        <p:nvCxnSpPr>
          <p:cNvPr id="274" name="Connettore 1 273"/>
          <p:cNvCxnSpPr/>
          <p:nvPr/>
        </p:nvCxnSpPr>
        <p:spPr>
          <a:xfrm>
            <a:off x="2222500" y="41433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Ovale 274"/>
          <p:cNvSpPr/>
          <p:nvPr/>
        </p:nvSpPr>
        <p:spPr>
          <a:xfrm>
            <a:off x="4951413" y="3063875"/>
            <a:ext cx="128587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6" name="Ovale 275"/>
          <p:cNvSpPr/>
          <p:nvPr/>
        </p:nvSpPr>
        <p:spPr>
          <a:xfrm>
            <a:off x="4219575" y="3722688"/>
            <a:ext cx="128588" cy="131762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7" name="Ovale 276"/>
          <p:cNvSpPr/>
          <p:nvPr/>
        </p:nvSpPr>
        <p:spPr>
          <a:xfrm>
            <a:off x="3930650" y="4052888"/>
            <a:ext cx="128588" cy="131762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8" name="Ovale 277"/>
          <p:cNvSpPr/>
          <p:nvPr/>
        </p:nvSpPr>
        <p:spPr>
          <a:xfrm>
            <a:off x="3533775" y="4479925"/>
            <a:ext cx="128588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9" name="Ovale 278"/>
          <p:cNvSpPr/>
          <p:nvPr/>
        </p:nvSpPr>
        <p:spPr>
          <a:xfrm>
            <a:off x="3082925" y="5010150"/>
            <a:ext cx="128588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0" name="Ovale 279"/>
          <p:cNvSpPr/>
          <p:nvPr/>
        </p:nvSpPr>
        <p:spPr>
          <a:xfrm>
            <a:off x="2692400" y="5351463"/>
            <a:ext cx="128588" cy="131762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1" name="Ovale 280"/>
          <p:cNvSpPr/>
          <p:nvPr/>
        </p:nvSpPr>
        <p:spPr>
          <a:xfrm>
            <a:off x="2424113" y="5724525"/>
            <a:ext cx="128587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2" name="Ovale 281"/>
          <p:cNvSpPr/>
          <p:nvPr/>
        </p:nvSpPr>
        <p:spPr>
          <a:xfrm>
            <a:off x="5964238" y="1971675"/>
            <a:ext cx="196850" cy="198438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3" name="Ovale 282"/>
          <p:cNvSpPr/>
          <p:nvPr/>
        </p:nvSpPr>
        <p:spPr>
          <a:xfrm>
            <a:off x="5214938" y="2733675"/>
            <a:ext cx="196850" cy="198438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4" name="Ovale 283"/>
          <p:cNvSpPr/>
          <p:nvPr/>
        </p:nvSpPr>
        <p:spPr>
          <a:xfrm>
            <a:off x="3130550" y="4859338"/>
            <a:ext cx="198438" cy="198437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5" name="Ovale 284"/>
          <p:cNvSpPr/>
          <p:nvPr/>
        </p:nvSpPr>
        <p:spPr>
          <a:xfrm>
            <a:off x="7635875" y="309563"/>
            <a:ext cx="198438" cy="198437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03" name="CasellaDiTesto 302"/>
          <p:cNvSpPr txBox="1">
            <a:spLocks noChangeArrowheads="1"/>
          </p:cNvSpPr>
          <p:nvPr/>
        </p:nvSpPr>
        <p:spPr bwMode="auto">
          <a:xfrm>
            <a:off x="5843588" y="212725"/>
            <a:ext cx="18764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 smtClean="0">
                <a:solidFill>
                  <a:srgbClr val="FF0000"/>
                </a:solidFill>
                <a:latin typeface="Calibri" pitchFamily="34" charset="0"/>
              </a:rPr>
              <a:t>70% Extintion</a:t>
            </a:r>
            <a:endParaRPr lang="en-GB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304" name="CasellaDiTesto 303"/>
          <p:cNvSpPr txBox="1">
            <a:spLocks noChangeArrowheads="1"/>
          </p:cNvSpPr>
          <p:nvPr/>
        </p:nvSpPr>
        <p:spPr bwMode="auto">
          <a:xfrm>
            <a:off x="5299075" y="2865438"/>
            <a:ext cx="18891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 smtClean="0">
                <a:solidFill>
                  <a:srgbClr val="FF0000"/>
                </a:solidFill>
                <a:latin typeface="Calibri" pitchFamily="34" charset="0"/>
              </a:rPr>
              <a:t>48% Extintion</a:t>
            </a:r>
            <a:endParaRPr lang="en-GB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305" name="CasellaDiTesto 304"/>
          <p:cNvSpPr txBox="1">
            <a:spLocks noChangeArrowheads="1"/>
          </p:cNvSpPr>
          <p:nvPr/>
        </p:nvSpPr>
        <p:spPr bwMode="auto">
          <a:xfrm>
            <a:off x="3179763" y="4972050"/>
            <a:ext cx="18907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 smtClean="0">
                <a:solidFill>
                  <a:srgbClr val="FF0000"/>
                </a:solidFill>
                <a:latin typeface="Calibri" pitchFamily="34" charset="0"/>
              </a:rPr>
              <a:t>50% Extintion</a:t>
            </a:r>
            <a:endParaRPr lang="en-GB" b="1">
              <a:solidFill>
                <a:srgbClr val="FF0000"/>
              </a:solidFill>
              <a:latin typeface="Calibri" pitchFamily="34" charset="0"/>
            </a:endParaRPr>
          </a:p>
        </p:txBody>
      </p:sp>
      <p:cxnSp>
        <p:nvCxnSpPr>
          <p:cNvPr id="306" name="Connettore 1 305"/>
          <p:cNvCxnSpPr/>
          <p:nvPr/>
        </p:nvCxnSpPr>
        <p:spPr>
          <a:xfrm rot="5400000" flipH="1" flipV="1">
            <a:off x="3443289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Connettore 1 306"/>
          <p:cNvCxnSpPr/>
          <p:nvPr/>
        </p:nvCxnSpPr>
        <p:spPr>
          <a:xfrm>
            <a:off x="2222500" y="190658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8" name="Ovale 307"/>
          <p:cNvSpPr/>
          <p:nvPr/>
        </p:nvSpPr>
        <p:spPr>
          <a:xfrm>
            <a:off x="6180669" y="1804988"/>
            <a:ext cx="198438" cy="198437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09" name="CasellaDiTesto 308"/>
          <p:cNvSpPr txBox="1">
            <a:spLocks noChangeArrowheads="1"/>
          </p:cNvSpPr>
          <p:nvPr/>
        </p:nvSpPr>
        <p:spPr bwMode="auto">
          <a:xfrm rot="-5400000">
            <a:off x="5867400" y="735013"/>
            <a:ext cx="1258888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mtClean="0">
                <a:solidFill>
                  <a:srgbClr val="000000"/>
                </a:solidFill>
                <a:effectLst/>
                <a:latin typeface="Calibri" pitchFamily="34" charset="0"/>
              </a:rPr>
              <a:t>Emeishan (China)</a:t>
            </a:r>
            <a:endParaRPr lang="en-GB">
              <a:solidFill>
                <a:srgbClr val="000000"/>
              </a:solidFill>
              <a:effectLst/>
              <a:latin typeface="Calibri" pitchFamily="34" charset="0"/>
            </a:endParaRPr>
          </a:p>
        </p:txBody>
      </p:sp>
      <p:sp>
        <p:nvSpPr>
          <p:cNvPr id="310" name="CasellaDiTesto 309"/>
          <p:cNvSpPr txBox="1">
            <a:spLocks noChangeArrowheads="1"/>
          </p:cNvSpPr>
          <p:nvPr/>
        </p:nvSpPr>
        <p:spPr bwMode="auto">
          <a:xfrm>
            <a:off x="3414713" y="1603375"/>
            <a:ext cx="1933575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 smtClean="0">
                <a:solidFill>
                  <a:srgbClr val="000000"/>
                </a:solidFill>
                <a:effectLst/>
                <a:latin typeface="Calibri" pitchFamily="34" charset="0"/>
              </a:rPr>
              <a:t>End Guadalupian</a:t>
            </a:r>
            <a:endParaRPr lang="en-GB" sz="1600">
              <a:solidFill>
                <a:srgbClr val="000000"/>
              </a:solidFill>
              <a:effectLst/>
              <a:latin typeface="Calibri" pitchFamily="34" charset="0"/>
            </a:endParaRPr>
          </a:p>
        </p:txBody>
      </p:sp>
      <p:sp>
        <p:nvSpPr>
          <p:cNvPr id="311" name="CasellaDiTesto 310"/>
          <p:cNvSpPr txBox="1">
            <a:spLocks noChangeArrowheads="1"/>
          </p:cNvSpPr>
          <p:nvPr/>
        </p:nvSpPr>
        <p:spPr bwMode="auto">
          <a:xfrm>
            <a:off x="6340475" y="1592263"/>
            <a:ext cx="15716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 smtClean="0">
                <a:solidFill>
                  <a:srgbClr val="FF0000"/>
                </a:solidFill>
                <a:latin typeface="Calibri" pitchFamily="34" charset="0"/>
              </a:rPr>
              <a:t>56% Ext.</a:t>
            </a:r>
            <a:endParaRPr lang="en-GB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312" name="CasellaDiTesto 311"/>
          <p:cNvSpPr txBox="1">
            <a:spLocks noChangeArrowheads="1"/>
          </p:cNvSpPr>
          <p:nvPr/>
        </p:nvSpPr>
        <p:spPr bwMode="auto">
          <a:xfrm>
            <a:off x="5992813" y="2100263"/>
            <a:ext cx="187801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 smtClean="0">
                <a:solidFill>
                  <a:srgbClr val="FF0000"/>
                </a:solidFill>
                <a:latin typeface="Calibri" pitchFamily="34" charset="0"/>
              </a:rPr>
              <a:t>80% Extintion</a:t>
            </a:r>
            <a:endParaRPr lang="en-GB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14" name="Text Box 12"/>
          <p:cNvSpPr txBox="1">
            <a:spLocks noChangeArrowheads="1"/>
          </p:cNvSpPr>
          <p:nvPr/>
        </p:nvSpPr>
        <p:spPr bwMode="auto">
          <a:xfrm rot="-5400000">
            <a:off x="5449887" y="3199091"/>
            <a:ext cx="62912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buFont typeface="Wingdings" pitchFamily="2" charset="2"/>
              <a:buNone/>
            </a:pPr>
            <a:r>
              <a:rPr lang="en-GB" smtClean="0">
                <a:solidFill>
                  <a:schemeClr val="bg1"/>
                </a:solidFill>
                <a:effectLst/>
                <a:latin typeface="Calibri" pitchFamily="34" charset="0"/>
              </a:rPr>
              <a:t>Courtillot and Renne  (2003)   Compt. Rend. Geosci., 335, 113-140</a:t>
            </a:r>
            <a:endParaRPr lang="en-GB"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2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000"/>
                            </p:stCondLst>
                            <p:childTnLst>
                              <p:par>
                                <p:cTn id="1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500"/>
                            </p:stCondLst>
                            <p:childTnLst>
                              <p:par>
                                <p:cTn id="1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000"/>
                            </p:stCondLst>
                            <p:childTnLst>
                              <p:par>
                                <p:cTn id="1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5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500"/>
                            </p:stCondLst>
                            <p:childTnLst>
                              <p:par>
                                <p:cTn id="17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000"/>
                            </p:stCondLst>
                            <p:childTnLst>
                              <p:par>
                                <p:cTn id="1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1000"/>
                            </p:stCondLst>
                            <p:childTnLst>
                              <p:par>
                                <p:cTn id="1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500"/>
                            </p:stCondLst>
                            <p:childTnLst>
                              <p:par>
                                <p:cTn id="1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20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6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500"/>
                            </p:stCondLst>
                            <p:childTnLst>
                              <p:par>
                                <p:cTn id="2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000"/>
                            </p:stCondLst>
                            <p:childTnLst>
                              <p:par>
                                <p:cTn id="2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500"/>
                            </p:stCondLst>
                            <p:childTnLst>
                              <p:par>
                                <p:cTn id="2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3000"/>
                            </p:stCondLst>
                            <p:childTnLst>
                              <p:par>
                                <p:cTn id="2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" grpId="0"/>
      <p:bldP spid="263" grpId="1"/>
      <p:bldP spid="264" grpId="0"/>
      <p:bldP spid="264" grpId="1"/>
      <p:bldP spid="265" grpId="0"/>
      <p:bldP spid="265" grpId="1"/>
      <p:bldP spid="266" grpId="0"/>
      <p:bldP spid="266" grpId="1"/>
      <p:bldP spid="267" grpId="0"/>
      <p:bldP spid="267" grpId="1"/>
      <p:bldP spid="268" grpId="0"/>
      <p:bldP spid="268" grpId="1"/>
      <p:bldP spid="269" grpId="0"/>
      <p:bldP spid="269" grpId="1"/>
      <p:bldP spid="272" grpId="0"/>
      <p:bldP spid="272" grpId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303" grpId="0"/>
      <p:bldP spid="304" grpId="0"/>
      <p:bldP spid="305" grpId="0"/>
      <p:bldP spid="308" grpId="0" animBg="1"/>
      <p:bldP spid="309" grpId="0"/>
      <p:bldP spid="309" grpId="1"/>
      <p:bldP spid="310" grpId="0"/>
      <p:bldP spid="310" grpId="1"/>
      <p:bldP spid="311" grpId="0"/>
      <p:bldP spid="312" grpId="0"/>
      <p:bldP spid="14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/>
          <p:cNvPicPr>
            <a:picLocks noChangeAspect="1"/>
          </p:cNvPicPr>
          <p:nvPr/>
        </p:nvPicPr>
        <p:blipFill rotWithShape="1">
          <a:blip r:embed="rId3" cstate="print"/>
          <a:srcRect t="949" b="1860"/>
          <a:stretch/>
        </p:blipFill>
        <p:spPr>
          <a:xfrm>
            <a:off x="0" y="14514"/>
            <a:ext cx="9144000" cy="5806849"/>
          </a:xfrm>
          <a:prstGeom prst="rect">
            <a:avLst/>
          </a:prstGeom>
        </p:spPr>
      </p:pic>
      <p:sp>
        <p:nvSpPr>
          <p:cNvPr id="3" name="CasellaDiTesto 2"/>
          <p:cNvSpPr txBox="1"/>
          <p:nvPr/>
        </p:nvSpPr>
        <p:spPr>
          <a:xfrm>
            <a:off x="0" y="5747658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Marine invertebrate extinction rates</a:t>
            </a:r>
            <a:endParaRPr lang="en-GB" sz="28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CasellaDiTesto 45"/>
          <p:cNvSpPr txBox="1"/>
          <p:nvPr/>
        </p:nvSpPr>
        <p:spPr>
          <a:xfrm>
            <a:off x="2656114" y="6199085"/>
            <a:ext cx="6487885" cy="3468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16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Clapham and </a:t>
            </a:r>
            <a:r>
              <a:rPr lang="en-GB" sz="1600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Renne</a:t>
            </a:r>
            <a:r>
              <a:rPr lang="en-GB" sz="16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2019 (</a:t>
            </a:r>
            <a:r>
              <a:rPr lang="en-GB" sz="1600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Annu</a:t>
            </a:r>
            <a:r>
              <a:rPr lang="en-GB" sz="16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Rev. Earth Planet. Sci., 47, 275-303)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3227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80" name="Rectangle 200"/>
          <p:cNvSpPr>
            <a:spLocks noChangeArrowheads="1"/>
          </p:cNvSpPr>
          <p:nvPr/>
        </p:nvSpPr>
        <p:spPr bwMode="auto">
          <a:xfrm>
            <a:off x="89116" y="61913"/>
            <a:ext cx="4493997" cy="1120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GB" sz="7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Part</a:t>
            </a:r>
            <a:r>
              <a:rPr lang="en-GB" sz="7200" dirty="0" smtClean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One.</a:t>
            </a:r>
            <a:endParaRPr lang="en-GB" sz="7200" dirty="0">
              <a:solidFill>
                <a:srgbClr val="FF33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177800" y="1087438"/>
            <a:ext cx="8966200" cy="139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Classification of igneous rocks for geodynamic purposes.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177800" y="2622550"/>
            <a:ext cx="8966200" cy="201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Rationale behind the definition of “</a:t>
            </a: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and “</a:t>
            </a: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igneous rocks. Caveats…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080" grpId="0"/>
      <p:bldP spid="6" grpId="0"/>
      <p:bldP spid="7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11" name="Text Box 3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69863" y="958850"/>
            <a:ext cx="8804274" cy="2554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From SiO</a:t>
            </a:r>
            <a:r>
              <a:rPr lang="en-GB" sz="40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-saturated (with olivine stable in groundmass) to SiO</a:t>
            </a:r>
            <a:r>
              <a:rPr lang="en-GB" sz="40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-oversaturated (without olivine and foids and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with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opx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and/or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quartz).</a:t>
            </a:r>
            <a:endParaRPr lang="en-GB" sz="4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2" name="Text Box 2"/>
          <p:cNvSpPr txBox="1">
            <a:spLocks noChangeArrowheads="1"/>
          </p:cNvSpPr>
          <p:nvPr/>
        </p:nvSpPr>
        <p:spPr bwMode="auto">
          <a:xfrm>
            <a:off x="169863" y="814388"/>
            <a:ext cx="8804274" cy="1175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There are three main tectonic settings where tholeiitic rocks form: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99043" name="Text Box 3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69863" y="1854200"/>
            <a:ext cx="880427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GB" sz="4000" u="sng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Passive margins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(e.g., MORB);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69863" y="2651125"/>
            <a:ext cx="7437437" cy="13111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GB" sz="40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Oceanic and continental intraplate</a:t>
            </a:r>
            <a:r>
              <a:rPr lang="en-GB" sz="3200" dirty="0" smtClean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(e.g., rift, “hot-spot”);</a:t>
            </a:r>
            <a:endParaRPr lang="en-GB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169863" y="3933825"/>
            <a:ext cx="880427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GB" sz="40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Active margins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(subduction zones).</a:t>
            </a:r>
            <a:endParaRPr lang="en-GB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169863" y="4781550"/>
            <a:ext cx="8804274" cy="17173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These three types of tholeiitic rocks can often be distinguished on the basis of trace element content/ratios and of isotopic ratios.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9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9042" grpId="0"/>
      <p:bldP spid="4" grpId="0"/>
      <p:bldP spid="5" grpId="0"/>
      <p:bldP spid="6" grpId="0"/>
      <p:bldP spid="7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476" name="Rectangle 92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0386" name="Text Box 2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4775" y="2490788"/>
            <a:ext cx="5272088" cy="4284662"/>
            <a:chOff x="66" y="1569"/>
            <a:chExt cx="3321" cy="2699"/>
          </a:xfrm>
          <a:effectLst/>
        </p:grpSpPr>
        <p:sp>
          <p:nvSpPr>
            <p:cNvPr id="400388" name="Rectangle 4"/>
            <p:cNvSpPr>
              <a:spLocks noChangeAspect="1" noChangeArrowheads="1"/>
            </p:cNvSpPr>
            <p:nvPr/>
          </p:nvSpPr>
          <p:spPr bwMode="auto">
            <a:xfrm>
              <a:off x="508" y="1664"/>
              <a:ext cx="2878" cy="2171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89" name="Freeform 5"/>
            <p:cNvSpPr>
              <a:spLocks noChangeAspect="1"/>
            </p:cNvSpPr>
            <p:nvPr/>
          </p:nvSpPr>
          <p:spPr bwMode="auto">
            <a:xfrm>
              <a:off x="508" y="1664"/>
              <a:ext cx="1" cy="2171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0" name="Line 6"/>
            <p:cNvSpPr>
              <a:spLocks noChangeAspect="1" noChangeShapeType="1"/>
            </p:cNvSpPr>
            <p:nvPr/>
          </p:nvSpPr>
          <p:spPr bwMode="auto">
            <a:xfrm>
              <a:off x="6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1" name="Line 7"/>
            <p:cNvSpPr>
              <a:spLocks noChangeAspect="1" noChangeShapeType="1"/>
            </p:cNvSpPr>
            <p:nvPr/>
          </p:nvSpPr>
          <p:spPr bwMode="auto">
            <a:xfrm flipV="1">
              <a:off x="508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2" name="Line 8"/>
            <p:cNvSpPr>
              <a:spLocks noChangeAspect="1" noChangeShapeType="1"/>
            </p:cNvSpPr>
            <p:nvPr/>
          </p:nvSpPr>
          <p:spPr bwMode="auto">
            <a:xfrm flipV="1">
              <a:off x="6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3" name="Line 9"/>
            <p:cNvSpPr>
              <a:spLocks noChangeAspect="1" noChangeShapeType="1"/>
            </p:cNvSpPr>
            <p:nvPr/>
          </p:nvSpPr>
          <p:spPr bwMode="auto">
            <a:xfrm flipV="1">
              <a:off x="82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4" name="Line 10"/>
            <p:cNvSpPr>
              <a:spLocks noChangeAspect="1" noChangeShapeType="1"/>
            </p:cNvSpPr>
            <p:nvPr/>
          </p:nvSpPr>
          <p:spPr bwMode="auto">
            <a:xfrm>
              <a:off x="82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5" name="Line 11"/>
            <p:cNvSpPr>
              <a:spLocks noChangeAspect="1" noChangeShapeType="1"/>
            </p:cNvSpPr>
            <p:nvPr/>
          </p:nvSpPr>
          <p:spPr bwMode="auto">
            <a:xfrm flipV="1">
              <a:off x="98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6" name="Line 12"/>
            <p:cNvSpPr>
              <a:spLocks noChangeAspect="1" noChangeShapeType="1"/>
            </p:cNvSpPr>
            <p:nvPr/>
          </p:nvSpPr>
          <p:spPr bwMode="auto">
            <a:xfrm>
              <a:off x="98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7" name="Line 13"/>
            <p:cNvSpPr>
              <a:spLocks noChangeAspect="1" noChangeShapeType="1"/>
            </p:cNvSpPr>
            <p:nvPr/>
          </p:nvSpPr>
          <p:spPr bwMode="auto">
            <a:xfrm flipV="1">
              <a:off x="11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8" name="Line 14"/>
            <p:cNvSpPr>
              <a:spLocks noChangeAspect="1" noChangeShapeType="1"/>
            </p:cNvSpPr>
            <p:nvPr/>
          </p:nvSpPr>
          <p:spPr bwMode="auto">
            <a:xfrm>
              <a:off x="11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9" name="Line 15"/>
            <p:cNvSpPr>
              <a:spLocks noChangeAspect="1" noChangeShapeType="1"/>
            </p:cNvSpPr>
            <p:nvPr/>
          </p:nvSpPr>
          <p:spPr bwMode="auto">
            <a:xfrm flipV="1">
              <a:off x="1305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0" name="Line 16"/>
            <p:cNvSpPr>
              <a:spLocks noChangeAspect="1" noChangeShapeType="1"/>
            </p:cNvSpPr>
            <p:nvPr/>
          </p:nvSpPr>
          <p:spPr bwMode="auto">
            <a:xfrm>
              <a:off x="1305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1" name="Line 17"/>
            <p:cNvSpPr>
              <a:spLocks noChangeAspect="1" noChangeShapeType="1"/>
            </p:cNvSpPr>
            <p:nvPr/>
          </p:nvSpPr>
          <p:spPr bwMode="auto">
            <a:xfrm flipV="1">
              <a:off x="14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2" name="Line 18"/>
            <p:cNvSpPr>
              <a:spLocks noChangeAspect="1" noChangeShapeType="1"/>
            </p:cNvSpPr>
            <p:nvPr/>
          </p:nvSpPr>
          <p:spPr bwMode="auto">
            <a:xfrm>
              <a:off x="14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3" name="Line 19"/>
            <p:cNvSpPr>
              <a:spLocks noChangeAspect="1" noChangeShapeType="1"/>
            </p:cNvSpPr>
            <p:nvPr/>
          </p:nvSpPr>
          <p:spPr bwMode="auto">
            <a:xfrm flipV="1">
              <a:off x="16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4" name="Line 20"/>
            <p:cNvSpPr>
              <a:spLocks noChangeAspect="1" noChangeShapeType="1"/>
            </p:cNvSpPr>
            <p:nvPr/>
          </p:nvSpPr>
          <p:spPr bwMode="auto">
            <a:xfrm>
              <a:off x="16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5" name="Line 21"/>
            <p:cNvSpPr>
              <a:spLocks noChangeAspect="1" noChangeShapeType="1"/>
            </p:cNvSpPr>
            <p:nvPr/>
          </p:nvSpPr>
          <p:spPr bwMode="auto">
            <a:xfrm flipV="1">
              <a:off x="17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6" name="Line 22"/>
            <p:cNvSpPr>
              <a:spLocks noChangeAspect="1" noChangeShapeType="1"/>
            </p:cNvSpPr>
            <p:nvPr/>
          </p:nvSpPr>
          <p:spPr bwMode="auto">
            <a:xfrm>
              <a:off x="17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7" name="Line 23"/>
            <p:cNvSpPr>
              <a:spLocks noChangeAspect="1" noChangeShapeType="1"/>
            </p:cNvSpPr>
            <p:nvPr/>
          </p:nvSpPr>
          <p:spPr bwMode="auto">
            <a:xfrm flipV="1">
              <a:off x="19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8" name="Line 24"/>
            <p:cNvSpPr>
              <a:spLocks noChangeAspect="1" noChangeShapeType="1"/>
            </p:cNvSpPr>
            <p:nvPr/>
          </p:nvSpPr>
          <p:spPr bwMode="auto">
            <a:xfrm>
              <a:off x="19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9" name="Line 25"/>
            <p:cNvSpPr>
              <a:spLocks noChangeAspect="1" noChangeShapeType="1"/>
            </p:cNvSpPr>
            <p:nvPr/>
          </p:nvSpPr>
          <p:spPr bwMode="auto">
            <a:xfrm flipV="1">
              <a:off x="21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0" name="Line 26"/>
            <p:cNvSpPr>
              <a:spLocks noChangeAspect="1" noChangeShapeType="1"/>
            </p:cNvSpPr>
            <p:nvPr/>
          </p:nvSpPr>
          <p:spPr bwMode="auto">
            <a:xfrm>
              <a:off x="21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1" name="Line 27"/>
            <p:cNvSpPr>
              <a:spLocks noChangeAspect="1" noChangeShapeType="1"/>
            </p:cNvSpPr>
            <p:nvPr/>
          </p:nvSpPr>
          <p:spPr bwMode="auto">
            <a:xfrm flipV="1">
              <a:off x="2267" y="3799"/>
              <a:ext cx="1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2" name="Line 28"/>
            <p:cNvSpPr>
              <a:spLocks noChangeAspect="1" noChangeShapeType="1"/>
            </p:cNvSpPr>
            <p:nvPr/>
          </p:nvSpPr>
          <p:spPr bwMode="auto">
            <a:xfrm>
              <a:off x="2267" y="1664"/>
              <a:ext cx="1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3" name="Line 29"/>
            <p:cNvSpPr>
              <a:spLocks noChangeAspect="1" noChangeShapeType="1"/>
            </p:cNvSpPr>
            <p:nvPr/>
          </p:nvSpPr>
          <p:spPr bwMode="auto">
            <a:xfrm flipV="1">
              <a:off x="24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4" name="Line 30"/>
            <p:cNvSpPr>
              <a:spLocks noChangeAspect="1" noChangeShapeType="1"/>
            </p:cNvSpPr>
            <p:nvPr/>
          </p:nvSpPr>
          <p:spPr bwMode="auto">
            <a:xfrm>
              <a:off x="24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5" name="Line 31"/>
            <p:cNvSpPr>
              <a:spLocks noChangeAspect="1" noChangeShapeType="1"/>
            </p:cNvSpPr>
            <p:nvPr/>
          </p:nvSpPr>
          <p:spPr bwMode="auto">
            <a:xfrm flipV="1">
              <a:off x="25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6" name="Line 32"/>
            <p:cNvSpPr>
              <a:spLocks noChangeAspect="1" noChangeShapeType="1"/>
            </p:cNvSpPr>
            <p:nvPr/>
          </p:nvSpPr>
          <p:spPr bwMode="auto">
            <a:xfrm>
              <a:off x="25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7" name="Line 33"/>
            <p:cNvSpPr>
              <a:spLocks noChangeAspect="1" noChangeShapeType="1"/>
            </p:cNvSpPr>
            <p:nvPr/>
          </p:nvSpPr>
          <p:spPr bwMode="auto">
            <a:xfrm flipV="1">
              <a:off x="274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8" name="Line 34"/>
            <p:cNvSpPr>
              <a:spLocks noChangeAspect="1" noChangeShapeType="1"/>
            </p:cNvSpPr>
            <p:nvPr/>
          </p:nvSpPr>
          <p:spPr bwMode="auto">
            <a:xfrm>
              <a:off x="274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9" name="Line 35"/>
            <p:cNvSpPr>
              <a:spLocks noChangeAspect="1" noChangeShapeType="1"/>
            </p:cNvSpPr>
            <p:nvPr/>
          </p:nvSpPr>
          <p:spPr bwMode="auto">
            <a:xfrm flipV="1">
              <a:off x="29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0" name="Line 36"/>
            <p:cNvSpPr>
              <a:spLocks noChangeAspect="1" noChangeShapeType="1"/>
            </p:cNvSpPr>
            <p:nvPr/>
          </p:nvSpPr>
          <p:spPr bwMode="auto">
            <a:xfrm>
              <a:off x="29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1" name="Line 37"/>
            <p:cNvSpPr>
              <a:spLocks noChangeAspect="1" noChangeShapeType="1"/>
            </p:cNvSpPr>
            <p:nvPr/>
          </p:nvSpPr>
          <p:spPr bwMode="auto">
            <a:xfrm flipV="1">
              <a:off x="3065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2" name="Line 38"/>
            <p:cNvSpPr>
              <a:spLocks noChangeAspect="1" noChangeShapeType="1"/>
            </p:cNvSpPr>
            <p:nvPr/>
          </p:nvSpPr>
          <p:spPr bwMode="auto">
            <a:xfrm>
              <a:off x="3065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3" name="Line 39"/>
            <p:cNvSpPr>
              <a:spLocks noChangeAspect="1" noChangeShapeType="1"/>
            </p:cNvSpPr>
            <p:nvPr/>
          </p:nvSpPr>
          <p:spPr bwMode="auto">
            <a:xfrm flipV="1">
              <a:off x="32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4" name="Line 40"/>
            <p:cNvSpPr>
              <a:spLocks noChangeAspect="1" noChangeShapeType="1"/>
            </p:cNvSpPr>
            <p:nvPr/>
          </p:nvSpPr>
          <p:spPr bwMode="auto">
            <a:xfrm>
              <a:off x="32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5" name="Line 41"/>
            <p:cNvSpPr>
              <a:spLocks noChangeAspect="1" noChangeShapeType="1"/>
            </p:cNvSpPr>
            <p:nvPr/>
          </p:nvSpPr>
          <p:spPr bwMode="auto">
            <a:xfrm flipV="1">
              <a:off x="338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6" name="Line 42"/>
            <p:cNvSpPr>
              <a:spLocks noChangeAspect="1" noChangeShapeType="1"/>
            </p:cNvSpPr>
            <p:nvPr/>
          </p:nvSpPr>
          <p:spPr bwMode="auto">
            <a:xfrm>
              <a:off x="338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7" name="Line 43"/>
            <p:cNvSpPr>
              <a:spLocks noChangeAspect="1" noChangeShapeType="1"/>
            </p:cNvSpPr>
            <p:nvPr/>
          </p:nvSpPr>
          <p:spPr bwMode="auto">
            <a:xfrm>
              <a:off x="508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8" name="Line 44"/>
            <p:cNvSpPr>
              <a:spLocks noChangeAspect="1" noChangeShapeType="1"/>
            </p:cNvSpPr>
            <p:nvPr/>
          </p:nvSpPr>
          <p:spPr bwMode="auto">
            <a:xfrm flipH="1">
              <a:off x="3324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9" name="Line 45"/>
            <p:cNvSpPr>
              <a:spLocks noChangeAspect="1" noChangeShapeType="1"/>
            </p:cNvSpPr>
            <p:nvPr/>
          </p:nvSpPr>
          <p:spPr bwMode="auto">
            <a:xfrm>
              <a:off x="508" y="3618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0" name="Line 46"/>
            <p:cNvSpPr>
              <a:spLocks noChangeAspect="1" noChangeShapeType="1"/>
            </p:cNvSpPr>
            <p:nvPr/>
          </p:nvSpPr>
          <p:spPr bwMode="auto">
            <a:xfrm flipH="1">
              <a:off x="3369" y="3618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1" name="Line 47"/>
            <p:cNvSpPr>
              <a:spLocks noChangeAspect="1" noChangeShapeType="1"/>
            </p:cNvSpPr>
            <p:nvPr/>
          </p:nvSpPr>
          <p:spPr bwMode="auto">
            <a:xfrm>
              <a:off x="508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2" name="Line 48"/>
            <p:cNvSpPr>
              <a:spLocks noChangeAspect="1" noChangeShapeType="1"/>
            </p:cNvSpPr>
            <p:nvPr/>
          </p:nvSpPr>
          <p:spPr bwMode="auto">
            <a:xfrm flipH="1">
              <a:off x="3361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3" name="Line 49"/>
            <p:cNvSpPr>
              <a:spLocks noChangeAspect="1" noChangeShapeType="1"/>
            </p:cNvSpPr>
            <p:nvPr/>
          </p:nvSpPr>
          <p:spPr bwMode="auto">
            <a:xfrm>
              <a:off x="508" y="3184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4" name="Line 50"/>
            <p:cNvSpPr>
              <a:spLocks noChangeAspect="1" noChangeShapeType="1"/>
            </p:cNvSpPr>
            <p:nvPr/>
          </p:nvSpPr>
          <p:spPr bwMode="auto">
            <a:xfrm flipH="1">
              <a:off x="3369" y="3184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5" name="Line 51"/>
            <p:cNvSpPr>
              <a:spLocks noChangeAspect="1" noChangeShapeType="1"/>
            </p:cNvSpPr>
            <p:nvPr/>
          </p:nvSpPr>
          <p:spPr bwMode="auto">
            <a:xfrm>
              <a:off x="508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6" name="Line 52"/>
            <p:cNvSpPr>
              <a:spLocks noChangeAspect="1" noChangeShapeType="1"/>
            </p:cNvSpPr>
            <p:nvPr/>
          </p:nvSpPr>
          <p:spPr bwMode="auto">
            <a:xfrm flipH="1">
              <a:off x="3361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7" name="Line 53"/>
            <p:cNvSpPr>
              <a:spLocks noChangeAspect="1" noChangeShapeType="1"/>
            </p:cNvSpPr>
            <p:nvPr/>
          </p:nvSpPr>
          <p:spPr bwMode="auto">
            <a:xfrm>
              <a:off x="508" y="2751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8" name="Line 54"/>
            <p:cNvSpPr>
              <a:spLocks noChangeAspect="1" noChangeShapeType="1"/>
            </p:cNvSpPr>
            <p:nvPr/>
          </p:nvSpPr>
          <p:spPr bwMode="auto">
            <a:xfrm flipH="1">
              <a:off x="3369" y="2751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9" name="Line 55"/>
            <p:cNvSpPr>
              <a:spLocks noChangeAspect="1" noChangeShapeType="1"/>
            </p:cNvSpPr>
            <p:nvPr/>
          </p:nvSpPr>
          <p:spPr bwMode="auto">
            <a:xfrm>
              <a:off x="508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0" name="Line 56"/>
            <p:cNvSpPr>
              <a:spLocks noChangeAspect="1" noChangeShapeType="1"/>
            </p:cNvSpPr>
            <p:nvPr/>
          </p:nvSpPr>
          <p:spPr bwMode="auto">
            <a:xfrm flipH="1">
              <a:off x="3361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1" name="Line 57"/>
            <p:cNvSpPr>
              <a:spLocks noChangeAspect="1" noChangeShapeType="1"/>
            </p:cNvSpPr>
            <p:nvPr/>
          </p:nvSpPr>
          <p:spPr bwMode="auto">
            <a:xfrm>
              <a:off x="508" y="2317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2" name="Line 58"/>
            <p:cNvSpPr>
              <a:spLocks noChangeAspect="1" noChangeShapeType="1"/>
            </p:cNvSpPr>
            <p:nvPr/>
          </p:nvSpPr>
          <p:spPr bwMode="auto">
            <a:xfrm flipH="1">
              <a:off x="3369" y="2317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3" name="Line 59"/>
            <p:cNvSpPr>
              <a:spLocks noChangeAspect="1" noChangeShapeType="1"/>
            </p:cNvSpPr>
            <p:nvPr/>
          </p:nvSpPr>
          <p:spPr bwMode="auto">
            <a:xfrm>
              <a:off x="508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4" name="Line 60"/>
            <p:cNvSpPr>
              <a:spLocks noChangeAspect="1" noChangeShapeType="1"/>
            </p:cNvSpPr>
            <p:nvPr/>
          </p:nvSpPr>
          <p:spPr bwMode="auto">
            <a:xfrm flipH="1">
              <a:off x="3361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5" name="Line 61"/>
            <p:cNvSpPr>
              <a:spLocks noChangeAspect="1" noChangeShapeType="1"/>
            </p:cNvSpPr>
            <p:nvPr/>
          </p:nvSpPr>
          <p:spPr bwMode="auto">
            <a:xfrm>
              <a:off x="508" y="1883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6" name="Line 62"/>
            <p:cNvSpPr>
              <a:spLocks noChangeAspect="1" noChangeShapeType="1"/>
            </p:cNvSpPr>
            <p:nvPr/>
          </p:nvSpPr>
          <p:spPr bwMode="auto">
            <a:xfrm flipH="1">
              <a:off x="3369" y="1883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7" name="Line 63"/>
            <p:cNvSpPr>
              <a:spLocks noChangeAspect="1" noChangeShapeType="1"/>
            </p:cNvSpPr>
            <p:nvPr/>
          </p:nvSpPr>
          <p:spPr bwMode="auto">
            <a:xfrm flipH="1">
              <a:off x="3349" y="1664"/>
              <a:ext cx="37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8" name="Line 64"/>
            <p:cNvSpPr>
              <a:spLocks noChangeAspect="1" noChangeShapeType="1"/>
            </p:cNvSpPr>
            <p:nvPr/>
          </p:nvSpPr>
          <p:spPr bwMode="auto">
            <a:xfrm flipV="1">
              <a:off x="799" y="3039"/>
              <a:ext cx="2172" cy="58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9" name="Freeform 65"/>
            <p:cNvSpPr>
              <a:spLocks noChangeAspect="1"/>
            </p:cNvSpPr>
            <p:nvPr/>
          </p:nvSpPr>
          <p:spPr bwMode="auto">
            <a:xfrm>
              <a:off x="761" y="1836"/>
              <a:ext cx="2229" cy="1179"/>
            </a:xfrm>
            <a:custGeom>
              <a:avLst/>
              <a:gdLst/>
              <a:ahLst/>
              <a:cxnLst>
                <a:cxn ang="0">
                  <a:pos x="0" y="1474"/>
                </a:cxn>
                <a:cxn ang="0">
                  <a:pos x="947" y="616"/>
                </a:cxn>
                <a:cxn ang="0">
                  <a:pos x="1677" y="259"/>
                </a:cxn>
                <a:cxn ang="0">
                  <a:pos x="2787" y="0"/>
                </a:cxn>
              </a:cxnLst>
              <a:rect l="0" t="0" r="r" b="b"/>
              <a:pathLst>
                <a:path w="2787" h="1474">
                  <a:moveTo>
                    <a:pt x="0" y="1474"/>
                  </a:moveTo>
                  <a:lnTo>
                    <a:pt x="947" y="616"/>
                  </a:lnTo>
                  <a:lnTo>
                    <a:pt x="1677" y="259"/>
                  </a:lnTo>
                  <a:lnTo>
                    <a:pt x="2787" y="0"/>
                  </a:lnTo>
                </a:path>
              </a:pathLst>
            </a:custGeom>
            <a:noFill/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50" name="Line 66"/>
            <p:cNvSpPr>
              <a:spLocks noChangeAspect="1" noChangeShapeType="1"/>
            </p:cNvSpPr>
            <p:nvPr/>
          </p:nvSpPr>
          <p:spPr bwMode="auto">
            <a:xfrm flipV="1">
              <a:off x="1227" y="2531"/>
              <a:ext cx="2" cy="104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51" name="Freeform 67"/>
            <p:cNvSpPr>
              <a:spLocks noChangeAspect="1"/>
            </p:cNvSpPr>
            <p:nvPr/>
          </p:nvSpPr>
          <p:spPr bwMode="auto">
            <a:xfrm>
              <a:off x="1626" y="2124"/>
              <a:ext cx="3" cy="1460"/>
            </a:xfrm>
            <a:custGeom>
              <a:avLst/>
              <a:gdLst/>
              <a:ahLst/>
              <a:cxnLst>
                <a:cxn ang="0">
                  <a:pos x="0" y="1824"/>
                </a:cxn>
                <a:cxn ang="0">
                  <a:pos x="3" y="0"/>
                </a:cxn>
              </a:cxnLst>
              <a:rect l="0" t="0" r="r" b="b"/>
              <a:pathLst>
                <a:path w="3" h="1824">
                  <a:moveTo>
                    <a:pt x="0" y="1824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52" name="Freeform 68"/>
            <p:cNvSpPr>
              <a:spLocks noChangeAspect="1"/>
            </p:cNvSpPr>
            <p:nvPr/>
          </p:nvSpPr>
          <p:spPr bwMode="auto">
            <a:xfrm>
              <a:off x="2106" y="1959"/>
              <a:ext cx="3" cy="1494"/>
            </a:xfrm>
            <a:custGeom>
              <a:avLst/>
              <a:gdLst/>
              <a:ahLst/>
              <a:cxnLst>
                <a:cxn ang="0">
                  <a:pos x="0" y="1868"/>
                </a:cxn>
                <a:cxn ang="0">
                  <a:pos x="3" y="0"/>
                </a:cxn>
              </a:cxnLst>
              <a:rect l="0" t="0" r="r" b="b"/>
              <a:pathLst>
                <a:path w="3" h="1868">
                  <a:moveTo>
                    <a:pt x="0" y="1868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53" name="Text Box 69"/>
            <p:cNvSpPr txBox="1">
              <a:spLocks noChangeAspect="1" noChangeArrowheads="1"/>
            </p:cNvSpPr>
            <p:nvPr/>
          </p:nvSpPr>
          <p:spPr bwMode="auto">
            <a:xfrm rot="16200000">
              <a:off x="-381" y="2592"/>
              <a:ext cx="11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en-GB" sz="24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54" name="Text Box 70"/>
            <p:cNvSpPr txBox="1">
              <a:spLocks noChangeAspect="1" noChangeArrowheads="1"/>
            </p:cNvSpPr>
            <p:nvPr/>
          </p:nvSpPr>
          <p:spPr bwMode="auto">
            <a:xfrm>
              <a:off x="323" y="1569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55" name="Text Box 71"/>
            <p:cNvSpPr txBox="1">
              <a:spLocks noChangeAspect="1" noChangeArrowheads="1"/>
            </p:cNvSpPr>
            <p:nvPr/>
          </p:nvSpPr>
          <p:spPr bwMode="auto">
            <a:xfrm>
              <a:off x="323" y="2438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56" name="Text Box 72"/>
            <p:cNvSpPr txBox="1">
              <a:spLocks noChangeAspect="1" noChangeArrowheads="1"/>
            </p:cNvSpPr>
            <p:nvPr/>
          </p:nvSpPr>
          <p:spPr bwMode="auto">
            <a:xfrm>
              <a:off x="323" y="2003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57" name="Text Box 73"/>
            <p:cNvSpPr txBox="1">
              <a:spLocks noChangeAspect="1" noChangeArrowheads="1"/>
            </p:cNvSpPr>
            <p:nvPr/>
          </p:nvSpPr>
          <p:spPr bwMode="auto">
            <a:xfrm>
              <a:off x="323" y="2870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58" name="Text Box 74"/>
            <p:cNvSpPr txBox="1">
              <a:spLocks noChangeAspect="1" noChangeArrowheads="1"/>
            </p:cNvSpPr>
            <p:nvPr/>
          </p:nvSpPr>
          <p:spPr bwMode="auto">
            <a:xfrm>
              <a:off x="323" y="3292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59" name="Text Box 75"/>
            <p:cNvSpPr txBox="1">
              <a:spLocks noChangeAspect="1" noChangeArrowheads="1"/>
            </p:cNvSpPr>
            <p:nvPr/>
          </p:nvSpPr>
          <p:spPr bwMode="auto">
            <a:xfrm>
              <a:off x="323" y="375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60" name="Text Box 76"/>
            <p:cNvSpPr txBox="1">
              <a:spLocks noChangeAspect="1" noChangeArrowheads="1"/>
            </p:cNvSpPr>
            <p:nvPr/>
          </p:nvSpPr>
          <p:spPr bwMode="auto">
            <a:xfrm>
              <a:off x="512" y="384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61" name="Text Box 77"/>
            <p:cNvSpPr txBox="1">
              <a:spLocks noChangeAspect="1" noChangeArrowheads="1"/>
            </p:cNvSpPr>
            <p:nvPr/>
          </p:nvSpPr>
          <p:spPr bwMode="auto">
            <a:xfrm>
              <a:off x="132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62" name="Text Box 78"/>
            <p:cNvSpPr txBox="1">
              <a:spLocks noChangeAspect="1" noChangeArrowheads="1"/>
            </p:cNvSpPr>
            <p:nvPr/>
          </p:nvSpPr>
          <p:spPr bwMode="auto">
            <a:xfrm>
              <a:off x="2141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63" name="Text Box 79"/>
            <p:cNvSpPr txBox="1">
              <a:spLocks noChangeAspect="1" noChangeArrowheads="1"/>
            </p:cNvSpPr>
            <p:nvPr/>
          </p:nvSpPr>
          <p:spPr bwMode="auto">
            <a:xfrm>
              <a:off x="294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64" name="Text Box 80"/>
            <p:cNvSpPr txBox="1">
              <a:spLocks noChangeAspect="1" noChangeArrowheads="1"/>
            </p:cNvSpPr>
            <p:nvPr/>
          </p:nvSpPr>
          <p:spPr bwMode="auto">
            <a:xfrm rot="-360454">
              <a:off x="1184" y="3413"/>
              <a:ext cx="2111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Arc-Tholeiitic Series</a:t>
              </a:r>
              <a:endParaRPr lang="en-GB" sz="2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65" name="Text Box 81"/>
            <p:cNvSpPr txBox="1">
              <a:spLocks noChangeAspect="1" noChangeArrowheads="1"/>
            </p:cNvSpPr>
            <p:nvPr/>
          </p:nvSpPr>
          <p:spPr bwMode="auto">
            <a:xfrm rot="-917400">
              <a:off x="495" y="1761"/>
              <a:ext cx="1319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Potassic Series</a:t>
              </a:r>
              <a:endParaRPr lang="en-GB" sz="2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66" name="Text Box 82"/>
            <p:cNvSpPr txBox="1">
              <a:spLocks noChangeAspect="1" noChangeArrowheads="1"/>
            </p:cNvSpPr>
            <p:nvPr/>
          </p:nvSpPr>
          <p:spPr bwMode="auto">
            <a:xfrm>
              <a:off x="1386" y="3980"/>
              <a:ext cx="131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4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67" name="Line 83"/>
            <p:cNvSpPr>
              <a:spLocks noChangeAspect="1" noChangeShapeType="1"/>
            </p:cNvSpPr>
            <p:nvPr/>
          </p:nvSpPr>
          <p:spPr bwMode="auto">
            <a:xfrm flipV="1">
              <a:off x="786" y="2319"/>
              <a:ext cx="2204" cy="102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68" name="Line 84"/>
            <p:cNvSpPr>
              <a:spLocks noChangeAspect="1" noChangeShapeType="1"/>
            </p:cNvSpPr>
            <p:nvPr/>
          </p:nvSpPr>
          <p:spPr bwMode="auto">
            <a:xfrm flipV="1">
              <a:off x="2648" y="1863"/>
              <a:ext cx="1" cy="1313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69" name="Text Box 85"/>
            <p:cNvSpPr txBox="1">
              <a:spLocks noChangeAspect="1" noChangeArrowheads="1"/>
            </p:cNvSpPr>
            <p:nvPr/>
          </p:nvSpPr>
          <p:spPr bwMode="auto">
            <a:xfrm rot="-911150">
              <a:off x="1163" y="2968"/>
              <a:ext cx="154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Calcalkaline</a:t>
              </a:r>
              <a:r>
                <a:rPr lang="en-GB" sz="14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Series</a:t>
              </a:r>
              <a:endParaRPr lang="en-GB" sz="2000" b="1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70" name="Text Box 86"/>
            <p:cNvSpPr txBox="1">
              <a:spLocks noChangeAspect="1" noChangeArrowheads="1"/>
            </p:cNvSpPr>
            <p:nvPr/>
          </p:nvSpPr>
          <p:spPr bwMode="auto">
            <a:xfrm rot="-1458914">
              <a:off x="854" y="2396"/>
              <a:ext cx="226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High-K Calcalkaline Series</a:t>
              </a:r>
              <a:endParaRPr lang="en-GB" sz="2000" b="1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00471" name="Text Box 87"/>
            <p:cNvSpPr txBox="1">
              <a:spLocks noChangeAspect="1" noChangeArrowheads="1"/>
            </p:cNvSpPr>
            <p:nvPr/>
          </p:nvSpPr>
          <p:spPr bwMode="auto">
            <a:xfrm rot="-2210448">
              <a:off x="386" y="2263"/>
              <a:ext cx="1538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Shoshonitic Series</a:t>
              </a:r>
              <a:endParaRPr lang="en-GB" sz="2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400472" name="Text Box 88"/>
          <p:cNvSpPr txBox="1">
            <a:spLocks noChangeArrowheads="1"/>
          </p:cNvSpPr>
          <p:nvPr/>
        </p:nvSpPr>
        <p:spPr bwMode="auto">
          <a:xfrm>
            <a:off x="169863" y="660400"/>
            <a:ext cx="8804274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There is a serious problem concerning the definition of calcalkaline rocks.</a:t>
            </a:r>
            <a:endParaRPr lang="en-GB" sz="3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00473" name="Freeform 89"/>
          <p:cNvSpPr>
            <a:spLocks/>
          </p:cNvSpPr>
          <p:nvPr/>
        </p:nvSpPr>
        <p:spPr bwMode="auto">
          <a:xfrm>
            <a:off x="1206500" y="2919413"/>
            <a:ext cx="3517900" cy="2870200"/>
          </a:xfrm>
          <a:custGeom>
            <a:avLst/>
            <a:gdLst/>
            <a:ahLst/>
            <a:cxnLst>
              <a:cxn ang="0">
                <a:pos x="2212" y="1208"/>
              </a:cxn>
              <a:cxn ang="0">
                <a:pos x="2216" y="0"/>
              </a:cxn>
              <a:cxn ang="0">
                <a:pos x="1344" y="204"/>
              </a:cxn>
              <a:cxn ang="0">
                <a:pos x="752" y="488"/>
              </a:cxn>
              <a:cxn ang="0">
                <a:pos x="0" y="1176"/>
              </a:cxn>
              <a:cxn ang="0">
                <a:pos x="0" y="1808"/>
              </a:cxn>
              <a:cxn ang="0">
                <a:pos x="2212" y="1208"/>
              </a:cxn>
            </a:cxnLst>
            <a:rect l="0" t="0" r="r" b="b"/>
            <a:pathLst>
              <a:path w="2216" h="1808">
                <a:moveTo>
                  <a:pt x="2212" y="1208"/>
                </a:moveTo>
                <a:lnTo>
                  <a:pt x="2216" y="0"/>
                </a:lnTo>
                <a:lnTo>
                  <a:pt x="1344" y="204"/>
                </a:lnTo>
                <a:lnTo>
                  <a:pt x="752" y="488"/>
                </a:lnTo>
                <a:lnTo>
                  <a:pt x="0" y="1176"/>
                </a:lnTo>
                <a:lnTo>
                  <a:pt x="0" y="1808"/>
                </a:lnTo>
                <a:lnTo>
                  <a:pt x="2212" y="1208"/>
                </a:lnTo>
                <a:close/>
              </a:path>
            </a:pathLst>
          </a:custGeom>
          <a:gradFill rotWithShape="1">
            <a:gsLst>
              <a:gs pos="0">
                <a:srgbClr val="C0C0C0">
                  <a:alpha val="60001"/>
                </a:srgbClr>
              </a:gs>
              <a:gs pos="100000">
                <a:srgbClr val="C0C0C0">
                  <a:alpha val="60001"/>
                </a:srgbClr>
              </a:gs>
            </a:gsLst>
            <a:lin ang="5400000" scaled="1"/>
          </a:gra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0474" name="Text Box 90"/>
          <p:cNvSpPr txBox="1">
            <a:spLocks noChangeArrowheads="1"/>
          </p:cNvSpPr>
          <p:nvPr/>
        </p:nvSpPr>
        <p:spPr bwMode="auto">
          <a:xfrm>
            <a:off x="5454650" y="2202815"/>
            <a:ext cx="3603625" cy="14711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GB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is strange is that here neither Ca (calc-) or alkalies (alkaline) are reported.</a:t>
            </a:r>
            <a:endParaRPr lang="en-GB" sz="2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00475" name="Text Box 91"/>
          <p:cNvSpPr txBox="1">
            <a:spLocks noChangeArrowheads="1"/>
          </p:cNvSpPr>
          <p:nvPr/>
        </p:nvSpPr>
        <p:spPr bwMode="auto">
          <a:xfrm>
            <a:off x="5273040" y="4175125"/>
            <a:ext cx="3785235" cy="24560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These rocks are almost exclusively found above a mantle wedge in subduction-related tectonic settings.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3" name="Text Box 88"/>
          <p:cNvSpPr txBox="1">
            <a:spLocks noChangeArrowheads="1"/>
          </p:cNvSpPr>
          <p:nvPr/>
        </p:nvSpPr>
        <p:spPr bwMode="auto">
          <a:xfrm>
            <a:off x="169863" y="1501775"/>
            <a:ext cx="8804274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Usually it is used a diagram proposed by Peccerillo and Taylor in 1976.</a:t>
            </a:r>
            <a:endParaRPr lang="en-GB" sz="3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0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00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400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00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00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0386" grpId="0"/>
      <p:bldP spid="400472" grpId="0"/>
      <p:bldP spid="400473" grpId="0" animBg="1"/>
      <p:bldP spid="400474" grpId="0"/>
      <p:bldP spid="400475" grpId="0"/>
      <p:bldP spid="93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8" name="Rectangle 2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af-ZA">
              <a:latin typeface="Calibri" pitchFamily="34" charset="0"/>
            </a:endParaRPr>
          </a:p>
        </p:txBody>
      </p:sp>
      <p:sp>
        <p:nvSpPr>
          <p:cNvPr id="659459" name="Text Box 3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af-ZA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af-ZA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67588" name="Group 4"/>
          <p:cNvGrpSpPr>
            <a:grpSpLocks/>
          </p:cNvGrpSpPr>
          <p:nvPr/>
        </p:nvGrpSpPr>
        <p:grpSpPr bwMode="auto">
          <a:xfrm>
            <a:off x="104775" y="2490788"/>
            <a:ext cx="5272088" cy="4284662"/>
            <a:chOff x="66" y="1569"/>
            <a:chExt cx="3321" cy="2699"/>
          </a:xfrm>
          <a:effectLst/>
        </p:grpSpPr>
        <p:sp>
          <p:nvSpPr>
            <p:cNvPr id="659461" name="Rectangle 5"/>
            <p:cNvSpPr>
              <a:spLocks noChangeAspect="1" noChangeArrowheads="1"/>
            </p:cNvSpPr>
            <p:nvPr/>
          </p:nvSpPr>
          <p:spPr bwMode="auto">
            <a:xfrm>
              <a:off x="508" y="1664"/>
              <a:ext cx="2878" cy="2171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2" name="Freeform 6"/>
            <p:cNvSpPr>
              <a:spLocks noChangeAspect="1"/>
            </p:cNvSpPr>
            <p:nvPr/>
          </p:nvSpPr>
          <p:spPr bwMode="auto">
            <a:xfrm>
              <a:off x="508" y="1664"/>
              <a:ext cx="1" cy="2171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3" name="Line 7"/>
            <p:cNvSpPr>
              <a:spLocks noChangeAspect="1" noChangeShapeType="1"/>
            </p:cNvSpPr>
            <p:nvPr/>
          </p:nvSpPr>
          <p:spPr bwMode="auto">
            <a:xfrm>
              <a:off x="6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4" name="Line 8"/>
            <p:cNvSpPr>
              <a:spLocks noChangeAspect="1" noChangeShapeType="1"/>
            </p:cNvSpPr>
            <p:nvPr/>
          </p:nvSpPr>
          <p:spPr bwMode="auto">
            <a:xfrm flipV="1">
              <a:off x="508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5" name="Line 9"/>
            <p:cNvSpPr>
              <a:spLocks noChangeAspect="1" noChangeShapeType="1"/>
            </p:cNvSpPr>
            <p:nvPr/>
          </p:nvSpPr>
          <p:spPr bwMode="auto">
            <a:xfrm flipV="1">
              <a:off x="6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6" name="Line 10"/>
            <p:cNvSpPr>
              <a:spLocks noChangeAspect="1" noChangeShapeType="1"/>
            </p:cNvSpPr>
            <p:nvPr/>
          </p:nvSpPr>
          <p:spPr bwMode="auto">
            <a:xfrm flipV="1">
              <a:off x="82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7" name="Line 11"/>
            <p:cNvSpPr>
              <a:spLocks noChangeAspect="1" noChangeShapeType="1"/>
            </p:cNvSpPr>
            <p:nvPr/>
          </p:nvSpPr>
          <p:spPr bwMode="auto">
            <a:xfrm>
              <a:off x="82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8" name="Line 12"/>
            <p:cNvSpPr>
              <a:spLocks noChangeAspect="1" noChangeShapeType="1"/>
            </p:cNvSpPr>
            <p:nvPr/>
          </p:nvSpPr>
          <p:spPr bwMode="auto">
            <a:xfrm flipV="1">
              <a:off x="98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9" name="Line 13"/>
            <p:cNvSpPr>
              <a:spLocks noChangeAspect="1" noChangeShapeType="1"/>
            </p:cNvSpPr>
            <p:nvPr/>
          </p:nvSpPr>
          <p:spPr bwMode="auto">
            <a:xfrm>
              <a:off x="98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0" name="Line 14"/>
            <p:cNvSpPr>
              <a:spLocks noChangeAspect="1" noChangeShapeType="1"/>
            </p:cNvSpPr>
            <p:nvPr/>
          </p:nvSpPr>
          <p:spPr bwMode="auto">
            <a:xfrm flipV="1">
              <a:off x="11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1" name="Line 15"/>
            <p:cNvSpPr>
              <a:spLocks noChangeAspect="1" noChangeShapeType="1"/>
            </p:cNvSpPr>
            <p:nvPr/>
          </p:nvSpPr>
          <p:spPr bwMode="auto">
            <a:xfrm>
              <a:off x="11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2" name="Line 16"/>
            <p:cNvSpPr>
              <a:spLocks noChangeAspect="1" noChangeShapeType="1"/>
            </p:cNvSpPr>
            <p:nvPr/>
          </p:nvSpPr>
          <p:spPr bwMode="auto">
            <a:xfrm flipV="1">
              <a:off x="1305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3" name="Line 17"/>
            <p:cNvSpPr>
              <a:spLocks noChangeAspect="1" noChangeShapeType="1"/>
            </p:cNvSpPr>
            <p:nvPr/>
          </p:nvSpPr>
          <p:spPr bwMode="auto">
            <a:xfrm>
              <a:off x="1305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4" name="Line 18"/>
            <p:cNvSpPr>
              <a:spLocks noChangeAspect="1" noChangeShapeType="1"/>
            </p:cNvSpPr>
            <p:nvPr/>
          </p:nvSpPr>
          <p:spPr bwMode="auto">
            <a:xfrm flipV="1">
              <a:off x="14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5" name="Line 19"/>
            <p:cNvSpPr>
              <a:spLocks noChangeAspect="1" noChangeShapeType="1"/>
            </p:cNvSpPr>
            <p:nvPr/>
          </p:nvSpPr>
          <p:spPr bwMode="auto">
            <a:xfrm>
              <a:off x="14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6" name="Line 20"/>
            <p:cNvSpPr>
              <a:spLocks noChangeAspect="1" noChangeShapeType="1"/>
            </p:cNvSpPr>
            <p:nvPr/>
          </p:nvSpPr>
          <p:spPr bwMode="auto">
            <a:xfrm flipV="1">
              <a:off x="16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7" name="Line 21"/>
            <p:cNvSpPr>
              <a:spLocks noChangeAspect="1" noChangeShapeType="1"/>
            </p:cNvSpPr>
            <p:nvPr/>
          </p:nvSpPr>
          <p:spPr bwMode="auto">
            <a:xfrm>
              <a:off x="16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8" name="Line 22"/>
            <p:cNvSpPr>
              <a:spLocks noChangeAspect="1" noChangeShapeType="1"/>
            </p:cNvSpPr>
            <p:nvPr/>
          </p:nvSpPr>
          <p:spPr bwMode="auto">
            <a:xfrm flipV="1">
              <a:off x="17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9" name="Line 23"/>
            <p:cNvSpPr>
              <a:spLocks noChangeAspect="1" noChangeShapeType="1"/>
            </p:cNvSpPr>
            <p:nvPr/>
          </p:nvSpPr>
          <p:spPr bwMode="auto">
            <a:xfrm>
              <a:off x="17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0" name="Line 24"/>
            <p:cNvSpPr>
              <a:spLocks noChangeAspect="1" noChangeShapeType="1"/>
            </p:cNvSpPr>
            <p:nvPr/>
          </p:nvSpPr>
          <p:spPr bwMode="auto">
            <a:xfrm flipV="1">
              <a:off x="19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1" name="Line 25"/>
            <p:cNvSpPr>
              <a:spLocks noChangeAspect="1" noChangeShapeType="1"/>
            </p:cNvSpPr>
            <p:nvPr/>
          </p:nvSpPr>
          <p:spPr bwMode="auto">
            <a:xfrm>
              <a:off x="19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2" name="Line 26"/>
            <p:cNvSpPr>
              <a:spLocks noChangeAspect="1" noChangeShapeType="1"/>
            </p:cNvSpPr>
            <p:nvPr/>
          </p:nvSpPr>
          <p:spPr bwMode="auto">
            <a:xfrm flipV="1">
              <a:off x="21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3" name="Line 27"/>
            <p:cNvSpPr>
              <a:spLocks noChangeAspect="1" noChangeShapeType="1"/>
            </p:cNvSpPr>
            <p:nvPr/>
          </p:nvSpPr>
          <p:spPr bwMode="auto">
            <a:xfrm>
              <a:off x="21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4" name="Line 28"/>
            <p:cNvSpPr>
              <a:spLocks noChangeAspect="1" noChangeShapeType="1"/>
            </p:cNvSpPr>
            <p:nvPr/>
          </p:nvSpPr>
          <p:spPr bwMode="auto">
            <a:xfrm flipV="1">
              <a:off x="2267" y="3799"/>
              <a:ext cx="1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5" name="Line 29"/>
            <p:cNvSpPr>
              <a:spLocks noChangeAspect="1" noChangeShapeType="1"/>
            </p:cNvSpPr>
            <p:nvPr/>
          </p:nvSpPr>
          <p:spPr bwMode="auto">
            <a:xfrm>
              <a:off x="2267" y="1664"/>
              <a:ext cx="1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6" name="Line 30"/>
            <p:cNvSpPr>
              <a:spLocks noChangeAspect="1" noChangeShapeType="1"/>
            </p:cNvSpPr>
            <p:nvPr/>
          </p:nvSpPr>
          <p:spPr bwMode="auto">
            <a:xfrm flipV="1">
              <a:off x="24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7" name="Line 31"/>
            <p:cNvSpPr>
              <a:spLocks noChangeAspect="1" noChangeShapeType="1"/>
            </p:cNvSpPr>
            <p:nvPr/>
          </p:nvSpPr>
          <p:spPr bwMode="auto">
            <a:xfrm>
              <a:off x="24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8" name="Line 32"/>
            <p:cNvSpPr>
              <a:spLocks noChangeAspect="1" noChangeShapeType="1"/>
            </p:cNvSpPr>
            <p:nvPr/>
          </p:nvSpPr>
          <p:spPr bwMode="auto">
            <a:xfrm flipV="1">
              <a:off x="25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9" name="Line 33"/>
            <p:cNvSpPr>
              <a:spLocks noChangeAspect="1" noChangeShapeType="1"/>
            </p:cNvSpPr>
            <p:nvPr/>
          </p:nvSpPr>
          <p:spPr bwMode="auto">
            <a:xfrm>
              <a:off x="25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0" name="Line 34"/>
            <p:cNvSpPr>
              <a:spLocks noChangeAspect="1" noChangeShapeType="1"/>
            </p:cNvSpPr>
            <p:nvPr/>
          </p:nvSpPr>
          <p:spPr bwMode="auto">
            <a:xfrm flipV="1">
              <a:off x="274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1" name="Line 35"/>
            <p:cNvSpPr>
              <a:spLocks noChangeAspect="1" noChangeShapeType="1"/>
            </p:cNvSpPr>
            <p:nvPr/>
          </p:nvSpPr>
          <p:spPr bwMode="auto">
            <a:xfrm>
              <a:off x="274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2" name="Line 36"/>
            <p:cNvSpPr>
              <a:spLocks noChangeAspect="1" noChangeShapeType="1"/>
            </p:cNvSpPr>
            <p:nvPr/>
          </p:nvSpPr>
          <p:spPr bwMode="auto">
            <a:xfrm flipV="1">
              <a:off x="29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3" name="Line 37"/>
            <p:cNvSpPr>
              <a:spLocks noChangeAspect="1" noChangeShapeType="1"/>
            </p:cNvSpPr>
            <p:nvPr/>
          </p:nvSpPr>
          <p:spPr bwMode="auto">
            <a:xfrm>
              <a:off x="29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4" name="Line 38"/>
            <p:cNvSpPr>
              <a:spLocks noChangeAspect="1" noChangeShapeType="1"/>
            </p:cNvSpPr>
            <p:nvPr/>
          </p:nvSpPr>
          <p:spPr bwMode="auto">
            <a:xfrm flipV="1">
              <a:off x="3065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5" name="Line 39"/>
            <p:cNvSpPr>
              <a:spLocks noChangeAspect="1" noChangeShapeType="1"/>
            </p:cNvSpPr>
            <p:nvPr/>
          </p:nvSpPr>
          <p:spPr bwMode="auto">
            <a:xfrm>
              <a:off x="3065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6" name="Line 40"/>
            <p:cNvSpPr>
              <a:spLocks noChangeAspect="1" noChangeShapeType="1"/>
            </p:cNvSpPr>
            <p:nvPr/>
          </p:nvSpPr>
          <p:spPr bwMode="auto">
            <a:xfrm flipV="1">
              <a:off x="32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7" name="Line 41"/>
            <p:cNvSpPr>
              <a:spLocks noChangeAspect="1" noChangeShapeType="1"/>
            </p:cNvSpPr>
            <p:nvPr/>
          </p:nvSpPr>
          <p:spPr bwMode="auto">
            <a:xfrm>
              <a:off x="32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8" name="Line 42"/>
            <p:cNvSpPr>
              <a:spLocks noChangeAspect="1" noChangeShapeType="1"/>
            </p:cNvSpPr>
            <p:nvPr/>
          </p:nvSpPr>
          <p:spPr bwMode="auto">
            <a:xfrm flipV="1">
              <a:off x="338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9" name="Line 43"/>
            <p:cNvSpPr>
              <a:spLocks noChangeAspect="1" noChangeShapeType="1"/>
            </p:cNvSpPr>
            <p:nvPr/>
          </p:nvSpPr>
          <p:spPr bwMode="auto">
            <a:xfrm>
              <a:off x="338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0" name="Line 44"/>
            <p:cNvSpPr>
              <a:spLocks noChangeAspect="1" noChangeShapeType="1"/>
            </p:cNvSpPr>
            <p:nvPr/>
          </p:nvSpPr>
          <p:spPr bwMode="auto">
            <a:xfrm>
              <a:off x="508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1" name="Line 45"/>
            <p:cNvSpPr>
              <a:spLocks noChangeAspect="1" noChangeShapeType="1"/>
            </p:cNvSpPr>
            <p:nvPr/>
          </p:nvSpPr>
          <p:spPr bwMode="auto">
            <a:xfrm flipH="1">
              <a:off x="3324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2" name="Line 46"/>
            <p:cNvSpPr>
              <a:spLocks noChangeAspect="1" noChangeShapeType="1"/>
            </p:cNvSpPr>
            <p:nvPr/>
          </p:nvSpPr>
          <p:spPr bwMode="auto">
            <a:xfrm>
              <a:off x="508" y="3618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3" name="Line 47"/>
            <p:cNvSpPr>
              <a:spLocks noChangeAspect="1" noChangeShapeType="1"/>
            </p:cNvSpPr>
            <p:nvPr/>
          </p:nvSpPr>
          <p:spPr bwMode="auto">
            <a:xfrm flipH="1">
              <a:off x="3369" y="3618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4" name="Line 48"/>
            <p:cNvSpPr>
              <a:spLocks noChangeAspect="1" noChangeShapeType="1"/>
            </p:cNvSpPr>
            <p:nvPr/>
          </p:nvSpPr>
          <p:spPr bwMode="auto">
            <a:xfrm>
              <a:off x="508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5" name="Line 49"/>
            <p:cNvSpPr>
              <a:spLocks noChangeAspect="1" noChangeShapeType="1"/>
            </p:cNvSpPr>
            <p:nvPr/>
          </p:nvSpPr>
          <p:spPr bwMode="auto">
            <a:xfrm flipH="1">
              <a:off x="3361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6" name="Line 50"/>
            <p:cNvSpPr>
              <a:spLocks noChangeAspect="1" noChangeShapeType="1"/>
            </p:cNvSpPr>
            <p:nvPr/>
          </p:nvSpPr>
          <p:spPr bwMode="auto">
            <a:xfrm>
              <a:off x="508" y="3184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7" name="Line 51"/>
            <p:cNvSpPr>
              <a:spLocks noChangeAspect="1" noChangeShapeType="1"/>
            </p:cNvSpPr>
            <p:nvPr/>
          </p:nvSpPr>
          <p:spPr bwMode="auto">
            <a:xfrm flipH="1">
              <a:off x="3369" y="3184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8" name="Line 52"/>
            <p:cNvSpPr>
              <a:spLocks noChangeAspect="1" noChangeShapeType="1"/>
            </p:cNvSpPr>
            <p:nvPr/>
          </p:nvSpPr>
          <p:spPr bwMode="auto">
            <a:xfrm>
              <a:off x="508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9" name="Line 53"/>
            <p:cNvSpPr>
              <a:spLocks noChangeAspect="1" noChangeShapeType="1"/>
            </p:cNvSpPr>
            <p:nvPr/>
          </p:nvSpPr>
          <p:spPr bwMode="auto">
            <a:xfrm flipH="1">
              <a:off x="3361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0" name="Line 54"/>
            <p:cNvSpPr>
              <a:spLocks noChangeAspect="1" noChangeShapeType="1"/>
            </p:cNvSpPr>
            <p:nvPr/>
          </p:nvSpPr>
          <p:spPr bwMode="auto">
            <a:xfrm>
              <a:off x="508" y="2751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1" name="Line 55"/>
            <p:cNvSpPr>
              <a:spLocks noChangeAspect="1" noChangeShapeType="1"/>
            </p:cNvSpPr>
            <p:nvPr/>
          </p:nvSpPr>
          <p:spPr bwMode="auto">
            <a:xfrm flipH="1">
              <a:off x="3369" y="2751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2" name="Line 56"/>
            <p:cNvSpPr>
              <a:spLocks noChangeAspect="1" noChangeShapeType="1"/>
            </p:cNvSpPr>
            <p:nvPr/>
          </p:nvSpPr>
          <p:spPr bwMode="auto">
            <a:xfrm>
              <a:off x="508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3" name="Line 57"/>
            <p:cNvSpPr>
              <a:spLocks noChangeAspect="1" noChangeShapeType="1"/>
            </p:cNvSpPr>
            <p:nvPr/>
          </p:nvSpPr>
          <p:spPr bwMode="auto">
            <a:xfrm flipH="1">
              <a:off x="3361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4" name="Line 58"/>
            <p:cNvSpPr>
              <a:spLocks noChangeAspect="1" noChangeShapeType="1"/>
            </p:cNvSpPr>
            <p:nvPr/>
          </p:nvSpPr>
          <p:spPr bwMode="auto">
            <a:xfrm>
              <a:off x="508" y="2317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5" name="Line 59"/>
            <p:cNvSpPr>
              <a:spLocks noChangeAspect="1" noChangeShapeType="1"/>
            </p:cNvSpPr>
            <p:nvPr/>
          </p:nvSpPr>
          <p:spPr bwMode="auto">
            <a:xfrm flipH="1">
              <a:off x="3369" y="2317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6" name="Line 60"/>
            <p:cNvSpPr>
              <a:spLocks noChangeAspect="1" noChangeShapeType="1"/>
            </p:cNvSpPr>
            <p:nvPr/>
          </p:nvSpPr>
          <p:spPr bwMode="auto">
            <a:xfrm>
              <a:off x="508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7" name="Line 61"/>
            <p:cNvSpPr>
              <a:spLocks noChangeAspect="1" noChangeShapeType="1"/>
            </p:cNvSpPr>
            <p:nvPr/>
          </p:nvSpPr>
          <p:spPr bwMode="auto">
            <a:xfrm flipH="1">
              <a:off x="3361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8" name="Line 62"/>
            <p:cNvSpPr>
              <a:spLocks noChangeAspect="1" noChangeShapeType="1"/>
            </p:cNvSpPr>
            <p:nvPr/>
          </p:nvSpPr>
          <p:spPr bwMode="auto">
            <a:xfrm>
              <a:off x="508" y="1883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9" name="Line 63"/>
            <p:cNvSpPr>
              <a:spLocks noChangeAspect="1" noChangeShapeType="1"/>
            </p:cNvSpPr>
            <p:nvPr/>
          </p:nvSpPr>
          <p:spPr bwMode="auto">
            <a:xfrm flipH="1">
              <a:off x="3369" y="1883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0" name="Line 64"/>
            <p:cNvSpPr>
              <a:spLocks noChangeAspect="1" noChangeShapeType="1"/>
            </p:cNvSpPr>
            <p:nvPr/>
          </p:nvSpPr>
          <p:spPr bwMode="auto">
            <a:xfrm flipH="1">
              <a:off x="3349" y="1664"/>
              <a:ext cx="37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1" name="Line 65"/>
            <p:cNvSpPr>
              <a:spLocks noChangeAspect="1" noChangeShapeType="1"/>
            </p:cNvSpPr>
            <p:nvPr/>
          </p:nvSpPr>
          <p:spPr bwMode="auto">
            <a:xfrm flipV="1">
              <a:off x="799" y="3039"/>
              <a:ext cx="2172" cy="58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2" name="Freeform 66"/>
            <p:cNvSpPr>
              <a:spLocks noChangeAspect="1"/>
            </p:cNvSpPr>
            <p:nvPr/>
          </p:nvSpPr>
          <p:spPr bwMode="auto">
            <a:xfrm>
              <a:off x="761" y="1836"/>
              <a:ext cx="2229" cy="1179"/>
            </a:xfrm>
            <a:custGeom>
              <a:avLst/>
              <a:gdLst/>
              <a:ahLst/>
              <a:cxnLst>
                <a:cxn ang="0">
                  <a:pos x="0" y="1474"/>
                </a:cxn>
                <a:cxn ang="0">
                  <a:pos x="947" y="616"/>
                </a:cxn>
                <a:cxn ang="0">
                  <a:pos x="1677" y="259"/>
                </a:cxn>
                <a:cxn ang="0">
                  <a:pos x="2787" y="0"/>
                </a:cxn>
              </a:cxnLst>
              <a:rect l="0" t="0" r="r" b="b"/>
              <a:pathLst>
                <a:path w="2787" h="1474">
                  <a:moveTo>
                    <a:pt x="0" y="1474"/>
                  </a:moveTo>
                  <a:lnTo>
                    <a:pt x="947" y="616"/>
                  </a:lnTo>
                  <a:lnTo>
                    <a:pt x="1677" y="259"/>
                  </a:lnTo>
                  <a:lnTo>
                    <a:pt x="2787" y="0"/>
                  </a:lnTo>
                </a:path>
              </a:pathLst>
            </a:custGeom>
            <a:noFill/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3" name="Line 67"/>
            <p:cNvSpPr>
              <a:spLocks noChangeAspect="1" noChangeShapeType="1"/>
            </p:cNvSpPr>
            <p:nvPr/>
          </p:nvSpPr>
          <p:spPr bwMode="auto">
            <a:xfrm flipV="1">
              <a:off x="1227" y="2531"/>
              <a:ext cx="2" cy="104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4" name="Freeform 68"/>
            <p:cNvSpPr>
              <a:spLocks noChangeAspect="1"/>
            </p:cNvSpPr>
            <p:nvPr/>
          </p:nvSpPr>
          <p:spPr bwMode="auto">
            <a:xfrm>
              <a:off x="1626" y="2124"/>
              <a:ext cx="3" cy="1460"/>
            </a:xfrm>
            <a:custGeom>
              <a:avLst/>
              <a:gdLst/>
              <a:ahLst/>
              <a:cxnLst>
                <a:cxn ang="0">
                  <a:pos x="0" y="1824"/>
                </a:cxn>
                <a:cxn ang="0">
                  <a:pos x="3" y="0"/>
                </a:cxn>
              </a:cxnLst>
              <a:rect l="0" t="0" r="r" b="b"/>
              <a:pathLst>
                <a:path w="3" h="1824">
                  <a:moveTo>
                    <a:pt x="0" y="1824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5" name="Freeform 69"/>
            <p:cNvSpPr>
              <a:spLocks noChangeAspect="1"/>
            </p:cNvSpPr>
            <p:nvPr/>
          </p:nvSpPr>
          <p:spPr bwMode="auto">
            <a:xfrm>
              <a:off x="2106" y="1959"/>
              <a:ext cx="3" cy="1494"/>
            </a:xfrm>
            <a:custGeom>
              <a:avLst/>
              <a:gdLst/>
              <a:ahLst/>
              <a:cxnLst>
                <a:cxn ang="0">
                  <a:pos x="0" y="1868"/>
                </a:cxn>
                <a:cxn ang="0">
                  <a:pos x="3" y="0"/>
                </a:cxn>
              </a:cxnLst>
              <a:rect l="0" t="0" r="r" b="b"/>
              <a:pathLst>
                <a:path w="3" h="1868">
                  <a:moveTo>
                    <a:pt x="0" y="1868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6" name="Text Box 70"/>
            <p:cNvSpPr txBox="1">
              <a:spLocks noChangeAspect="1" noChangeArrowheads="1"/>
            </p:cNvSpPr>
            <p:nvPr/>
          </p:nvSpPr>
          <p:spPr bwMode="auto">
            <a:xfrm rot="16200000">
              <a:off x="-381" y="2592"/>
              <a:ext cx="11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af-ZA" sz="24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af-ZA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  <a:endParaRPr lang="af-ZA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27" name="Text Box 71"/>
            <p:cNvSpPr txBox="1">
              <a:spLocks noChangeAspect="1" noChangeArrowheads="1"/>
            </p:cNvSpPr>
            <p:nvPr/>
          </p:nvSpPr>
          <p:spPr bwMode="auto">
            <a:xfrm>
              <a:off x="323" y="1569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af-ZA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28" name="Text Box 72"/>
            <p:cNvSpPr txBox="1">
              <a:spLocks noChangeAspect="1" noChangeArrowheads="1"/>
            </p:cNvSpPr>
            <p:nvPr/>
          </p:nvSpPr>
          <p:spPr bwMode="auto">
            <a:xfrm>
              <a:off x="323" y="2438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af-ZA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29" name="Text Box 73"/>
            <p:cNvSpPr txBox="1">
              <a:spLocks noChangeAspect="1" noChangeArrowheads="1"/>
            </p:cNvSpPr>
            <p:nvPr/>
          </p:nvSpPr>
          <p:spPr bwMode="auto">
            <a:xfrm>
              <a:off x="323" y="2003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  <a:endParaRPr lang="af-ZA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0" name="Text Box 74"/>
            <p:cNvSpPr txBox="1">
              <a:spLocks noChangeAspect="1" noChangeArrowheads="1"/>
            </p:cNvSpPr>
            <p:nvPr/>
          </p:nvSpPr>
          <p:spPr bwMode="auto">
            <a:xfrm>
              <a:off x="323" y="2870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af-ZA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1" name="Text Box 75"/>
            <p:cNvSpPr txBox="1">
              <a:spLocks noChangeAspect="1" noChangeArrowheads="1"/>
            </p:cNvSpPr>
            <p:nvPr/>
          </p:nvSpPr>
          <p:spPr bwMode="auto">
            <a:xfrm>
              <a:off x="323" y="3292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af-ZA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2" name="Text Box 76"/>
            <p:cNvSpPr txBox="1">
              <a:spLocks noChangeAspect="1" noChangeArrowheads="1"/>
            </p:cNvSpPr>
            <p:nvPr/>
          </p:nvSpPr>
          <p:spPr bwMode="auto">
            <a:xfrm>
              <a:off x="323" y="375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  <a:endParaRPr lang="af-ZA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3" name="Text Box 77"/>
            <p:cNvSpPr txBox="1">
              <a:spLocks noChangeAspect="1" noChangeArrowheads="1"/>
            </p:cNvSpPr>
            <p:nvPr/>
          </p:nvSpPr>
          <p:spPr bwMode="auto">
            <a:xfrm>
              <a:off x="512" y="384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af-ZA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4" name="Text Box 78"/>
            <p:cNvSpPr txBox="1">
              <a:spLocks noChangeAspect="1" noChangeArrowheads="1"/>
            </p:cNvSpPr>
            <p:nvPr/>
          </p:nvSpPr>
          <p:spPr bwMode="auto">
            <a:xfrm>
              <a:off x="132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  <a:endParaRPr lang="af-ZA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5" name="Text Box 79"/>
            <p:cNvSpPr txBox="1">
              <a:spLocks noChangeAspect="1" noChangeArrowheads="1"/>
            </p:cNvSpPr>
            <p:nvPr/>
          </p:nvSpPr>
          <p:spPr bwMode="auto">
            <a:xfrm>
              <a:off x="2141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af-ZA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6" name="Text Box 80"/>
            <p:cNvSpPr txBox="1">
              <a:spLocks noChangeAspect="1" noChangeArrowheads="1"/>
            </p:cNvSpPr>
            <p:nvPr/>
          </p:nvSpPr>
          <p:spPr bwMode="auto">
            <a:xfrm>
              <a:off x="294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  <a:endParaRPr lang="af-ZA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7" name="Text Box 81"/>
            <p:cNvSpPr txBox="1">
              <a:spLocks noChangeAspect="1" noChangeArrowheads="1"/>
            </p:cNvSpPr>
            <p:nvPr/>
          </p:nvSpPr>
          <p:spPr bwMode="auto">
            <a:xfrm rot="-360454">
              <a:off x="1184" y="3413"/>
              <a:ext cx="2111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0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Arc-Tholeiitic Series</a:t>
              </a:r>
              <a:endParaRPr lang="af-ZA" sz="2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8" name="Text Box 82"/>
            <p:cNvSpPr txBox="1">
              <a:spLocks noChangeAspect="1" noChangeArrowheads="1"/>
            </p:cNvSpPr>
            <p:nvPr/>
          </p:nvSpPr>
          <p:spPr bwMode="auto">
            <a:xfrm rot="-917400">
              <a:off x="495" y="1761"/>
              <a:ext cx="1319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0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Potassic Series</a:t>
              </a:r>
              <a:endParaRPr lang="af-ZA" sz="2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9" name="Text Box 83"/>
            <p:cNvSpPr txBox="1">
              <a:spLocks noChangeAspect="1" noChangeArrowheads="1"/>
            </p:cNvSpPr>
            <p:nvPr/>
          </p:nvSpPr>
          <p:spPr bwMode="auto">
            <a:xfrm>
              <a:off x="1386" y="3980"/>
              <a:ext cx="131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af-ZA" sz="24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af-ZA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  <a:endParaRPr lang="af-ZA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40" name="Line 84"/>
            <p:cNvSpPr>
              <a:spLocks noChangeAspect="1" noChangeShapeType="1"/>
            </p:cNvSpPr>
            <p:nvPr/>
          </p:nvSpPr>
          <p:spPr bwMode="auto">
            <a:xfrm flipV="1">
              <a:off x="786" y="2319"/>
              <a:ext cx="2204" cy="102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41" name="Line 85"/>
            <p:cNvSpPr>
              <a:spLocks noChangeAspect="1" noChangeShapeType="1"/>
            </p:cNvSpPr>
            <p:nvPr/>
          </p:nvSpPr>
          <p:spPr bwMode="auto">
            <a:xfrm flipV="1">
              <a:off x="2648" y="1863"/>
              <a:ext cx="1" cy="1313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42" name="Text Box 86"/>
            <p:cNvSpPr txBox="1">
              <a:spLocks noChangeAspect="1" noChangeArrowheads="1"/>
            </p:cNvSpPr>
            <p:nvPr/>
          </p:nvSpPr>
          <p:spPr bwMode="auto">
            <a:xfrm rot="-911150">
              <a:off x="1163" y="2968"/>
              <a:ext cx="154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0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Calcalkaline</a:t>
              </a:r>
              <a:r>
                <a:rPr lang="af-ZA" sz="14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af-ZA" sz="20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Series</a:t>
              </a:r>
              <a:endParaRPr lang="af-ZA" sz="2000" b="1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43" name="Text Box 87"/>
            <p:cNvSpPr txBox="1">
              <a:spLocks noChangeAspect="1" noChangeArrowheads="1"/>
            </p:cNvSpPr>
            <p:nvPr/>
          </p:nvSpPr>
          <p:spPr bwMode="auto">
            <a:xfrm rot="-1458914">
              <a:off x="854" y="2396"/>
              <a:ext cx="226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0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High-K Calcalkaline Series</a:t>
              </a:r>
              <a:endParaRPr lang="af-ZA" sz="2000" b="1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44" name="Text Box 88"/>
            <p:cNvSpPr txBox="1">
              <a:spLocks noChangeAspect="1" noChangeArrowheads="1"/>
            </p:cNvSpPr>
            <p:nvPr/>
          </p:nvSpPr>
          <p:spPr bwMode="auto">
            <a:xfrm rot="-2210448">
              <a:off x="386" y="2263"/>
              <a:ext cx="1538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0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Shoshonitic Series</a:t>
              </a:r>
              <a:endParaRPr lang="af-ZA" sz="2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659546" name="Freeform 90"/>
          <p:cNvSpPr>
            <a:spLocks/>
          </p:cNvSpPr>
          <p:nvPr/>
        </p:nvSpPr>
        <p:spPr bwMode="auto">
          <a:xfrm>
            <a:off x="1206500" y="2919413"/>
            <a:ext cx="3517900" cy="2870200"/>
          </a:xfrm>
          <a:custGeom>
            <a:avLst/>
            <a:gdLst/>
            <a:ahLst/>
            <a:cxnLst>
              <a:cxn ang="0">
                <a:pos x="2212" y="1208"/>
              </a:cxn>
              <a:cxn ang="0">
                <a:pos x="2216" y="0"/>
              </a:cxn>
              <a:cxn ang="0">
                <a:pos x="1344" y="204"/>
              </a:cxn>
              <a:cxn ang="0">
                <a:pos x="752" y="488"/>
              </a:cxn>
              <a:cxn ang="0">
                <a:pos x="0" y="1176"/>
              </a:cxn>
              <a:cxn ang="0">
                <a:pos x="0" y="1808"/>
              </a:cxn>
              <a:cxn ang="0">
                <a:pos x="2212" y="1208"/>
              </a:cxn>
            </a:cxnLst>
            <a:rect l="0" t="0" r="r" b="b"/>
            <a:pathLst>
              <a:path w="2216" h="1808">
                <a:moveTo>
                  <a:pt x="2212" y="1208"/>
                </a:moveTo>
                <a:lnTo>
                  <a:pt x="2216" y="0"/>
                </a:lnTo>
                <a:lnTo>
                  <a:pt x="1344" y="204"/>
                </a:lnTo>
                <a:lnTo>
                  <a:pt x="752" y="488"/>
                </a:lnTo>
                <a:lnTo>
                  <a:pt x="0" y="1176"/>
                </a:lnTo>
                <a:lnTo>
                  <a:pt x="0" y="1808"/>
                </a:lnTo>
                <a:lnTo>
                  <a:pt x="2212" y="1208"/>
                </a:lnTo>
                <a:close/>
              </a:path>
            </a:pathLst>
          </a:custGeom>
          <a:gradFill rotWithShape="1">
            <a:gsLst>
              <a:gs pos="0">
                <a:srgbClr val="C0C0C0">
                  <a:alpha val="60001"/>
                </a:srgbClr>
              </a:gs>
              <a:gs pos="100000">
                <a:srgbClr val="C0C0C0">
                  <a:alpha val="60001"/>
                </a:srgbClr>
              </a:gs>
            </a:gsLst>
            <a:lin ang="5400000" scaled="1"/>
          </a:gra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af-ZA">
              <a:latin typeface="Calibri" pitchFamily="34" charset="0"/>
            </a:endParaRPr>
          </a:p>
        </p:txBody>
      </p:sp>
      <p:sp>
        <p:nvSpPr>
          <p:cNvPr id="659547" name="Text Box 91"/>
          <p:cNvSpPr txBox="1">
            <a:spLocks noChangeArrowheads="1"/>
          </p:cNvSpPr>
          <p:nvPr/>
        </p:nvSpPr>
        <p:spPr bwMode="auto">
          <a:xfrm>
            <a:off x="5399088" y="1982788"/>
            <a:ext cx="3744912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af-ZA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diagram, slightly modified, was adopted by the IUGS to classify the rocks as</a:t>
            </a:r>
          </a:p>
          <a:p>
            <a:pPr>
              <a:lnSpc>
                <a:spcPct val="80000"/>
              </a:lnSpc>
              <a:defRPr/>
            </a:pPr>
            <a:r>
              <a:rPr lang="af-ZA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Low-K</a:t>
            </a:r>
            <a:r>
              <a:rPr lang="af-ZA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</a:t>
            </a:r>
          </a:p>
          <a:p>
            <a:pPr>
              <a:lnSpc>
                <a:spcPct val="80000"/>
              </a:lnSpc>
              <a:defRPr/>
            </a:pPr>
            <a:r>
              <a:rPr lang="af-ZA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Medium-K</a:t>
            </a:r>
            <a:r>
              <a:rPr lang="af-ZA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          </a:t>
            </a:r>
            <a:r>
              <a:rPr lang="af-ZA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High-K</a:t>
            </a:r>
            <a:endParaRPr lang="af-ZA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3" name="Group 182"/>
          <p:cNvGrpSpPr>
            <a:grpSpLocks/>
          </p:cNvGrpSpPr>
          <p:nvPr/>
        </p:nvGrpSpPr>
        <p:grpSpPr bwMode="auto">
          <a:xfrm>
            <a:off x="5568950" y="4203700"/>
            <a:ext cx="3351213" cy="2662238"/>
            <a:chOff x="3762" y="3066"/>
            <a:chExt cx="2111" cy="1677"/>
          </a:xfrm>
          <a:effectLst/>
        </p:grpSpPr>
        <p:grpSp>
          <p:nvGrpSpPr>
            <p:cNvPr id="67594" name="Group 94"/>
            <p:cNvGrpSpPr>
              <a:grpSpLocks/>
            </p:cNvGrpSpPr>
            <p:nvPr/>
          </p:nvGrpSpPr>
          <p:grpSpPr bwMode="auto">
            <a:xfrm>
              <a:off x="3762" y="3066"/>
              <a:ext cx="2111" cy="1677"/>
              <a:chOff x="609" y="529"/>
              <a:chExt cx="4153" cy="3359"/>
            </a:xfrm>
          </p:grpSpPr>
          <p:sp>
            <p:nvSpPr>
              <p:cNvPr id="659551" name="Rectangle 95"/>
              <p:cNvSpPr>
                <a:spLocks noChangeArrowheads="1"/>
              </p:cNvSpPr>
              <p:nvPr/>
            </p:nvSpPr>
            <p:spPr bwMode="auto">
              <a:xfrm>
                <a:off x="1158" y="647"/>
                <a:ext cx="3598" cy="2714"/>
              </a:xfrm>
              <a:prstGeom prst="rect">
                <a:avLst/>
              </a:prstGeom>
              <a:solidFill>
                <a:srgbClr val="0066FF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552" name="Freeform 96"/>
              <p:cNvSpPr>
                <a:spLocks/>
              </p:cNvSpPr>
              <p:nvPr/>
            </p:nvSpPr>
            <p:spPr bwMode="auto">
              <a:xfrm>
                <a:off x="1164" y="647"/>
                <a:ext cx="0" cy="2714"/>
              </a:xfrm>
              <a:custGeom>
                <a:avLst/>
                <a:gdLst/>
                <a:ahLst/>
                <a:cxnLst>
                  <a:cxn ang="0">
                    <a:pos x="0" y="2220"/>
                  </a:cxn>
                  <a:cxn ang="0">
                    <a:pos x="0" y="0"/>
                  </a:cxn>
                  <a:cxn ang="0">
                    <a:pos x="0" y="25"/>
                  </a:cxn>
                </a:cxnLst>
                <a:rect l="0" t="0" r="r" b="b"/>
                <a:pathLst>
                  <a:path h="2220">
                    <a:moveTo>
                      <a:pt x="0" y="2220"/>
                    </a:moveTo>
                    <a:lnTo>
                      <a:pt x="0" y="0"/>
                    </a:lnTo>
                    <a:lnTo>
                      <a:pt x="0" y="25"/>
                    </a:lnTo>
                  </a:path>
                </a:pathLst>
              </a:custGeom>
              <a:no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3" name="Line 97"/>
              <p:cNvSpPr>
                <a:spLocks noChangeShapeType="1"/>
              </p:cNvSpPr>
              <p:nvPr/>
            </p:nvSpPr>
            <p:spPr bwMode="auto">
              <a:xfrm>
                <a:off x="1361" y="647"/>
                <a:ext cx="2" cy="48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4" name="Line 98"/>
              <p:cNvSpPr>
                <a:spLocks noChangeShapeType="1"/>
              </p:cNvSpPr>
              <p:nvPr/>
            </p:nvSpPr>
            <p:spPr bwMode="auto">
              <a:xfrm flipV="1">
                <a:off x="1164" y="333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5" name="Line 99"/>
              <p:cNvSpPr>
                <a:spLocks noChangeShapeType="1"/>
              </p:cNvSpPr>
              <p:nvPr/>
            </p:nvSpPr>
            <p:spPr bwMode="auto">
              <a:xfrm flipV="1">
                <a:off x="1361" y="3315"/>
                <a:ext cx="2" cy="46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6" name="Line 100"/>
              <p:cNvSpPr>
                <a:spLocks noChangeShapeType="1"/>
              </p:cNvSpPr>
              <p:nvPr/>
            </p:nvSpPr>
            <p:spPr bwMode="auto">
              <a:xfrm flipV="1">
                <a:off x="1561" y="333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7" name="Line 101"/>
              <p:cNvSpPr>
                <a:spLocks noChangeShapeType="1"/>
              </p:cNvSpPr>
              <p:nvPr/>
            </p:nvSpPr>
            <p:spPr bwMode="auto">
              <a:xfrm>
                <a:off x="1561" y="647"/>
                <a:ext cx="0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8" name="Line 102"/>
              <p:cNvSpPr>
                <a:spLocks noChangeShapeType="1"/>
              </p:cNvSpPr>
              <p:nvPr/>
            </p:nvSpPr>
            <p:spPr bwMode="auto">
              <a:xfrm flipV="1">
                <a:off x="1762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9" name="Line 103"/>
              <p:cNvSpPr>
                <a:spLocks noChangeShapeType="1"/>
              </p:cNvSpPr>
              <p:nvPr/>
            </p:nvSpPr>
            <p:spPr bwMode="auto">
              <a:xfrm>
                <a:off x="1762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0" name="Line 104"/>
              <p:cNvSpPr>
                <a:spLocks noChangeShapeType="1"/>
              </p:cNvSpPr>
              <p:nvPr/>
            </p:nvSpPr>
            <p:spPr bwMode="auto">
              <a:xfrm flipV="1">
                <a:off x="1963" y="333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1" name="Line 105"/>
              <p:cNvSpPr>
                <a:spLocks noChangeShapeType="1"/>
              </p:cNvSpPr>
              <p:nvPr/>
            </p:nvSpPr>
            <p:spPr bwMode="auto">
              <a:xfrm>
                <a:off x="1963" y="647"/>
                <a:ext cx="0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2" name="Line 106"/>
              <p:cNvSpPr>
                <a:spLocks noChangeShapeType="1"/>
              </p:cNvSpPr>
              <p:nvPr/>
            </p:nvSpPr>
            <p:spPr bwMode="auto">
              <a:xfrm flipV="1">
                <a:off x="2159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3" name="Line 107"/>
              <p:cNvSpPr>
                <a:spLocks noChangeShapeType="1"/>
              </p:cNvSpPr>
              <p:nvPr/>
            </p:nvSpPr>
            <p:spPr bwMode="auto">
              <a:xfrm>
                <a:off x="2159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4" name="Line 108"/>
              <p:cNvSpPr>
                <a:spLocks noChangeShapeType="1"/>
              </p:cNvSpPr>
              <p:nvPr/>
            </p:nvSpPr>
            <p:spPr bwMode="auto">
              <a:xfrm flipV="1">
                <a:off x="2362" y="3315"/>
                <a:ext cx="2" cy="46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5" name="Line 109"/>
              <p:cNvSpPr>
                <a:spLocks noChangeShapeType="1"/>
              </p:cNvSpPr>
              <p:nvPr/>
            </p:nvSpPr>
            <p:spPr bwMode="auto">
              <a:xfrm>
                <a:off x="2362" y="647"/>
                <a:ext cx="2" cy="48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6" name="Line 110"/>
              <p:cNvSpPr>
                <a:spLocks noChangeShapeType="1"/>
              </p:cNvSpPr>
              <p:nvPr/>
            </p:nvSpPr>
            <p:spPr bwMode="auto">
              <a:xfrm flipV="1">
                <a:off x="2561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7" name="Line 111"/>
              <p:cNvSpPr>
                <a:spLocks noChangeShapeType="1"/>
              </p:cNvSpPr>
              <p:nvPr/>
            </p:nvSpPr>
            <p:spPr bwMode="auto">
              <a:xfrm>
                <a:off x="2561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8" name="Line 112"/>
              <p:cNvSpPr>
                <a:spLocks noChangeShapeType="1"/>
              </p:cNvSpPr>
              <p:nvPr/>
            </p:nvSpPr>
            <p:spPr bwMode="auto">
              <a:xfrm flipV="1">
                <a:off x="2761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9" name="Line 113"/>
              <p:cNvSpPr>
                <a:spLocks noChangeShapeType="1"/>
              </p:cNvSpPr>
              <p:nvPr/>
            </p:nvSpPr>
            <p:spPr bwMode="auto">
              <a:xfrm>
                <a:off x="2761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0" name="Line 114"/>
              <p:cNvSpPr>
                <a:spLocks noChangeShapeType="1"/>
              </p:cNvSpPr>
              <p:nvPr/>
            </p:nvSpPr>
            <p:spPr bwMode="auto">
              <a:xfrm flipV="1">
                <a:off x="2962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1" name="Line 115"/>
              <p:cNvSpPr>
                <a:spLocks noChangeShapeType="1"/>
              </p:cNvSpPr>
              <p:nvPr/>
            </p:nvSpPr>
            <p:spPr bwMode="auto">
              <a:xfrm>
                <a:off x="2962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2" name="Line 116"/>
              <p:cNvSpPr>
                <a:spLocks noChangeShapeType="1"/>
              </p:cNvSpPr>
              <p:nvPr/>
            </p:nvSpPr>
            <p:spPr bwMode="auto">
              <a:xfrm flipV="1">
                <a:off x="3161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3" name="Line 117"/>
              <p:cNvSpPr>
                <a:spLocks noChangeShapeType="1"/>
              </p:cNvSpPr>
              <p:nvPr/>
            </p:nvSpPr>
            <p:spPr bwMode="auto">
              <a:xfrm>
                <a:off x="3161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4" name="Line 118"/>
              <p:cNvSpPr>
                <a:spLocks noChangeShapeType="1"/>
              </p:cNvSpPr>
              <p:nvPr/>
            </p:nvSpPr>
            <p:spPr bwMode="auto">
              <a:xfrm flipV="1">
                <a:off x="3361" y="3315"/>
                <a:ext cx="2" cy="46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5" name="Line 119"/>
              <p:cNvSpPr>
                <a:spLocks noChangeShapeType="1"/>
              </p:cNvSpPr>
              <p:nvPr/>
            </p:nvSpPr>
            <p:spPr bwMode="auto">
              <a:xfrm>
                <a:off x="3361" y="647"/>
                <a:ext cx="2" cy="48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6" name="Line 120"/>
              <p:cNvSpPr>
                <a:spLocks noChangeShapeType="1"/>
              </p:cNvSpPr>
              <p:nvPr/>
            </p:nvSpPr>
            <p:spPr bwMode="auto">
              <a:xfrm flipV="1">
                <a:off x="3562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7" name="Line 121"/>
              <p:cNvSpPr>
                <a:spLocks noChangeShapeType="1"/>
              </p:cNvSpPr>
              <p:nvPr/>
            </p:nvSpPr>
            <p:spPr bwMode="auto">
              <a:xfrm>
                <a:off x="3562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8" name="Line 122"/>
              <p:cNvSpPr>
                <a:spLocks noChangeShapeType="1"/>
              </p:cNvSpPr>
              <p:nvPr/>
            </p:nvSpPr>
            <p:spPr bwMode="auto">
              <a:xfrm flipV="1">
                <a:off x="3763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9" name="Line 123"/>
              <p:cNvSpPr>
                <a:spLocks noChangeShapeType="1"/>
              </p:cNvSpPr>
              <p:nvPr/>
            </p:nvSpPr>
            <p:spPr bwMode="auto">
              <a:xfrm>
                <a:off x="3763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0" name="Line 124"/>
              <p:cNvSpPr>
                <a:spLocks noChangeShapeType="1"/>
              </p:cNvSpPr>
              <p:nvPr/>
            </p:nvSpPr>
            <p:spPr bwMode="auto">
              <a:xfrm flipV="1">
                <a:off x="3961" y="333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1" name="Line 125"/>
              <p:cNvSpPr>
                <a:spLocks noChangeShapeType="1"/>
              </p:cNvSpPr>
              <p:nvPr/>
            </p:nvSpPr>
            <p:spPr bwMode="auto">
              <a:xfrm>
                <a:off x="3961" y="647"/>
                <a:ext cx="0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2" name="Line 126"/>
              <p:cNvSpPr>
                <a:spLocks noChangeShapeType="1"/>
              </p:cNvSpPr>
              <p:nvPr/>
            </p:nvSpPr>
            <p:spPr bwMode="auto">
              <a:xfrm flipV="1">
                <a:off x="4162" y="333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3" name="Line 127"/>
              <p:cNvSpPr>
                <a:spLocks noChangeShapeType="1"/>
              </p:cNvSpPr>
              <p:nvPr/>
            </p:nvSpPr>
            <p:spPr bwMode="auto">
              <a:xfrm>
                <a:off x="4162" y="647"/>
                <a:ext cx="0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4" name="Line 128"/>
              <p:cNvSpPr>
                <a:spLocks noChangeShapeType="1"/>
              </p:cNvSpPr>
              <p:nvPr/>
            </p:nvSpPr>
            <p:spPr bwMode="auto">
              <a:xfrm flipV="1">
                <a:off x="4361" y="3315"/>
                <a:ext cx="2" cy="46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5" name="Line 129"/>
              <p:cNvSpPr>
                <a:spLocks noChangeShapeType="1"/>
              </p:cNvSpPr>
              <p:nvPr/>
            </p:nvSpPr>
            <p:spPr bwMode="auto">
              <a:xfrm>
                <a:off x="4361" y="647"/>
                <a:ext cx="2" cy="48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6" name="Line 130"/>
              <p:cNvSpPr>
                <a:spLocks noChangeShapeType="1"/>
              </p:cNvSpPr>
              <p:nvPr/>
            </p:nvSpPr>
            <p:spPr bwMode="auto">
              <a:xfrm flipV="1">
                <a:off x="4561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7" name="Line 131"/>
              <p:cNvSpPr>
                <a:spLocks noChangeShapeType="1"/>
              </p:cNvSpPr>
              <p:nvPr/>
            </p:nvSpPr>
            <p:spPr bwMode="auto">
              <a:xfrm>
                <a:off x="4561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8" name="Line 132"/>
              <p:cNvSpPr>
                <a:spLocks noChangeShapeType="1"/>
              </p:cNvSpPr>
              <p:nvPr/>
            </p:nvSpPr>
            <p:spPr bwMode="auto">
              <a:xfrm flipV="1">
                <a:off x="4760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9" name="Line 133"/>
              <p:cNvSpPr>
                <a:spLocks noChangeShapeType="1"/>
              </p:cNvSpPr>
              <p:nvPr/>
            </p:nvSpPr>
            <p:spPr bwMode="auto">
              <a:xfrm>
                <a:off x="4760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0" name="Line 134"/>
              <p:cNvSpPr>
                <a:spLocks noChangeShapeType="1"/>
              </p:cNvSpPr>
              <p:nvPr/>
            </p:nvSpPr>
            <p:spPr bwMode="auto">
              <a:xfrm>
                <a:off x="1164" y="3361"/>
                <a:ext cx="77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1" name="Line 135"/>
              <p:cNvSpPr>
                <a:spLocks noChangeShapeType="1"/>
              </p:cNvSpPr>
              <p:nvPr/>
            </p:nvSpPr>
            <p:spPr bwMode="auto">
              <a:xfrm flipH="1">
                <a:off x="4683" y="3361"/>
                <a:ext cx="77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2" name="Line 136"/>
              <p:cNvSpPr>
                <a:spLocks noChangeShapeType="1"/>
              </p:cNvSpPr>
              <p:nvPr/>
            </p:nvSpPr>
            <p:spPr bwMode="auto">
              <a:xfrm>
                <a:off x="1164" y="3091"/>
                <a:ext cx="24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3" name="Line 137"/>
              <p:cNvSpPr>
                <a:spLocks noChangeShapeType="1"/>
              </p:cNvSpPr>
              <p:nvPr/>
            </p:nvSpPr>
            <p:spPr bwMode="auto">
              <a:xfrm flipH="1">
                <a:off x="4738" y="3091"/>
                <a:ext cx="22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4" name="Line 138"/>
              <p:cNvSpPr>
                <a:spLocks noChangeShapeType="1"/>
              </p:cNvSpPr>
              <p:nvPr/>
            </p:nvSpPr>
            <p:spPr bwMode="auto">
              <a:xfrm>
                <a:off x="1164" y="2818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5" name="Line 139"/>
              <p:cNvSpPr>
                <a:spLocks noChangeShapeType="1"/>
              </p:cNvSpPr>
              <p:nvPr/>
            </p:nvSpPr>
            <p:spPr bwMode="auto">
              <a:xfrm flipH="1">
                <a:off x="4731" y="2818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6" name="Line 140"/>
              <p:cNvSpPr>
                <a:spLocks noChangeShapeType="1"/>
              </p:cNvSpPr>
              <p:nvPr/>
            </p:nvSpPr>
            <p:spPr bwMode="auto">
              <a:xfrm>
                <a:off x="1164" y="2546"/>
                <a:ext cx="24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7" name="Line 141"/>
              <p:cNvSpPr>
                <a:spLocks noChangeShapeType="1"/>
              </p:cNvSpPr>
              <p:nvPr/>
            </p:nvSpPr>
            <p:spPr bwMode="auto">
              <a:xfrm flipH="1">
                <a:off x="4738" y="2546"/>
                <a:ext cx="22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8" name="Line 142"/>
              <p:cNvSpPr>
                <a:spLocks noChangeShapeType="1"/>
              </p:cNvSpPr>
              <p:nvPr/>
            </p:nvSpPr>
            <p:spPr bwMode="auto">
              <a:xfrm>
                <a:off x="1164" y="2278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9" name="Line 143"/>
              <p:cNvSpPr>
                <a:spLocks noChangeShapeType="1"/>
              </p:cNvSpPr>
              <p:nvPr/>
            </p:nvSpPr>
            <p:spPr bwMode="auto">
              <a:xfrm flipH="1">
                <a:off x="4731" y="2278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0" name="Line 144"/>
              <p:cNvSpPr>
                <a:spLocks noChangeShapeType="1"/>
              </p:cNvSpPr>
              <p:nvPr/>
            </p:nvSpPr>
            <p:spPr bwMode="auto">
              <a:xfrm>
                <a:off x="1164" y="2005"/>
                <a:ext cx="24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1" name="Line 145"/>
              <p:cNvSpPr>
                <a:spLocks noChangeShapeType="1"/>
              </p:cNvSpPr>
              <p:nvPr/>
            </p:nvSpPr>
            <p:spPr bwMode="auto">
              <a:xfrm flipH="1">
                <a:off x="4738" y="2005"/>
                <a:ext cx="22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2" name="Line 146"/>
              <p:cNvSpPr>
                <a:spLocks noChangeShapeType="1"/>
              </p:cNvSpPr>
              <p:nvPr/>
            </p:nvSpPr>
            <p:spPr bwMode="auto">
              <a:xfrm>
                <a:off x="1164" y="1735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3" name="Line 147"/>
              <p:cNvSpPr>
                <a:spLocks noChangeShapeType="1"/>
              </p:cNvSpPr>
              <p:nvPr/>
            </p:nvSpPr>
            <p:spPr bwMode="auto">
              <a:xfrm flipH="1">
                <a:off x="4731" y="1735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4" name="Line 148"/>
              <p:cNvSpPr>
                <a:spLocks noChangeShapeType="1"/>
              </p:cNvSpPr>
              <p:nvPr/>
            </p:nvSpPr>
            <p:spPr bwMode="auto">
              <a:xfrm>
                <a:off x="1164" y="1464"/>
                <a:ext cx="24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5" name="Line 149"/>
              <p:cNvSpPr>
                <a:spLocks noChangeShapeType="1"/>
              </p:cNvSpPr>
              <p:nvPr/>
            </p:nvSpPr>
            <p:spPr bwMode="auto">
              <a:xfrm flipH="1">
                <a:off x="4738" y="1464"/>
                <a:ext cx="22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6" name="Line 150"/>
              <p:cNvSpPr>
                <a:spLocks noChangeShapeType="1"/>
              </p:cNvSpPr>
              <p:nvPr/>
            </p:nvSpPr>
            <p:spPr bwMode="auto">
              <a:xfrm>
                <a:off x="1164" y="1192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7" name="Line 151"/>
              <p:cNvSpPr>
                <a:spLocks noChangeShapeType="1"/>
              </p:cNvSpPr>
              <p:nvPr/>
            </p:nvSpPr>
            <p:spPr bwMode="auto">
              <a:xfrm flipH="1">
                <a:off x="4731" y="1192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8" name="Line 152"/>
              <p:cNvSpPr>
                <a:spLocks noChangeShapeType="1"/>
              </p:cNvSpPr>
              <p:nvPr/>
            </p:nvSpPr>
            <p:spPr bwMode="auto">
              <a:xfrm>
                <a:off x="1164" y="922"/>
                <a:ext cx="24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9" name="Line 153"/>
              <p:cNvSpPr>
                <a:spLocks noChangeShapeType="1"/>
              </p:cNvSpPr>
              <p:nvPr/>
            </p:nvSpPr>
            <p:spPr bwMode="auto">
              <a:xfrm flipH="1">
                <a:off x="4738" y="922"/>
                <a:ext cx="22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0" name="Line 154"/>
              <p:cNvSpPr>
                <a:spLocks noChangeShapeType="1"/>
              </p:cNvSpPr>
              <p:nvPr/>
            </p:nvSpPr>
            <p:spPr bwMode="auto">
              <a:xfrm flipH="1">
                <a:off x="4715" y="647"/>
                <a:ext cx="4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1" name="Line 155"/>
              <p:cNvSpPr>
                <a:spLocks noChangeShapeType="1"/>
              </p:cNvSpPr>
              <p:nvPr/>
            </p:nvSpPr>
            <p:spPr bwMode="auto">
              <a:xfrm flipV="1">
                <a:off x="1364" y="1599"/>
                <a:ext cx="2" cy="1763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2" name="Line 156"/>
              <p:cNvSpPr>
                <a:spLocks noChangeShapeType="1"/>
              </p:cNvSpPr>
              <p:nvPr/>
            </p:nvSpPr>
            <p:spPr bwMode="auto">
              <a:xfrm flipV="1">
                <a:off x="1372" y="2440"/>
                <a:ext cx="3388" cy="831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3" name="Line 157"/>
              <p:cNvSpPr>
                <a:spLocks noChangeShapeType="1"/>
              </p:cNvSpPr>
              <p:nvPr/>
            </p:nvSpPr>
            <p:spPr bwMode="auto">
              <a:xfrm flipV="1">
                <a:off x="1372" y="1116"/>
                <a:ext cx="3388" cy="1741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4" name="Line 158"/>
              <p:cNvSpPr>
                <a:spLocks noChangeShapeType="1"/>
              </p:cNvSpPr>
              <p:nvPr/>
            </p:nvSpPr>
            <p:spPr bwMode="auto">
              <a:xfrm flipV="1">
                <a:off x="2063" y="2059"/>
                <a:ext cx="2" cy="1302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5" name="Line 159"/>
              <p:cNvSpPr>
                <a:spLocks noChangeShapeType="1"/>
              </p:cNvSpPr>
              <p:nvPr/>
            </p:nvSpPr>
            <p:spPr bwMode="auto">
              <a:xfrm flipV="1">
                <a:off x="2561" y="1735"/>
                <a:ext cx="2" cy="1558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6" name="Line 160"/>
              <p:cNvSpPr>
                <a:spLocks noChangeShapeType="1"/>
              </p:cNvSpPr>
              <p:nvPr/>
            </p:nvSpPr>
            <p:spPr bwMode="auto">
              <a:xfrm flipV="1">
                <a:off x="3161" y="1573"/>
                <a:ext cx="2" cy="1654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7" name="Text Box 161"/>
              <p:cNvSpPr txBox="1">
                <a:spLocks noChangeArrowheads="1"/>
              </p:cNvSpPr>
              <p:nvPr/>
            </p:nvSpPr>
            <p:spPr bwMode="auto">
              <a:xfrm rot="16200000">
                <a:off x="196" y="1787"/>
                <a:ext cx="1166" cy="34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2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K</a:t>
                </a:r>
                <a:r>
                  <a:rPr lang="af-ZA" sz="1200" baseline="-250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af-ZA" sz="12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O wt. %</a:t>
                </a:r>
                <a:endParaRPr lang="af-ZA" sz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18" name="Text Box 162"/>
              <p:cNvSpPr txBox="1">
                <a:spLocks noChangeArrowheads="1"/>
              </p:cNvSpPr>
              <p:nvPr/>
            </p:nvSpPr>
            <p:spPr bwMode="auto">
              <a:xfrm>
                <a:off x="1246" y="775"/>
                <a:ext cx="1936" cy="27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endParaRPr lang="af-ZA" sz="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19" name="Text Box 163"/>
              <p:cNvSpPr txBox="1">
                <a:spLocks noChangeArrowheads="1"/>
              </p:cNvSpPr>
              <p:nvPr/>
            </p:nvSpPr>
            <p:spPr bwMode="auto">
              <a:xfrm>
                <a:off x="932" y="529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5</a:t>
                </a: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20" name="Text Box 164"/>
              <p:cNvSpPr txBox="1">
                <a:spLocks noChangeArrowheads="1"/>
              </p:cNvSpPr>
              <p:nvPr/>
            </p:nvSpPr>
            <p:spPr bwMode="auto">
              <a:xfrm>
                <a:off x="932" y="1615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3</a:t>
                </a: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21" name="Text Box 165"/>
              <p:cNvSpPr txBox="1">
                <a:spLocks noChangeArrowheads="1"/>
              </p:cNvSpPr>
              <p:nvPr/>
            </p:nvSpPr>
            <p:spPr bwMode="auto">
              <a:xfrm>
                <a:off x="932" y="1072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4</a:t>
                </a: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22" name="Text Box 166"/>
              <p:cNvSpPr txBox="1">
                <a:spLocks noChangeArrowheads="1"/>
              </p:cNvSpPr>
              <p:nvPr/>
            </p:nvSpPr>
            <p:spPr bwMode="auto">
              <a:xfrm>
                <a:off x="932" y="2155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23" name="Text Box 167"/>
              <p:cNvSpPr txBox="1">
                <a:spLocks noChangeArrowheads="1"/>
              </p:cNvSpPr>
              <p:nvPr/>
            </p:nvSpPr>
            <p:spPr bwMode="auto">
              <a:xfrm>
                <a:off x="932" y="2682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1</a:t>
                </a: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24" name="Text Box 168"/>
              <p:cNvSpPr txBox="1">
                <a:spLocks noChangeArrowheads="1"/>
              </p:cNvSpPr>
              <p:nvPr/>
            </p:nvSpPr>
            <p:spPr bwMode="auto">
              <a:xfrm>
                <a:off x="932" y="3263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0</a:t>
                </a: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25" name="Text Box 169"/>
              <p:cNvSpPr txBox="1">
                <a:spLocks noChangeArrowheads="1"/>
              </p:cNvSpPr>
              <p:nvPr/>
            </p:nvSpPr>
            <p:spPr bwMode="auto">
              <a:xfrm>
                <a:off x="1168" y="3375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45</a:t>
                </a: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26" name="Text Box 170"/>
              <p:cNvSpPr txBox="1">
                <a:spLocks noChangeArrowheads="1"/>
              </p:cNvSpPr>
              <p:nvPr/>
            </p:nvSpPr>
            <p:spPr bwMode="auto">
              <a:xfrm>
                <a:off x="2177" y="3375"/>
                <a:ext cx="401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55</a:t>
                </a: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27" name="Text Box 171"/>
              <p:cNvSpPr txBox="1">
                <a:spLocks noChangeArrowheads="1"/>
              </p:cNvSpPr>
              <p:nvPr/>
            </p:nvSpPr>
            <p:spPr bwMode="auto">
              <a:xfrm>
                <a:off x="3204" y="3375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65</a:t>
                </a: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28" name="Text Box 172"/>
              <p:cNvSpPr txBox="1">
                <a:spLocks noChangeArrowheads="1"/>
              </p:cNvSpPr>
              <p:nvPr/>
            </p:nvSpPr>
            <p:spPr bwMode="auto">
              <a:xfrm>
                <a:off x="4203" y="3375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75</a:t>
                </a: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29" name="Text Box 173"/>
              <p:cNvSpPr txBox="1">
                <a:spLocks noChangeArrowheads="1"/>
              </p:cNvSpPr>
              <p:nvPr/>
            </p:nvSpPr>
            <p:spPr bwMode="auto">
              <a:xfrm rot="16200000">
                <a:off x="1251" y="2493"/>
                <a:ext cx="1164" cy="38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400" dirty="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Basalt</a:t>
                </a:r>
                <a:endParaRPr lang="af-ZA" sz="1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30" name="Text Box 174"/>
              <p:cNvSpPr txBox="1">
                <a:spLocks noChangeArrowheads="1"/>
              </p:cNvSpPr>
              <p:nvPr/>
            </p:nvSpPr>
            <p:spPr bwMode="auto">
              <a:xfrm rot="16200000">
                <a:off x="1332" y="2086"/>
                <a:ext cx="1993" cy="38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400" dirty="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Basaltic Andesite</a:t>
                </a:r>
                <a:endParaRPr lang="af-ZA" sz="1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31" name="Text Box 175"/>
              <p:cNvSpPr txBox="1">
                <a:spLocks noChangeArrowheads="1"/>
              </p:cNvSpPr>
              <p:nvPr/>
            </p:nvSpPr>
            <p:spPr bwMode="auto">
              <a:xfrm rot="16200000">
                <a:off x="2083" y="2262"/>
                <a:ext cx="1608" cy="38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4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Andesite</a:t>
                </a:r>
                <a:endParaRPr lang="af-ZA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32" name="Text Box 176"/>
              <p:cNvSpPr txBox="1">
                <a:spLocks noChangeArrowheads="1"/>
              </p:cNvSpPr>
              <p:nvPr/>
            </p:nvSpPr>
            <p:spPr bwMode="auto">
              <a:xfrm rot="16200000">
                <a:off x="2470" y="2079"/>
                <a:ext cx="1971" cy="38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4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Dacite and rhyolite</a:t>
                </a:r>
                <a:endParaRPr lang="af-ZA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33" name="Text Box 177"/>
              <p:cNvSpPr txBox="1">
                <a:spLocks noChangeArrowheads="1"/>
              </p:cNvSpPr>
              <p:nvPr/>
            </p:nvSpPr>
            <p:spPr bwMode="auto">
              <a:xfrm>
                <a:off x="2260" y="3541"/>
                <a:ext cx="1391" cy="347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2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SiO</a:t>
                </a:r>
                <a:r>
                  <a:rPr lang="af-ZA" sz="1200" baseline="-250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af-ZA" sz="12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 wt. %</a:t>
                </a:r>
                <a:endParaRPr lang="af-ZA" sz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</p:grpSp>
        <p:sp>
          <p:nvSpPr>
            <p:cNvPr id="659634" name="Text Box 178"/>
            <p:cNvSpPr txBox="1">
              <a:spLocks noChangeArrowheads="1"/>
            </p:cNvSpPr>
            <p:nvPr/>
          </p:nvSpPr>
          <p:spPr bwMode="auto">
            <a:xfrm>
              <a:off x="5453" y="4207"/>
              <a:ext cx="362" cy="160"/>
            </a:xfrm>
            <a:prstGeom prst="rect">
              <a:avLst/>
            </a:prstGeom>
            <a:solidFill>
              <a:schemeClr val="bg2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f-ZA" sz="1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Low K</a:t>
              </a:r>
              <a:endParaRPr lang="af-ZA" sz="1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635" name="Text Box 179"/>
            <p:cNvSpPr txBox="1">
              <a:spLocks noChangeArrowheads="1"/>
            </p:cNvSpPr>
            <p:nvPr/>
          </p:nvSpPr>
          <p:spPr bwMode="auto">
            <a:xfrm>
              <a:off x="5305" y="3767"/>
              <a:ext cx="514" cy="160"/>
            </a:xfrm>
            <a:prstGeom prst="rect">
              <a:avLst/>
            </a:prstGeom>
            <a:solidFill>
              <a:schemeClr val="bg2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f-ZA" sz="1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Medium K</a:t>
              </a:r>
              <a:endParaRPr lang="af-ZA" sz="1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636" name="Text Box 180"/>
            <p:cNvSpPr txBox="1">
              <a:spLocks noChangeArrowheads="1"/>
            </p:cNvSpPr>
            <p:nvPr/>
          </p:nvSpPr>
          <p:spPr bwMode="auto">
            <a:xfrm>
              <a:off x="5346" y="3184"/>
              <a:ext cx="474" cy="160"/>
            </a:xfrm>
            <a:prstGeom prst="rect">
              <a:avLst/>
            </a:prstGeom>
            <a:solidFill>
              <a:schemeClr val="bg2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f-ZA" sz="1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High K</a:t>
              </a:r>
              <a:endParaRPr lang="af-ZA" sz="1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180" name="Text Box 88"/>
          <p:cNvSpPr txBox="1">
            <a:spLocks noChangeArrowheads="1"/>
          </p:cNvSpPr>
          <p:nvPr/>
        </p:nvSpPr>
        <p:spPr bwMode="auto">
          <a:xfrm>
            <a:off x="169863" y="660400"/>
            <a:ext cx="8804274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af-ZA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There is a serious problem concerning the definition of calcalkaline rocks.</a:t>
            </a:r>
            <a:endParaRPr lang="af-ZA" sz="3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81" name="Text Box 88"/>
          <p:cNvSpPr txBox="1">
            <a:spLocks noChangeArrowheads="1"/>
          </p:cNvSpPr>
          <p:nvPr/>
        </p:nvSpPr>
        <p:spPr bwMode="auto">
          <a:xfrm>
            <a:off x="169863" y="1501775"/>
            <a:ext cx="8804274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af-ZA" sz="3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Usually it is used a diagram proposed by Peccerillo and Taylor in 1976.</a:t>
            </a:r>
            <a:endParaRPr lang="af-ZA" sz="3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9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9547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3" name="Grafico 92"/>
          <p:cNvGraphicFramePr/>
          <p:nvPr/>
        </p:nvGraphicFramePr>
        <p:xfrm>
          <a:off x="0" y="2428240"/>
          <a:ext cx="5625296" cy="43017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59458" name="Rectangle 2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659459" name="Text Box 3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04775" y="2490788"/>
            <a:ext cx="5272088" cy="4284662"/>
            <a:chOff x="66" y="1569"/>
            <a:chExt cx="3321" cy="2699"/>
          </a:xfrm>
          <a:effectLst/>
        </p:grpSpPr>
        <p:sp>
          <p:nvSpPr>
            <p:cNvPr id="659461" name="Rectangle 5"/>
            <p:cNvSpPr>
              <a:spLocks noChangeAspect="1" noChangeArrowheads="1"/>
            </p:cNvSpPr>
            <p:nvPr/>
          </p:nvSpPr>
          <p:spPr bwMode="auto">
            <a:xfrm>
              <a:off x="508" y="1664"/>
              <a:ext cx="2878" cy="2171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2" name="Freeform 6"/>
            <p:cNvSpPr>
              <a:spLocks noChangeAspect="1"/>
            </p:cNvSpPr>
            <p:nvPr/>
          </p:nvSpPr>
          <p:spPr bwMode="auto">
            <a:xfrm>
              <a:off x="508" y="1664"/>
              <a:ext cx="1" cy="2171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3" name="Line 7"/>
            <p:cNvSpPr>
              <a:spLocks noChangeAspect="1" noChangeShapeType="1"/>
            </p:cNvSpPr>
            <p:nvPr/>
          </p:nvSpPr>
          <p:spPr bwMode="auto">
            <a:xfrm>
              <a:off x="6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4" name="Line 8"/>
            <p:cNvSpPr>
              <a:spLocks noChangeAspect="1" noChangeShapeType="1"/>
            </p:cNvSpPr>
            <p:nvPr/>
          </p:nvSpPr>
          <p:spPr bwMode="auto">
            <a:xfrm flipV="1">
              <a:off x="508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5" name="Line 9"/>
            <p:cNvSpPr>
              <a:spLocks noChangeAspect="1" noChangeShapeType="1"/>
            </p:cNvSpPr>
            <p:nvPr/>
          </p:nvSpPr>
          <p:spPr bwMode="auto">
            <a:xfrm flipV="1">
              <a:off x="6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6" name="Line 10"/>
            <p:cNvSpPr>
              <a:spLocks noChangeAspect="1" noChangeShapeType="1"/>
            </p:cNvSpPr>
            <p:nvPr/>
          </p:nvSpPr>
          <p:spPr bwMode="auto">
            <a:xfrm flipV="1">
              <a:off x="82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7" name="Line 11"/>
            <p:cNvSpPr>
              <a:spLocks noChangeAspect="1" noChangeShapeType="1"/>
            </p:cNvSpPr>
            <p:nvPr/>
          </p:nvSpPr>
          <p:spPr bwMode="auto">
            <a:xfrm>
              <a:off x="82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8" name="Line 12"/>
            <p:cNvSpPr>
              <a:spLocks noChangeAspect="1" noChangeShapeType="1"/>
            </p:cNvSpPr>
            <p:nvPr/>
          </p:nvSpPr>
          <p:spPr bwMode="auto">
            <a:xfrm flipV="1">
              <a:off x="98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9" name="Line 13"/>
            <p:cNvSpPr>
              <a:spLocks noChangeAspect="1" noChangeShapeType="1"/>
            </p:cNvSpPr>
            <p:nvPr/>
          </p:nvSpPr>
          <p:spPr bwMode="auto">
            <a:xfrm>
              <a:off x="98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0" name="Line 14"/>
            <p:cNvSpPr>
              <a:spLocks noChangeAspect="1" noChangeShapeType="1"/>
            </p:cNvSpPr>
            <p:nvPr/>
          </p:nvSpPr>
          <p:spPr bwMode="auto">
            <a:xfrm flipV="1">
              <a:off x="11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1" name="Line 15"/>
            <p:cNvSpPr>
              <a:spLocks noChangeAspect="1" noChangeShapeType="1"/>
            </p:cNvSpPr>
            <p:nvPr/>
          </p:nvSpPr>
          <p:spPr bwMode="auto">
            <a:xfrm>
              <a:off x="11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2" name="Line 16"/>
            <p:cNvSpPr>
              <a:spLocks noChangeAspect="1" noChangeShapeType="1"/>
            </p:cNvSpPr>
            <p:nvPr/>
          </p:nvSpPr>
          <p:spPr bwMode="auto">
            <a:xfrm flipV="1">
              <a:off x="1305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3" name="Line 17"/>
            <p:cNvSpPr>
              <a:spLocks noChangeAspect="1" noChangeShapeType="1"/>
            </p:cNvSpPr>
            <p:nvPr/>
          </p:nvSpPr>
          <p:spPr bwMode="auto">
            <a:xfrm>
              <a:off x="1305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4" name="Line 18"/>
            <p:cNvSpPr>
              <a:spLocks noChangeAspect="1" noChangeShapeType="1"/>
            </p:cNvSpPr>
            <p:nvPr/>
          </p:nvSpPr>
          <p:spPr bwMode="auto">
            <a:xfrm flipV="1">
              <a:off x="14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5" name="Line 19"/>
            <p:cNvSpPr>
              <a:spLocks noChangeAspect="1" noChangeShapeType="1"/>
            </p:cNvSpPr>
            <p:nvPr/>
          </p:nvSpPr>
          <p:spPr bwMode="auto">
            <a:xfrm>
              <a:off x="14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6" name="Line 20"/>
            <p:cNvSpPr>
              <a:spLocks noChangeAspect="1" noChangeShapeType="1"/>
            </p:cNvSpPr>
            <p:nvPr/>
          </p:nvSpPr>
          <p:spPr bwMode="auto">
            <a:xfrm flipV="1">
              <a:off x="16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7" name="Line 21"/>
            <p:cNvSpPr>
              <a:spLocks noChangeAspect="1" noChangeShapeType="1"/>
            </p:cNvSpPr>
            <p:nvPr/>
          </p:nvSpPr>
          <p:spPr bwMode="auto">
            <a:xfrm>
              <a:off x="16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8" name="Line 22"/>
            <p:cNvSpPr>
              <a:spLocks noChangeAspect="1" noChangeShapeType="1"/>
            </p:cNvSpPr>
            <p:nvPr/>
          </p:nvSpPr>
          <p:spPr bwMode="auto">
            <a:xfrm flipV="1">
              <a:off x="17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9" name="Line 23"/>
            <p:cNvSpPr>
              <a:spLocks noChangeAspect="1" noChangeShapeType="1"/>
            </p:cNvSpPr>
            <p:nvPr/>
          </p:nvSpPr>
          <p:spPr bwMode="auto">
            <a:xfrm>
              <a:off x="17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0" name="Line 24"/>
            <p:cNvSpPr>
              <a:spLocks noChangeAspect="1" noChangeShapeType="1"/>
            </p:cNvSpPr>
            <p:nvPr/>
          </p:nvSpPr>
          <p:spPr bwMode="auto">
            <a:xfrm flipV="1">
              <a:off x="19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1" name="Line 25"/>
            <p:cNvSpPr>
              <a:spLocks noChangeAspect="1" noChangeShapeType="1"/>
            </p:cNvSpPr>
            <p:nvPr/>
          </p:nvSpPr>
          <p:spPr bwMode="auto">
            <a:xfrm>
              <a:off x="19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2" name="Line 26"/>
            <p:cNvSpPr>
              <a:spLocks noChangeAspect="1" noChangeShapeType="1"/>
            </p:cNvSpPr>
            <p:nvPr/>
          </p:nvSpPr>
          <p:spPr bwMode="auto">
            <a:xfrm flipV="1">
              <a:off x="21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3" name="Line 27"/>
            <p:cNvSpPr>
              <a:spLocks noChangeAspect="1" noChangeShapeType="1"/>
            </p:cNvSpPr>
            <p:nvPr/>
          </p:nvSpPr>
          <p:spPr bwMode="auto">
            <a:xfrm>
              <a:off x="21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4" name="Line 28"/>
            <p:cNvSpPr>
              <a:spLocks noChangeAspect="1" noChangeShapeType="1"/>
            </p:cNvSpPr>
            <p:nvPr/>
          </p:nvSpPr>
          <p:spPr bwMode="auto">
            <a:xfrm flipV="1">
              <a:off x="2267" y="3799"/>
              <a:ext cx="1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5" name="Line 29"/>
            <p:cNvSpPr>
              <a:spLocks noChangeAspect="1" noChangeShapeType="1"/>
            </p:cNvSpPr>
            <p:nvPr/>
          </p:nvSpPr>
          <p:spPr bwMode="auto">
            <a:xfrm>
              <a:off x="2267" y="1664"/>
              <a:ext cx="1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6" name="Line 30"/>
            <p:cNvSpPr>
              <a:spLocks noChangeAspect="1" noChangeShapeType="1"/>
            </p:cNvSpPr>
            <p:nvPr/>
          </p:nvSpPr>
          <p:spPr bwMode="auto">
            <a:xfrm flipV="1">
              <a:off x="24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7" name="Line 31"/>
            <p:cNvSpPr>
              <a:spLocks noChangeAspect="1" noChangeShapeType="1"/>
            </p:cNvSpPr>
            <p:nvPr/>
          </p:nvSpPr>
          <p:spPr bwMode="auto">
            <a:xfrm>
              <a:off x="24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8" name="Line 32"/>
            <p:cNvSpPr>
              <a:spLocks noChangeAspect="1" noChangeShapeType="1"/>
            </p:cNvSpPr>
            <p:nvPr/>
          </p:nvSpPr>
          <p:spPr bwMode="auto">
            <a:xfrm flipV="1">
              <a:off x="25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9" name="Line 33"/>
            <p:cNvSpPr>
              <a:spLocks noChangeAspect="1" noChangeShapeType="1"/>
            </p:cNvSpPr>
            <p:nvPr/>
          </p:nvSpPr>
          <p:spPr bwMode="auto">
            <a:xfrm>
              <a:off x="25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0" name="Line 34"/>
            <p:cNvSpPr>
              <a:spLocks noChangeAspect="1" noChangeShapeType="1"/>
            </p:cNvSpPr>
            <p:nvPr/>
          </p:nvSpPr>
          <p:spPr bwMode="auto">
            <a:xfrm flipV="1">
              <a:off x="274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1" name="Line 35"/>
            <p:cNvSpPr>
              <a:spLocks noChangeAspect="1" noChangeShapeType="1"/>
            </p:cNvSpPr>
            <p:nvPr/>
          </p:nvSpPr>
          <p:spPr bwMode="auto">
            <a:xfrm>
              <a:off x="274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2" name="Line 36"/>
            <p:cNvSpPr>
              <a:spLocks noChangeAspect="1" noChangeShapeType="1"/>
            </p:cNvSpPr>
            <p:nvPr/>
          </p:nvSpPr>
          <p:spPr bwMode="auto">
            <a:xfrm flipV="1">
              <a:off x="29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3" name="Line 37"/>
            <p:cNvSpPr>
              <a:spLocks noChangeAspect="1" noChangeShapeType="1"/>
            </p:cNvSpPr>
            <p:nvPr/>
          </p:nvSpPr>
          <p:spPr bwMode="auto">
            <a:xfrm>
              <a:off x="29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4" name="Line 38"/>
            <p:cNvSpPr>
              <a:spLocks noChangeAspect="1" noChangeShapeType="1"/>
            </p:cNvSpPr>
            <p:nvPr/>
          </p:nvSpPr>
          <p:spPr bwMode="auto">
            <a:xfrm flipV="1">
              <a:off x="3065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5" name="Line 39"/>
            <p:cNvSpPr>
              <a:spLocks noChangeAspect="1" noChangeShapeType="1"/>
            </p:cNvSpPr>
            <p:nvPr/>
          </p:nvSpPr>
          <p:spPr bwMode="auto">
            <a:xfrm>
              <a:off x="3065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6" name="Line 40"/>
            <p:cNvSpPr>
              <a:spLocks noChangeAspect="1" noChangeShapeType="1"/>
            </p:cNvSpPr>
            <p:nvPr/>
          </p:nvSpPr>
          <p:spPr bwMode="auto">
            <a:xfrm flipV="1">
              <a:off x="32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7" name="Line 41"/>
            <p:cNvSpPr>
              <a:spLocks noChangeAspect="1" noChangeShapeType="1"/>
            </p:cNvSpPr>
            <p:nvPr/>
          </p:nvSpPr>
          <p:spPr bwMode="auto">
            <a:xfrm>
              <a:off x="32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8" name="Line 42"/>
            <p:cNvSpPr>
              <a:spLocks noChangeAspect="1" noChangeShapeType="1"/>
            </p:cNvSpPr>
            <p:nvPr/>
          </p:nvSpPr>
          <p:spPr bwMode="auto">
            <a:xfrm flipV="1">
              <a:off x="338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9" name="Line 43"/>
            <p:cNvSpPr>
              <a:spLocks noChangeAspect="1" noChangeShapeType="1"/>
            </p:cNvSpPr>
            <p:nvPr/>
          </p:nvSpPr>
          <p:spPr bwMode="auto">
            <a:xfrm>
              <a:off x="338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0" name="Line 44"/>
            <p:cNvSpPr>
              <a:spLocks noChangeAspect="1" noChangeShapeType="1"/>
            </p:cNvSpPr>
            <p:nvPr/>
          </p:nvSpPr>
          <p:spPr bwMode="auto">
            <a:xfrm>
              <a:off x="508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1" name="Line 45"/>
            <p:cNvSpPr>
              <a:spLocks noChangeAspect="1" noChangeShapeType="1"/>
            </p:cNvSpPr>
            <p:nvPr/>
          </p:nvSpPr>
          <p:spPr bwMode="auto">
            <a:xfrm flipH="1">
              <a:off x="3324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2" name="Line 46"/>
            <p:cNvSpPr>
              <a:spLocks noChangeAspect="1" noChangeShapeType="1"/>
            </p:cNvSpPr>
            <p:nvPr/>
          </p:nvSpPr>
          <p:spPr bwMode="auto">
            <a:xfrm>
              <a:off x="508" y="3618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3" name="Line 47"/>
            <p:cNvSpPr>
              <a:spLocks noChangeAspect="1" noChangeShapeType="1"/>
            </p:cNvSpPr>
            <p:nvPr/>
          </p:nvSpPr>
          <p:spPr bwMode="auto">
            <a:xfrm flipH="1">
              <a:off x="3369" y="3618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4" name="Line 48"/>
            <p:cNvSpPr>
              <a:spLocks noChangeAspect="1" noChangeShapeType="1"/>
            </p:cNvSpPr>
            <p:nvPr/>
          </p:nvSpPr>
          <p:spPr bwMode="auto">
            <a:xfrm>
              <a:off x="508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5" name="Line 49"/>
            <p:cNvSpPr>
              <a:spLocks noChangeAspect="1" noChangeShapeType="1"/>
            </p:cNvSpPr>
            <p:nvPr/>
          </p:nvSpPr>
          <p:spPr bwMode="auto">
            <a:xfrm flipH="1">
              <a:off x="3361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6" name="Line 50"/>
            <p:cNvSpPr>
              <a:spLocks noChangeAspect="1" noChangeShapeType="1"/>
            </p:cNvSpPr>
            <p:nvPr/>
          </p:nvSpPr>
          <p:spPr bwMode="auto">
            <a:xfrm>
              <a:off x="508" y="3184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7" name="Line 51"/>
            <p:cNvSpPr>
              <a:spLocks noChangeAspect="1" noChangeShapeType="1"/>
            </p:cNvSpPr>
            <p:nvPr/>
          </p:nvSpPr>
          <p:spPr bwMode="auto">
            <a:xfrm flipH="1">
              <a:off x="3369" y="3184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8" name="Line 52"/>
            <p:cNvSpPr>
              <a:spLocks noChangeAspect="1" noChangeShapeType="1"/>
            </p:cNvSpPr>
            <p:nvPr/>
          </p:nvSpPr>
          <p:spPr bwMode="auto">
            <a:xfrm>
              <a:off x="508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9" name="Line 53"/>
            <p:cNvSpPr>
              <a:spLocks noChangeAspect="1" noChangeShapeType="1"/>
            </p:cNvSpPr>
            <p:nvPr/>
          </p:nvSpPr>
          <p:spPr bwMode="auto">
            <a:xfrm flipH="1">
              <a:off x="3361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0" name="Line 54"/>
            <p:cNvSpPr>
              <a:spLocks noChangeAspect="1" noChangeShapeType="1"/>
            </p:cNvSpPr>
            <p:nvPr/>
          </p:nvSpPr>
          <p:spPr bwMode="auto">
            <a:xfrm>
              <a:off x="508" y="2751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1" name="Line 55"/>
            <p:cNvSpPr>
              <a:spLocks noChangeAspect="1" noChangeShapeType="1"/>
            </p:cNvSpPr>
            <p:nvPr/>
          </p:nvSpPr>
          <p:spPr bwMode="auto">
            <a:xfrm flipH="1">
              <a:off x="3369" y="2751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2" name="Line 56"/>
            <p:cNvSpPr>
              <a:spLocks noChangeAspect="1" noChangeShapeType="1"/>
            </p:cNvSpPr>
            <p:nvPr/>
          </p:nvSpPr>
          <p:spPr bwMode="auto">
            <a:xfrm>
              <a:off x="508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3" name="Line 57"/>
            <p:cNvSpPr>
              <a:spLocks noChangeAspect="1" noChangeShapeType="1"/>
            </p:cNvSpPr>
            <p:nvPr/>
          </p:nvSpPr>
          <p:spPr bwMode="auto">
            <a:xfrm flipH="1">
              <a:off x="3361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4" name="Line 58"/>
            <p:cNvSpPr>
              <a:spLocks noChangeAspect="1" noChangeShapeType="1"/>
            </p:cNvSpPr>
            <p:nvPr/>
          </p:nvSpPr>
          <p:spPr bwMode="auto">
            <a:xfrm>
              <a:off x="508" y="2317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5" name="Line 59"/>
            <p:cNvSpPr>
              <a:spLocks noChangeAspect="1" noChangeShapeType="1"/>
            </p:cNvSpPr>
            <p:nvPr/>
          </p:nvSpPr>
          <p:spPr bwMode="auto">
            <a:xfrm flipH="1">
              <a:off x="3369" y="2317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6" name="Line 60"/>
            <p:cNvSpPr>
              <a:spLocks noChangeAspect="1" noChangeShapeType="1"/>
            </p:cNvSpPr>
            <p:nvPr/>
          </p:nvSpPr>
          <p:spPr bwMode="auto">
            <a:xfrm>
              <a:off x="508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7" name="Line 61"/>
            <p:cNvSpPr>
              <a:spLocks noChangeAspect="1" noChangeShapeType="1"/>
            </p:cNvSpPr>
            <p:nvPr/>
          </p:nvSpPr>
          <p:spPr bwMode="auto">
            <a:xfrm flipH="1">
              <a:off x="3361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8" name="Line 62"/>
            <p:cNvSpPr>
              <a:spLocks noChangeAspect="1" noChangeShapeType="1"/>
            </p:cNvSpPr>
            <p:nvPr/>
          </p:nvSpPr>
          <p:spPr bwMode="auto">
            <a:xfrm>
              <a:off x="508" y="1883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9" name="Line 63"/>
            <p:cNvSpPr>
              <a:spLocks noChangeAspect="1" noChangeShapeType="1"/>
            </p:cNvSpPr>
            <p:nvPr/>
          </p:nvSpPr>
          <p:spPr bwMode="auto">
            <a:xfrm flipH="1">
              <a:off x="3369" y="1883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0" name="Line 64"/>
            <p:cNvSpPr>
              <a:spLocks noChangeAspect="1" noChangeShapeType="1"/>
            </p:cNvSpPr>
            <p:nvPr/>
          </p:nvSpPr>
          <p:spPr bwMode="auto">
            <a:xfrm flipH="1">
              <a:off x="3349" y="1664"/>
              <a:ext cx="37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1" name="Line 65"/>
            <p:cNvSpPr>
              <a:spLocks noChangeAspect="1" noChangeShapeType="1"/>
            </p:cNvSpPr>
            <p:nvPr/>
          </p:nvSpPr>
          <p:spPr bwMode="auto">
            <a:xfrm flipV="1">
              <a:off x="799" y="3039"/>
              <a:ext cx="2172" cy="58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2" name="Freeform 66"/>
            <p:cNvSpPr>
              <a:spLocks noChangeAspect="1"/>
            </p:cNvSpPr>
            <p:nvPr/>
          </p:nvSpPr>
          <p:spPr bwMode="auto">
            <a:xfrm>
              <a:off x="761" y="1836"/>
              <a:ext cx="2229" cy="1179"/>
            </a:xfrm>
            <a:custGeom>
              <a:avLst/>
              <a:gdLst/>
              <a:ahLst/>
              <a:cxnLst>
                <a:cxn ang="0">
                  <a:pos x="0" y="1474"/>
                </a:cxn>
                <a:cxn ang="0">
                  <a:pos x="947" y="616"/>
                </a:cxn>
                <a:cxn ang="0">
                  <a:pos x="1677" y="259"/>
                </a:cxn>
                <a:cxn ang="0">
                  <a:pos x="2787" y="0"/>
                </a:cxn>
              </a:cxnLst>
              <a:rect l="0" t="0" r="r" b="b"/>
              <a:pathLst>
                <a:path w="2787" h="1474">
                  <a:moveTo>
                    <a:pt x="0" y="1474"/>
                  </a:moveTo>
                  <a:lnTo>
                    <a:pt x="947" y="616"/>
                  </a:lnTo>
                  <a:lnTo>
                    <a:pt x="1677" y="259"/>
                  </a:lnTo>
                  <a:lnTo>
                    <a:pt x="2787" y="0"/>
                  </a:lnTo>
                </a:path>
              </a:pathLst>
            </a:custGeom>
            <a:noFill/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3" name="Line 67"/>
            <p:cNvSpPr>
              <a:spLocks noChangeAspect="1" noChangeShapeType="1"/>
            </p:cNvSpPr>
            <p:nvPr/>
          </p:nvSpPr>
          <p:spPr bwMode="auto">
            <a:xfrm flipV="1">
              <a:off x="1227" y="2531"/>
              <a:ext cx="2" cy="104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4" name="Freeform 68"/>
            <p:cNvSpPr>
              <a:spLocks noChangeAspect="1"/>
            </p:cNvSpPr>
            <p:nvPr/>
          </p:nvSpPr>
          <p:spPr bwMode="auto">
            <a:xfrm>
              <a:off x="1626" y="2124"/>
              <a:ext cx="3" cy="1460"/>
            </a:xfrm>
            <a:custGeom>
              <a:avLst/>
              <a:gdLst/>
              <a:ahLst/>
              <a:cxnLst>
                <a:cxn ang="0">
                  <a:pos x="0" y="1824"/>
                </a:cxn>
                <a:cxn ang="0">
                  <a:pos x="3" y="0"/>
                </a:cxn>
              </a:cxnLst>
              <a:rect l="0" t="0" r="r" b="b"/>
              <a:pathLst>
                <a:path w="3" h="1824">
                  <a:moveTo>
                    <a:pt x="0" y="1824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5" name="Freeform 69"/>
            <p:cNvSpPr>
              <a:spLocks noChangeAspect="1"/>
            </p:cNvSpPr>
            <p:nvPr/>
          </p:nvSpPr>
          <p:spPr bwMode="auto">
            <a:xfrm>
              <a:off x="2106" y="1959"/>
              <a:ext cx="3" cy="1494"/>
            </a:xfrm>
            <a:custGeom>
              <a:avLst/>
              <a:gdLst/>
              <a:ahLst/>
              <a:cxnLst>
                <a:cxn ang="0">
                  <a:pos x="0" y="1868"/>
                </a:cxn>
                <a:cxn ang="0">
                  <a:pos x="3" y="0"/>
                </a:cxn>
              </a:cxnLst>
              <a:rect l="0" t="0" r="r" b="b"/>
              <a:pathLst>
                <a:path w="3" h="1868">
                  <a:moveTo>
                    <a:pt x="0" y="1868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6" name="Text Box 70"/>
            <p:cNvSpPr txBox="1">
              <a:spLocks noChangeAspect="1" noChangeArrowheads="1"/>
            </p:cNvSpPr>
            <p:nvPr/>
          </p:nvSpPr>
          <p:spPr bwMode="auto">
            <a:xfrm rot="16200000">
              <a:off x="-381" y="2592"/>
              <a:ext cx="11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en-GB" sz="24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27" name="Text Box 71"/>
            <p:cNvSpPr txBox="1">
              <a:spLocks noChangeAspect="1" noChangeArrowheads="1"/>
            </p:cNvSpPr>
            <p:nvPr/>
          </p:nvSpPr>
          <p:spPr bwMode="auto">
            <a:xfrm>
              <a:off x="323" y="1569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28" name="Text Box 72"/>
            <p:cNvSpPr txBox="1">
              <a:spLocks noChangeAspect="1" noChangeArrowheads="1"/>
            </p:cNvSpPr>
            <p:nvPr/>
          </p:nvSpPr>
          <p:spPr bwMode="auto">
            <a:xfrm>
              <a:off x="323" y="2438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29" name="Text Box 73"/>
            <p:cNvSpPr txBox="1">
              <a:spLocks noChangeAspect="1" noChangeArrowheads="1"/>
            </p:cNvSpPr>
            <p:nvPr/>
          </p:nvSpPr>
          <p:spPr bwMode="auto">
            <a:xfrm>
              <a:off x="323" y="2003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0" name="Text Box 74"/>
            <p:cNvSpPr txBox="1">
              <a:spLocks noChangeAspect="1" noChangeArrowheads="1"/>
            </p:cNvSpPr>
            <p:nvPr/>
          </p:nvSpPr>
          <p:spPr bwMode="auto">
            <a:xfrm>
              <a:off x="323" y="2870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1" name="Text Box 75"/>
            <p:cNvSpPr txBox="1">
              <a:spLocks noChangeAspect="1" noChangeArrowheads="1"/>
            </p:cNvSpPr>
            <p:nvPr/>
          </p:nvSpPr>
          <p:spPr bwMode="auto">
            <a:xfrm>
              <a:off x="323" y="3292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2" name="Text Box 76"/>
            <p:cNvSpPr txBox="1">
              <a:spLocks noChangeAspect="1" noChangeArrowheads="1"/>
            </p:cNvSpPr>
            <p:nvPr/>
          </p:nvSpPr>
          <p:spPr bwMode="auto">
            <a:xfrm>
              <a:off x="323" y="375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3" name="Text Box 77"/>
            <p:cNvSpPr txBox="1">
              <a:spLocks noChangeAspect="1" noChangeArrowheads="1"/>
            </p:cNvSpPr>
            <p:nvPr/>
          </p:nvSpPr>
          <p:spPr bwMode="auto">
            <a:xfrm>
              <a:off x="512" y="384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4" name="Text Box 78"/>
            <p:cNvSpPr txBox="1">
              <a:spLocks noChangeAspect="1" noChangeArrowheads="1"/>
            </p:cNvSpPr>
            <p:nvPr/>
          </p:nvSpPr>
          <p:spPr bwMode="auto">
            <a:xfrm>
              <a:off x="132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5" name="Text Box 79"/>
            <p:cNvSpPr txBox="1">
              <a:spLocks noChangeAspect="1" noChangeArrowheads="1"/>
            </p:cNvSpPr>
            <p:nvPr/>
          </p:nvSpPr>
          <p:spPr bwMode="auto">
            <a:xfrm>
              <a:off x="2141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6" name="Text Box 80"/>
            <p:cNvSpPr txBox="1">
              <a:spLocks noChangeAspect="1" noChangeArrowheads="1"/>
            </p:cNvSpPr>
            <p:nvPr/>
          </p:nvSpPr>
          <p:spPr bwMode="auto">
            <a:xfrm>
              <a:off x="294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7" name="Text Box 81"/>
            <p:cNvSpPr txBox="1">
              <a:spLocks noChangeAspect="1" noChangeArrowheads="1"/>
            </p:cNvSpPr>
            <p:nvPr/>
          </p:nvSpPr>
          <p:spPr bwMode="auto">
            <a:xfrm rot="-360454">
              <a:off x="1184" y="3413"/>
              <a:ext cx="2111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Arc-Tholeiitic Series</a:t>
              </a:r>
              <a:endParaRPr lang="en-GB" sz="2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8" name="Text Box 82"/>
            <p:cNvSpPr txBox="1">
              <a:spLocks noChangeAspect="1" noChangeArrowheads="1"/>
            </p:cNvSpPr>
            <p:nvPr/>
          </p:nvSpPr>
          <p:spPr bwMode="auto">
            <a:xfrm rot="-917400">
              <a:off x="495" y="1761"/>
              <a:ext cx="1319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Potassic Series</a:t>
              </a:r>
              <a:endParaRPr lang="en-GB" sz="2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39" name="Text Box 83"/>
            <p:cNvSpPr txBox="1">
              <a:spLocks noChangeAspect="1" noChangeArrowheads="1"/>
            </p:cNvSpPr>
            <p:nvPr/>
          </p:nvSpPr>
          <p:spPr bwMode="auto">
            <a:xfrm>
              <a:off x="1386" y="3980"/>
              <a:ext cx="131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4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40" name="Line 84"/>
            <p:cNvSpPr>
              <a:spLocks noChangeAspect="1" noChangeShapeType="1"/>
            </p:cNvSpPr>
            <p:nvPr/>
          </p:nvSpPr>
          <p:spPr bwMode="auto">
            <a:xfrm flipV="1">
              <a:off x="786" y="2319"/>
              <a:ext cx="2204" cy="102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41" name="Line 85"/>
            <p:cNvSpPr>
              <a:spLocks noChangeAspect="1" noChangeShapeType="1"/>
            </p:cNvSpPr>
            <p:nvPr/>
          </p:nvSpPr>
          <p:spPr bwMode="auto">
            <a:xfrm flipV="1">
              <a:off x="2648" y="1863"/>
              <a:ext cx="1" cy="1313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42" name="Text Box 86"/>
            <p:cNvSpPr txBox="1">
              <a:spLocks noChangeAspect="1" noChangeArrowheads="1"/>
            </p:cNvSpPr>
            <p:nvPr/>
          </p:nvSpPr>
          <p:spPr bwMode="auto">
            <a:xfrm rot="-911150">
              <a:off x="1163" y="2968"/>
              <a:ext cx="154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Calcalkaline</a:t>
              </a:r>
              <a:r>
                <a:rPr lang="en-GB" sz="14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Series</a:t>
              </a:r>
              <a:endParaRPr lang="en-GB" sz="2000" b="1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43" name="Text Box 87"/>
            <p:cNvSpPr txBox="1">
              <a:spLocks noChangeAspect="1" noChangeArrowheads="1"/>
            </p:cNvSpPr>
            <p:nvPr/>
          </p:nvSpPr>
          <p:spPr bwMode="auto">
            <a:xfrm rot="-1458914">
              <a:off x="854" y="2396"/>
              <a:ext cx="226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b="1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High-K Calcalkaline Series</a:t>
              </a:r>
              <a:endParaRPr lang="en-GB" sz="2000" b="1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59544" name="Text Box 88"/>
            <p:cNvSpPr txBox="1">
              <a:spLocks noChangeAspect="1" noChangeArrowheads="1"/>
            </p:cNvSpPr>
            <p:nvPr/>
          </p:nvSpPr>
          <p:spPr bwMode="auto">
            <a:xfrm rot="-2210448">
              <a:off x="386" y="2263"/>
              <a:ext cx="1538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Shoshonitic Series</a:t>
              </a:r>
              <a:endParaRPr lang="en-GB" sz="2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94" name="Text Box 91"/>
          <p:cNvSpPr txBox="1">
            <a:spLocks noChangeArrowheads="1"/>
          </p:cNvSpPr>
          <p:nvPr/>
        </p:nvSpPr>
        <p:spPr bwMode="auto">
          <a:xfrm>
            <a:off x="169863" y="754889"/>
            <a:ext cx="880427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…But is this diagram really useful to infer the geodynamic setting of magma formation?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5" name="Text Box 91"/>
          <p:cNvSpPr txBox="1">
            <a:spLocks noChangeArrowheads="1"/>
          </p:cNvSpPr>
          <p:nvPr/>
        </p:nvSpPr>
        <p:spPr bwMode="auto">
          <a:xfrm>
            <a:off x="169863" y="1773462"/>
            <a:ext cx="880427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 you know where Iceland is?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6" name="Text Box 91"/>
          <p:cNvSpPr txBox="1">
            <a:spLocks noChangeArrowheads="1"/>
          </p:cNvSpPr>
          <p:nvPr/>
        </p:nvSpPr>
        <p:spPr bwMode="auto">
          <a:xfrm>
            <a:off x="5399088" y="2848358"/>
            <a:ext cx="3744912" cy="3046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Can Iceland magmatism be considered as emplaced ina sort of “subduction-related” setting?</a:t>
            </a:r>
            <a:endParaRPr lang="en-GB" sz="3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93" grpId="0">
        <p:bldAsOne/>
      </p:bldGraphic>
      <p:bldP spid="94" grpId="0"/>
      <p:bldP spid="95" grpId="0"/>
      <p:bldP spid="96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ttangolo 210"/>
          <p:cNvSpPr/>
          <p:nvPr/>
        </p:nvSpPr>
        <p:spPr bwMode="auto">
          <a:xfrm>
            <a:off x="3625850" y="1744663"/>
            <a:ext cx="714375" cy="4046537"/>
          </a:xfrm>
          <a:prstGeom prst="rect">
            <a:avLst/>
          </a:prstGeom>
          <a:solidFill>
            <a:srgbClr val="0066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69863" y="771525"/>
            <a:ext cx="8804274" cy="873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Name originally proposed by M.A. Peacock in 1931 (J. Geol., 39, 54-67).</a:t>
            </a:r>
            <a:endParaRPr lang="en-GB" sz="1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9363" name="Text Box 3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958301" y="1560513"/>
            <a:ext cx="6529152" cy="5021262"/>
            <a:chOff x="604" y="983"/>
            <a:chExt cx="4327" cy="3328"/>
          </a:xfrm>
          <a:effectLst/>
        </p:grpSpPr>
        <p:sp>
          <p:nvSpPr>
            <p:cNvPr id="399365" name="Rectangle 5"/>
            <p:cNvSpPr>
              <a:spLocks noChangeAspect="1" noChangeArrowheads="1"/>
            </p:cNvSpPr>
            <p:nvPr/>
          </p:nvSpPr>
          <p:spPr bwMode="auto">
            <a:xfrm>
              <a:off x="1136" y="1101"/>
              <a:ext cx="3418" cy="2686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66" name="Freeform 6"/>
            <p:cNvSpPr>
              <a:spLocks noChangeAspect="1"/>
            </p:cNvSpPr>
            <p:nvPr/>
          </p:nvSpPr>
          <p:spPr bwMode="auto">
            <a:xfrm>
              <a:off x="1136" y="1101"/>
              <a:ext cx="2" cy="2686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67" name="Line 7"/>
            <p:cNvSpPr>
              <a:spLocks noChangeAspect="1" noChangeShapeType="1"/>
            </p:cNvSpPr>
            <p:nvPr/>
          </p:nvSpPr>
          <p:spPr bwMode="auto">
            <a:xfrm>
              <a:off x="1324" y="1101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68" name="Line 8"/>
            <p:cNvSpPr>
              <a:spLocks noChangeAspect="1" noChangeShapeType="1"/>
            </p:cNvSpPr>
            <p:nvPr/>
          </p:nvSpPr>
          <p:spPr bwMode="auto">
            <a:xfrm flipV="1">
              <a:off x="1136" y="3758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69" name="Line 9"/>
            <p:cNvSpPr>
              <a:spLocks noChangeAspect="1" noChangeShapeType="1"/>
            </p:cNvSpPr>
            <p:nvPr/>
          </p:nvSpPr>
          <p:spPr bwMode="auto">
            <a:xfrm flipV="1">
              <a:off x="1324" y="3743"/>
              <a:ext cx="2" cy="4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0" name="Line 10"/>
            <p:cNvSpPr>
              <a:spLocks noChangeAspect="1" noChangeShapeType="1"/>
            </p:cNvSpPr>
            <p:nvPr/>
          </p:nvSpPr>
          <p:spPr bwMode="auto">
            <a:xfrm flipV="1">
              <a:off x="151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1" name="Line 11"/>
            <p:cNvSpPr>
              <a:spLocks noChangeAspect="1" noChangeShapeType="1"/>
            </p:cNvSpPr>
            <p:nvPr/>
          </p:nvSpPr>
          <p:spPr bwMode="auto">
            <a:xfrm>
              <a:off x="151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2" name="Line 12"/>
            <p:cNvSpPr>
              <a:spLocks noChangeAspect="1" noChangeShapeType="1"/>
            </p:cNvSpPr>
            <p:nvPr/>
          </p:nvSpPr>
          <p:spPr bwMode="auto">
            <a:xfrm flipV="1">
              <a:off x="1705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3" name="Line 13"/>
            <p:cNvSpPr>
              <a:spLocks noChangeAspect="1" noChangeShapeType="1"/>
            </p:cNvSpPr>
            <p:nvPr/>
          </p:nvSpPr>
          <p:spPr bwMode="auto">
            <a:xfrm>
              <a:off x="1705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4" name="Line 14"/>
            <p:cNvSpPr>
              <a:spLocks noChangeAspect="1" noChangeShapeType="1"/>
            </p:cNvSpPr>
            <p:nvPr/>
          </p:nvSpPr>
          <p:spPr bwMode="auto">
            <a:xfrm flipV="1">
              <a:off x="1895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5" name="Line 15"/>
            <p:cNvSpPr>
              <a:spLocks noChangeAspect="1" noChangeShapeType="1"/>
            </p:cNvSpPr>
            <p:nvPr/>
          </p:nvSpPr>
          <p:spPr bwMode="auto">
            <a:xfrm>
              <a:off x="1895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6" name="Line 16"/>
            <p:cNvSpPr>
              <a:spLocks noChangeAspect="1" noChangeShapeType="1"/>
            </p:cNvSpPr>
            <p:nvPr/>
          </p:nvSpPr>
          <p:spPr bwMode="auto">
            <a:xfrm flipV="1">
              <a:off x="2083" y="3758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7" name="Line 17"/>
            <p:cNvSpPr>
              <a:spLocks noChangeAspect="1" noChangeShapeType="1"/>
            </p:cNvSpPr>
            <p:nvPr/>
          </p:nvSpPr>
          <p:spPr bwMode="auto">
            <a:xfrm>
              <a:off x="2083" y="1101"/>
              <a:ext cx="2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8" name="Line 18"/>
            <p:cNvSpPr>
              <a:spLocks noChangeAspect="1" noChangeShapeType="1"/>
            </p:cNvSpPr>
            <p:nvPr/>
          </p:nvSpPr>
          <p:spPr bwMode="auto">
            <a:xfrm flipV="1">
              <a:off x="2274" y="3743"/>
              <a:ext cx="2" cy="4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9" name="Line 19"/>
            <p:cNvSpPr>
              <a:spLocks noChangeAspect="1" noChangeShapeType="1"/>
            </p:cNvSpPr>
            <p:nvPr/>
          </p:nvSpPr>
          <p:spPr bwMode="auto">
            <a:xfrm>
              <a:off x="2274" y="1101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0" name="Line 20"/>
            <p:cNvSpPr>
              <a:spLocks noChangeAspect="1" noChangeShapeType="1"/>
            </p:cNvSpPr>
            <p:nvPr/>
          </p:nvSpPr>
          <p:spPr bwMode="auto">
            <a:xfrm flipV="1">
              <a:off x="2464" y="3758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1" name="Line 21"/>
            <p:cNvSpPr>
              <a:spLocks noChangeAspect="1" noChangeShapeType="1"/>
            </p:cNvSpPr>
            <p:nvPr/>
          </p:nvSpPr>
          <p:spPr bwMode="auto">
            <a:xfrm>
              <a:off x="2464" y="1101"/>
              <a:ext cx="2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2" name="Line 22"/>
            <p:cNvSpPr>
              <a:spLocks noChangeAspect="1" noChangeShapeType="1"/>
            </p:cNvSpPr>
            <p:nvPr/>
          </p:nvSpPr>
          <p:spPr bwMode="auto">
            <a:xfrm flipV="1">
              <a:off x="2655" y="3758"/>
              <a:ext cx="3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3" name="Line 23"/>
            <p:cNvSpPr>
              <a:spLocks noChangeAspect="1" noChangeShapeType="1"/>
            </p:cNvSpPr>
            <p:nvPr/>
          </p:nvSpPr>
          <p:spPr bwMode="auto">
            <a:xfrm>
              <a:off x="2655" y="1101"/>
              <a:ext cx="3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4" name="Line 24"/>
            <p:cNvSpPr>
              <a:spLocks noChangeAspect="1" noChangeShapeType="1"/>
            </p:cNvSpPr>
            <p:nvPr/>
          </p:nvSpPr>
          <p:spPr bwMode="auto">
            <a:xfrm flipV="1">
              <a:off x="2845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5" name="Line 25"/>
            <p:cNvSpPr>
              <a:spLocks noChangeAspect="1" noChangeShapeType="1"/>
            </p:cNvSpPr>
            <p:nvPr/>
          </p:nvSpPr>
          <p:spPr bwMode="auto">
            <a:xfrm>
              <a:off x="2845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6" name="Line 26"/>
            <p:cNvSpPr>
              <a:spLocks noChangeAspect="1" noChangeShapeType="1"/>
            </p:cNvSpPr>
            <p:nvPr/>
          </p:nvSpPr>
          <p:spPr bwMode="auto">
            <a:xfrm flipV="1">
              <a:off x="303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7" name="Line 27"/>
            <p:cNvSpPr>
              <a:spLocks noChangeAspect="1" noChangeShapeType="1"/>
            </p:cNvSpPr>
            <p:nvPr/>
          </p:nvSpPr>
          <p:spPr bwMode="auto">
            <a:xfrm>
              <a:off x="303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8" name="Line 28"/>
            <p:cNvSpPr>
              <a:spLocks noChangeAspect="1" noChangeShapeType="1"/>
            </p:cNvSpPr>
            <p:nvPr/>
          </p:nvSpPr>
          <p:spPr bwMode="auto">
            <a:xfrm flipV="1">
              <a:off x="3225" y="3743"/>
              <a:ext cx="1" cy="4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9" name="Line 29"/>
            <p:cNvSpPr>
              <a:spLocks noChangeAspect="1" noChangeShapeType="1"/>
            </p:cNvSpPr>
            <p:nvPr/>
          </p:nvSpPr>
          <p:spPr bwMode="auto">
            <a:xfrm>
              <a:off x="3225" y="1101"/>
              <a:ext cx="1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0" name="Line 30"/>
            <p:cNvSpPr>
              <a:spLocks noChangeAspect="1" noChangeShapeType="1"/>
            </p:cNvSpPr>
            <p:nvPr/>
          </p:nvSpPr>
          <p:spPr bwMode="auto">
            <a:xfrm flipV="1">
              <a:off x="341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1" name="Line 31"/>
            <p:cNvSpPr>
              <a:spLocks noChangeAspect="1" noChangeShapeType="1"/>
            </p:cNvSpPr>
            <p:nvPr/>
          </p:nvSpPr>
          <p:spPr bwMode="auto">
            <a:xfrm>
              <a:off x="341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2" name="Line 32"/>
            <p:cNvSpPr>
              <a:spLocks noChangeAspect="1" noChangeShapeType="1"/>
            </p:cNvSpPr>
            <p:nvPr/>
          </p:nvSpPr>
          <p:spPr bwMode="auto">
            <a:xfrm flipV="1">
              <a:off x="3605" y="3758"/>
              <a:ext cx="3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3" name="Line 33"/>
            <p:cNvSpPr>
              <a:spLocks noChangeAspect="1" noChangeShapeType="1"/>
            </p:cNvSpPr>
            <p:nvPr/>
          </p:nvSpPr>
          <p:spPr bwMode="auto">
            <a:xfrm>
              <a:off x="3605" y="1101"/>
              <a:ext cx="3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4" name="Line 34"/>
            <p:cNvSpPr>
              <a:spLocks noChangeAspect="1" noChangeShapeType="1"/>
            </p:cNvSpPr>
            <p:nvPr/>
          </p:nvSpPr>
          <p:spPr bwMode="auto">
            <a:xfrm flipV="1">
              <a:off x="379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5" name="Line 35"/>
            <p:cNvSpPr>
              <a:spLocks noChangeAspect="1" noChangeShapeType="1"/>
            </p:cNvSpPr>
            <p:nvPr/>
          </p:nvSpPr>
          <p:spPr bwMode="auto">
            <a:xfrm>
              <a:off x="379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6" name="Line 36"/>
            <p:cNvSpPr>
              <a:spLocks noChangeAspect="1" noChangeShapeType="1"/>
            </p:cNvSpPr>
            <p:nvPr/>
          </p:nvSpPr>
          <p:spPr bwMode="auto">
            <a:xfrm flipV="1">
              <a:off x="398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7" name="Line 37"/>
            <p:cNvSpPr>
              <a:spLocks noChangeAspect="1" noChangeShapeType="1"/>
            </p:cNvSpPr>
            <p:nvPr/>
          </p:nvSpPr>
          <p:spPr bwMode="auto">
            <a:xfrm>
              <a:off x="398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8" name="Line 38"/>
            <p:cNvSpPr>
              <a:spLocks noChangeAspect="1" noChangeShapeType="1"/>
            </p:cNvSpPr>
            <p:nvPr/>
          </p:nvSpPr>
          <p:spPr bwMode="auto">
            <a:xfrm flipV="1">
              <a:off x="4173" y="3743"/>
              <a:ext cx="2" cy="4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9" name="Line 39"/>
            <p:cNvSpPr>
              <a:spLocks noChangeAspect="1" noChangeShapeType="1"/>
            </p:cNvSpPr>
            <p:nvPr/>
          </p:nvSpPr>
          <p:spPr bwMode="auto">
            <a:xfrm>
              <a:off x="4173" y="1101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0" name="Line 40"/>
            <p:cNvSpPr>
              <a:spLocks noChangeAspect="1" noChangeShapeType="1"/>
            </p:cNvSpPr>
            <p:nvPr/>
          </p:nvSpPr>
          <p:spPr bwMode="auto">
            <a:xfrm flipV="1">
              <a:off x="436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1" name="Line 41"/>
            <p:cNvSpPr>
              <a:spLocks noChangeAspect="1" noChangeShapeType="1"/>
            </p:cNvSpPr>
            <p:nvPr/>
          </p:nvSpPr>
          <p:spPr bwMode="auto">
            <a:xfrm>
              <a:off x="436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2" name="Line 42"/>
            <p:cNvSpPr>
              <a:spLocks noChangeAspect="1" noChangeShapeType="1"/>
            </p:cNvSpPr>
            <p:nvPr/>
          </p:nvSpPr>
          <p:spPr bwMode="auto">
            <a:xfrm flipV="1">
              <a:off x="455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3" name="Line 43"/>
            <p:cNvSpPr>
              <a:spLocks noChangeAspect="1" noChangeShapeType="1"/>
            </p:cNvSpPr>
            <p:nvPr/>
          </p:nvSpPr>
          <p:spPr bwMode="auto">
            <a:xfrm>
              <a:off x="455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4" name="Line 44"/>
            <p:cNvSpPr>
              <a:spLocks noChangeAspect="1" noChangeShapeType="1"/>
            </p:cNvSpPr>
            <p:nvPr/>
          </p:nvSpPr>
          <p:spPr bwMode="auto">
            <a:xfrm>
              <a:off x="1136" y="3787"/>
              <a:ext cx="78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5" name="Line 45"/>
            <p:cNvSpPr>
              <a:spLocks noChangeAspect="1" noChangeShapeType="1"/>
            </p:cNvSpPr>
            <p:nvPr/>
          </p:nvSpPr>
          <p:spPr bwMode="auto">
            <a:xfrm flipH="1">
              <a:off x="4480" y="3787"/>
              <a:ext cx="7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6" name="Line 46"/>
            <p:cNvSpPr>
              <a:spLocks noChangeAspect="1" noChangeShapeType="1"/>
            </p:cNvSpPr>
            <p:nvPr/>
          </p:nvSpPr>
          <p:spPr bwMode="auto">
            <a:xfrm>
              <a:off x="1136" y="3519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7" name="Line 47"/>
            <p:cNvSpPr>
              <a:spLocks noChangeAspect="1" noChangeShapeType="1"/>
            </p:cNvSpPr>
            <p:nvPr/>
          </p:nvSpPr>
          <p:spPr bwMode="auto">
            <a:xfrm flipH="1">
              <a:off x="4534" y="3519"/>
              <a:ext cx="2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8" name="Line 48"/>
            <p:cNvSpPr>
              <a:spLocks noChangeAspect="1" noChangeShapeType="1"/>
            </p:cNvSpPr>
            <p:nvPr/>
          </p:nvSpPr>
          <p:spPr bwMode="auto">
            <a:xfrm>
              <a:off x="1136" y="3250"/>
              <a:ext cx="3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9" name="Line 49"/>
            <p:cNvSpPr>
              <a:spLocks noChangeAspect="1" noChangeShapeType="1"/>
            </p:cNvSpPr>
            <p:nvPr/>
          </p:nvSpPr>
          <p:spPr bwMode="auto">
            <a:xfrm flipH="1">
              <a:off x="4524" y="3250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0" name="Line 50"/>
            <p:cNvSpPr>
              <a:spLocks noChangeAspect="1" noChangeShapeType="1"/>
            </p:cNvSpPr>
            <p:nvPr/>
          </p:nvSpPr>
          <p:spPr bwMode="auto">
            <a:xfrm>
              <a:off x="1136" y="2982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1" name="Line 51"/>
            <p:cNvSpPr>
              <a:spLocks noChangeAspect="1" noChangeShapeType="1"/>
            </p:cNvSpPr>
            <p:nvPr/>
          </p:nvSpPr>
          <p:spPr bwMode="auto">
            <a:xfrm flipH="1">
              <a:off x="4534" y="2982"/>
              <a:ext cx="2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2" name="Line 52"/>
            <p:cNvSpPr>
              <a:spLocks noChangeAspect="1" noChangeShapeType="1"/>
            </p:cNvSpPr>
            <p:nvPr/>
          </p:nvSpPr>
          <p:spPr bwMode="auto">
            <a:xfrm>
              <a:off x="1136" y="2713"/>
              <a:ext cx="37" cy="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3" name="Line 53"/>
            <p:cNvSpPr>
              <a:spLocks noChangeAspect="1" noChangeShapeType="1"/>
            </p:cNvSpPr>
            <p:nvPr/>
          </p:nvSpPr>
          <p:spPr bwMode="auto">
            <a:xfrm flipH="1">
              <a:off x="4524" y="2713"/>
              <a:ext cx="23" cy="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4" name="Line 54"/>
            <p:cNvSpPr>
              <a:spLocks noChangeAspect="1" noChangeShapeType="1"/>
            </p:cNvSpPr>
            <p:nvPr/>
          </p:nvSpPr>
          <p:spPr bwMode="auto">
            <a:xfrm>
              <a:off x="1136" y="2446"/>
              <a:ext cx="2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5" name="Line 55"/>
            <p:cNvSpPr>
              <a:spLocks noChangeAspect="1" noChangeShapeType="1"/>
            </p:cNvSpPr>
            <p:nvPr/>
          </p:nvSpPr>
          <p:spPr bwMode="auto">
            <a:xfrm flipH="1">
              <a:off x="4534" y="2446"/>
              <a:ext cx="20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6" name="Line 56"/>
            <p:cNvSpPr>
              <a:spLocks noChangeAspect="1" noChangeShapeType="1"/>
            </p:cNvSpPr>
            <p:nvPr/>
          </p:nvSpPr>
          <p:spPr bwMode="auto">
            <a:xfrm>
              <a:off x="1136" y="2177"/>
              <a:ext cx="3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7" name="Line 57"/>
            <p:cNvSpPr>
              <a:spLocks noChangeAspect="1" noChangeShapeType="1"/>
            </p:cNvSpPr>
            <p:nvPr/>
          </p:nvSpPr>
          <p:spPr bwMode="auto">
            <a:xfrm flipH="1">
              <a:off x="4524" y="2177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8" name="Line 58"/>
            <p:cNvSpPr>
              <a:spLocks noChangeAspect="1" noChangeShapeType="1"/>
            </p:cNvSpPr>
            <p:nvPr/>
          </p:nvSpPr>
          <p:spPr bwMode="auto">
            <a:xfrm>
              <a:off x="1136" y="1909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9" name="Line 59"/>
            <p:cNvSpPr>
              <a:spLocks noChangeAspect="1" noChangeShapeType="1"/>
            </p:cNvSpPr>
            <p:nvPr/>
          </p:nvSpPr>
          <p:spPr bwMode="auto">
            <a:xfrm flipH="1">
              <a:off x="4534" y="1909"/>
              <a:ext cx="2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0" name="Line 60"/>
            <p:cNvSpPr>
              <a:spLocks noChangeAspect="1" noChangeShapeType="1"/>
            </p:cNvSpPr>
            <p:nvPr/>
          </p:nvSpPr>
          <p:spPr bwMode="auto">
            <a:xfrm>
              <a:off x="1136" y="1638"/>
              <a:ext cx="3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1" name="Line 61"/>
            <p:cNvSpPr>
              <a:spLocks noChangeAspect="1" noChangeShapeType="1"/>
            </p:cNvSpPr>
            <p:nvPr/>
          </p:nvSpPr>
          <p:spPr bwMode="auto">
            <a:xfrm flipH="1">
              <a:off x="4524" y="1638"/>
              <a:ext cx="2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2" name="Line 62"/>
            <p:cNvSpPr>
              <a:spLocks noChangeAspect="1" noChangeShapeType="1"/>
            </p:cNvSpPr>
            <p:nvPr/>
          </p:nvSpPr>
          <p:spPr bwMode="auto">
            <a:xfrm>
              <a:off x="1136" y="1372"/>
              <a:ext cx="2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3" name="Line 63"/>
            <p:cNvSpPr>
              <a:spLocks noChangeAspect="1" noChangeShapeType="1"/>
            </p:cNvSpPr>
            <p:nvPr/>
          </p:nvSpPr>
          <p:spPr bwMode="auto">
            <a:xfrm flipH="1">
              <a:off x="4534" y="1372"/>
              <a:ext cx="20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4" name="Line 64"/>
            <p:cNvSpPr>
              <a:spLocks noChangeAspect="1" noChangeShapeType="1"/>
            </p:cNvSpPr>
            <p:nvPr/>
          </p:nvSpPr>
          <p:spPr bwMode="auto">
            <a:xfrm flipH="1">
              <a:off x="4510" y="1101"/>
              <a:ext cx="44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5" name="Line 65"/>
            <p:cNvSpPr>
              <a:spLocks noChangeAspect="1" noChangeShapeType="1"/>
            </p:cNvSpPr>
            <p:nvPr/>
          </p:nvSpPr>
          <p:spPr bwMode="auto">
            <a:xfrm flipV="1">
              <a:off x="1893" y="1104"/>
              <a:ext cx="5" cy="267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6" name="Text Box 66"/>
            <p:cNvSpPr txBox="1">
              <a:spLocks noChangeAspect="1" noChangeArrowheads="1"/>
            </p:cNvSpPr>
            <p:nvPr/>
          </p:nvSpPr>
          <p:spPr bwMode="auto">
            <a:xfrm rot="16200000">
              <a:off x="-273" y="2293"/>
              <a:ext cx="2098" cy="34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Na</a:t>
              </a:r>
              <a:r>
                <a:rPr lang="en-GB" sz="2800" baseline="-250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O+K</a:t>
              </a:r>
              <a:r>
                <a:rPr lang="en-GB" sz="2800" baseline="-250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  <a:endPara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27" name="Text Box 67"/>
            <p:cNvSpPr txBox="1">
              <a:spLocks noChangeAspect="1" noChangeArrowheads="1"/>
            </p:cNvSpPr>
            <p:nvPr/>
          </p:nvSpPr>
          <p:spPr bwMode="auto">
            <a:xfrm>
              <a:off x="859" y="983"/>
              <a:ext cx="378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20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28" name="Text Box 68"/>
            <p:cNvSpPr txBox="1">
              <a:spLocks noChangeAspect="1" noChangeArrowheads="1"/>
            </p:cNvSpPr>
            <p:nvPr/>
          </p:nvSpPr>
          <p:spPr bwMode="auto">
            <a:xfrm>
              <a:off x="859" y="2058"/>
              <a:ext cx="378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12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29" name="Text Box 69"/>
            <p:cNvSpPr txBox="1">
              <a:spLocks noChangeAspect="1" noChangeArrowheads="1"/>
            </p:cNvSpPr>
            <p:nvPr/>
          </p:nvSpPr>
          <p:spPr bwMode="auto">
            <a:xfrm>
              <a:off x="859" y="1520"/>
              <a:ext cx="378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16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30" name="Text Box 70"/>
            <p:cNvSpPr txBox="1">
              <a:spLocks noChangeAspect="1" noChangeArrowheads="1"/>
            </p:cNvSpPr>
            <p:nvPr/>
          </p:nvSpPr>
          <p:spPr bwMode="auto">
            <a:xfrm>
              <a:off x="917" y="2593"/>
              <a:ext cx="379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8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31" name="Text Box 71"/>
            <p:cNvSpPr txBox="1">
              <a:spLocks noChangeAspect="1" noChangeArrowheads="1"/>
            </p:cNvSpPr>
            <p:nvPr/>
          </p:nvSpPr>
          <p:spPr bwMode="auto">
            <a:xfrm>
              <a:off x="917" y="3115"/>
              <a:ext cx="379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32" name="Text Box 72"/>
            <p:cNvSpPr txBox="1">
              <a:spLocks noChangeAspect="1" noChangeArrowheads="1"/>
            </p:cNvSpPr>
            <p:nvPr/>
          </p:nvSpPr>
          <p:spPr bwMode="auto">
            <a:xfrm>
              <a:off x="917" y="3689"/>
              <a:ext cx="379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33" name="Text Box 73"/>
            <p:cNvSpPr txBox="1">
              <a:spLocks noChangeAspect="1" noChangeArrowheads="1"/>
            </p:cNvSpPr>
            <p:nvPr/>
          </p:nvSpPr>
          <p:spPr bwMode="auto">
            <a:xfrm>
              <a:off x="1141" y="3801"/>
              <a:ext cx="379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34" name="Text Box 74"/>
            <p:cNvSpPr txBox="1">
              <a:spLocks noChangeAspect="1" noChangeArrowheads="1"/>
            </p:cNvSpPr>
            <p:nvPr/>
          </p:nvSpPr>
          <p:spPr bwMode="auto">
            <a:xfrm>
              <a:off x="2101" y="3801"/>
              <a:ext cx="380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35" name="Text Box 75"/>
            <p:cNvSpPr txBox="1">
              <a:spLocks noChangeAspect="1" noChangeArrowheads="1"/>
            </p:cNvSpPr>
            <p:nvPr/>
          </p:nvSpPr>
          <p:spPr bwMode="auto">
            <a:xfrm>
              <a:off x="3076" y="3801"/>
              <a:ext cx="381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36" name="Text Box 76"/>
            <p:cNvSpPr txBox="1">
              <a:spLocks noChangeAspect="1" noChangeArrowheads="1"/>
            </p:cNvSpPr>
            <p:nvPr/>
          </p:nvSpPr>
          <p:spPr bwMode="auto">
            <a:xfrm>
              <a:off x="4024" y="3801"/>
              <a:ext cx="382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37" name="Text Box 77"/>
            <p:cNvSpPr txBox="1">
              <a:spLocks noChangeAspect="1" noChangeArrowheads="1"/>
            </p:cNvSpPr>
            <p:nvPr/>
          </p:nvSpPr>
          <p:spPr bwMode="auto">
            <a:xfrm>
              <a:off x="2179" y="3967"/>
              <a:ext cx="1559" cy="34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8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  <a:endPara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38" name="Line 78"/>
            <p:cNvSpPr>
              <a:spLocks noChangeAspect="1" noChangeShapeType="1"/>
            </p:cNvSpPr>
            <p:nvPr/>
          </p:nvSpPr>
          <p:spPr bwMode="auto">
            <a:xfrm flipV="1">
              <a:off x="2373" y="1104"/>
              <a:ext cx="4" cy="267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39" name="Line 79"/>
            <p:cNvSpPr>
              <a:spLocks noChangeAspect="1" noChangeShapeType="1"/>
            </p:cNvSpPr>
            <p:nvPr/>
          </p:nvSpPr>
          <p:spPr bwMode="auto">
            <a:xfrm flipV="1">
              <a:off x="2845" y="1096"/>
              <a:ext cx="4" cy="267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40" name="Text Box 80"/>
            <p:cNvSpPr txBox="1">
              <a:spLocks noChangeAspect="1" noChangeArrowheads="1"/>
            </p:cNvSpPr>
            <p:nvPr/>
          </p:nvSpPr>
          <p:spPr bwMode="auto">
            <a:xfrm>
              <a:off x="3039" y="1221"/>
              <a:ext cx="1246" cy="30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Calcic</a:t>
              </a:r>
              <a:endParaRPr lang="en-GB" sz="24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41" name="Text Box 81"/>
            <p:cNvSpPr txBox="1">
              <a:spLocks noChangeAspect="1" noChangeArrowheads="1"/>
            </p:cNvSpPr>
            <p:nvPr/>
          </p:nvSpPr>
          <p:spPr bwMode="auto">
            <a:xfrm>
              <a:off x="1075" y="1229"/>
              <a:ext cx="866" cy="29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3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Alkaline</a:t>
              </a:r>
              <a:endParaRPr lang="en-GB" sz="23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42" name="Text Box 82"/>
            <p:cNvSpPr txBox="1">
              <a:spLocks noChangeAspect="1" noChangeArrowheads="1"/>
            </p:cNvSpPr>
            <p:nvPr/>
          </p:nvSpPr>
          <p:spPr bwMode="auto">
            <a:xfrm rot="16200000">
              <a:off x="1390" y="1605"/>
              <a:ext cx="1527" cy="30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Alcali-calcic</a:t>
              </a:r>
              <a:endParaRPr lang="en-GB" sz="24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43" name="Text Box 83"/>
            <p:cNvSpPr txBox="1">
              <a:spLocks noChangeAspect="1" noChangeArrowheads="1"/>
            </p:cNvSpPr>
            <p:nvPr/>
          </p:nvSpPr>
          <p:spPr bwMode="auto">
            <a:xfrm rot="16200000">
              <a:off x="1905" y="1615"/>
              <a:ext cx="1374" cy="30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i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Calc-alkaline</a:t>
              </a:r>
              <a:endParaRPr lang="en-GB" sz="24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44" name="Text Box 84"/>
            <p:cNvSpPr txBox="1">
              <a:spLocks noChangeAspect="1" noChangeArrowheads="1"/>
            </p:cNvSpPr>
            <p:nvPr/>
          </p:nvSpPr>
          <p:spPr bwMode="auto">
            <a:xfrm rot="5400000">
              <a:off x="4054" y="2449"/>
              <a:ext cx="1409" cy="34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CaO wt. %</a:t>
              </a:r>
              <a:endPara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9445" name="Oval 85"/>
            <p:cNvSpPr>
              <a:spLocks noChangeAspect="1" noChangeArrowheads="1"/>
            </p:cNvSpPr>
            <p:nvPr/>
          </p:nvSpPr>
          <p:spPr bwMode="auto">
            <a:xfrm>
              <a:off x="1412" y="3504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46" name="Rectangle 86"/>
            <p:cNvSpPr>
              <a:spLocks noChangeAspect="1" noChangeArrowheads="1"/>
            </p:cNvSpPr>
            <p:nvPr/>
          </p:nvSpPr>
          <p:spPr bwMode="auto">
            <a:xfrm>
              <a:off x="1381" y="2322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47" name="Oval 87"/>
            <p:cNvSpPr>
              <a:spLocks noChangeAspect="1" noChangeArrowheads="1"/>
            </p:cNvSpPr>
            <p:nvPr/>
          </p:nvSpPr>
          <p:spPr bwMode="auto">
            <a:xfrm>
              <a:off x="1461" y="3334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48" name="Oval 88"/>
            <p:cNvSpPr>
              <a:spLocks noChangeAspect="1" noChangeArrowheads="1"/>
            </p:cNvSpPr>
            <p:nvPr/>
          </p:nvSpPr>
          <p:spPr bwMode="auto">
            <a:xfrm>
              <a:off x="1566" y="3411"/>
              <a:ext cx="123" cy="103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49" name="Oval 89"/>
            <p:cNvSpPr>
              <a:spLocks noChangeAspect="1" noChangeArrowheads="1"/>
            </p:cNvSpPr>
            <p:nvPr/>
          </p:nvSpPr>
          <p:spPr bwMode="auto">
            <a:xfrm>
              <a:off x="1583" y="3462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0" name="Oval 90"/>
            <p:cNvSpPr>
              <a:spLocks noChangeAspect="1" noChangeArrowheads="1"/>
            </p:cNvSpPr>
            <p:nvPr/>
          </p:nvSpPr>
          <p:spPr bwMode="auto">
            <a:xfrm>
              <a:off x="1705" y="3182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1" name="Oval 91"/>
            <p:cNvSpPr>
              <a:spLocks noChangeAspect="1" noChangeArrowheads="1"/>
            </p:cNvSpPr>
            <p:nvPr/>
          </p:nvSpPr>
          <p:spPr bwMode="auto">
            <a:xfrm>
              <a:off x="1957" y="3376"/>
              <a:ext cx="122" cy="11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2" name="Oval 92"/>
            <p:cNvSpPr>
              <a:spLocks noChangeAspect="1" noChangeArrowheads="1"/>
            </p:cNvSpPr>
            <p:nvPr/>
          </p:nvSpPr>
          <p:spPr bwMode="auto">
            <a:xfrm>
              <a:off x="1957" y="3231"/>
              <a:ext cx="122" cy="101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3" name="Oval 93"/>
            <p:cNvSpPr>
              <a:spLocks noChangeAspect="1" noChangeArrowheads="1"/>
            </p:cNvSpPr>
            <p:nvPr/>
          </p:nvSpPr>
          <p:spPr bwMode="auto">
            <a:xfrm>
              <a:off x="1697" y="3343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4" name="Oval 94"/>
            <p:cNvSpPr>
              <a:spLocks noChangeAspect="1" noChangeArrowheads="1"/>
            </p:cNvSpPr>
            <p:nvPr/>
          </p:nvSpPr>
          <p:spPr bwMode="auto">
            <a:xfrm>
              <a:off x="1746" y="3173"/>
              <a:ext cx="122" cy="12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5" name="Oval 95"/>
            <p:cNvSpPr>
              <a:spLocks noChangeAspect="1" noChangeArrowheads="1"/>
            </p:cNvSpPr>
            <p:nvPr/>
          </p:nvSpPr>
          <p:spPr bwMode="auto">
            <a:xfrm>
              <a:off x="1868" y="3301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6" name="Oval 96"/>
            <p:cNvSpPr>
              <a:spLocks noChangeAspect="1" noChangeArrowheads="1"/>
            </p:cNvSpPr>
            <p:nvPr/>
          </p:nvSpPr>
          <p:spPr bwMode="auto">
            <a:xfrm>
              <a:off x="2242" y="3070"/>
              <a:ext cx="122" cy="101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7" name="Oval 97"/>
            <p:cNvSpPr>
              <a:spLocks noChangeAspect="1" noChangeArrowheads="1"/>
            </p:cNvSpPr>
            <p:nvPr/>
          </p:nvSpPr>
          <p:spPr bwMode="auto">
            <a:xfrm>
              <a:off x="1999" y="3352"/>
              <a:ext cx="122" cy="101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8" name="Oval 98"/>
            <p:cNvSpPr>
              <a:spLocks noChangeAspect="1" noChangeArrowheads="1"/>
            </p:cNvSpPr>
            <p:nvPr/>
          </p:nvSpPr>
          <p:spPr bwMode="auto">
            <a:xfrm>
              <a:off x="2047" y="3182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9" name="Oval 99"/>
            <p:cNvSpPr>
              <a:spLocks noChangeAspect="1" noChangeArrowheads="1"/>
            </p:cNvSpPr>
            <p:nvPr/>
          </p:nvSpPr>
          <p:spPr bwMode="auto">
            <a:xfrm>
              <a:off x="2170" y="3310"/>
              <a:ext cx="122" cy="103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0" name="Oval 100"/>
            <p:cNvSpPr>
              <a:spLocks noChangeAspect="1" noChangeArrowheads="1"/>
            </p:cNvSpPr>
            <p:nvPr/>
          </p:nvSpPr>
          <p:spPr bwMode="auto">
            <a:xfrm>
              <a:off x="2544" y="3079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1" name="Oval 101"/>
            <p:cNvSpPr>
              <a:spLocks noChangeAspect="1" noChangeArrowheads="1"/>
            </p:cNvSpPr>
            <p:nvPr/>
          </p:nvSpPr>
          <p:spPr bwMode="auto">
            <a:xfrm>
              <a:off x="1982" y="3215"/>
              <a:ext cx="122" cy="118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2" name="Oval 102"/>
            <p:cNvSpPr>
              <a:spLocks noChangeAspect="1" noChangeArrowheads="1"/>
            </p:cNvSpPr>
            <p:nvPr/>
          </p:nvSpPr>
          <p:spPr bwMode="auto">
            <a:xfrm>
              <a:off x="2031" y="3046"/>
              <a:ext cx="122" cy="105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3" name="Oval 103"/>
            <p:cNvSpPr>
              <a:spLocks noChangeAspect="1" noChangeArrowheads="1"/>
            </p:cNvSpPr>
            <p:nvPr/>
          </p:nvSpPr>
          <p:spPr bwMode="auto">
            <a:xfrm>
              <a:off x="2153" y="3173"/>
              <a:ext cx="122" cy="12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4" name="Oval 104"/>
            <p:cNvSpPr>
              <a:spLocks noChangeAspect="1" noChangeArrowheads="1"/>
            </p:cNvSpPr>
            <p:nvPr/>
          </p:nvSpPr>
          <p:spPr bwMode="auto">
            <a:xfrm>
              <a:off x="2526" y="2943"/>
              <a:ext cx="121" cy="107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5" name="Oval 105"/>
            <p:cNvSpPr>
              <a:spLocks noChangeAspect="1" noChangeArrowheads="1"/>
            </p:cNvSpPr>
            <p:nvPr/>
          </p:nvSpPr>
          <p:spPr bwMode="auto">
            <a:xfrm>
              <a:off x="1600" y="3165"/>
              <a:ext cx="122" cy="107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6" name="Oval 106"/>
            <p:cNvSpPr>
              <a:spLocks noChangeAspect="1" noChangeArrowheads="1"/>
            </p:cNvSpPr>
            <p:nvPr/>
          </p:nvSpPr>
          <p:spPr bwMode="auto">
            <a:xfrm>
              <a:off x="2007" y="3132"/>
              <a:ext cx="122" cy="10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7" name="Oval 107"/>
            <p:cNvSpPr>
              <a:spLocks noChangeAspect="1" noChangeArrowheads="1"/>
            </p:cNvSpPr>
            <p:nvPr/>
          </p:nvSpPr>
          <p:spPr bwMode="auto">
            <a:xfrm>
              <a:off x="2381" y="2901"/>
              <a:ext cx="122" cy="10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8" name="Oval 108"/>
            <p:cNvSpPr>
              <a:spLocks noChangeAspect="1" noChangeArrowheads="1"/>
            </p:cNvSpPr>
            <p:nvPr/>
          </p:nvSpPr>
          <p:spPr bwMode="auto">
            <a:xfrm>
              <a:off x="2309" y="3140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9" name="Oval 109"/>
            <p:cNvSpPr>
              <a:spLocks noChangeAspect="1" noChangeArrowheads="1"/>
            </p:cNvSpPr>
            <p:nvPr/>
          </p:nvSpPr>
          <p:spPr bwMode="auto">
            <a:xfrm>
              <a:off x="2683" y="2910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0" name="Oval 110"/>
            <p:cNvSpPr>
              <a:spLocks noChangeAspect="1" noChangeArrowheads="1"/>
            </p:cNvSpPr>
            <p:nvPr/>
          </p:nvSpPr>
          <p:spPr bwMode="auto">
            <a:xfrm>
              <a:off x="2121" y="3046"/>
              <a:ext cx="122" cy="105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1" name="Oval 111"/>
            <p:cNvSpPr>
              <a:spLocks noChangeAspect="1" noChangeArrowheads="1"/>
            </p:cNvSpPr>
            <p:nvPr/>
          </p:nvSpPr>
          <p:spPr bwMode="auto">
            <a:xfrm>
              <a:off x="1861" y="3267"/>
              <a:ext cx="122" cy="106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2" name="Oval 112"/>
            <p:cNvSpPr>
              <a:spLocks noChangeAspect="1" noChangeArrowheads="1"/>
            </p:cNvSpPr>
            <p:nvPr/>
          </p:nvSpPr>
          <p:spPr bwMode="auto">
            <a:xfrm>
              <a:off x="2268" y="3234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3" name="Oval 113"/>
            <p:cNvSpPr>
              <a:spLocks noChangeAspect="1" noChangeArrowheads="1"/>
            </p:cNvSpPr>
            <p:nvPr/>
          </p:nvSpPr>
          <p:spPr bwMode="auto">
            <a:xfrm>
              <a:off x="2642" y="3004"/>
              <a:ext cx="123" cy="106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4" name="Oval 114"/>
            <p:cNvSpPr>
              <a:spLocks noChangeAspect="1" noChangeArrowheads="1"/>
            </p:cNvSpPr>
            <p:nvPr/>
          </p:nvSpPr>
          <p:spPr bwMode="auto">
            <a:xfrm>
              <a:off x="2570" y="3243"/>
              <a:ext cx="122" cy="10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5" name="Oval 115"/>
            <p:cNvSpPr>
              <a:spLocks noChangeAspect="1" noChangeArrowheads="1"/>
            </p:cNvSpPr>
            <p:nvPr/>
          </p:nvSpPr>
          <p:spPr bwMode="auto">
            <a:xfrm>
              <a:off x="2944" y="3013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6" name="Oval 116"/>
            <p:cNvSpPr>
              <a:spLocks noChangeAspect="1" noChangeArrowheads="1"/>
            </p:cNvSpPr>
            <p:nvPr/>
          </p:nvSpPr>
          <p:spPr bwMode="auto">
            <a:xfrm>
              <a:off x="2382" y="3149"/>
              <a:ext cx="122" cy="103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7" name="Oval 117"/>
            <p:cNvSpPr>
              <a:spLocks noChangeAspect="1" noChangeArrowheads="1"/>
            </p:cNvSpPr>
            <p:nvPr/>
          </p:nvSpPr>
          <p:spPr bwMode="auto">
            <a:xfrm>
              <a:off x="2202" y="2985"/>
              <a:ext cx="122" cy="105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8" name="Oval 118"/>
            <p:cNvSpPr>
              <a:spLocks noChangeAspect="1" noChangeArrowheads="1"/>
            </p:cNvSpPr>
            <p:nvPr/>
          </p:nvSpPr>
          <p:spPr bwMode="auto">
            <a:xfrm>
              <a:off x="2487" y="2824"/>
              <a:ext cx="122" cy="105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9" name="Oval 119"/>
            <p:cNvSpPr>
              <a:spLocks noChangeAspect="1" noChangeArrowheads="1"/>
            </p:cNvSpPr>
            <p:nvPr/>
          </p:nvSpPr>
          <p:spPr bwMode="auto">
            <a:xfrm>
              <a:off x="2740" y="3003"/>
              <a:ext cx="122" cy="107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0" name="Oval 120"/>
            <p:cNvSpPr>
              <a:spLocks noChangeAspect="1" noChangeArrowheads="1"/>
            </p:cNvSpPr>
            <p:nvPr/>
          </p:nvSpPr>
          <p:spPr bwMode="auto">
            <a:xfrm>
              <a:off x="3285" y="2730"/>
              <a:ext cx="122" cy="11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1" name="Oval 121"/>
            <p:cNvSpPr>
              <a:spLocks noChangeAspect="1" noChangeArrowheads="1"/>
            </p:cNvSpPr>
            <p:nvPr/>
          </p:nvSpPr>
          <p:spPr bwMode="auto">
            <a:xfrm>
              <a:off x="2748" y="2782"/>
              <a:ext cx="122" cy="107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2" name="Oval 122"/>
            <p:cNvSpPr>
              <a:spLocks noChangeAspect="1" noChangeArrowheads="1"/>
            </p:cNvSpPr>
            <p:nvPr/>
          </p:nvSpPr>
          <p:spPr bwMode="auto">
            <a:xfrm>
              <a:off x="3122" y="2552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3" name="Oval 123"/>
            <p:cNvSpPr>
              <a:spLocks noChangeAspect="1" noChangeArrowheads="1"/>
            </p:cNvSpPr>
            <p:nvPr/>
          </p:nvSpPr>
          <p:spPr bwMode="auto">
            <a:xfrm>
              <a:off x="2193" y="3240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4" name="Oval 124"/>
            <p:cNvSpPr>
              <a:spLocks noChangeAspect="1" noChangeArrowheads="1"/>
            </p:cNvSpPr>
            <p:nvPr/>
          </p:nvSpPr>
          <p:spPr bwMode="auto">
            <a:xfrm>
              <a:off x="2722" y="2832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5" name="Oval 125"/>
            <p:cNvSpPr>
              <a:spLocks noChangeAspect="1" noChangeArrowheads="1"/>
            </p:cNvSpPr>
            <p:nvPr/>
          </p:nvSpPr>
          <p:spPr bwMode="auto">
            <a:xfrm>
              <a:off x="2877" y="2798"/>
              <a:ext cx="123" cy="112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6" name="Oval 126"/>
            <p:cNvSpPr>
              <a:spLocks noChangeAspect="1" noChangeArrowheads="1"/>
            </p:cNvSpPr>
            <p:nvPr/>
          </p:nvSpPr>
          <p:spPr bwMode="auto">
            <a:xfrm>
              <a:off x="2316" y="2935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7" name="Oval 127"/>
            <p:cNvSpPr>
              <a:spLocks noChangeAspect="1" noChangeArrowheads="1"/>
            </p:cNvSpPr>
            <p:nvPr/>
          </p:nvSpPr>
          <p:spPr bwMode="auto">
            <a:xfrm>
              <a:off x="2463" y="3123"/>
              <a:ext cx="122" cy="108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8" name="Oval 128"/>
            <p:cNvSpPr>
              <a:spLocks noChangeAspect="1" noChangeArrowheads="1"/>
            </p:cNvSpPr>
            <p:nvPr/>
          </p:nvSpPr>
          <p:spPr bwMode="auto">
            <a:xfrm>
              <a:off x="2934" y="2891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9" name="Oval 129"/>
            <p:cNvSpPr>
              <a:spLocks noChangeAspect="1" noChangeArrowheads="1"/>
            </p:cNvSpPr>
            <p:nvPr/>
          </p:nvSpPr>
          <p:spPr bwMode="auto">
            <a:xfrm>
              <a:off x="2349" y="3079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0" name="Oval 130"/>
            <p:cNvSpPr>
              <a:spLocks noChangeAspect="1" noChangeArrowheads="1"/>
            </p:cNvSpPr>
            <p:nvPr/>
          </p:nvSpPr>
          <p:spPr bwMode="auto">
            <a:xfrm>
              <a:off x="2877" y="2671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1" name="Oval 131"/>
            <p:cNvSpPr>
              <a:spLocks noChangeAspect="1" noChangeArrowheads="1"/>
            </p:cNvSpPr>
            <p:nvPr/>
          </p:nvSpPr>
          <p:spPr bwMode="auto">
            <a:xfrm>
              <a:off x="3033" y="2638"/>
              <a:ext cx="122" cy="10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2" name="Oval 132"/>
            <p:cNvSpPr>
              <a:spLocks noChangeAspect="1" noChangeArrowheads="1"/>
            </p:cNvSpPr>
            <p:nvPr/>
          </p:nvSpPr>
          <p:spPr bwMode="auto">
            <a:xfrm>
              <a:off x="2471" y="2774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3" name="Oval 133"/>
            <p:cNvSpPr>
              <a:spLocks noChangeAspect="1" noChangeArrowheads="1"/>
            </p:cNvSpPr>
            <p:nvPr/>
          </p:nvSpPr>
          <p:spPr bwMode="auto">
            <a:xfrm>
              <a:off x="2618" y="2962"/>
              <a:ext cx="123" cy="108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4" name="Oval 134"/>
            <p:cNvSpPr>
              <a:spLocks noChangeAspect="1" noChangeArrowheads="1"/>
            </p:cNvSpPr>
            <p:nvPr/>
          </p:nvSpPr>
          <p:spPr bwMode="auto">
            <a:xfrm>
              <a:off x="3090" y="2730"/>
              <a:ext cx="122" cy="11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5" name="Oval 135"/>
            <p:cNvSpPr>
              <a:spLocks noChangeAspect="1" noChangeArrowheads="1"/>
            </p:cNvSpPr>
            <p:nvPr/>
          </p:nvSpPr>
          <p:spPr bwMode="auto">
            <a:xfrm>
              <a:off x="2039" y="3020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6" name="Oval 136"/>
            <p:cNvSpPr>
              <a:spLocks noChangeAspect="1" noChangeArrowheads="1"/>
            </p:cNvSpPr>
            <p:nvPr/>
          </p:nvSpPr>
          <p:spPr bwMode="auto">
            <a:xfrm>
              <a:off x="2414" y="2892"/>
              <a:ext cx="123" cy="11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7" name="Oval 137"/>
            <p:cNvSpPr>
              <a:spLocks noChangeAspect="1" noChangeArrowheads="1"/>
            </p:cNvSpPr>
            <p:nvPr/>
          </p:nvSpPr>
          <p:spPr bwMode="auto">
            <a:xfrm>
              <a:off x="2863" y="3089"/>
              <a:ext cx="122" cy="102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8" name="Oval 138"/>
            <p:cNvSpPr>
              <a:spLocks noChangeAspect="1" noChangeArrowheads="1"/>
            </p:cNvSpPr>
            <p:nvPr/>
          </p:nvSpPr>
          <p:spPr bwMode="auto">
            <a:xfrm>
              <a:off x="3578" y="2577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9" name="Oval 139"/>
            <p:cNvSpPr>
              <a:spLocks noChangeAspect="1" noChangeArrowheads="1"/>
            </p:cNvSpPr>
            <p:nvPr/>
          </p:nvSpPr>
          <p:spPr bwMode="auto">
            <a:xfrm>
              <a:off x="2487" y="3087"/>
              <a:ext cx="122" cy="104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0" name="Oval 140"/>
            <p:cNvSpPr>
              <a:spLocks noChangeAspect="1" noChangeArrowheads="1"/>
            </p:cNvSpPr>
            <p:nvPr/>
          </p:nvSpPr>
          <p:spPr bwMode="auto">
            <a:xfrm>
              <a:off x="3171" y="2645"/>
              <a:ext cx="122" cy="102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1" name="Oval 141"/>
            <p:cNvSpPr>
              <a:spLocks noChangeAspect="1" noChangeArrowheads="1"/>
            </p:cNvSpPr>
            <p:nvPr/>
          </p:nvSpPr>
          <p:spPr bwMode="auto">
            <a:xfrm>
              <a:off x="2642" y="2926"/>
              <a:ext cx="123" cy="104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2" name="Oval 142"/>
            <p:cNvSpPr>
              <a:spLocks noChangeAspect="1" noChangeArrowheads="1"/>
            </p:cNvSpPr>
            <p:nvPr/>
          </p:nvSpPr>
          <p:spPr bwMode="auto">
            <a:xfrm>
              <a:off x="3326" y="2484"/>
              <a:ext cx="123" cy="102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3" name="Oval 143"/>
            <p:cNvSpPr>
              <a:spLocks noChangeAspect="1" noChangeArrowheads="1"/>
            </p:cNvSpPr>
            <p:nvPr/>
          </p:nvSpPr>
          <p:spPr bwMode="auto">
            <a:xfrm>
              <a:off x="2912" y="2809"/>
              <a:ext cx="122" cy="10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4" name="Rectangle 144"/>
            <p:cNvSpPr>
              <a:spLocks noChangeAspect="1" noChangeArrowheads="1"/>
            </p:cNvSpPr>
            <p:nvPr/>
          </p:nvSpPr>
          <p:spPr bwMode="auto">
            <a:xfrm>
              <a:off x="1413" y="2467"/>
              <a:ext cx="98" cy="100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5" name="Rectangle 145"/>
            <p:cNvSpPr>
              <a:spLocks noChangeAspect="1" noChangeArrowheads="1"/>
            </p:cNvSpPr>
            <p:nvPr/>
          </p:nvSpPr>
          <p:spPr bwMode="auto">
            <a:xfrm>
              <a:off x="1535" y="2364"/>
              <a:ext cx="98" cy="100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6" name="Rectangle 146"/>
            <p:cNvSpPr>
              <a:spLocks noChangeAspect="1" noChangeArrowheads="1"/>
            </p:cNvSpPr>
            <p:nvPr/>
          </p:nvSpPr>
          <p:spPr bwMode="auto">
            <a:xfrm>
              <a:off x="1487" y="2587"/>
              <a:ext cx="97" cy="101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7" name="Rectangle 147"/>
            <p:cNvSpPr>
              <a:spLocks noChangeAspect="1" noChangeArrowheads="1"/>
            </p:cNvSpPr>
            <p:nvPr/>
          </p:nvSpPr>
          <p:spPr bwMode="auto">
            <a:xfrm>
              <a:off x="1618" y="2305"/>
              <a:ext cx="101" cy="100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8" name="Rectangle 148"/>
            <p:cNvSpPr>
              <a:spLocks noChangeAspect="1" noChangeArrowheads="1"/>
            </p:cNvSpPr>
            <p:nvPr/>
          </p:nvSpPr>
          <p:spPr bwMode="auto">
            <a:xfrm>
              <a:off x="1487" y="2560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9" name="Rectangle 149"/>
            <p:cNvSpPr>
              <a:spLocks noChangeAspect="1" noChangeArrowheads="1"/>
            </p:cNvSpPr>
            <p:nvPr/>
          </p:nvSpPr>
          <p:spPr bwMode="auto">
            <a:xfrm>
              <a:off x="1560" y="2678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0" name="Rectangle 150"/>
            <p:cNvSpPr>
              <a:spLocks noChangeAspect="1" noChangeArrowheads="1"/>
            </p:cNvSpPr>
            <p:nvPr/>
          </p:nvSpPr>
          <p:spPr bwMode="auto">
            <a:xfrm>
              <a:off x="1691" y="2397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1" name="Rectangle 151"/>
            <p:cNvSpPr>
              <a:spLocks noChangeAspect="1" noChangeArrowheads="1"/>
            </p:cNvSpPr>
            <p:nvPr/>
          </p:nvSpPr>
          <p:spPr bwMode="auto">
            <a:xfrm>
              <a:off x="1471" y="2474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2" name="Rectangle 152"/>
            <p:cNvSpPr>
              <a:spLocks noChangeAspect="1" noChangeArrowheads="1"/>
            </p:cNvSpPr>
            <p:nvPr/>
          </p:nvSpPr>
          <p:spPr bwMode="auto">
            <a:xfrm>
              <a:off x="1626" y="251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3" name="Rectangle 153"/>
            <p:cNvSpPr>
              <a:spLocks noChangeAspect="1" noChangeArrowheads="1"/>
            </p:cNvSpPr>
            <p:nvPr/>
          </p:nvSpPr>
          <p:spPr bwMode="auto">
            <a:xfrm>
              <a:off x="1576" y="2712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4" name="Rectangle 154"/>
            <p:cNvSpPr>
              <a:spLocks noChangeAspect="1" noChangeArrowheads="1"/>
            </p:cNvSpPr>
            <p:nvPr/>
          </p:nvSpPr>
          <p:spPr bwMode="auto">
            <a:xfrm>
              <a:off x="2335" y="261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5" name="Rectangle 155"/>
            <p:cNvSpPr>
              <a:spLocks noChangeAspect="1" noChangeArrowheads="1"/>
            </p:cNvSpPr>
            <p:nvPr/>
          </p:nvSpPr>
          <p:spPr bwMode="auto">
            <a:xfrm>
              <a:off x="1781" y="2550"/>
              <a:ext cx="100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6" name="Rectangle 156"/>
            <p:cNvSpPr>
              <a:spLocks noChangeAspect="1" noChangeArrowheads="1"/>
            </p:cNvSpPr>
            <p:nvPr/>
          </p:nvSpPr>
          <p:spPr bwMode="auto">
            <a:xfrm>
              <a:off x="1706" y="2644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7" name="Rectangle 157"/>
            <p:cNvSpPr>
              <a:spLocks noChangeAspect="1" noChangeArrowheads="1"/>
            </p:cNvSpPr>
            <p:nvPr/>
          </p:nvSpPr>
          <p:spPr bwMode="auto">
            <a:xfrm>
              <a:off x="1690" y="2449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8" name="Rectangle 158"/>
            <p:cNvSpPr>
              <a:spLocks noChangeAspect="1" noChangeArrowheads="1"/>
            </p:cNvSpPr>
            <p:nvPr/>
          </p:nvSpPr>
          <p:spPr bwMode="auto">
            <a:xfrm>
              <a:off x="1796" y="2688"/>
              <a:ext cx="97" cy="101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9" name="Rectangle 159"/>
            <p:cNvSpPr>
              <a:spLocks noChangeAspect="1" noChangeArrowheads="1"/>
            </p:cNvSpPr>
            <p:nvPr/>
          </p:nvSpPr>
          <p:spPr bwMode="auto">
            <a:xfrm>
              <a:off x="2000" y="2525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0" name="Rectangle 160"/>
            <p:cNvSpPr>
              <a:spLocks noChangeAspect="1" noChangeArrowheads="1"/>
            </p:cNvSpPr>
            <p:nvPr/>
          </p:nvSpPr>
          <p:spPr bwMode="auto">
            <a:xfrm>
              <a:off x="1780" y="2602"/>
              <a:ext cx="101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1" name="Rectangle 161"/>
            <p:cNvSpPr>
              <a:spLocks noChangeAspect="1" noChangeArrowheads="1"/>
            </p:cNvSpPr>
            <p:nvPr/>
          </p:nvSpPr>
          <p:spPr bwMode="auto">
            <a:xfrm>
              <a:off x="1934" y="2645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2" name="Rectangle 162"/>
            <p:cNvSpPr>
              <a:spLocks noChangeAspect="1" noChangeArrowheads="1"/>
            </p:cNvSpPr>
            <p:nvPr/>
          </p:nvSpPr>
          <p:spPr bwMode="auto">
            <a:xfrm>
              <a:off x="2447" y="2983"/>
              <a:ext cx="100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3" name="Rectangle 163"/>
            <p:cNvSpPr>
              <a:spLocks noChangeAspect="1" noChangeArrowheads="1"/>
            </p:cNvSpPr>
            <p:nvPr/>
          </p:nvSpPr>
          <p:spPr bwMode="auto">
            <a:xfrm>
              <a:off x="1951" y="2500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4" name="Rectangle 164"/>
            <p:cNvSpPr>
              <a:spLocks noChangeAspect="1" noChangeArrowheads="1"/>
            </p:cNvSpPr>
            <p:nvPr/>
          </p:nvSpPr>
          <p:spPr bwMode="auto">
            <a:xfrm>
              <a:off x="2057" y="273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5" name="Rectangle 165"/>
            <p:cNvSpPr>
              <a:spLocks noChangeAspect="1" noChangeArrowheads="1"/>
            </p:cNvSpPr>
            <p:nvPr/>
          </p:nvSpPr>
          <p:spPr bwMode="auto">
            <a:xfrm>
              <a:off x="2261" y="2576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6" name="Rectangle 166"/>
            <p:cNvSpPr>
              <a:spLocks noChangeAspect="1" noChangeArrowheads="1"/>
            </p:cNvSpPr>
            <p:nvPr/>
          </p:nvSpPr>
          <p:spPr bwMode="auto">
            <a:xfrm>
              <a:off x="2041" y="2652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7" name="Rectangle 167"/>
            <p:cNvSpPr>
              <a:spLocks noChangeAspect="1" noChangeArrowheads="1"/>
            </p:cNvSpPr>
            <p:nvPr/>
          </p:nvSpPr>
          <p:spPr bwMode="auto">
            <a:xfrm>
              <a:off x="2196" y="2696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8" name="Rectangle 168"/>
            <p:cNvSpPr>
              <a:spLocks noChangeAspect="1" noChangeArrowheads="1"/>
            </p:cNvSpPr>
            <p:nvPr/>
          </p:nvSpPr>
          <p:spPr bwMode="auto">
            <a:xfrm>
              <a:off x="2382" y="2796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9" name="Rectangle 169"/>
            <p:cNvSpPr>
              <a:spLocks noChangeAspect="1" noChangeArrowheads="1"/>
            </p:cNvSpPr>
            <p:nvPr/>
          </p:nvSpPr>
          <p:spPr bwMode="auto">
            <a:xfrm>
              <a:off x="2496" y="2865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0" name="Rectangle 170"/>
            <p:cNvSpPr>
              <a:spLocks noChangeAspect="1" noChangeArrowheads="1"/>
            </p:cNvSpPr>
            <p:nvPr/>
          </p:nvSpPr>
          <p:spPr bwMode="auto">
            <a:xfrm>
              <a:off x="2414" y="2891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1" name="Rectangle 171"/>
            <p:cNvSpPr>
              <a:spLocks noChangeAspect="1" noChangeArrowheads="1"/>
            </p:cNvSpPr>
            <p:nvPr/>
          </p:nvSpPr>
          <p:spPr bwMode="auto">
            <a:xfrm>
              <a:off x="2563" y="295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2" name="Rectangle 172"/>
            <p:cNvSpPr>
              <a:spLocks noChangeAspect="1" noChangeArrowheads="1"/>
            </p:cNvSpPr>
            <p:nvPr/>
          </p:nvSpPr>
          <p:spPr bwMode="auto">
            <a:xfrm>
              <a:off x="2595" y="3060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3" name="Rectangle 173"/>
            <p:cNvSpPr>
              <a:spLocks noChangeAspect="1" noChangeArrowheads="1"/>
            </p:cNvSpPr>
            <p:nvPr/>
          </p:nvSpPr>
          <p:spPr bwMode="auto">
            <a:xfrm>
              <a:off x="1854" y="2813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4" name="Rectangle 174"/>
            <p:cNvSpPr>
              <a:spLocks noChangeAspect="1" noChangeArrowheads="1"/>
            </p:cNvSpPr>
            <p:nvPr/>
          </p:nvSpPr>
          <p:spPr bwMode="auto">
            <a:xfrm>
              <a:off x="2041" y="2813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5" name="Rectangle 175"/>
            <p:cNvSpPr>
              <a:spLocks noChangeAspect="1" noChangeArrowheads="1"/>
            </p:cNvSpPr>
            <p:nvPr/>
          </p:nvSpPr>
          <p:spPr bwMode="auto">
            <a:xfrm>
              <a:off x="2538" y="2796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6" name="Rectangle 176"/>
            <p:cNvSpPr>
              <a:spLocks noChangeAspect="1" noChangeArrowheads="1"/>
            </p:cNvSpPr>
            <p:nvPr/>
          </p:nvSpPr>
          <p:spPr bwMode="auto">
            <a:xfrm>
              <a:off x="2734" y="3009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7" name="Rectangle 177"/>
            <p:cNvSpPr>
              <a:spLocks noChangeAspect="1" noChangeArrowheads="1"/>
            </p:cNvSpPr>
            <p:nvPr/>
          </p:nvSpPr>
          <p:spPr bwMode="auto">
            <a:xfrm>
              <a:off x="2677" y="2857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8" name="Rectangle 178"/>
            <p:cNvSpPr>
              <a:spLocks noChangeAspect="1" noChangeArrowheads="1"/>
            </p:cNvSpPr>
            <p:nvPr/>
          </p:nvSpPr>
          <p:spPr bwMode="auto">
            <a:xfrm>
              <a:off x="2881" y="3017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9" name="Rectangle 179"/>
            <p:cNvSpPr>
              <a:spLocks noChangeAspect="1" noChangeArrowheads="1"/>
            </p:cNvSpPr>
            <p:nvPr/>
          </p:nvSpPr>
          <p:spPr bwMode="auto">
            <a:xfrm>
              <a:off x="2824" y="2865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0" name="Rectangle 180"/>
            <p:cNvSpPr>
              <a:spLocks noChangeAspect="1" noChangeArrowheads="1"/>
            </p:cNvSpPr>
            <p:nvPr/>
          </p:nvSpPr>
          <p:spPr bwMode="auto">
            <a:xfrm>
              <a:off x="2955" y="317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1" name="Rectangle 181"/>
            <p:cNvSpPr>
              <a:spLocks noChangeAspect="1" noChangeArrowheads="1"/>
            </p:cNvSpPr>
            <p:nvPr/>
          </p:nvSpPr>
          <p:spPr bwMode="auto">
            <a:xfrm>
              <a:off x="2898" y="3026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2" name="Rectangle 182"/>
            <p:cNvSpPr>
              <a:spLocks noChangeAspect="1" noChangeArrowheads="1"/>
            </p:cNvSpPr>
            <p:nvPr/>
          </p:nvSpPr>
          <p:spPr bwMode="auto">
            <a:xfrm>
              <a:off x="2750" y="3178"/>
              <a:ext cx="100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3" name="Rectangle 183"/>
            <p:cNvSpPr>
              <a:spLocks noChangeAspect="1" noChangeArrowheads="1"/>
            </p:cNvSpPr>
            <p:nvPr/>
          </p:nvSpPr>
          <p:spPr bwMode="auto">
            <a:xfrm>
              <a:off x="2693" y="3026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4" name="Rectangle 184"/>
            <p:cNvSpPr>
              <a:spLocks noChangeAspect="1" noChangeArrowheads="1"/>
            </p:cNvSpPr>
            <p:nvPr/>
          </p:nvSpPr>
          <p:spPr bwMode="auto">
            <a:xfrm>
              <a:off x="1861" y="2587"/>
              <a:ext cx="100" cy="101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5" name="Rectangle 185"/>
            <p:cNvSpPr>
              <a:spLocks noChangeAspect="1" noChangeArrowheads="1"/>
            </p:cNvSpPr>
            <p:nvPr/>
          </p:nvSpPr>
          <p:spPr bwMode="auto">
            <a:xfrm>
              <a:off x="1951" y="273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6" name="Rectangle 186"/>
            <p:cNvSpPr>
              <a:spLocks noChangeAspect="1" noChangeArrowheads="1"/>
            </p:cNvSpPr>
            <p:nvPr/>
          </p:nvSpPr>
          <p:spPr bwMode="auto">
            <a:xfrm>
              <a:off x="2105" y="2781"/>
              <a:ext cx="99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7" name="Rectangle 187"/>
            <p:cNvSpPr>
              <a:spLocks noChangeAspect="1" noChangeArrowheads="1"/>
            </p:cNvSpPr>
            <p:nvPr/>
          </p:nvSpPr>
          <p:spPr bwMode="auto">
            <a:xfrm>
              <a:off x="2367" y="2832"/>
              <a:ext cx="100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8" name="Rectangle 188"/>
            <p:cNvSpPr>
              <a:spLocks noChangeAspect="1" noChangeArrowheads="1"/>
            </p:cNvSpPr>
            <p:nvPr/>
          </p:nvSpPr>
          <p:spPr bwMode="auto">
            <a:xfrm>
              <a:off x="2212" y="2949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9" name="Rectangle 189"/>
            <p:cNvSpPr>
              <a:spLocks noChangeAspect="1" noChangeArrowheads="1"/>
            </p:cNvSpPr>
            <p:nvPr/>
          </p:nvSpPr>
          <p:spPr bwMode="auto">
            <a:xfrm>
              <a:off x="2921" y="3314"/>
              <a:ext cx="98" cy="100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0" name="Rectangle 190"/>
            <p:cNvSpPr>
              <a:spLocks noChangeAspect="1" noChangeArrowheads="1"/>
            </p:cNvSpPr>
            <p:nvPr/>
          </p:nvSpPr>
          <p:spPr bwMode="auto">
            <a:xfrm>
              <a:off x="2864" y="3162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1" name="Rectangle 191"/>
            <p:cNvSpPr>
              <a:spLocks noChangeAspect="1" noChangeArrowheads="1"/>
            </p:cNvSpPr>
            <p:nvPr/>
          </p:nvSpPr>
          <p:spPr bwMode="auto">
            <a:xfrm>
              <a:off x="2171" y="267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2" name="Rectangle 192"/>
            <p:cNvSpPr>
              <a:spLocks noChangeAspect="1" noChangeArrowheads="1"/>
            </p:cNvSpPr>
            <p:nvPr/>
          </p:nvSpPr>
          <p:spPr bwMode="auto">
            <a:xfrm>
              <a:off x="2261" y="2831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3" name="Rectangle 193"/>
            <p:cNvSpPr>
              <a:spLocks noChangeAspect="1" noChangeArrowheads="1"/>
            </p:cNvSpPr>
            <p:nvPr/>
          </p:nvSpPr>
          <p:spPr bwMode="auto">
            <a:xfrm>
              <a:off x="2415" y="2874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4" name="Rectangle 194"/>
            <p:cNvSpPr>
              <a:spLocks noChangeAspect="1" noChangeArrowheads="1"/>
            </p:cNvSpPr>
            <p:nvPr/>
          </p:nvSpPr>
          <p:spPr bwMode="auto">
            <a:xfrm>
              <a:off x="2677" y="2925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5" name="Rectangle 195"/>
            <p:cNvSpPr>
              <a:spLocks noChangeAspect="1" noChangeArrowheads="1"/>
            </p:cNvSpPr>
            <p:nvPr/>
          </p:nvSpPr>
          <p:spPr bwMode="auto">
            <a:xfrm>
              <a:off x="2522" y="3042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6" name="Rectangle 196"/>
            <p:cNvSpPr>
              <a:spLocks noChangeAspect="1" noChangeArrowheads="1"/>
            </p:cNvSpPr>
            <p:nvPr/>
          </p:nvSpPr>
          <p:spPr bwMode="auto">
            <a:xfrm>
              <a:off x="3231" y="3407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7" name="Rectangle 197"/>
            <p:cNvSpPr>
              <a:spLocks noChangeAspect="1" noChangeArrowheads="1"/>
            </p:cNvSpPr>
            <p:nvPr/>
          </p:nvSpPr>
          <p:spPr bwMode="auto">
            <a:xfrm>
              <a:off x="3174" y="3255"/>
              <a:ext cx="101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8" name="Rectangle 198"/>
            <p:cNvSpPr>
              <a:spLocks noChangeAspect="1" noChangeArrowheads="1"/>
            </p:cNvSpPr>
            <p:nvPr/>
          </p:nvSpPr>
          <p:spPr bwMode="auto">
            <a:xfrm>
              <a:off x="3085" y="3112"/>
              <a:ext cx="98" cy="100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9" name="Rectangle 199"/>
            <p:cNvSpPr>
              <a:spLocks noChangeAspect="1" noChangeArrowheads="1"/>
            </p:cNvSpPr>
            <p:nvPr/>
          </p:nvSpPr>
          <p:spPr bwMode="auto">
            <a:xfrm>
              <a:off x="3067" y="3281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60" name="Rectangle 200"/>
            <p:cNvSpPr>
              <a:spLocks noChangeAspect="1" noChangeArrowheads="1"/>
            </p:cNvSpPr>
            <p:nvPr/>
          </p:nvSpPr>
          <p:spPr bwMode="auto">
            <a:xfrm>
              <a:off x="3312" y="3230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61" name="Rectangle 201"/>
            <p:cNvSpPr>
              <a:spLocks noChangeAspect="1" noChangeArrowheads="1"/>
            </p:cNvSpPr>
            <p:nvPr/>
          </p:nvSpPr>
          <p:spPr bwMode="auto">
            <a:xfrm>
              <a:off x="3337" y="3477"/>
              <a:ext cx="99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62" name="Rectangle 202"/>
            <p:cNvSpPr>
              <a:spLocks noChangeAspect="1" noChangeArrowheads="1"/>
            </p:cNvSpPr>
            <p:nvPr/>
          </p:nvSpPr>
          <p:spPr bwMode="auto">
            <a:xfrm>
              <a:off x="3548" y="3384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grpSp>
          <p:nvGrpSpPr>
            <p:cNvPr id="68814" name="Group 203"/>
            <p:cNvGrpSpPr>
              <a:grpSpLocks noChangeAspect="1"/>
            </p:cNvGrpSpPr>
            <p:nvPr/>
          </p:nvGrpSpPr>
          <p:grpSpPr bwMode="auto">
            <a:xfrm>
              <a:off x="3097" y="1659"/>
              <a:ext cx="1246" cy="589"/>
              <a:chOff x="2777" y="1601"/>
              <a:chExt cx="1049" cy="475"/>
            </a:xfrm>
          </p:grpSpPr>
          <p:sp>
            <p:nvSpPr>
              <p:cNvPr id="399564" name="Rectangle 204"/>
              <p:cNvSpPr>
                <a:spLocks noChangeAspect="1" noChangeArrowheads="1"/>
              </p:cNvSpPr>
              <p:nvPr/>
            </p:nvSpPr>
            <p:spPr bwMode="auto">
              <a:xfrm>
                <a:off x="2848" y="1692"/>
                <a:ext cx="82" cy="80"/>
              </a:xfrm>
              <a:prstGeom prst="rect">
                <a:avLst/>
              </a:prstGeom>
              <a:solidFill>
                <a:srgbClr val="CC0000"/>
              </a:solidFill>
              <a:ln w="952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GB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399565" name="Oval 205"/>
              <p:cNvSpPr>
                <a:spLocks noChangeAspect="1" noChangeArrowheads="1"/>
              </p:cNvSpPr>
              <p:nvPr/>
            </p:nvSpPr>
            <p:spPr bwMode="auto">
              <a:xfrm>
                <a:off x="2845" y="1904"/>
                <a:ext cx="103" cy="89"/>
              </a:xfrm>
              <a:prstGeom prst="ellipse">
                <a:avLst/>
              </a:prstGeom>
              <a:solidFill>
                <a:srgbClr val="FFFF00"/>
              </a:solidFill>
              <a:ln w="9525" algn="ctr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GB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399566" name="Text Box 206"/>
              <p:cNvSpPr txBox="1">
                <a:spLocks noChangeAspect="1" noChangeArrowheads="1"/>
              </p:cNvSpPr>
              <p:nvPr/>
            </p:nvSpPr>
            <p:spPr bwMode="auto">
              <a:xfrm>
                <a:off x="2977" y="1601"/>
                <a:ext cx="445" cy="196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GB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CaO</a:t>
                </a:r>
                <a:endPara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399567" name="Text Box 207"/>
              <p:cNvSpPr txBox="1">
                <a:spLocks noChangeAspect="1" noChangeArrowheads="1"/>
              </p:cNvSpPr>
              <p:nvPr/>
            </p:nvSpPr>
            <p:spPr bwMode="auto">
              <a:xfrm>
                <a:off x="2963" y="1827"/>
                <a:ext cx="863" cy="19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GB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Na</a:t>
                </a:r>
                <a:r>
                  <a:rPr lang="en-GB" baseline="-250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en-GB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O+K</a:t>
                </a:r>
                <a:r>
                  <a:rPr lang="en-GB" baseline="-2500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en-GB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O</a:t>
                </a:r>
                <a:endPara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399568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2777" y="1606"/>
                <a:ext cx="995" cy="470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GB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</p:grpSp>
      <p:sp>
        <p:nvSpPr>
          <p:cNvPr id="399569" name="Text Box 209"/>
          <p:cNvSpPr txBox="1">
            <a:spLocks noChangeArrowheads="1"/>
          </p:cNvSpPr>
          <p:nvPr/>
        </p:nvSpPr>
        <p:spPr bwMode="auto">
          <a:xfrm>
            <a:off x="3387725" y="5772150"/>
            <a:ext cx="484188" cy="294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1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56</a:t>
            </a:r>
            <a:endParaRPr lang="en-GB" sz="5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9570" name="Text Box 210"/>
          <p:cNvSpPr txBox="1">
            <a:spLocks noChangeArrowheads="1"/>
          </p:cNvSpPr>
          <p:nvPr/>
        </p:nvSpPr>
        <p:spPr bwMode="auto">
          <a:xfrm>
            <a:off x="4089400" y="5761038"/>
            <a:ext cx="484188" cy="294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1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61</a:t>
            </a:r>
            <a:endParaRPr lang="en-GB" sz="5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9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9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99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" grpId="0" animBg="1"/>
      <p:bldP spid="399362" grpId="0"/>
      <p:bldP spid="399569" grpId="0"/>
      <p:bldP spid="399570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Text Box 2"/>
          <p:cNvSpPr txBox="1">
            <a:spLocks noChangeArrowheads="1"/>
          </p:cNvSpPr>
          <p:nvPr/>
        </p:nvSpPr>
        <p:spPr bwMode="auto">
          <a:xfrm>
            <a:off x="169863" y="771525"/>
            <a:ext cx="8804274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In 1961 Hatch et al. (Petrology of igneous rocks; </a:t>
            </a:r>
            <a:r>
              <a:rPr lang="en-GB" sz="32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pag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 337) wrote: “</a:t>
            </a:r>
            <a:r>
              <a:rPr lang="en-GB" sz="32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[…] </a:t>
            </a:r>
            <a:r>
              <a:rPr lang="en-GB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typical olivine basalts of Hawaii […] are among the most typically calc-alkaline in composition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8339" name="Text Box 3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69863" y="2705100"/>
            <a:ext cx="8804274" cy="1279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Other typical calcalkaline rocks (according to the Peacok’s scheme) are those from islands far away from any activey subduction zone.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4113213"/>
            <a:ext cx="9144000" cy="597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does this mean?</a:t>
            </a:r>
            <a:endParaRPr lang="en-GB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35496" y="4776788"/>
            <a:ext cx="9073008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When proposed, the term “calcalkaline” did not have any geodynamic/tectonic significance. 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8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338" grpId="0"/>
      <p:bldP spid="4" grpId="0"/>
      <p:bldP spid="5" grpId="0"/>
      <p:bldP spid="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tangolo 9"/>
          <p:cNvSpPr/>
          <p:nvPr/>
        </p:nvSpPr>
        <p:spPr bwMode="auto">
          <a:xfrm>
            <a:off x="1051560" y="6400800"/>
            <a:ext cx="8092440" cy="4572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graphicFrame>
        <p:nvGraphicFramePr>
          <p:cNvPr id="7" name="Grafico 6"/>
          <p:cNvGraphicFramePr>
            <a:graphicFrameLocks noChangeAspect="1"/>
          </p:cNvGraphicFramePr>
          <p:nvPr/>
        </p:nvGraphicFramePr>
        <p:xfrm>
          <a:off x="0" y="401002"/>
          <a:ext cx="8593932" cy="64936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Grafico 8"/>
          <p:cNvGraphicFramePr>
            <a:graphicFrameLocks noChangeAspect="1"/>
          </p:cNvGraphicFramePr>
          <p:nvPr/>
        </p:nvGraphicFramePr>
        <p:xfrm>
          <a:off x="237372" y="544488"/>
          <a:ext cx="8652628" cy="64936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98339" name="Text Box 3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1" name="CasellaDiTesto 1"/>
          <p:cNvSpPr txBox="1"/>
          <p:nvPr/>
        </p:nvSpPr>
        <p:spPr>
          <a:xfrm>
            <a:off x="4781868" y="1386840"/>
            <a:ext cx="2987040" cy="914400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GB" sz="5400" i="1" smtClean="0">
                <a:solidFill>
                  <a:schemeClr val="tx1"/>
                </a:solidFill>
                <a:latin typeface="Calibri" pitchFamily="34" charset="0"/>
              </a:rPr>
              <a:t>Iceland</a:t>
            </a:r>
            <a:endParaRPr lang="en-GB" sz="5400" i="1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6" name="Oval 24"/>
          <p:cNvSpPr>
            <a:spLocks noChangeArrowheads="1"/>
          </p:cNvSpPr>
          <p:nvPr/>
        </p:nvSpPr>
        <p:spPr bwMode="auto">
          <a:xfrm>
            <a:off x="3482340" y="3810000"/>
            <a:ext cx="1424940" cy="1295400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GB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AsOne/>
      </p:bldGraphic>
      <p:bldGraphic spid="9" grpId="0">
        <p:bldAsOne/>
      </p:bldGraphic>
      <p:bldP spid="11" grpId="0"/>
      <p:bldP spid="16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Text Box 2"/>
          <p:cNvSpPr txBox="1">
            <a:spLocks noChangeArrowheads="1"/>
          </p:cNvSpPr>
          <p:nvPr/>
        </p:nvSpPr>
        <p:spPr bwMode="auto">
          <a:xfrm>
            <a:off x="0" y="1338263"/>
            <a:ext cx="9144000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How is a rock series defined as calcalkaline?</a:t>
            </a:r>
            <a:endParaRPr lang="en-GB" sz="3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7315" name="Text Box 3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0" y="2116138"/>
            <a:ext cx="9144000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Essentially on the basis of:</a:t>
            </a:r>
            <a:endParaRPr lang="en-GB" sz="3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2978150"/>
            <a:ext cx="9144000" cy="1262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FeO*/MgO ratio</a:t>
            </a:r>
          </a:p>
          <a:p>
            <a:pPr algn="ctr">
              <a:defRPr/>
            </a:pPr>
            <a:r>
              <a:rPr lang="en-GB" sz="3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(Miyashiro, 1974)</a:t>
            </a:r>
            <a:endParaRPr lang="en-GB" sz="3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4543425"/>
            <a:ext cx="9144000" cy="1262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(Na</a:t>
            </a:r>
            <a:r>
              <a:rPr lang="en-GB" sz="38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O+K</a:t>
            </a:r>
            <a:r>
              <a:rPr lang="en-GB" sz="3800" baseline="-25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O) vs. FeO* vs. MgO</a:t>
            </a:r>
          </a:p>
          <a:p>
            <a:pPr algn="ctr">
              <a:defRPr/>
            </a:pPr>
            <a:r>
              <a:rPr lang="en-GB" sz="3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38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AFM</a:t>
            </a:r>
            <a:r>
              <a:rPr lang="en-GB" sz="3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; Kuno, 1968)</a:t>
            </a:r>
            <a:endParaRPr lang="en-GB" sz="3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Ovale 6"/>
          <p:cNvSpPr/>
          <p:nvPr/>
        </p:nvSpPr>
        <p:spPr bwMode="auto">
          <a:xfrm>
            <a:off x="2867025" y="2890838"/>
            <a:ext cx="1136650" cy="746125"/>
          </a:xfrm>
          <a:prstGeom prst="ellipse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" name="Ovale 7"/>
          <p:cNvSpPr/>
          <p:nvPr/>
        </p:nvSpPr>
        <p:spPr bwMode="auto">
          <a:xfrm>
            <a:off x="4600575" y="4487863"/>
            <a:ext cx="1152525" cy="746125"/>
          </a:xfrm>
          <a:prstGeom prst="ellipse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9" name="CasellaDiTesto 8"/>
          <p:cNvSpPr txBox="1"/>
          <p:nvPr/>
        </p:nvSpPr>
        <p:spPr>
          <a:xfrm>
            <a:off x="5749925" y="1870075"/>
            <a:ext cx="3394075" cy="1201738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This means Total Iron (both FeO and Fe</a:t>
            </a:r>
            <a:r>
              <a:rPr lang="en-GB" sz="2400" baseline="-25000" smtClean="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O</a:t>
            </a:r>
            <a:r>
              <a:rPr lang="en-GB" sz="2400" baseline="-25000" smtClean="0">
                <a:solidFill>
                  <a:schemeClr val="bg1"/>
                </a:solidFill>
                <a:latin typeface="Calibri" pitchFamily="34" charset="0"/>
              </a:rPr>
              <a:t>3</a:t>
            </a:r>
            <a:r>
              <a:rPr lang="en-GB" sz="2400" smtClean="0">
                <a:solidFill>
                  <a:schemeClr val="bg1"/>
                </a:solidFill>
                <a:latin typeface="Calibri" pitchFamily="34" charset="0"/>
              </a:rPr>
              <a:t> reported as FeO)</a:t>
            </a:r>
            <a:endParaRPr lang="en-GB" sz="240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11" name="Connettore 1 10"/>
          <p:cNvCxnSpPr>
            <a:cxnSpLocks noChangeShapeType="1"/>
          </p:cNvCxnSpPr>
          <p:nvPr/>
        </p:nvCxnSpPr>
        <p:spPr bwMode="auto">
          <a:xfrm flipV="1">
            <a:off x="3930650" y="2457450"/>
            <a:ext cx="2146300" cy="654050"/>
          </a:xfrm>
          <a:prstGeom prst="line">
            <a:avLst/>
          </a:prstGeom>
          <a:noFill/>
          <a:ln w="19050" algn="ctr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12" name="Connettore 1 11"/>
          <p:cNvCxnSpPr>
            <a:cxnSpLocks noChangeShapeType="1"/>
            <a:stCxn id="8" idx="7"/>
          </p:cNvCxnSpPr>
          <p:nvPr/>
        </p:nvCxnSpPr>
        <p:spPr bwMode="auto">
          <a:xfrm flipV="1">
            <a:off x="5584317" y="3163889"/>
            <a:ext cx="2192846" cy="1433241"/>
          </a:xfrm>
          <a:prstGeom prst="line">
            <a:avLst/>
          </a:prstGeom>
          <a:noFill/>
          <a:ln w="19050" algn="ctr">
            <a:solidFill>
              <a:schemeClr val="bg1"/>
            </a:solidFill>
            <a:round/>
            <a:headEnd/>
            <a:tailEnd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7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7314" grpId="0"/>
      <p:bldP spid="4" grpId="0"/>
      <p:bldP spid="5" grpId="0"/>
      <p:bldP spid="6" grpId="0"/>
      <p:bldP spid="7" grpId="0" animBg="1"/>
      <p:bldP spid="8" grpId="0" animBg="1"/>
      <p:bldP spid="9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Text Box 2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4683" y="656495"/>
            <a:ext cx="6299202" cy="5146677"/>
            <a:chOff x="659" y="672"/>
            <a:chExt cx="3968" cy="3242"/>
          </a:xfrm>
          <a:effectLst/>
        </p:grpSpPr>
        <p:sp>
          <p:nvSpPr>
            <p:cNvPr id="396292" name="Rectangle 4"/>
            <p:cNvSpPr>
              <a:spLocks noChangeAspect="1" noChangeArrowheads="1"/>
            </p:cNvSpPr>
            <p:nvPr/>
          </p:nvSpPr>
          <p:spPr bwMode="auto">
            <a:xfrm>
              <a:off x="1171" y="786"/>
              <a:ext cx="3455" cy="2606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3" name="Freeform 5"/>
            <p:cNvSpPr>
              <a:spLocks noChangeAspect="1"/>
            </p:cNvSpPr>
            <p:nvPr/>
          </p:nvSpPr>
          <p:spPr bwMode="auto">
            <a:xfrm>
              <a:off x="1171" y="786"/>
              <a:ext cx="1" cy="2606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4" name="Line 6"/>
            <p:cNvSpPr>
              <a:spLocks noChangeAspect="1" noChangeShapeType="1"/>
            </p:cNvSpPr>
            <p:nvPr/>
          </p:nvSpPr>
          <p:spPr bwMode="auto">
            <a:xfrm>
              <a:off x="1361" y="786"/>
              <a:ext cx="2" cy="4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5" name="Line 7"/>
            <p:cNvSpPr>
              <a:spLocks noChangeAspect="1" noChangeShapeType="1"/>
            </p:cNvSpPr>
            <p:nvPr/>
          </p:nvSpPr>
          <p:spPr bwMode="auto">
            <a:xfrm flipV="1">
              <a:off x="1171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6" name="Line 8"/>
            <p:cNvSpPr>
              <a:spLocks noChangeAspect="1" noChangeShapeType="1"/>
            </p:cNvSpPr>
            <p:nvPr/>
          </p:nvSpPr>
          <p:spPr bwMode="auto">
            <a:xfrm flipV="1">
              <a:off x="1361" y="3349"/>
              <a:ext cx="2" cy="4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7" name="Line 9"/>
            <p:cNvSpPr>
              <a:spLocks noChangeAspect="1" noChangeShapeType="1"/>
            </p:cNvSpPr>
            <p:nvPr/>
          </p:nvSpPr>
          <p:spPr bwMode="auto">
            <a:xfrm flipV="1">
              <a:off x="1553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8" name="Line 10"/>
            <p:cNvSpPr>
              <a:spLocks noChangeAspect="1" noChangeShapeType="1"/>
            </p:cNvSpPr>
            <p:nvPr/>
          </p:nvSpPr>
          <p:spPr bwMode="auto">
            <a:xfrm>
              <a:off x="1553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9" name="Line 11"/>
            <p:cNvSpPr>
              <a:spLocks noChangeAspect="1" noChangeShapeType="1"/>
            </p:cNvSpPr>
            <p:nvPr/>
          </p:nvSpPr>
          <p:spPr bwMode="auto">
            <a:xfrm flipV="1">
              <a:off x="1746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0" name="Line 12"/>
            <p:cNvSpPr>
              <a:spLocks noChangeAspect="1" noChangeShapeType="1"/>
            </p:cNvSpPr>
            <p:nvPr/>
          </p:nvSpPr>
          <p:spPr bwMode="auto">
            <a:xfrm>
              <a:off x="1746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1" name="Line 13"/>
            <p:cNvSpPr>
              <a:spLocks noChangeAspect="1" noChangeShapeType="1"/>
            </p:cNvSpPr>
            <p:nvPr/>
          </p:nvSpPr>
          <p:spPr bwMode="auto">
            <a:xfrm flipV="1">
              <a:off x="1938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2" name="Line 14"/>
            <p:cNvSpPr>
              <a:spLocks noChangeAspect="1" noChangeShapeType="1"/>
            </p:cNvSpPr>
            <p:nvPr/>
          </p:nvSpPr>
          <p:spPr bwMode="auto">
            <a:xfrm>
              <a:off x="1938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3" name="Line 15"/>
            <p:cNvSpPr>
              <a:spLocks noChangeAspect="1" noChangeShapeType="1"/>
            </p:cNvSpPr>
            <p:nvPr/>
          </p:nvSpPr>
          <p:spPr bwMode="auto">
            <a:xfrm flipV="1">
              <a:off x="2128" y="3363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4" name="Line 16"/>
            <p:cNvSpPr>
              <a:spLocks noChangeAspect="1" noChangeShapeType="1"/>
            </p:cNvSpPr>
            <p:nvPr/>
          </p:nvSpPr>
          <p:spPr bwMode="auto">
            <a:xfrm>
              <a:off x="2128" y="786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5" name="Line 17"/>
            <p:cNvSpPr>
              <a:spLocks noChangeAspect="1" noChangeShapeType="1"/>
            </p:cNvSpPr>
            <p:nvPr/>
          </p:nvSpPr>
          <p:spPr bwMode="auto">
            <a:xfrm flipV="1">
              <a:off x="2321" y="3349"/>
              <a:ext cx="2" cy="4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6" name="Line 18"/>
            <p:cNvSpPr>
              <a:spLocks noChangeAspect="1" noChangeShapeType="1"/>
            </p:cNvSpPr>
            <p:nvPr/>
          </p:nvSpPr>
          <p:spPr bwMode="auto">
            <a:xfrm>
              <a:off x="2321" y="786"/>
              <a:ext cx="2" cy="4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7" name="Line 19"/>
            <p:cNvSpPr>
              <a:spLocks noChangeAspect="1" noChangeShapeType="1"/>
            </p:cNvSpPr>
            <p:nvPr/>
          </p:nvSpPr>
          <p:spPr bwMode="auto">
            <a:xfrm flipV="1">
              <a:off x="2513" y="3363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8" name="Line 20"/>
            <p:cNvSpPr>
              <a:spLocks noChangeAspect="1" noChangeShapeType="1"/>
            </p:cNvSpPr>
            <p:nvPr/>
          </p:nvSpPr>
          <p:spPr bwMode="auto">
            <a:xfrm>
              <a:off x="2513" y="786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9" name="Line 21"/>
            <p:cNvSpPr>
              <a:spLocks noChangeAspect="1" noChangeShapeType="1"/>
            </p:cNvSpPr>
            <p:nvPr/>
          </p:nvSpPr>
          <p:spPr bwMode="auto">
            <a:xfrm flipV="1">
              <a:off x="2706" y="3363"/>
              <a:ext cx="3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0" name="Line 22"/>
            <p:cNvSpPr>
              <a:spLocks noChangeAspect="1" noChangeShapeType="1"/>
            </p:cNvSpPr>
            <p:nvPr/>
          </p:nvSpPr>
          <p:spPr bwMode="auto">
            <a:xfrm>
              <a:off x="2706" y="786"/>
              <a:ext cx="3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1" name="Line 23"/>
            <p:cNvSpPr>
              <a:spLocks noChangeAspect="1" noChangeShapeType="1"/>
            </p:cNvSpPr>
            <p:nvPr/>
          </p:nvSpPr>
          <p:spPr bwMode="auto">
            <a:xfrm flipV="1">
              <a:off x="2898" y="3363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2" name="Line 24"/>
            <p:cNvSpPr>
              <a:spLocks noChangeAspect="1" noChangeShapeType="1"/>
            </p:cNvSpPr>
            <p:nvPr/>
          </p:nvSpPr>
          <p:spPr bwMode="auto">
            <a:xfrm>
              <a:off x="2898" y="786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3" name="Line 25"/>
            <p:cNvSpPr>
              <a:spLocks noChangeAspect="1" noChangeShapeType="1"/>
            </p:cNvSpPr>
            <p:nvPr/>
          </p:nvSpPr>
          <p:spPr bwMode="auto">
            <a:xfrm flipV="1">
              <a:off x="3089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4" name="Line 26"/>
            <p:cNvSpPr>
              <a:spLocks noChangeAspect="1" noChangeShapeType="1"/>
            </p:cNvSpPr>
            <p:nvPr/>
          </p:nvSpPr>
          <p:spPr bwMode="auto">
            <a:xfrm>
              <a:off x="3089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5" name="Line 27"/>
            <p:cNvSpPr>
              <a:spLocks noChangeAspect="1" noChangeShapeType="1"/>
            </p:cNvSpPr>
            <p:nvPr/>
          </p:nvSpPr>
          <p:spPr bwMode="auto">
            <a:xfrm flipV="1">
              <a:off x="3282" y="3349"/>
              <a:ext cx="2" cy="4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6" name="Line 28"/>
            <p:cNvSpPr>
              <a:spLocks noChangeAspect="1" noChangeShapeType="1"/>
            </p:cNvSpPr>
            <p:nvPr/>
          </p:nvSpPr>
          <p:spPr bwMode="auto">
            <a:xfrm>
              <a:off x="3282" y="786"/>
              <a:ext cx="2" cy="4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7" name="Line 29"/>
            <p:cNvSpPr>
              <a:spLocks noChangeAspect="1" noChangeShapeType="1"/>
            </p:cNvSpPr>
            <p:nvPr/>
          </p:nvSpPr>
          <p:spPr bwMode="auto">
            <a:xfrm flipV="1">
              <a:off x="3473" y="3363"/>
              <a:ext cx="3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8" name="Line 30"/>
            <p:cNvSpPr>
              <a:spLocks noChangeAspect="1" noChangeShapeType="1"/>
            </p:cNvSpPr>
            <p:nvPr/>
          </p:nvSpPr>
          <p:spPr bwMode="auto">
            <a:xfrm>
              <a:off x="3473" y="786"/>
              <a:ext cx="3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9" name="Line 31"/>
            <p:cNvSpPr>
              <a:spLocks noChangeAspect="1" noChangeShapeType="1"/>
            </p:cNvSpPr>
            <p:nvPr/>
          </p:nvSpPr>
          <p:spPr bwMode="auto">
            <a:xfrm flipV="1">
              <a:off x="3667" y="3363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0" name="Line 32"/>
            <p:cNvSpPr>
              <a:spLocks noChangeAspect="1" noChangeShapeType="1"/>
            </p:cNvSpPr>
            <p:nvPr/>
          </p:nvSpPr>
          <p:spPr bwMode="auto">
            <a:xfrm>
              <a:off x="3667" y="786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1" name="Line 33"/>
            <p:cNvSpPr>
              <a:spLocks noChangeAspect="1" noChangeShapeType="1"/>
            </p:cNvSpPr>
            <p:nvPr/>
          </p:nvSpPr>
          <p:spPr bwMode="auto">
            <a:xfrm flipV="1">
              <a:off x="3858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2" name="Line 34"/>
            <p:cNvSpPr>
              <a:spLocks noChangeAspect="1" noChangeShapeType="1"/>
            </p:cNvSpPr>
            <p:nvPr/>
          </p:nvSpPr>
          <p:spPr bwMode="auto">
            <a:xfrm>
              <a:off x="3858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3" name="Line 35"/>
            <p:cNvSpPr>
              <a:spLocks noChangeAspect="1" noChangeShapeType="1"/>
            </p:cNvSpPr>
            <p:nvPr/>
          </p:nvSpPr>
          <p:spPr bwMode="auto">
            <a:xfrm flipV="1">
              <a:off x="4050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4" name="Line 36"/>
            <p:cNvSpPr>
              <a:spLocks noChangeAspect="1" noChangeShapeType="1"/>
            </p:cNvSpPr>
            <p:nvPr/>
          </p:nvSpPr>
          <p:spPr bwMode="auto">
            <a:xfrm>
              <a:off x="4050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5" name="Line 37"/>
            <p:cNvSpPr>
              <a:spLocks noChangeAspect="1" noChangeShapeType="1"/>
            </p:cNvSpPr>
            <p:nvPr/>
          </p:nvSpPr>
          <p:spPr bwMode="auto">
            <a:xfrm flipV="1">
              <a:off x="4240" y="3349"/>
              <a:ext cx="3" cy="4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6" name="Line 38"/>
            <p:cNvSpPr>
              <a:spLocks noChangeAspect="1" noChangeShapeType="1"/>
            </p:cNvSpPr>
            <p:nvPr/>
          </p:nvSpPr>
          <p:spPr bwMode="auto">
            <a:xfrm>
              <a:off x="4240" y="786"/>
              <a:ext cx="3" cy="4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7" name="Line 39"/>
            <p:cNvSpPr>
              <a:spLocks noChangeAspect="1" noChangeShapeType="1"/>
            </p:cNvSpPr>
            <p:nvPr/>
          </p:nvSpPr>
          <p:spPr bwMode="auto">
            <a:xfrm flipV="1">
              <a:off x="4434" y="3363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8" name="Line 40"/>
            <p:cNvSpPr>
              <a:spLocks noChangeAspect="1" noChangeShapeType="1"/>
            </p:cNvSpPr>
            <p:nvPr/>
          </p:nvSpPr>
          <p:spPr bwMode="auto">
            <a:xfrm>
              <a:off x="4434" y="786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9" name="Line 41"/>
            <p:cNvSpPr>
              <a:spLocks noChangeAspect="1" noChangeShapeType="1"/>
            </p:cNvSpPr>
            <p:nvPr/>
          </p:nvSpPr>
          <p:spPr bwMode="auto">
            <a:xfrm flipV="1">
              <a:off x="4626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0" name="Line 42"/>
            <p:cNvSpPr>
              <a:spLocks noChangeAspect="1" noChangeShapeType="1"/>
            </p:cNvSpPr>
            <p:nvPr/>
          </p:nvSpPr>
          <p:spPr bwMode="auto">
            <a:xfrm>
              <a:off x="4626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1" name="Line 43"/>
            <p:cNvSpPr>
              <a:spLocks noChangeAspect="1" noChangeShapeType="1"/>
            </p:cNvSpPr>
            <p:nvPr/>
          </p:nvSpPr>
          <p:spPr bwMode="auto">
            <a:xfrm>
              <a:off x="1171" y="3392"/>
              <a:ext cx="7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2" name="Line 44"/>
            <p:cNvSpPr>
              <a:spLocks noChangeAspect="1" noChangeShapeType="1"/>
            </p:cNvSpPr>
            <p:nvPr/>
          </p:nvSpPr>
          <p:spPr bwMode="auto">
            <a:xfrm flipH="1">
              <a:off x="4551" y="3392"/>
              <a:ext cx="75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3" name="Line 45"/>
            <p:cNvSpPr>
              <a:spLocks noChangeAspect="1" noChangeShapeType="1"/>
            </p:cNvSpPr>
            <p:nvPr/>
          </p:nvSpPr>
          <p:spPr bwMode="auto">
            <a:xfrm>
              <a:off x="1171" y="3131"/>
              <a:ext cx="23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4" name="Line 46"/>
            <p:cNvSpPr>
              <a:spLocks noChangeAspect="1" noChangeShapeType="1"/>
            </p:cNvSpPr>
            <p:nvPr/>
          </p:nvSpPr>
          <p:spPr bwMode="auto">
            <a:xfrm flipH="1">
              <a:off x="4605" y="3131"/>
              <a:ext cx="21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5" name="Line 47"/>
            <p:cNvSpPr>
              <a:spLocks noChangeAspect="1" noChangeShapeType="1"/>
            </p:cNvSpPr>
            <p:nvPr/>
          </p:nvSpPr>
          <p:spPr bwMode="auto">
            <a:xfrm>
              <a:off x="1171" y="2871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6" name="Line 48"/>
            <p:cNvSpPr>
              <a:spLocks noChangeAspect="1" noChangeShapeType="1"/>
            </p:cNvSpPr>
            <p:nvPr/>
          </p:nvSpPr>
          <p:spPr bwMode="auto">
            <a:xfrm flipH="1">
              <a:off x="4596" y="2871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7" name="Line 49"/>
            <p:cNvSpPr>
              <a:spLocks noChangeAspect="1" noChangeShapeType="1"/>
            </p:cNvSpPr>
            <p:nvPr/>
          </p:nvSpPr>
          <p:spPr bwMode="auto">
            <a:xfrm>
              <a:off x="1171" y="2610"/>
              <a:ext cx="23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8" name="Line 50"/>
            <p:cNvSpPr>
              <a:spLocks noChangeAspect="1" noChangeShapeType="1"/>
            </p:cNvSpPr>
            <p:nvPr/>
          </p:nvSpPr>
          <p:spPr bwMode="auto">
            <a:xfrm flipH="1">
              <a:off x="4605" y="2610"/>
              <a:ext cx="21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9" name="Line 51"/>
            <p:cNvSpPr>
              <a:spLocks noChangeAspect="1" noChangeShapeType="1"/>
            </p:cNvSpPr>
            <p:nvPr/>
          </p:nvSpPr>
          <p:spPr bwMode="auto">
            <a:xfrm>
              <a:off x="1171" y="2350"/>
              <a:ext cx="30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0" name="Line 52"/>
            <p:cNvSpPr>
              <a:spLocks noChangeAspect="1" noChangeShapeType="1"/>
            </p:cNvSpPr>
            <p:nvPr/>
          </p:nvSpPr>
          <p:spPr bwMode="auto">
            <a:xfrm flipH="1">
              <a:off x="4596" y="2350"/>
              <a:ext cx="30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1" name="Line 53"/>
            <p:cNvSpPr>
              <a:spLocks noChangeAspect="1" noChangeShapeType="1"/>
            </p:cNvSpPr>
            <p:nvPr/>
          </p:nvSpPr>
          <p:spPr bwMode="auto">
            <a:xfrm>
              <a:off x="1171" y="2091"/>
              <a:ext cx="2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2" name="Line 54"/>
            <p:cNvSpPr>
              <a:spLocks noChangeAspect="1" noChangeShapeType="1"/>
            </p:cNvSpPr>
            <p:nvPr/>
          </p:nvSpPr>
          <p:spPr bwMode="auto">
            <a:xfrm flipH="1">
              <a:off x="4605" y="2091"/>
              <a:ext cx="21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3" name="Line 55"/>
            <p:cNvSpPr>
              <a:spLocks noChangeAspect="1" noChangeShapeType="1"/>
            </p:cNvSpPr>
            <p:nvPr/>
          </p:nvSpPr>
          <p:spPr bwMode="auto">
            <a:xfrm>
              <a:off x="1171" y="1830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4" name="Line 56"/>
            <p:cNvSpPr>
              <a:spLocks noChangeAspect="1" noChangeShapeType="1"/>
            </p:cNvSpPr>
            <p:nvPr/>
          </p:nvSpPr>
          <p:spPr bwMode="auto">
            <a:xfrm flipH="1">
              <a:off x="4596" y="1830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5" name="Line 57"/>
            <p:cNvSpPr>
              <a:spLocks noChangeAspect="1" noChangeShapeType="1"/>
            </p:cNvSpPr>
            <p:nvPr/>
          </p:nvSpPr>
          <p:spPr bwMode="auto">
            <a:xfrm>
              <a:off x="1171" y="1570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6" name="Line 58"/>
            <p:cNvSpPr>
              <a:spLocks noChangeAspect="1" noChangeShapeType="1"/>
            </p:cNvSpPr>
            <p:nvPr/>
          </p:nvSpPr>
          <p:spPr bwMode="auto">
            <a:xfrm flipH="1">
              <a:off x="4605" y="1570"/>
              <a:ext cx="2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7" name="Line 59"/>
            <p:cNvSpPr>
              <a:spLocks noChangeAspect="1" noChangeShapeType="1"/>
            </p:cNvSpPr>
            <p:nvPr/>
          </p:nvSpPr>
          <p:spPr bwMode="auto">
            <a:xfrm>
              <a:off x="1171" y="1308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8" name="Line 60"/>
            <p:cNvSpPr>
              <a:spLocks noChangeAspect="1" noChangeShapeType="1"/>
            </p:cNvSpPr>
            <p:nvPr/>
          </p:nvSpPr>
          <p:spPr bwMode="auto">
            <a:xfrm flipH="1">
              <a:off x="4596" y="1308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9" name="Line 61"/>
            <p:cNvSpPr>
              <a:spLocks noChangeAspect="1" noChangeShapeType="1"/>
            </p:cNvSpPr>
            <p:nvPr/>
          </p:nvSpPr>
          <p:spPr bwMode="auto">
            <a:xfrm>
              <a:off x="1171" y="1049"/>
              <a:ext cx="2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0" name="Line 62"/>
            <p:cNvSpPr>
              <a:spLocks noChangeAspect="1" noChangeShapeType="1"/>
            </p:cNvSpPr>
            <p:nvPr/>
          </p:nvSpPr>
          <p:spPr bwMode="auto">
            <a:xfrm flipH="1">
              <a:off x="4605" y="1049"/>
              <a:ext cx="21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1" name="Line 63"/>
            <p:cNvSpPr>
              <a:spLocks noChangeAspect="1" noChangeShapeType="1"/>
            </p:cNvSpPr>
            <p:nvPr/>
          </p:nvSpPr>
          <p:spPr bwMode="auto">
            <a:xfrm flipH="1">
              <a:off x="4581" y="786"/>
              <a:ext cx="4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2" name="Text Box 64"/>
            <p:cNvSpPr txBox="1">
              <a:spLocks noChangeAspect="1" noChangeArrowheads="1"/>
            </p:cNvSpPr>
            <p:nvPr/>
          </p:nvSpPr>
          <p:spPr bwMode="auto">
            <a:xfrm rot="16200000">
              <a:off x="141" y="2033"/>
              <a:ext cx="1363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FeO*/MgO</a:t>
              </a:r>
              <a:endPara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3" name="Text Box 65"/>
            <p:cNvSpPr txBox="1">
              <a:spLocks noChangeAspect="1" noChangeArrowheads="1"/>
            </p:cNvSpPr>
            <p:nvPr/>
          </p:nvSpPr>
          <p:spPr bwMode="auto">
            <a:xfrm>
              <a:off x="949" y="672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4" name="Text Box 66"/>
            <p:cNvSpPr txBox="1">
              <a:spLocks noChangeAspect="1" noChangeArrowheads="1"/>
            </p:cNvSpPr>
            <p:nvPr/>
          </p:nvSpPr>
          <p:spPr bwMode="auto">
            <a:xfrm>
              <a:off x="949" y="1715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5" name="Text Box 67"/>
            <p:cNvSpPr txBox="1">
              <a:spLocks noChangeAspect="1" noChangeArrowheads="1"/>
            </p:cNvSpPr>
            <p:nvPr/>
          </p:nvSpPr>
          <p:spPr bwMode="auto">
            <a:xfrm>
              <a:off x="949" y="1193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6" name="Text Box 68"/>
            <p:cNvSpPr txBox="1">
              <a:spLocks noChangeAspect="1" noChangeArrowheads="1"/>
            </p:cNvSpPr>
            <p:nvPr/>
          </p:nvSpPr>
          <p:spPr bwMode="auto">
            <a:xfrm>
              <a:off x="949" y="2234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7" name="Text Box 69"/>
            <p:cNvSpPr txBox="1">
              <a:spLocks noChangeAspect="1" noChangeArrowheads="1"/>
            </p:cNvSpPr>
            <p:nvPr/>
          </p:nvSpPr>
          <p:spPr bwMode="auto">
            <a:xfrm>
              <a:off x="949" y="2740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8" name="Text Box 70"/>
            <p:cNvSpPr txBox="1">
              <a:spLocks noChangeAspect="1" noChangeArrowheads="1"/>
            </p:cNvSpPr>
            <p:nvPr/>
          </p:nvSpPr>
          <p:spPr bwMode="auto">
            <a:xfrm>
              <a:off x="949" y="3297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9" name="Text Box 71"/>
            <p:cNvSpPr txBox="1">
              <a:spLocks noChangeAspect="1" noChangeArrowheads="1"/>
            </p:cNvSpPr>
            <p:nvPr/>
          </p:nvSpPr>
          <p:spPr bwMode="auto">
            <a:xfrm>
              <a:off x="1176" y="3405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0" name="Text Box 72"/>
            <p:cNvSpPr txBox="1">
              <a:spLocks noChangeAspect="1" noChangeArrowheads="1"/>
            </p:cNvSpPr>
            <p:nvPr/>
          </p:nvSpPr>
          <p:spPr bwMode="auto">
            <a:xfrm>
              <a:off x="2146" y="3405"/>
              <a:ext cx="384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1" name="Text Box 73"/>
            <p:cNvSpPr txBox="1">
              <a:spLocks noChangeAspect="1" noChangeArrowheads="1"/>
            </p:cNvSpPr>
            <p:nvPr/>
          </p:nvSpPr>
          <p:spPr bwMode="auto">
            <a:xfrm>
              <a:off x="3131" y="3405"/>
              <a:ext cx="384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2" name="Text Box 74"/>
            <p:cNvSpPr txBox="1">
              <a:spLocks noChangeAspect="1" noChangeArrowheads="1"/>
            </p:cNvSpPr>
            <p:nvPr/>
          </p:nvSpPr>
          <p:spPr bwMode="auto">
            <a:xfrm>
              <a:off x="4090" y="3405"/>
              <a:ext cx="38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3" name="Text Box 75"/>
            <p:cNvSpPr txBox="1">
              <a:spLocks noChangeAspect="1" noChangeArrowheads="1"/>
            </p:cNvSpPr>
            <p:nvPr/>
          </p:nvSpPr>
          <p:spPr bwMode="auto">
            <a:xfrm>
              <a:off x="2238" y="3587"/>
              <a:ext cx="1578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8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  <a:endPara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4" name="Freeform 76"/>
            <p:cNvSpPr>
              <a:spLocks noChangeAspect="1"/>
            </p:cNvSpPr>
            <p:nvPr/>
          </p:nvSpPr>
          <p:spPr bwMode="auto">
            <a:xfrm>
              <a:off x="1804" y="1291"/>
              <a:ext cx="1975" cy="1548"/>
            </a:xfrm>
            <a:custGeom>
              <a:avLst/>
              <a:gdLst/>
              <a:ahLst/>
              <a:cxnLst>
                <a:cxn ang="0">
                  <a:pos x="0" y="1289"/>
                </a:cxn>
                <a:cxn ang="0">
                  <a:pos x="1646" y="0"/>
                </a:cxn>
              </a:cxnLst>
              <a:rect l="0" t="0" r="r" b="b"/>
              <a:pathLst>
                <a:path w="1646" h="1289">
                  <a:moveTo>
                    <a:pt x="0" y="1289"/>
                  </a:moveTo>
                  <a:lnTo>
                    <a:pt x="1646" y="0"/>
                  </a:lnTo>
                </a:path>
              </a:pathLst>
            </a:custGeom>
            <a:solidFill>
              <a:srgbClr val="FFFFFF"/>
            </a:solidFill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85" name="Text Box 84"/>
          <p:cNvSpPr txBox="1">
            <a:spLocks noChangeArrowheads="1"/>
          </p:cNvSpPr>
          <p:nvPr/>
        </p:nvSpPr>
        <p:spPr bwMode="auto">
          <a:xfrm>
            <a:off x="0" y="5766900"/>
            <a:ext cx="9144000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 = FeO + Fe</a:t>
            </a:r>
            <a:r>
              <a:rPr lang="en-GB" sz="4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4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*0.8998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0" name="Text Box 77"/>
          <p:cNvSpPr txBox="1">
            <a:spLocks noChangeAspect="1" noChangeArrowheads="1"/>
          </p:cNvSpPr>
          <p:nvPr/>
        </p:nvSpPr>
        <p:spPr bwMode="auto">
          <a:xfrm>
            <a:off x="3259456" y="4209004"/>
            <a:ext cx="2893694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</a:t>
            </a:r>
            <a:r>
              <a:rPr lang="en-GB" sz="20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Series</a:t>
            </a:r>
            <a:endParaRPr lang="en-GB" sz="28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1" name="Text Box 78"/>
          <p:cNvSpPr txBox="1">
            <a:spLocks noChangeAspect="1" noChangeArrowheads="1"/>
          </p:cNvSpPr>
          <p:nvPr/>
        </p:nvSpPr>
        <p:spPr bwMode="auto">
          <a:xfrm>
            <a:off x="898283" y="977170"/>
            <a:ext cx="313848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Series</a:t>
            </a:r>
            <a:endParaRPr lang="en-GB" sz="28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0" grpId="0"/>
      <p:bldP spid="8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02" name="Rectangle 6"/>
          <p:cNvSpPr>
            <a:spLocks noChangeArrowheads="1"/>
          </p:cNvSpPr>
          <p:nvPr/>
        </p:nvSpPr>
        <p:spPr bwMode="auto">
          <a:xfrm>
            <a:off x="0" y="0"/>
            <a:ext cx="9144000" cy="176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Before starting any discussion on the origin of igneous rocks we must be able to classify them.	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36903" name="Rectangle 7"/>
          <p:cNvSpPr>
            <a:spLocks noChangeArrowheads="1"/>
          </p:cNvSpPr>
          <p:nvPr/>
        </p:nvSpPr>
        <p:spPr bwMode="auto">
          <a:xfrm>
            <a:off x="0" y="1624013"/>
            <a:ext cx="9144000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How can we classify an igneous rock?</a:t>
            </a:r>
            <a:endParaRPr lang="en-GB" sz="3200"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36905" name="Rectangle 9"/>
          <p:cNvSpPr>
            <a:spLocks noChangeArrowheads="1"/>
          </p:cNvSpPr>
          <p:nvPr/>
        </p:nvSpPr>
        <p:spPr bwMode="auto">
          <a:xfrm>
            <a:off x="0" y="2416175"/>
            <a:ext cx="9144000" cy="281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 u="sng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For the silicatic rocks we use:</a:t>
            </a: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000" dirty="0" smtClean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2000" dirty="0" smtClean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TAS</a:t>
            </a:r>
            <a:r>
              <a:rPr lang="en-GB" sz="4400" dirty="0" smtClean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Diagram (Total Alkali vs. Silica)</a:t>
            </a:r>
            <a:b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Double Triangle of</a:t>
            </a:r>
            <a:r>
              <a:rPr lang="en-GB" sz="4400" dirty="0" smtClean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Streckeisen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6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6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6902" grpId="0"/>
      <p:bldP spid="336903" grpId="0"/>
      <p:bldP spid="336905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1" name="Grafico 80"/>
          <p:cNvGraphicFramePr/>
          <p:nvPr/>
        </p:nvGraphicFramePr>
        <p:xfrm>
          <a:off x="-108521" y="527538"/>
          <a:ext cx="6825843" cy="52284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6290" name="Text Box 2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4683" y="656495"/>
            <a:ext cx="6299200" cy="5146677"/>
            <a:chOff x="659" y="672"/>
            <a:chExt cx="3968" cy="3242"/>
          </a:xfrm>
          <a:effectLst/>
        </p:grpSpPr>
        <p:sp>
          <p:nvSpPr>
            <p:cNvPr id="396292" name="Rectangle 4"/>
            <p:cNvSpPr>
              <a:spLocks noChangeAspect="1" noChangeArrowheads="1"/>
            </p:cNvSpPr>
            <p:nvPr/>
          </p:nvSpPr>
          <p:spPr bwMode="auto">
            <a:xfrm>
              <a:off x="1171" y="786"/>
              <a:ext cx="3455" cy="2606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3" name="Freeform 5"/>
            <p:cNvSpPr>
              <a:spLocks noChangeAspect="1"/>
            </p:cNvSpPr>
            <p:nvPr/>
          </p:nvSpPr>
          <p:spPr bwMode="auto">
            <a:xfrm>
              <a:off x="1171" y="786"/>
              <a:ext cx="1" cy="2606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4" name="Line 6"/>
            <p:cNvSpPr>
              <a:spLocks noChangeAspect="1" noChangeShapeType="1"/>
            </p:cNvSpPr>
            <p:nvPr/>
          </p:nvSpPr>
          <p:spPr bwMode="auto">
            <a:xfrm>
              <a:off x="1361" y="786"/>
              <a:ext cx="2" cy="4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5" name="Line 7"/>
            <p:cNvSpPr>
              <a:spLocks noChangeAspect="1" noChangeShapeType="1"/>
            </p:cNvSpPr>
            <p:nvPr/>
          </p:nvSpPr>
          <p:spPr bwMode="auto">
            <a:xfrm flipV="1">
              <a:off x="1171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6" name="Line 8"/>
            <p:cNvSpPr>
              <a:spLocks noChangeAspect="1" noChangeShapeType="1"/>
            </p:cNvSpPr>
            <p:nvPr/>
          </p:nvSpPr>
          <p:spPr bwMode="auto">
            <a:xfrm flipV="1">
              <a:off x="1361" y="3349"/>
              <a:ext cx="2" cy="4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7" name="Line 9"/>
            <p:cNvSpPr>
              <a:spLocks noChangeAspect="1" noChangeShapeType="1"/>
            </p:cNvSpPr>
            <p:nvPr/>
          </p:nvSpPr>
          <p:spPr bwMode="auto">
            <a:xfrm flipV="1">
              <a:off x="1553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8" name="Line 10"/>
            <p:cNvSpPr>
              <a:spLocks noChangeAspect="1" noChangeShapeType="1"/>
            </p:cNvSpPr>
            <p:nvPr/>
          </p:nvSpPr>
          <p:spPr bwMode="auto">
            <a:xfrm>
              <a:off x="1553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9" name="Line 11"/>
            <p:cNvSpPr>
              <a:spLocks noChangeAspect="1" noChangeShapeType="1"/>
            </p:cNvSpPr>
            <p:nvPr/>
          </p:nvSpPr>
          <p:spPr bwMode="auto">
            <a:xfrm flipV="1">
              <a:off x="1746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0" name="Line 12"/>
            <p:cNvSpPr>
              <a:spLocks noChangeAspect="1" noChangeShapeType="1"/>
            </p:cNvSpPr>
            <p:nvPr/>
          </p:nvSpPr>
          <p:spPr bwMode="auto">
            <a:xfrm>
              <a:off x="1746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1" name="Line 13"/>
            <p:cNvSpPr>
              <a:spLocks noChangeAspect="1" noChangeShapeType="1"/>
            </p:cNvSpPr>
            <p:nvPr/>
          </p:nvSpPr>
          <p:spPr bwMode="auto">
            <a:xfrm flipV="1">
              <a:off x="1938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2" name="Line 14"/>
            <p:cNvSpPr>
              <a:spLocks noChangeAspect="1" noChangeShapeType="1"/>
            </p:cNvSpPr>
            <p:nvPr/>
          </p:nvSpPr>
          <p:spPr bwMode="auto">
            <a:xfrm>
              <a:off x="1938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3" name="Line 15"/>
            <p:cNvSpPr>
              <a:spLocks noChangeAspect="1" noChangeShapeType="1"/>
            </p:cNvSpPr>
            <p:nvPr/>
          </p:nvSpPr>
          <p:spPr bwMode="auto">
            <a:xfrm flipV="1">
              <a:off x="2128" y="3363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4" name="Line 16"/>
            <p:cNvSpPr>
              <a:spLocks noChangeAspect="1" noChangeShapeType="1"/>
            </p:cNvSpPr>
            <p:nvPr/>
          </p:nvSpPr>
          <p:spPr bwMode="auto">
            <a:xfrm>
              <a:off x="2128" y="786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5" name="Line 17"/>
            <p:cNvSpPr>
              <a:spLocks noChangeAspect="1" noChangeShapeType="1"/>
            </p:cNvSpPr>
            <p:nvPr/>
          </p:nvSpPr>
          <p:spPr bwMode="auto">
            <a:xfrm flipV="1">
              <a:off x="2321" y="3349"/>
              <a:ext cx="2" cy="4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6" name="Line 18"/>
            <p:cNvSpPr>
              <a:spLocks noChangeAspect="1" noChangeShapeType="1"/>
            </p:cNvSpPr>
            <p:nvPr/>
          </p:nvSpPr>
          <p:spPr bwMode="auto">
            <a:xfrm>
              <a:off x="2321" y="786"/>
              <a:ext cx="2" cy="4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7" name="Line 19"/>
            <p:cNvSpPr>
              <a:spLocks noChangeAspect="1" noChangeShapeType="1"/>
            </p:cNvSpPr>
            <p:nvPr/>
          </p:nvSpPr>
          <p:spPr bwMode="auto">
            <a:xfrm flipV="1">
              <a:off x="2513" y="3363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8" name="Line 20"/>
            <p:cNvSpPr>
              <a:spLocks noChangeAspect="1" noChangeShapeType="1"/>
            </p:cNvSpPr>
            <p:nvPr/>
          </p:nvSpPr>
          <p:spPr bwMode="auto">
            <a:xfrm>
              <a:off x="2513" y="786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9" name="Line 21"/>
            <p:cNvSpPr>
              <a:spLocks noChangeAspect="1" noChangeShapeType="1"/>
            </p:cNvSpPr>
            <p:nvPr/>
          </p:nvSpPr>
          <p:spPr bwMode="auto">
            <a:xfrm flipV="1">
              <a:off x="2706" y="3363"/>
              <a:ext cx="3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0" name="Line 22"/>
            <p:cNvSpPr>
              <a:spLocks noChangeAspect="1" noChangeShapeType="1"/>
            </p:cNvSpPr>
            <p:nvPr/>
          </p:nvSpPr>
          <p:spPr bwMode="auto">
            <a:xfrm>
              <a:off x="2706" y="786"/>
              <a:ext cx="3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1" name="Line 23"/>
            <p:cNvSpPr>
              <a:spLocks noChangeAspect="1" noChangeShapeType="1"/>
            </p:cNvSpPr>
            <p:nvPr/>
          </p:nvSpPr>
          <p:spPr bwMode="auto">
            <a:xfrm flipV="1">
              <a:off x="2898" y="3363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2" name="Line 24"/>
            <p:cNvSpPr>
              <a:spLocks noChangeAspect="1" noChangeShapeType="1"/>
            </p:cNvSpPr>
            <p:nvPr/>
          </p:nvSpPr>
          <p:spPr bwMode="auto">
            <a:xfrm>
              <a:off x="2898" y="786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3" name="Line 25"/>
            <p:cNvSpPr>
              <a:spLocks noChangeAspect="1" noChangeShapeType="1"/>
            </p:cNvSpPr>
            <p:nvPr/>
          </p:nvSpPr>
          <p:spPr bwMode="auto">
            <a:xfrm flipV="1">
              <a:off x="3089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4" name="Line 26"/>
            <p:cNvSpPr>
              <a:spLocks noChangeAspect="1" noChangeShapeType="1"/>
            </p:cNvSpPr>
            <p:nvPr/>
          </p:nvSpPr>
          <p:spPr bwMode="auto">
            <a:xfrm>
              <a:off x="3089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5" name="Line 27"/>
            <p:cNvSpPr>
              <a:spLocks noChangeAspect="1" noChangeShapeType="1"/>
            </p:cNvSpPr>
            <p:nvPr/>
          </p:nvSpPr>
          <p:spPr bwMode="auto">
            <a:xfrm flipV="1">
              <a:off x="3282" y="3349"/>
              <a:ext cx="2" cy="4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6" name="Line 28"/>
            <p:cNvSpPr>
              <a:spLocks noChangeAspect="1" noChangeShapeType="1"/>
            </p:cNvSpPr>
            <p:nvPr/>
          </p:nvSpPr>
          <p:spPr bwMode="auto">
            <a:xfrm>
              <a:off x="3282" y="786"/>
              <a:ext cx="2" cy="4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7" name="Line 29"/>
            <p:cNvSpPr>
              <a:spLocks noChangeAspect="1" noChangeShapeType="1"/>
            </p:cNvSpPr>
            <p:nvPr/>
          </p:nvSpPr>
          <p:spPr bwMode="auto">
            <a:xfrm flipV="1">
              <a:off x="3473" y="3363"/>
              <a:ext cx="3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8" name="Line 30"/>
            <p:cNvSpPr>
              <a:spLocks noChangeAspect="1" noChangeShapeType="1"/>
            </p:cNvSpPr>
            <p:nvPr/>
          </p:nvSpPr>
          <p:spPr bwMode="auto">
            <a:xfrm>
              <a:off x="3473" y="786"/>
              <a:ext cx="3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9" name="Line 31"/>
            <p:cNvSpPr>
              <a:spLocks noChangeAspect="1" noChangeShapeType="1"/>
            </p:cNvSpPr>
            <p:nvPr/>
          </p:nvSpPr>
          <p:spPr bwMode="auto">
            <a:xfrm flipV="1">
              <a:off x="3667" y="3363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0" name="Line 32"/>
            <p:cNvSpPr>
              <a:spLocks noChangeAspect="1" noChangeShapeType="1"/>
            </p:cNvSpPr>
            <p:nvPr/>
          </p:nvSpPr>
          <p:spPr bwMode="auto">
            <a:xfrm>
              <a:off x="3667" y="786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1" name="Line 33"/>
            <p:cNvSpPr>
              <a:spLocks noChangeAspect="1" noChangeShapeType="1"/>
            </p:cNvSpPr>
            <p:nvPr/>
          </p:nvSpPr>
          <p:spPr bwMode="auto">
            <a:xfrm flipV="1">
              <a:off x="3858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2" name="Line 34"/>
            <p:cNvSpPr>
              <a:spLocks noChangeAspect="1" noChangeShapeType="1"/>
            </p:cNvSpPr>
            <p:nvPr/>
          </p:nvSpPr>
          <p:spPr bwMode="auto">
            <a:xfrm>
              <a:off x="3858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3" name="Line 35"/>
            <p:cNvSpPr>
              <a:spLocks noChangeAspect="1" noChangeShapeType="1"/>
            </p:cNvSpPr>
            <p:nvPr/>
          </p:nvSpPr>
          <p:spPr bwMode="auto">
            <a:xfrm flipV="1">
              <a:off x="4050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4" name="Line 36"/>
            <p:cNvSpPr>
              <a:spLocks noChangeAspect="1" noChangeShapeType="1"/>
            </p:cNvSpPr>
            <p:nvPr/>
          </p:nvSpPr>
          <p:spPr bwMode="auto">
            <a:xfrm>
              <a:off x="4050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5" name="Line 37"/>
            <p:cNvSpPr>
              <a:spLocks noChangeAspect="1" noChangeShapeType="1"/>
            </p:cNvSpPr>
            <p:nvPr/>
          </p:nvSpPr>
          <p:spPr bwMode="auto">
            <a:xfrm flipV="1">
              <a:off x="4240" y="3349"/>
              <a:ext cx="3" cy="4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6" name="Line 38"/>
            <p:cNvSpPr>
              <a:spLocks noChangeAspect="1" noChangeShapeType="1"/>
            </p:cNvSpPr>
            <p:nvPr/>
          </p:nvSpPr>
          <p:spPr bwMode="auto">
            <a:xfrm>
              <a:off x="4240" y="786"/>
              <a:ext cx="3" cy="4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7" name="Line 39"/>
            <p:cNvSpPr>
              <a:spLocks noChangeAspect="1" noChangeShapeType="1"/>
            </p:cNvSpPr>
            <p:nvPr/>
          </p:nvSpPr>
          <p:spPr bwMode="auto">
            <a:xfrm flipV="1">
              <a:off x="4434" y="3363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8" name="Line 40"/>
            <p:cNvSpPr>
              <a:spLocks noChangeAspect="1" noChangeShapeType="1"/>
            </p:cNvSpPr>
            <p:nvPr/>
          </p:nvSpPr>
          <p:spPr bwMode="auto">
            <a:xfrm>
              <a:off x="4434" y="786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9" name="Line 41"/>
            <p:cNvSpPr>
              <a:spLocks noChangeAspect="1" noChangeShapeType="1"/>
            </p:cNvSpPr>
            <p:nvPr/>
          </p:nvSpPr>
          <p:spPr bwMode="auto">
            <a:xfrm flipV="1">
              <a:off x="4626" y="3363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0" name="Line 42"/>
            <p:cNvSpPr>
              <a:spLocks noChangeAspect="1" noChangeShapeType="1"/>
            </p:cNvSpPr>
            <p:nvPr/>
          </p:nvSpPr>
          <p:spPr bwMode="auto">
            <a:xfrm>
              <a:off x="4626" y="786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1" name="Line 43"/>
            <p:cNvSpPr>
              <a:spLocks noChangeAspect="1" noChangeShapeType="1"/>
            </p:cNvSpPr>
            <p:nvPr/>
          </p:nvSpPr>
          <p:spPr bwMode="auto">
            <a:xfrm>
              <a:off x="1171" y="3392"/>
              <a:ext cx="7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2" name="Line 44"/>
            <p:cNvSpPr>
              <a:spLocks noChangeAspect="1" noChangeShapeType="1"/>
            </p:cNvSpPr>
            <p:nvPr/>
          </p:nvSpPr>
          <p:spPr bwMode="auto">
            <a:xfrm flipH="1">
              <a:off x="4551" y="3392"/>
              <a:ext cx="7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3" name="Line 45"/>
            <p:cNvSpPr>
              <a:spLocks noChangeAspect="1" noChangeShapeType="1"/>
            </p:cNvSpPr>
            <p:nvPr/>
          </p:nvSpPr>
          <p:spPr bwMode="auto">
            <a:xfrm>
              <a:off x="1171" y="3131"/>
              <a:ext cx="23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4" name="Line 46"/>
            <p:cNvSpPr>
              <a:spLocks noChangeAspect="1" noChangeShapeType="1"/>
            </p:cNvSpPr>
            <p:nvPr/>
          </p:nvSpPr>
          <p:spPr bwMode="auto">
            <a:xfrm flipH="1">
              <a:off x="4605" y="3131"/>
              <a:ext cx="21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5" name="Line 47"/>
            <p:cNvSpPr>
              <a:spLocks noChangeAspect="1" noChangeShapeType="1"/>
            </p:cNvSpPr>
            <p:nvPr/>
          </p:nvSpPr>
          <p:spPr bwMode="auto">
            <a:xfrm>
              <a:off x="1171" y="2871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6" name="Line 48"/>
            <p:cNvSpPr>
              <a:spLocks noChangeAspect="1" noChangeShapeType="1"/>
            </p:cNvSpPr>
            <p:nvPr/>
          </p:nvSpPr>
          <p:spPr bwMode="auto">
            <a:xfrm flipH="1">
              <a:off x="4596" y="2871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7" name="Line 49"/>
            <p:cNvSpPr>
              <a:spLocks noChangeAspect="1" noChangeShapeType="1"/>
            </p:cNvSpPr>
            <p:nvPr/>
          </p:nvSpPr>
          <p:spPr bwMode="auto">
            <a:xfrm>
              <a:off x="1171" y="2610"/>
              <a:ext cx="23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8" name="Line 50"/>
            <p:cNvSpPr>
              <a:spLocks noChangeAspect="1" noChangeShapeType="1"/>
            </p:cNvSpPr>
            <p:nvPr/>
          </p:nvSpPr>
          <p:spPr bwMode="auto">
            <a:xfrm flipH="1">
              <a:off x="4605" y="2610"/>
              <a:ext cx="21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9" name="Line 51"/>
            <p:cNvSpPr>
              <a:spLocks noChangeAspect="1" noChangeShapeType="1"/>
            </p:cNvSpPr>
            <p:nvPr/>
          </p:nvSpPr>
          <p:spPr bwMode="auto">
            <a:xfrm>
              <a:off x="1171" y="2350"/>
              <a:ext cx="30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0" name="Line 52"/>
            <p:cNvSpPr>
              <a:spLocks noChangeAspect="1" noChangeShapeType="1"/>
            </p:cNvSpPr>
            <p:nvPr/>
          </p:nvSpPr>
          <p:spPr bwMode="auto">
            <a:xfrm flipH="1">
              <a:off x="4596" y="2350"/>
              <a:ext cx="30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1" name="Line 53"/>
            <p:cNvSpPr>
              <a:spLocks noChangeAspect="1" noChangeShapeType="1"/>
            </p:cNvSpPr>
            <p:nvPr/>
          </p:nvSpPr>
          <p:spPr bwMode="auto">
            <a:xfrm>
              <a:off x="1171" y="2091"/>
              <a:ext cx="2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2" name="Line 54"/>
            <p:cNvSpPr>
              <a:spLocks noChangeAspect="1" noChangeShapeType="1"/>
            </p:cNvSpPr>
            <p:nvPr/>
          </p:nvSpPr>
          <p:spPr bwMode="auto">
            <a:xfrm flipH="1">
              <a:off x="4605" y="2091"/>
              <a:ext cx="21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3" name="Line 55"/>
            <p:cNvSpPr>
              <a:spLocks noChangeAspect="1" noChangeShapeType="1"/>
            </p:cNvSpPr>
            <p:nvPr/>
          </p:nvSpPr>
          <p:spPr bwMode="auto">
            <a:xfrm>
              <a:off x="1171" y="1830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4" name="Line 56"/>
            <p:cNvSpPr>
              <a:spLocks noChangeAspect="1" noChangeShapeType="1"/>
            </p:cNvSpPr>
            <p:nvPr/>
          </p:nvSpPr>
          <p:spPr bwMode="auto">
            <a:xfrm flipH="1">
              <a:off x="4596" y="1830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5" name="Line 57"/>
            <p:cNvSpPr>
              <a:spLocks noChangeAspect="1" noChangeShapeType="1"/>
            </p:cNvSpPr>
            <p:nvPr/>
          </p:nvSpPr>
          <p:spPr bwMode="auto">
            <a:xfrm>
              <a:off x="1171" y="1570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6" name="Line 58"/>
            <p:cNvSpPr>
              <a:spLocks noChangeAspect="1" noChangeShapeType="1"/>
            </p:cNvSpPr>
            <p:nvPr/>
          </p:nvSpPr>
          <p:spPr bwMode="auto">
            <a:xfrm flipH="1">
              <a:off x="4605" y="1570"/>
              <a:ext cx="2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7" name="Line 59"/>
            <p:cNvSpPr>
              <a:spLocks noChangeAspect="1" noChangeShapeType="1"/>
            </p:cNvSpPr>
            <p:nvPr/>
          </p:nvSpPr>
          <p:spPr bwMode="auto">
            <a:xfrm>
              <a:off x="1171" y="1308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8" name="Line 60"/>
            <p:cNvSpPr>
              <a:spLocks noChangeAspect="1" noChangeShapeType="1"/>
            </p:cNvSpPr>
            <p:nvPr/>
          </p:nvSpPr>
          <p:spPr bwMode="auto">
            <a:xfrm flipH="1">
              <a:off x="4596" y="1308"/>
              <a:ext cx="3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9" name="Line 61"/>
            <p:cNvSpPr>
              <a:spLocks noChangeAspect="1" noChangeShapeType="1"/>
            </p:cNvSpPr>
            <p:nvPr/>
          </p:nvSpPr>
          <p:spPr bwMode="auto">
            <a:xfrm>
              <a:off x="1171" y="1049"/>
              <a:ext cx="2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0" name="Line 62"/>
            <p:cNvSpPr>
              <a:spLocks noChangeAspect="1" noChangeShapeType="1"/>
            </p:cNvSpPr>
            <p:nvPr/>
          </p:nvSpPr>
          <p:spPr bwMode="auto">
            <a:xfrm flipH="1">
              <a:off x="4605" y="1049"/>
              <a:ext cx="21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1" name="Line 63"/>
            <p:cNvSpPr>
              <a:spLocks noChangeAspect="1" noChangeShapeType="1"/>
            </p:cNvSpPr>
            <p:nvPr/>
          </p:nvSpPr>
          <p:spPr bwMode="auto">
            <a:xfrm flipH="1">
              <a:off x="4581" y="786"/>
              <a:ext cx="4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2" name="Text Box 64"/>
            <p:cNvSpPr txBox="1">
              <a:spLocks noChangeAspect="1" noChangeArrowheads="1"/>
            </p:cNvSpPr>
            <p:nvPr/>
          </p:nvSpPr>
          <p:spPr bwMode="auto">
            <a:xfrm rot="16200000">
              <a:off x="141" y="2033"/>
              <a:ext cx="1363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FeO*/MgO</a:t>
              </a:r>
              <a:endPara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3" name="Text Box 65"/>
            <p:cNvSpPr txBox="1">
              <a:spLocks noChangeAspect="1" noChangeArrowheads="1"/>
            </p:cNvSpPr>
            <p:nvPr/>
          </p:nvSpPr>
          <p:spPr bwMode="auto">
            <a:xfrm>
              <a:off x="949" y="672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4" name="Text Box 66"/>
            <p:cNvSpPr txBox="1">
              <a:spLocks noChangeAspect="1" noChangeArrowheads="1"/>
            </p:cNvSpPr>
            <p:nvPr/>
          </p:nvSpPr>
          <p:spPr bwMode="auto">
            <a:xfrm>
              <a:off x="949" y="1715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5" name="Text Box 67"/>
            <p:cNvSpPr txBox="1">
              <a:spLocks noChangeAspect="1" noChangeArrowheads="1"/>
            </p:cNvSpPr>
            <p:nvPr/>
          </p:nvSpPr>
          <p:spPr bwMode="auto">
            <a:xfrm>
              <a:off x="949" y="1193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6" name="Text Box 68"/>
            <p:cNvSpPr txBox="1">
              <a:spLocks noChangeAspect="1" noChangeArrowheads="1"/>
            </p:cNvSpPr>
            <p:nvPr/>
          </p:nvSpPr>
          <p:spPr bwMode="auto">
            <a:xfrm>
              <a:off x="949" y="2234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7" name="Text Box 69"/>
            <p:cNvSpPr txBox="1">
              <a:spLocks noChangeAspect="1" noChangeArrowheads="1"/>
            </p:cNvSpPr>
            <p:nvPr/>
          </p:nvSpPr>
          <p:spPr bwMode="auto">
            <a:xfrm>
              <a:off x="949" y="2740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8" name="Text Box 70"/>
            <p:cNvSpPr txBox="1">
              <a:spLocks noChangeAspect="1" noChangeArrowheads="1"/>
            </p:cNvSpPr>
            <p:nvPr/>
          </p:nvSpPr>
          <p:spPr bwMode="auto">
            <a:xfrm>
              <a:off x="949" y="3297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9" name="Text Box 71"/>
            <p:cNvSpPr txBox="1">
              <a:spLocks noChangeAspect="1" noChangeArrowheads="1"/>
            </p:cNvSpPr>
            <p:nvPr/>
          </p:nvSpPr>
          <p:spPr bwMode="auto">
            <a:xfrm>
              <a:off x="1176" y="3405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0" name="Text Box 72"/>
            <p:cNvSpPr txBox="1">
              <a:spLocks noChangeAspect="1" noChangeArrowheads="1"/>
            </p:cNvSpPr>
            <p:nvPr/>
          </p:nvSpPr>
          <p:spPr bwMode="auto">
            <a:xfrm>
              <a:off x="2146" y="3405"/>
              <a:ext cx="384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1" name="Text Box 73"/>
            <p:cNvSpPr txBox="1">
              <a:spLocks noChangeAspect="1" noChangeArrowheads="1"/>
            </p:cNvSpPr>
            <p:nvPr/>
          </p:nvSpPr>
          <p:spPr bwMode="auto">
            <a:xfrm>
              <a:off x="3131" y="3405"/>
              <a:ext cx="384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2" name="Text Box 74"/>
            <p:cNvSpPr txBox="1">
              <a:spLocks noChangeAspect="1" noChangeArrowheads="1"/>
            </p:cNvSpPr>
            <p:nvPr/>
          </p:nvSpPr>
          <p:spPr bwMode="auto">
            <a:xfrm>
              <a:off x="4090" y="3405"/>
              <a:ext cx="38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3" name="Text Box 75"/>
            <p:cNvSpPr txBox="1">
              <a:spLocks noChangeAspect="1" noChangeArrowheads="1"/>
            </p:cNvSpPr>
            <p:nvPr/>
          </p:nvSpPr>
          <p:spPr bwMode="auto">
            <a:xfrm>
              <a:off x="2238" y="3587"/>
              <a:ext cx="1578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8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  <a:endPara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4" name="Freeform 76"/>
            <p:cNvSpPr>
              <a:spLocks noChangeAspect="1"/>
            </p:cNvSpPr>
            <p:nvPr/>
          </p:nvSpPr>
          <p:spPr bwMode="auto">
            <a:xfrm>
              <a:off x="1804" y="1291"/>
              <a:ext cx="1975" cy="1548"/>
            </a:xfrm>
            <a:custGeom>
              <a:avLst/>
              <a:gdLst/>
              <a:ahLst/>
              <a:cxnLst>
                <a:cxn ang="0">
                  <a:pos x="0" y="1289"/>
                </a:cxn>
                <a:cxn ang="0">
                  <a:pos x="1646" y="0"/>
                </a:cxn>
              </a:cxnLst>
              <a:rect l="0" t="0" r="r" b="b"/>
              <a:pathLst>
                <a:path w="1646" h="1289">
                  <a:moveTo>
                    <a:pt x="0" y="1289"/>
                  </a:moveTo>
                  <a:lnTo>
                    <a:pt x="1646" y="0"/>
                  </a:lnTo>
                </a:path>
              </a:pathLst>
            </a:custGeom>
            <a:solidFill>
              <a:srgbClr val="FFFFFF"/>
            </a:solidFill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82" name="Text Box 84"/>
          <p:cNvSpPr txBox="1">
            <a:spLocks noChangeArrowheads="1"/>
          </p:cNvSpPr>
          <p:nvPr/>
        </p:nvSpPr>
        <p:spPr bwMode="auto">
          <a:xfrm>
            <a:off x="6275388" y="1494571"/>
            <a:ext cx="2883879" cy="92333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5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Iceland</a:t>
            </a:r>
            <a:endParaRPr lang="en-GB" sz="5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3" name="Text Box 77"/>
          <p:cNvSpPr txBox="1">
            <a:spLocks noChangeAspect="1" noChangeArrowheads="1"/>
          </p:cNvSpPr>
          <p:nvPr/>
        </p:nvSpPr>
        <p:spPr bwMode="auto">
          <a:xfrm>
            <a:off x="3259456" y="4209004"/>
            <a:ext cx="2893694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</a:t>
            </a:r>
            <a:r>
              <a:rPr lang="en-GB" sz="20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Series</a:t>
            </a:r>
            <a:endParaRPr lang="en-GB" sz="28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4" name="Text Box 78"/>
          <p:cNvSpPr txBox="1">
            <a:spLocks noChangeAspect="1" noChangeArrowheads="1"/>
          </p:cNvSpPr>
          <p:nvPr/>
        </p:nvSpPr>
        <p:spPr bwMode="auto">
          <a:xfrm>
            <a:off x="898283" y="977170"/>
            <a:ext cx="313848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Series</a:t>
            </a:r>
            <a:endParaRPr lang="en-GB" sz="28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6" name="Text Box 84"/>
          <p:cNvSpPr txBox="1">
            <a:spLocks noChangeArrowheads="1"/>
          </p:cNvSpPr>
          <p:nvPr/>
        </p:nvSpPr>
        <p:spPr bwMode="auto">
          <a:xfrm>
            <a:off x="0" y="5766900"/>
            <a:ext cx="9144000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 = FeO + Fe</a:t>
            </a:r>
            <a:r>
              <a:rPr lang="en-GB" sz="4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4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*0.8998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1" grpId="0">
        <p:bldAsOne/>
      </p:bldGraphic>
      <p:bldP spid="82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Text Box 2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85" name="Gruppo 84"/>
          <p:cNvGrpSpPr/>
          <p:nvPr/>
        </p:nvGrpSpPr>
        <p:grpSpPr>
          <a:xfrm>
            <a:off x="34437" y="656495"/>
            <a:ext cx="6299447" cy="5146066"/>
            <a:chOff x="374404" y="1066800"/>
            <a:chExt cx="6299447" cy="5146066"/>
          </a:xfrm>
        </p:grpSpPr>
        <p:sp>
          <p:nvSpPr>
            <p:cNvPr id="396292" name="Rectangle 4"/>
            <p:cNvSpPr>
              <a:spLocks noChangeAspect="1" noChangeArrowheads="1"/>
            </p:cNvSpPr>
            <p:nvPr/>
          </p:nvSpPr>
          <p:spPr bwMode="auto">
            <a:xfrm>
              <a:off x="1187450" y="1247775"/>
              <a:ext cx="5484813" cy="4137025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3" name="Freeform 5"/>
            <p:cNvSpPr>
              <a:spLocks noChangeAspect="1"/>
            </p:cNvSpPr>
            <p:nvPr/>
          </p:nvSpPr>
          <p:spPr bwMode="auto">
            <a:xfrm>
              <a:off x="1187450" y="1247775"/>
              <a:ext cx="1588" cy="4137025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4" name="Line 6"/>
            <p:cNvSpPr>
              <a:spLocks noChangeAspect="1" noChangeShapeType="1"/>
            </p:cNvSpPr>
            <p:nvPr/>
          </p:nvSpPr>
          <p:spPr bwMode="auto">
            <a:xfrm>
              <a:off x="1489075" y="1247775"/>
              <a:ext cx="3175" cy="730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5" name="Line 7"/>
            <p:cNvSpPr>
              <a:spLocks noChangeAspect="1" noChangeShapeType="1"/>
            </p:cNvSpPr>
            <p:nvPr/>
          </p:nvSpPr>
          <p:spPr bwMode="auto">
            <a:xfrm flipV="1">
              <a:off x="1187450" y="5338763"/>
              <a:ext cx="1588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6" name="Line 8"/>
            <p:cNvSpPr>
              <a:spLocks noChangeAspect="1" noChangeShapeType="1"/>
            </p:cNvSpPr>
            <p:nvPr/>
          </p:nvSpPr>
          <p:spPr bwMode="auto">
            <a:xfrm flipV="1">
              <a:off x="1489075" y="5316538"/>
              <a:ext cx="3175" cy="6826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7" name="Line 9"/>
            <p:cNvSpPr>
              <a:spLocks noChangeAspect="1" noChangeShapeType="1"/>
            </p:cNvSpPr>
            <p:nvPr/>
          </p:nvSpPr>
          <p:spPr bwMode="auto">
            <a:xfrm flipV="1">
              <a:off x="1793875" y="5338763"/>
              <a:ext cx="1588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8" name="Line 10"/>
            <p:cNvSpPr>
              <a:spLocks noChangeAspect="1" noChangeShapeType="1"/>
            </p:cNvSpPr>
            <p:nvPr/>
          </p:nvSpPr>
          <p:spPr bwMode="auto">
            <a:xfrm>
              <a:off x="1793875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9" name="Line 11"/>
            <p:cNvSpPr>
              <a:spLocks noChangeAspect="1" noChangeShapeType="1"/>
            </p:cNvSpPr>
            <p:nvPr/>
          </p:nvSpPr>
          <p:spPr bwMode="auto">
            <a:xfrm flipV="1">
              <a:off x="2100263" y="5338763"/>
              <a:ext cx="1588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0" name="Line 12"/>
            <p:cNvSpPr>
              <a:spLocks noChangeAspect="1" noChangeShapeType="1"/>
            </p:cNvSpPr>
            <p:nvPr/>
          </p:nvSpPr>
          <p:spPr bwMode="auto">
            <a:xfrm>
              <a:off x="2100263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1" name="Line 13"/>
            <p:cNvSpPr>
              <a:spLocks noChangeAspect="1" noChangeShapeType="1"/>
            </p:cNvSpPr>
            <p:nvPr/>
          </p:nvSpPr>
          <p:spPr bwMode="auto">
            <a:xfrm flipV="1">
              <a:off x="2405063" y="5338763"/>
              <a:ext cx="1588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2" name="Line 14"/>
            <p:cNvSpPr>
              <a:spLocks noChangeAspect="1" noChangeShapeType="1"/>
            </p:cNvSpPr>
            <p:nvPr/>
          </p:nvSpPr>
          <p:spPr bwMode="auto">
            <a:xfrm>
              <a:off x="2405063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3" name="Line 15"/>
            <p:cNvSpPr>
              <a:spLocks noChangeAspect="1" noChangeShapeType="1"/>
            </p:cNvSpPr>
            <p:nvPr/>
          </p:nvSpPr>
          <p:spPr bwMode="auto">
            <a:xfrm flipV="1">
              <a:off x="2706688" y="5338763"/>
              <a:ext cx="3175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4" name="Line 16"/>
            <p:cNvSpPr>
              <a:spLocks noChangeAspect="1" noChangeShapeType="1"/>
            </p:cNvSpPr>
            <p:nvPr/>
          </p:nvSpPr>
          <p:spPr bwMode="auto">
            <a:xfrm>
              <a:off x="2706688" y="1247775"/>
              <a:ext cx="3175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5" name="Line 17"/>
            <p:cNvSpPr>
              <a:spLocks noChangeAspect="1" noChangeShapeType="1"/>
            </p:cNvSpPr>
            <p:nvPr/>
          </p:nvSpPr>
          <p:spPr bwMode="auto">
            <a:xfrm flipV="1">
              <a:off x="3013075" y="5316538"/>
              <a:ext cx="3175" cy="6826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6" name="Line 18"/>
            <p:cNvSpPr>
              <a:spLocks noChangeAspect="1" noChangeShapeType="1"/>
            </p:cNvSpPr>
            <p:nvPr/>
          </p:nvSpPr>
          <p:spPr bwMode="auto">
            <a:xfrm>
              <a:off x="3013075" y="1247775"/>
              <a:ext cx="3175" cy="730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7" name="Line 19"/>
            <p:cNvSpPr>
              <a:spLocks noChangeAspect="1" noChangeShapeType="1"/>
            </p:cNvSpPr>
            <p:nvPr/>
          </p:nvSpPr>
          <p:spPr bwMode="auto">
            <a:xfrm flipV="1">
              <a:off x="3317875" y="5338763"/>
              <a:ext cx="3175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8" name="Line 20"/>
            <p:cNvSpPr>
              <a:spLocks noChangeAspect="1" noChangeShapeType="1"/>
            </p:cNvSpPr>
            <p:nvPr/>
          </p:nvSpPr>
          <p:spPr bwMode="auto">
            <a:xfrm>
              <a:off x="3317875" y="1247775"/>
              <a:ext cx="3175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9" name="Line 21"/>
            <p:cNvSpPr>
              <a:spLocks noChangeAspect="1" noChangeShapeType="1"/>
            </p:cNvSpPr>
            <p:nvPr/>
          </p:nvSpPr>
          <p:spPr bwMode="auto">
            <a:xfrm flipV="1">
              <a:off x="3624263" y="5338763"/>
              <a:ext cx="4763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0" name="Line 22"/>
            <p:cNvSpPr>
              <a:spLocks noChangeAspect="1" noChangeShapeType="1"/>
            </p:cNvSpPr>
            <p:nvPr/>
          </p:nvSpPr>
          <p:spPr bwMode="auto">
            <a:xfrm>
              <a:off x="3624263" y="1247775"/>
              <a:ext cx="4763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1" name="Line 23"/>
            <p:cNvSpPr>
              <a:spLocks noChangeAspect="1" noChangeShapeType="1"/>
            </p:cNvSpPr>
            <p:nvPr/>
          </p:nvSpPr>
          <p:spPr bwMode="auto">
            <a:xfrm flipV="1">
              <a:off x="3929063" y="5338763"/>
              <a:ext cx="3175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2" name="Line 24"/>
            <p:cNvSpPr>
              <a:spLocks noChangeAspect="1" noChangeShapeType="1"/>
            </p:cNvSpPr>
            <p:nvPr/>
          </p:nvSpPr>
          <p:spPr bwMode="auto">
            <a:xfrm>
              <a:off x="3929063" y="1247775"/>
              <a:ext cx="3175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3" name="Line 25"/>
            <p:cNvSpPr>
              <a:spLocks noChangeAspect="1" noChangeShapeType="1"/>
            </p:cNvSpPr>
            <p:nvPr/>
          </p:nvSpPr>
          <p:spPr bwMode="auto">
            <a:xfrm flipV="1">
              <a:off x="4232275" y="5338763"/>
              <a:ext cx="1588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4" name="Line 26"/>
            <p:cNvSpPr>
              <a:spLocks noChangeAspect="1" noChangeShapeType="1"/>
            </p:cNvSpPr>
            <p:nvPr/>
          </p:nvSpPr>
          <p:spPr bwMode="auto">
            <a:xfrm>
              <a:off x="4232275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5" name="Line 27"/>
            <p:cNvSpPr>
              <a:spLocks noChangeAspect="1" noChangeShapeType="1"/>
            </p:cNvSpPr>
            <p:nvPr/>
          </p:nvSpPr>
          <p:spPr bwMode="auto">
            <a:xfrm flipV="1">
              <a:off x="4538663" y="5316538"/>
              <a:ext cx="3175" cy="6826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6" name="Line 28"/>
            <p:cNvSpPr>
              <a:spLocks noChangeAspect="1" noChangeShapeType="1"/>
            </p:cNvSpPr>
            <p:nvPr/>
          </p:nvSpPr>
          <p:spPr bwMode="auto">
            <a:xfrm>
              <a:off x="4538663" y="1247775"/>
              <a:ext cx="3175" cy="730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7" name="Line 29"/>
            <p:cNvSpPr>
              <a:spLocks noChangeAspect="1" noChangeShapeType="1"/>
            </p:cNvSpPr>
            <p:nvPr/>
          </p:nvSpPr>
          <p:spPr bwMode="auto">
            <a:xfrm flipV="1">
              <a:off x="4841875" y="5338763"/>
              <a:ext cx="4763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8" name="Line 30"/>
            <p:cNvSpPr>
              <a:spLocks noChangeAspect="1" noChangeShapeType="1"/>
            </p:cNvSpPr>
            <p:nvPr/>
          </p:nvSpPr>
          <p:spPr bwMode="auto">
            <a:xfrm>
              <a:off x="4841875" y="1247775"/>
              <a:ext cx="4763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9" name="Line 31"/>
            <p:cNvSpPr>
              <a:spLocks noChangeAspect="1" noChangeShapeType="1"/>
            </p:cNvSpPr>
            <p:nvPr/>
          </p:nvSpPr>
          <p:spPr bwMode="auto">
            <a:xfrm flipV="1">
              <a:off x="5149850" y="5338763"/>
              <a:ext cx="3175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0" name="Line 32"/>
            <p:cNvSpPr>
              <a:spLocks noChangeAspect="1" noChangeShapeType="1"/>
            </p:cNvSpPr>
            <p:nvPr/>
          </p:nvSpPr>
          <p:spPr bwMode="auto">
            <a:xfrm>
              <a:off x="5149850" y="1247775"/>
              <a:ext cx="3175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1" name="Line 33"/>
            <p:cNvSpPr>
              <a:spLocks noChangeAspect="1" noChangeShapeType="1"/>
            </p:cNvSpPr>
            <p:nvPr/>
          </p:nvSpPr>
          <p:spPr bwMode="auto">
            <a:xfrm flipV="1">
              <a:off x="5453063" y="5338763"/>
              <a:ext cx="1588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2" name="Line 34"/>
            <p:cNvSpPr>
              <a:spLocks noChangeAspect="1" noChangeShapeType="1"/>
            </p:cNvSpPr>
            <p:nvPr/>
          </p:nvSpPr>
          <p:spPr bwMode="auto">
            <a:xfrm>
              <a:off x="5453063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3" name="Line 35"/>
            <p:cNvSpPr>
              <a:spLocks noChangeAspect="1" noChangeShapeType="1"/>
            </p:cNvSpPr>
            <p:nvPr/>
          </p:nvSpPr>
          <p:spPr bwMode="auto">
            <a:xfrm flipV="1">
              <a:off x="5757863" y="5338763"/>
              <a:ext cx="1588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4" name="Line 36"/>
            <p:cNvSpPr>
              <a:spLocks noChangeAspect="1" noChangeShapeType="1"/>
            </p:cNvSpPr>
            <p:nvPr/>
          </p:nvSpPr>
          <p:spPr bwMode="auto">
            <a:xfrm>
              <a:off x="5757863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5" name="Line 37"/>
            <p:cNvSpPr>
              <a:spLocks noChangeAspect="1" noChangeShapeType="1"/>
            </p:cNvSpPr>
            <p:nvPr/>
          </p:nvSpPr>
          <p:spPr bwMode="auto">
            <a:xfrm flipV="1">
              <a:off x="6059488" y="5316538"/>
              <a:ext cx="4763" cy="6826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6" name="Line 38"/>
            <p:cNvSpPr>
              <a:spLocks noChangeAspect="1" noChangeShapeType="1"/>
            </p:cNvSpPr>
            <p:nvPr/>
          </p:nvSpPr>
          <p:spPr bwMode="auto">
            <a:xfrm>
              <a:off x="6059488" y="1247775"/>
              <a:ext cx="4763" cy="730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7" name="Line 39"/>
            <p:cNvSpPr>
              <a:spLocks noChangeAspect="1" noChangeShapeType="1"/>
            </p:cNvSpPr>
            <p:nvPr/>
          </p:nvSpPr>
          <p:spPr bwMode="auto">
            <a:xfrm flipV="1">
              <a:off x="6367463" y="5338763"/>
              <a:ext cx="3175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8" name="Line 40"/>
            <p:cNvSpPr>
              <a:spLocks noChangeAspect="1" noChangeShapeType="1"/>
            </p:cNvSpPr>
            <p:nvPr/>
          </p:nvSpPr>
          <p:spPr bwMode="auto">
            <a:xfrm>
              <a:off x="6367463" y="1247775"/>
              <a:ext cx="3175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9" name="Line 41"/>
            <p:cNvSpPr>
              <a:spLocks noChangeAspect="1" noChangeShapeType="1"/>
            </p:cNvSpPr>
            <p:nvPr/>
          </p:nvSpPr>
          <p:spPr bwMode="auto">
            <a:xfrm flipV="1">
              <a:off x="6672263" y="5338763"/>
              <a:ext cx="1588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0" name="Line 42"/>
            <p:cNvSpPr>
              <a:spLocks noChangeAspect="1" noChangeShapeType="1"/>
            </p:cNvSpPr>
            <p:nvPr/>
          </p:nvSpPr>
          <p:spPr bwMode="auto">
            <a:xfrm>
              <a:off x="6672263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1" name="Line 43"/>
            <p:cNvSpPr>
              <a:spLocks noChangeAspect="1" noChangeShapeType="1"/>
            </p:cNvSpPr>
            <p:nvPr/>
          </p:nvSpPr>
          <p:spPr bwMode="auto">
            <a:xfrm>
              <a:off x="1187450" y="5384800"/>
              <a:ext cx="11747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2" name="Line 44"/>
            <p:cNvSpPr>
              <a:spLocks noChangeAspect="1" noChangeShapeType="1"/>
            </p:cNvSpPr>
            <p:nvPr/>
          </p:nvSpPr>
          <p:spPr bwMode="auto">
            <a:xfrm flipH="1">
              <a:off x="6553200" y="5384800"/>
              <a:ext cx="119063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3" name="Line 45"/>
            <p:cNvSpPr>
              <a:spLocks noChangeAspect="1" noChangeShapeType="1"/>
            </p:cNvSpPr>
            <p:nvPr/>
          </p:nvSpPr>
          <p:spPr bwMode="auto">
            <a:xfrm>
              <a:off x="1187450" y="4970463"/>
              <a:ext cx="36513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4" name="Line 46"/>
            <p:cNvSpPr>
              <a:spLocks noChangeAspect="1" noChangeShapeType="1"/>
            </p:cNvSpPr>
            <p:nvPr/>
          </p:nvSpPr>
          <p:spPr bwMode="auto">
            <a:xfrm flipH="1">
              <a:off x="6638925" y="4970463"/>
              <a:ext cx="33338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5" name="Line 47"/>
            <p:cNvSpPr>
              <a:spLocks noChangeAspect="1" noChangeShapeType="1"/>
            </p:cNvSpPr>
            <p:nvPr/>
          </p:nvSpPr>
          <p:spPr bwMode="auto">
            <a:xfrm>
              <a:off x="1187450" y="4557713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6" name="Line 48"/>
            <p:cNvSpPr>
              <a:spLocks noChangeAspect="1" noChangeShapeType="1"/>
            </p:cNvSpPr>
            <p:nvPr/>
          </p:nvSpPr>
          <p:spPr bwMode="auto">
            <a:xfrm flipH="1">
              <a:off x="6624638" y="4557713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7" name="Line 49"/>
            <p:cNvSpPr>
              <a:spLocks noChangeAspect="1" noChangeShapeType="1"/>
            </p:cNvSpPr>
            <p:nvPr/>
          </p:nvSpPr>
          <p:spPr bwMode="auto">
            <a:xfrm>
              <a:off x="1187450" y="4143375"/>
              <a:ext cx="36513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8" name="Line 50"/>
            <p:cNvSpPr>
              <a:spLocks noChangeAspect="1" noChangeShapeType="1"/>
            </p:cNvSpPr>
            <p:nvPr/>
          </p:nvSpPr>
          <p:spPr bwMode="auto">
            <a:xfrm flipH="1">
              <a:off x="6638925" y="4143375"/>
              <a:ext cx="33338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9" name="Line 51"/>
            <p:cNvSpPr>
              <a:spLocks noChangeAspect="1" noChangeShapeType="1"/>
            </p:cNvSpPr>
            <p:nvPr/>
          </p:nvSpPr>
          <p:spPr bwMode="auto">
            <a:xfrm>
              <a:off x="1187450" y="3730625"/>
              <a:ext cx="47625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0" name="Line 52"/>
            <p:cNvSpPr>
              <a:spLocks noChangeAspect="1" noChangeShapeType="1"/>
            </p:cNvSpPr>
            <p:nvPr/>
          </p:nvSpPr>
          <p:spPr bwMode="auto">
            <a:xfrm flipH="1">
              <a:off x="6624638" y="3730625"/>
              <a:ext cx="47625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1" name="Line 53"/>
            <p:cNvSpPr>
              <a:spLocks noChangeAspect="1" noChangeShapeType="1"/>
            </p:cNvSpPr>
            <p:nvPr/>
          </p:nvSpPr>
          <p:spPr bwMode="auto">
            <a:xfrm>
              <a:off x="1187450" y="3319463"/>
              <a:ext cx="3651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2" name="Line 54"/>
            <p:cNvSpPr>
              <a:spLocks noChangeAspect="1" noChangeShapeType="1"/>
            </p:cNvSpPr>
            <p:nvPr/>
          </p:nvSpPr>
          <p:spPr bwMode="auto">
            <a:xfrm flipH="1">
              <a:off x="6638925" y="3319463"/>
              <a:ext cx="33338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3" name="Line 55"/>
            <p:cNvSpPr>
              <a:spLocks noChangeAspect="1" noChangeShapeType="1"/>
            </p:cNvSpPr>
            <p:nvPr/>
          </p:nvSpPr>
          <p:spPr bwMode="auto">
            <a:xfrm>
              <a:off x="1187450" y="2905125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4" name="Line 56"/>
            <p:cNvSpPr>
              <a:spLocks noChangeAspect="1" noChangeShapeType="1"/>
            </p:cNvSpPr>
            <p:nvPr/>
          </p:nvSpPr>
          <p:spPr bwMode="auto">
            <a:xfrm flipH="1">
              <a:off x="6624638" y="2905125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5" name="Line 57"/>
            <p:cNvSpPr>
              <a:spLocks noChangeAspect="1" noChangeShapeType="1"/>
            </p:cNvSpPr>
            <p:nvPr/>
          </p:nvSpPr>
          <p:spPr bwMode="auto">
            <a:xfrm>
              <a:off x="1187450" y="2492375"/>
              <a:ext cx="36513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6" name="Line 58"/>
            <p:cNvSpPr>
              <a:spLocks noChangeAspect="1" noChangeShapeType="1"/>
            </p:cNvSpPr>
            <p:nvPr/>
          </p:nvSpPr>
          <p:spPr bwMode="auto">
            <a:xfrm flipH="1">
              <a:off x="6638925" y="2492375"/>
              <a:ext cx="33338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7" name="Line 59"/>
            <p:cNvSpPr>
              <a:spLocks noChangeAspect="1" noChangeShapeType="1"/>
            </p:cNvSpPr>
            <p:nvPr/>
          </p:nvSpPr>
          <p:spPr bwMode="auto">
            <a:xfrm>
              <a:off x="1187450" y="2076450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8" name="Line 60"/>
            <p:cNvSpPr>
              <a:spLocks noChangeAspect="1" noChangeShapeType="1"/>
            </p:cNvSpPr>
            <p:nvPr/>
          </p:nvSpPr>
          <p:spPr bwMode="auto">
            <a:xfrm flipH="1">
              <a:off x="6624638" y="2076450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9" name="Line 61"/>
            <p:cNvSpPr>
              <a:spLocks noChangeAspect="1" noChangeShapeType="1"/>
            </p:cNvSpPr>
            <p:nvPr/>
          </p:nvSpPr>
          <p:spPr bwMode="auto">
            <a:xfrm>
              <a:off x="1187450" y="1665288"/>
              <a:ext cx="3651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0" name="Line 62"/>
            <p:cNvSpPr>
              <a:spLocks noChangeAspect="1" noChangeShapeType="1"/>
            </p:cNvSpPr>
            <p:nvPr/>
          </p:nvSpPr>
          <p:spPr bwMode="auto">
            <a:xfrm flipH="1">
              <a:off x="6638925" y="1665288"/>
              <a:ext cx="33338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1" name="Line 63"/>
            <p:cNvSpPr>
              <a:spLocks noChangeAspect="1" noChangeShapeType="1"/>
            </p:cNvSpPr>
            <p:nvPr/>
          </p:nvSpPr>
          <p:spPr bwMode="auto">
            <a:xfrm flipH="1">
              <a:off x="6600825" y="1247775"/>
              <a:ext cx="71438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2" name="Text Box 64"/>
            <p:cNvSpPr txBox="1">
              <a:spLocks noChangeAspect="1" noChangeArrowheads="1"/>
            </p:cNvSpPr>
            <p:nvPr/>
          </p:nvSpPr>
          <p:spPr bwMode="auto">
            <a:xfrm rot="16200000">
              <a:off x="-447921" y="3227752"/>
              <a:ext cx="2163763" cy="5191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FeO*/MgO</a:t>
              </a:r>
              <a:endPara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3" name="Text Box 65"/>
            <p:cNvSpPr txBox="1">
              <a:spLocks noChangeAspect="1" noChangeArrowheads="1"/>
            </p:cNvSpPr>
            <p:nvPr/>
          </p:nvSpPr>
          <p:spPr bwMode="auto">
            <a:xfrm>
              <a:off x="835025" y="1066800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4" name="Text Box 66"/>
            <p:cNvSpPr txBox="1">
              <a:spLocks noChangeAspect="1" noChangeArrowheads="1"/>
            </p:cNvSpPr>
            <p:nvPr/>
          </p:nvSpPr>
          <p:spPr bwMode="auto">
            <a:xfrm>
              <a:off x="835025" y="2722563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5" name="Text Box 67"/>
            <p:cNvSpPr txBox="1">
              <a:spLocks noChangeAspect="1" noChangeArrowheads="1"/>
            </p:cNvSpPr>
            <p:nvPr/>
          </p:nvSpPr>
          <p:spPr bwMode="auto">
            <a:xfrm>
              <a:off x="835025" y="189388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6" name="Text Box 68"/>
            <p:cNvSpPr txBox="1">
              <a:spLocks noChangeAspect="1" noChangeArrowheads="1"/>
            </p:cNvSpPr>
            <p:nvPr/>
          </p:nvSpPr>
          <p:spPr bwMode="auto">
            <a:xfrm>
              <a:off x="835025" y="3546475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7" name="Text Box 69"/>
            <p:cNvSpPr txBox="1">
              <a:spLocks noChangeAspect="1" noChangeArrowheads="1"/>
            </p:cNvSpPr>
            <p:nvPr/>
          </p:nvSpPr>
          <p:spPr bwMode="auto">
            <a:xfrm>
              <a:off x="835025" y="4349750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8" name="Text Box 70"/>
            <p:cNvSpPr txBox="1">
              <a:spLocks noChangeAspect="1" noChangeArrowheads="1"/>
            </p:cNvSpPr>
            <p:nvPr/>
          </p:nvSpPr>
          <p:spPr bwMode="auto">
            <a:xfrm>
              <a:off x="835025" y="523398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9" name="Text Box 71"/>
            <p:cNvSpPr txBox="1">
              <a:spLocks noChangeAspect="1" noChangeArrowheads="1"/>
            </p:cNvSpPr>
            <p:nvPr/>
          </p:nvSpPr>
          <p:spPr bwMode="auto">
            <a:xfrm>
              <a:off x="1195388" y="540543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0" name="Text Box 72"/>
            <p:cNvSpPr txBox="1">
              <a:spLocks noChangeAspect="1" noChangeArrowheads="1"/>
            </p:cNvSpPr>
            <p:nvPr/>
          </p:nvSpPr>
          <p:spPr bwMode="auto">
            <a:xfrm>
              <a:off x="2735263" y="5405438"/>
              <a:ext cx="609600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1" name="Text Box 73"/>
            <p:cNvSpPr txBox="1">
              <a:spLocks noChangeAspect="1" noChangeArrowheads="1"/>
            </p:cNvSpPr>
            <p:nvPr/>
          </p:nvSpPr>
          <p:spPr bwMode="auto">
            <a:xfrm>
              <a:off x="4298950" y="5405438"/>
              <a:ext cx="609600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2" name="Text Box 74"/>
            <p:cNvSpPr txBox="1">
              <a:spLocks noChangeAspect="1" noChangeArrowheads="1"/>
            </p:cNvSpPr>
            <p:nvPr/>
          </p:nvSpPr>
          <p:spPr bwMode="auto">
            <a:xfrm>
              <a:off x="5821363" y="5405438"/>
              <a:ext cx="611188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3" name="Text Box 75"/>
            <p:cNvSpPr txBox="1">
              <a:spLocks noChangeAspect="1" noChangeArrowheads="1"/>
            </p:cNvSpPr>
            <p:nvPr/>
          </p:nvSpPr>
          <p:spPr bwMode="auto">
            <a:xfrm>
              <a:off x="2881312" y="5693753"/>
              <a:ext cx="2505075" cy="5191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8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  <a:endPara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396364" name="Freeform 76"/>
          <p:cNvSpPr>
            <a:spLocks noChangeAspect="1"/>
          </p:cNvSpPr>
          <p:nvPr/>
        </p:nvSpPr>
        <p:spPr bwMode="auto">
          <a:xfrm>
            <a:off x="1852371" y="1639158"/>
            <a:ext cx="3135313" cy="2457450"/>
          </a:xfrm>
          <a:custGeom>
            <a:avLst/>
            <a:gdLst/>
            <a:ahLst/>
            <a:cxnLst>
              <a:cxn ang="0">
                <a:pos x="0" y="1289"/>
              </a:cxn>
              <a:cxn ang="0">
                <a:pos x="1646" y="0"/>
              </a:cxn>
            </a:cxnLst>
            <a:rect l="0" t="0" r="r" b="b"/>
            <a:pathLst>
              <a:path w="1646" h="1289">
                <a:moveTo>
                  <a:pt x="0" y="1289"/>
                </a:moveTo>
                <a:lnTo>
                  <a:pt x="1646" y="0"/>
                </a:lnTo>
              </a:path>
            </a:pathLst>
          </a:custGeom>
          <a:solidFill>
            <a:srgbClr val="FFFFFF"/>
          </a:solidFill>
          <a:ln w="381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GB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96367" name="Freeform 79"/>
          <p:cNvSpPr>
            <a:spLocks/>
          </p:cNvSpPr>
          <p:nvPr/>
        </p:nvSpPr>
        <p:spPr bwMode="auto">
          <a:xfrm>
            <a:off x="1861896" y="1520095"/>
            <a:ext cx="2981325" cy="2265363"/>
          </a:xfrm>
          <a:custGeom>
            <a:avLst/>
            <a:gdLst/>
            <a:ahLst/>
            <a:cxnLst>
              <a:cxn ang="0">
                <a:pos x="0" y="1427"/>
              </a:cxn>
              <a:cxn ang="0">
                <a:pos x="452" y="664"/>
              </a:cxn>
              <a:cxn ang="0">
                <a:pos x="1258" y="150"/>
              </a:cxn>
              <a:cxn ang="0">
                <a:pos x="1878" y="0"/>
              </a:cxn>
            </a:cxnLst>
            <a:rect l="0" t="0" r="r" b="b"/>
            <a:pathLst>
              <a:path w="1878" h="1427">
                <a:moveTo>
                  <a:pt x="0" y="1427"/>
                </a:moveTo>
                <a:cubicBezTo>
                  <a:pt x="121" y="1152"/>
                  <a:pt x="242" y="877"/>
                  <a:pt x="452" y="664"/>
                </a:cubicBezTo>
                <a:cubicBezTo>
                  <a:pt x="662" y="451"/>
                  <a:pt x="1020" y="261"/>
                  <a:pt x="1258" y="150"/>
                </a:cubicBezTo>
                <a:cubicBezTo>
                  <a:pt x="1496" y="39"/>
                  <a:pt x="1687" y="19"/>
                  <a:pt x="1878" y="0"/>
                </a:cubicBezTo>
              </a:path>
            </a:pathLst>
          </a:custGeom>
          <a:noFill/>
          <a:ln w="28575" cap="flat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6368" name="Freeform 80"/>
          <p:cNvSpPr>
            <a:spLocks/>
          </p:cNvSpPr>
          <p:nvPr/>
        </p:nvSpPr>
        <p:spPr bwMode="auto">
          <a:xfrm>
            <a:off x="1985721" y="2501170"/>
            <a:ext cx="3432175" cy="1758950"/>
          </a:xfrm>
          <a:custGeom>
            <a:avLst/>
            <a:gdLst/>
            <a:ahLst/>
            <a:cxnLst>
              <a:cxn ang="0">
                <a:pos x="0" y="1108"/>
              </a:cxn>
              <a:cxn ang="0">
                <a:pos x="434" y="709"/>
              </a:cxn>
              <a:cxn ang="0">
                <a:pos x="992" y="328"/>
              </a:cxn>
              <a:cxn ang="0">
                <a:pos x="1719" y="80"/>
              </a:cxn>
              <a:cxn ang="0">
                <a:pos x="2162" y="0"/>
              </a:cxn>
            </a:cxnLst>
            <a:rect l="0" t="0" r="r" b="b"/>
            <a:pathLst>
              <a:path w="2162" h="1108">
                <a:moveTo>
                  <a:pt x="0" y="1108"/>
                </a:moveTo>
                <a:cubicBezTo>
                  <a:pt x="134" y="973"/>
                  <a:pt x="269" y="839"/>
                  <a:pt x="434" y="709"/>
                </a:cubicBezTo>
                <a:cubicBezTo>
                  <a:pt x="599" y="579"/>
                  <a:pt x="778" y="433"/>
                  <a:pt x="992" y="328"/>
                </a:cubicBezTo>
                <a:cubicBezTo>
                  <a:pt x="1206" y="223"/>
                  <a:pt x="1524" y="135"/>
                  <a:pt x="1719" y="80"/>
                </a:cubicBezTo>
                <a:cubicBezTo>
                  <a:pt x="1914" y="25"/>
                  <a:pt x="2038" y="12"/>
                  <a:pt x="2162" y="0"/>
                </a:cubicBezTo>
              </a:path>
            </a:pathLst>
          </a:custGeom>
          <a:noFill/>
          <a:ln w="28575" cap="flat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6369" name="Text Box 81"/>
          <p:cNvSpPr txBox="1">
            <a:spLocks noChangeArrowheads="1"/>
          </p:cNvSpPr>
          <p:nvPr/>
        </p:nvSpPr>
        <p:spPr bwMode="auto">
          <a:xfrm>
            <a:off x="950671" y="2075720"/>
            <a:ext cx="126784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 Fe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6370" name="Text Box 82"/>
          <p:cNvSpPr txBox="1">
            <a:spLocks noChangeArrowheads="1"/>
          </p:cNvSpPr>
          <p:nvPr/>
        </p:nvSpPr>
        <p:spPr bwMode="auto">
          <a:xfrm>
            <a:off x="3354146" y="1891570"/>
            <a:ext cx="1836913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Medium Fe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6371" name="Text Box 83"/>
          <p:cNvSpPr txBox="1">
            <a:spLocks noChangeArrowheads="1"/>
          </p:cNvSpPr>
          <p:nvPr/>
        </p:nvSpPr>
        <p:spPr bwMode="auto">
          <a:xfrm>
            <a:off x="3819283" y="3017108"/>
            <a:ext cx="1199111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Low Fe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6372" name="Text Box 84"/>
          <p:cNvSpPr txBox="1">
            <a:spLocks noChangeArrowheads="1"/>
          </p:cNvSpPr>
          <p:nvPr/>
        </p:nvSpPr>
        <p:spPr bwMode="auto">
          <a:xfrm>
            <a:off x="6351346" y="2455863"/>
            <a:ext cx="2382837" cy="193899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yellow: New classification proposed by Arculus (2003, J. Petrol.).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6" name="Text Box 77"/>
          <p:cNvSpPr txBox="1">
            <a:spLocks noChangeAspect="1" noChangeArrowheads="1"/>
          </p:cNvSpPr>
          <p:nvPr/>
        </p:nvSpPr>
        <p:spPr bwMode="auto">
          <a:xfrm>
            <a:off x="3259456" y="4209004"/>
            <a:ext cx="2893694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</a:t>
            </a:r>
            <a:r>
              <a:rPr lang="en-GB" sz="20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Series</a:t>
            </a:r>
            <a:endParaRPr lang="en-GB" sz="28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8" name="Text Box 78"/>
          <p:cNvSpPr txBox="1">
            <a:spLocks noChangeAspect="1" noChangeArrowheads="1"/>
          </p:cNvSpPr>
          <p:nvPr/>
        </p:nvSpPr>
        <p:spPr bwMode="auto">
          <a:xfrm>
            <a:off x="898283" y="977170"/>
            <a:ext cx="313848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Series</a:t>
            </a:r>
            <a:endParaRPr lang="en-GB" sz="28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9" name="Text Box 84"/>
          <p:cNvSpPr txBox="1">
            <a:spLocks noChangeArrowheads="1"/>
          </p:cNvSpPr>
          <p:nvPr/>
        </p:nvSpPr>
        <p:spPr bwMode="auto">
          <a:xfrm>
            <a:off x="0" y="5766900"/>
            <a:ext cx="9144000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 = FeO + Fe</a:t>
            </a:r>
            <a:r>
              <a:rPr lang="en-GB" sz="4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4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*0.8998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396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0"/>
                                        <p:tgtEl>
                                          <p:spTgt spid="396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96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96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96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000"/>
                            </p:stCondLst>
                            <p:childTnLst>
                              <p:par>
                                <p:cTn id="22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2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2000"/>
                                        <p:tgtEl>
                                          <p:spTgt spid="3963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96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6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6364" grpId="0" animBg="1"/>
      <p:bldP spid="396367" grpId="0" animBg="1"/>
      <p:bldP spid="396368" grpId="0" animBg="1"/>
      <p:bldP spid="396369" grpId="0"/>
      <p:bldP spid="396370" grpId="0"/>
      <p:bldP spid="396371" grpId="0"/>
      <p:bldP spid="396372" grpId="0"/>
      <p:bldP spid="86" grpId="0"/>
      <p:bldP spid="88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" name="Grafico 85"/>
          <p:cNvGraphicFramePr/>
          <p:nvPr/>
        </p:nvGraphicFramePr>
        <p:xfrm>
          <a:off x="-108521" y="527538"/>
          <a:ext cx="6825843" cy="52284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8" name="Text Box 84"/>
          <p:cNvSpPr txBox="1">
            <a:spLocks noChangeArrowheads="1"/>
          </p:cNvSpPr>
          <p:nvPr/>
        </p:nvSpPr>
        <p:spPr bwMode="auto">
          <a:xfrm>
            <a:off x="6275388" y="1494571"/>
            <a:ext cx="2883879" cy="92333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5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Iceland</a:t>
            </a:r>
            <a:endParaRPr lang="en-GB" sz="5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6290" name="Text Box 2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uppo 84"/>
          <p:cNvGrpSpPr/>
          <p:nvPr/>
        </p:nvGrpSpPr>
        <p:grpSpPr>
          <a:xfrm>
            <a:off x="34437" y="656495"/>
            <a:ext cx="6299447" cy="5146066"/>
            <a:chOff x="374404" y="1066800"/>
            <a:chExt cx="6299447" cy="5146066"/>
          </a:xfrm>
        </p:grpSpPr>
        <p:sp>
          <p:nvSpPr>
            <p:cNvPr id="396292" name="Rectangle 4"/>
            <p:cNvSpPr>
              <a:spLocks noChangeAspect="1" noChangeArrowheads="1"/>
            </p:cNvSpPr>
            <p:nvPr/>
          </p:nvSpPr>
          <p:spPr bwMode="auto">
            <a:xfrm>
              <a:off x="1187450" y="1247775"/>
              <a:ext cx="5484813" cy="4137025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3" name="Freeform 5"/>
            <p:cNvSpPr>
              <a:spLocks noChangeAspect="1"/>
            </p:cNvSpPr>
            <p:nvPr/>
          </p:nvSpPr>
          <p:spPr bwMode="auto">
            <a:xfrm>
              <a:off x="1187450" y="1247775"/>
              <a:ext cx="1588" cy="4137025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4" name="Line 6"/>
            <p:cNvSpPr>
              <a:spLocks noChangeAspect="1" noChangeShapeType="1"/>
            </p:cNvSpPr>
            <p:nvPr/>
          </p:nvSpPr>
          <p:spPr bwMode="auto">
            <a:xfrm>
              <a:off x="1489075" y="1247775"/>
              <a:ext cx="3175" cy="730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5" name="Line 7"/>
            <p:cNvSpPr>
              <a:spLocks noChangeAspect="1" noChangeShapeType="1"/>
            </p:cNvSpPr>
            <p:nvPr/>
          </p:nvSpPr>
          <p:spPr bwMode="auto">
            <a:xfrm flipV="1">
              <a:off x="1187450" y="5338763"/>
              <a:ext cx="1588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6" name="Line 8"/>
            <p:cNvSpPr>
              <a:spLocks noChangeAspect="1" noChangeShapeType="1"/>
            </p:cNvSpPr>
            <p:nvPr/>
          </p:nvSpPr>
          <p:spPr bwMode="auto">
            <a:xfrm flipV="1">
              <a:off x="1489075" y="5316538"/>
              <a:ext cx="3175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7" name="Line 9"/>
            <p:cNvSpPr>
              <a:spLocks noChangeAspect="1" noChangeShapeType="1"/>
            </p:cNvSpPr>
            <p:nvPr/>
          </p:nvSpPr>
          <p:spPr bwMode="auto">
            <a:xfrm flipV="1">
              <a:off x="1793875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8" name="Line 10"/>
            <p:cNvSpPr>
              <a:spLocks noChangeAspect="1" noChangeShapeType="1"/>
            </p:cNvSpPr>
            <p:nvPr/>
          </p:nvSpPr>
          <p:spPr bwMode="auto">
            <a:xfrm>
              <a:off x="1793875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9" name="Line 11"/>
            <p:cNvSpPr>
              <a:spLocks noChangeAspect="1" noChangeShapeType="1"/>
            </p:cNvSpPr>
            <p:nvPr/>
          </p:nvSpPr>
          <p:spPr bwMode="auto">
            <a:xfrm flipV="1">
              <a:off x="21002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0" name="Line 12"/>
            <p:cNvSpPr>
              <a:spLocks noChangeAspect="1" noChangeShapeType="1"/>
            </p:cNvSpPr>
            <p:nvPr/>
          </p:nvSpPr>
          <p:spPr bwMode="auto">
            <a:xfrm>
              <a:off x="2100263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1" name="Line 13"/>
            <p:cNvSpPr>
              <a:spLocks noChangeAspect="1" noChangeShapeType="1"/>
            </p:cNvSpPr>
            <p:nvPr/>
          </p:nvSpPr>
          <p:spPr bwMode="auto">
            <a:xfrm flipV="1">
              <a:off x="24050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2" name="Line 14"/>
            <p:cNvSpPr>
              <a:spLocks noChangeAspect="1" noChangeShapeType="1"/>
            </p:cNvSpPr>
            <p:nvPr/>
          </p:nvSpPr>
          <p:spPr bwMode="auto">
            <a:xfrm>
              <a:off x="2405063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3" name="Line 15"/>
            <p:cNvSpPr>
              <a:spLocks noChangeAspect="1" noChangeShapeType="1"/>
            </p:cNvSpPr>
            <p:nvPr/>
          </p:nvSpPr>
          <p:spPr bwMode="auto">
            <a:xfrm flipV="1">
              <a:off x="2706688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4" name="Line 16"/>
            <p:cNvSpPr>
              <a:spLocks noChangeAspect="1" noChangeShapeType="1"/>
            </p:cNvSpPr>
            <p:nvPr/>
          </p:nvSpPr>
          <p:spPr bwMode="auto">
            <a:xfrm>
              <a:off x="2706688" y="1247775"/>
              <a:ext cx="3175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5" name="Line 17"/>
            <p:cNvSpPr>
              <a:spLocks noChangeAspect="1" noChangeShapeType="1"/>
            </p:cNvSpPr>
            <p:nvPr/>
          </p:nvSpPr>
          <p:spPr bwMode="auto">
            <a:xfrm flipV="1">
              <a:off x="3013075" y="5316538"/>
              <a:ext cx="3175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6" name="Line 18"/>
            <p:cNvSpPr>
              <a:spLocks noChangeAspect="1" noChangeShapeType="1"/>
            </p:cNvSpPr>
            <p:nvPr/>
          </p:nvSpPr>
          <p:spPr bwMode="auto">
            <a:xfrm>
              <a:off x="3013075" y="1247775"/>
              <a:ext cx="3175" cy="730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7" name="Line 19"/>
            <p:cNvSpPr>
              <a:spLocks noChangeAspect="1" noChangeShapeType="1"/>
            </p:cNvSpPr>
            <p:nvPr/>
          </p:nvSpPr>
          <p:spPr bwMode="auto">
            <a:xfrm flipV="1">
              <a:off x="3317875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8" name="Line 20"/>
            <p:cNvSpPr>
              <a:spLocks noChangeAspect="1" noChangeShapeType="1"/>
            </p:cNvSpPr>
            <p:nvPr/>
          </p:nvSpPr>
          <p:spPr bwMode="auto">
            <a:xfrm>
              <a:off x="3317875" y="1247775"/>
              <a:ext cx="3175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9" name="Line 21"/>
            <p:cNvSpPr>
              <a:spLocks noChangeAspect="1" noChangeShapeType="1"/>
            </p:cNvSpPr>
            <p:nvPr/>
          </p:nvSpPr>
          <p:spPr bwMode="auto">
            <a:xfrm flipV="1">
              <a:off x="3624263" y="5338763"/>
              <a:ext cx="4763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0" name="Line 22"/>
            <p:cNvSpPr>
              <a:spLocks noChangeAspect="1" noChangeShapeType="1"/>
            </p:cNvSpPr>
            <p:nvPr/>
          </p:nvSpPr>
          <p:spPr bwMode="auto">
            <a:xfrm>
              <a:off x="3624263" y="1247775"/>
              <a:ext cx="4763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1" name="Line 23"/>
            <p:cNvSpPr>
              <a:spLocks noChangeAspect="1" noChangeShapeType="1"/>
            </p:cNvSpPr>
            <p:nvPr/>
          </p:nvSpPr>
          <p:spPr bwMode="auto">
            <a:xfrm flipV="1">
              <a:off x="3929063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2" name="Line 24"/>
            <p:cNvSpPr>
              <a:spLocks noChangeAspect="1" noChangeShapeType="1"/>
            </p:cNvSpPr>
            <p:nvPr/>
          </p:nvSpPr>
          <p:spPr bwMode="auto">
            <a:xfrm>
              <a:off x="3929063" y="1247775"/>
              <a:ext cx="3175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3" name="Line 25"/>
            <p:cNvSpPr>
              <a:spLocks noChangeAspect="1" noChangeShapeType="1"/>
            </p:cNvSpPr>
            <p:nvPr/>
          </p:nvSpPr>
          <p:spPr bwMode="auto">
            <a:xfrm flipV="1">
              <a:off x="4232275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4" name="Line 26"/>
            <p:cNvSpPr>
              <a:spLocks noChangeAspect="1" noChangeShapeType="1"/>
            </p:cNvSpPr>
            <p:nvPr/>
          </p:nvSpPr>
          <p:spPr bwMode="auto">
            <a:xfrm>
              <a:off x="4232275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5" name="Line 27"/>
            <p:cNvSpPr>
              <a:spLocks noChangeAspect="1" noChangeShapeType="1"/>
            </p:cNvSpPr>
            <p:nvPr/>
          </p:nvSpPr>
          <p:spPr bwMode="auto">
            <a:xfrm flipV="1">
              <a:off x="4538663" y="5316538"/>
              <a:ext cx="3175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6" name="Line 28"/>
            <p:cNvSpPr>
              <a:spLocks noChangeAspect="1" noChangeShapeType="1"/>
            </p:cNvSpPr>
            <p:nvPr/>
          </p:nvSpPr>
          <p:spPr bwMode="auto">
            <a:xfrm>
              <a:off x="4538663" y="1247775"/>
              <a:ext cx="3175" cy="730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7" name="Line 29"/>
            <p:cNvSpPr>
              <a:spLocks noChangeAspect="1" noChangeShapeType="1"/>
            </p:cNvSpPr>
            <p:nvPr/>
          </p:nvSpPr>
          <p:spPr bwMode="auto">
            <a:xfrm flipV="1">
              <a:off x="4841875" y="5338763"/>
              <a:ext cx="4763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8" name="Line 30"/>
            <p:cNvSpPr>
              <a:spLocks noChangeAspect="1" noChangeShapeType="1"/>
            </p:cNvSpPr>
            <p:nvPr/>
          </p:nvSpPr>
          <p:spPr bwMode="auto">
            <a:xfrm>
              <a:off x="4841875" y="1247775"/>
              <a:ext cx="4763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9" name="Line 31"/>
            <p:cNvSpPr>
              <a:spLocks noChangeAspect="1" noChangeShapeType="1"/>
            </p:cNvSpPr>
            <p:nvPr/>
          </p:nvSpPr>
          <p:spPr bwMode="auto">
            <a:xfrm flipV="1">
              <a:off x="5149850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0" name="Line 32"/>
            <p:cNvSpPr>
              <a:spLocks noChangeAspect="1" noChangeShapeType="1"/>
            </p:cNvSpPr>
            <p:nvPr/>
          </p:nvSpPr>
          <p:spPr bwMode="auto">
            <a:xfrm>
              <a:off x="5149850" y="1247775"/>
              <a:ext cx="3175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1" name="Line 33"/>
            <p:cNvSpPr>
              <a:spLocks noChangeAspect="1" noChangeShapeType="1"/>
            </p:cNvSpPr>
            <p:nvPr/>
          </p:nvSpPr>
          <p:spPr bwMode="auto">
            <a:xfrm flipV="1">
              <a:off x="54530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2" name="Line 34"/>
            <p:cNvSpPr>
              <a:spLocks noChangeAspect="1" noChangeShapeType="1"/>
            </p:cNvSpPr>
            <p:nvPr/>
          </p:nvSpPr>
          <p:spPr bwMode="auto">
            <a:xfrm>
              <a:off x="5453063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3" name="Line 35"/>
            <p:cNvSpPr>
              <a:spLocks noChangeAspect="1" noChangeShapeType="1"/>
            </p:cNvSpPr>
            <p:nvPr/>
          </p:nvSpPr>
          <p:spPr bwMode="auto">
            <a:xfrm flipV="1">
              <a:off x="57578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4" name="Line 36"/>
            <p:cNvSpPr>
              <a:spLocks noChangeAspect="1" noChangeShapeType="1"/>
            </p:cNvSpPr>
            <p:nvPr/>
          </p:nvSpPr>
          <p:spPr bwMode="auto">
            <a:xfrm>
              <a:off x="5757863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5" name="Line 37"/>
            <p:cNvSpPr>
              <a:spLocks noChangeAspect="1" noChangeShapeType="1"/>
            </p:cNvSpPr>
            <p:nvPr/>
          </p:nvSpPr>
          <p:spPr bwMode="auto">
            <a:xfrm flipV="1">
              <a:off x="6059488" y="5316538"/>
              <a:ext cx="4763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6" name="Line 38"/>
            <p:cNvSpPr>
              <a:spLocks noChangeAspect="1" noChangeShapeType="1"/>
            </p:cNvSpPr>
            <p:nvPr/>
          </p:nvSpPr>
          <p:spPr bwMode="auto">
            <a:xfrm>
              <a:off x="6059488" y="1247775"/>
              <a:ext cx="4763" cy="730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7" name="Line 39"/>
            <p:cNvSpPr>
              <a:spLocks noChangeAspect="1" noChangeShapeType="1"/>
            </p:cNvSpPr>
            <p:nvPr/>
          </p:nvSpPr>
          <p:spPr bwMode="auto">
            <a:xfrm flipV="1">
              <a:off x="6367463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8" name="Line 40"/>
            <p:cNvSpPr>
              <a:spLocks noChangeAspect="1" noChangeShapeType="1"/>
            </p:cNvSpPr>
            <p:nvPr/>
          </p:nvSpPr>
          <p:spPr bwMode="auto">
            <a:xfrm>
              <a:off x="6367463" y="1247775"/>
              <a:ext cx="3175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9" name="Line 41"/>
            <p:cNvSpPr>
              <a:spLocks noChangeAspect="1" noChangeShapeType="1"/>
            </p:cNvSpPr>
            <p:nvPr/>
          </p:nvSpPr>
          <p:spPr bwMode="auto">
            <a:xfrm flipV="1">
              <a:off x="6672263" y="5338763"/>
              <a:ext cx="1588" cy="460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0" name="Line 42"/>
            <p:cNvSpPr>
              <a:spLocks noChangeAspect="1" noChangeShapeType="1"/>
            </p:cNvSpPr>
            <p:nvPr/>
          </p:nvSpPr>
          <p:spPr bwMode="auto">
            <a:xfrm>
              <a:off x="6672263" y="1247775"/>
              <a:ext cx="1588" cy="476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1" name="Line 43"/>
            <p:cNvSpPr>
              <a:spLocks noChangeAspect="1" noChangeShapeType="1"/>
            </p:cNvSpPr>
            <p:nvPr/>
          </p:nvSpPr>
          <p:spPr bwMode="auto">
            <a:xfrm>
              <a:off x="1187450" y="5384800"/>
              <a:ext cx="11747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2" name="Line 44"/>
            <p:cNvSpPr>
              <a:spLocks noChangeAspect="1" noChangeShapeType="1"/>
            </p:cNvSpPr>
            <p:nvPr/>
          </p:nvSpPr>
          <p:spPr bwMode="auto">
            <a:xfrm flipH="1">
              <a:off x="6553200" y="5384800"/>
              <a:ext cx="119063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3" name="Line 45"/>
            <p:cNvSpPr>
              <a:spLocks noChangeAspect="1" noChangeShapeType="1"/>
            </p:cNvSpPr>
            <p:nvPr/>
          </p:nvSpPr>
          <p:spPr bwMode="auto">
            <a:xfrm>
              <a:off x="1187450" y="4970463"/>
              <a:ext cx="36513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4" name="Line 46"/>
            <p:cNvSpPr>
              <a:spLocks noChangeAspect="1" noChangeShapeType="1"/>
            </p:cNvSpPr>
            <p:nvPr/>
          </p:nvSpPr>
          <p:spPr bwMode="auto">
            <a:xfrm flipH="1">
              <a:off x="6638925" y="4970463"/>
              <a:ext cx="33338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5" name="Line 47"/>
            <p:cNvSpPr>
              <a:spLocks noChangeAspect="1" noChangeShapeType="1"/>
            </p:cNvSpPr>
            <p:nvPr/>
          </p:nvSpPr>
          <p:spPr bwMode="auto">
            <a:xfrm>
              <a:off x="1187450" y="4557713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6" name="Line 48"/>
            <p:cNvSpPr>
              <a:spLocks noChangeAspect="1" noChangeShapeType="1"/>
            </p:cNvSpPr>
            <p:nvPr/>
          </p:nvSpPr>
          <p:spPr bwMode="auto">
            <a:xfrm flipH="1">
              <a:off x="6624638" y="4557713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7" name="Line 49"/>
            <p:cNvSpPr>
              <a:spLocks noChangeAspect="1" noChangeShapeType="1"/>
            </p:cNvSpPr>
            <p:nvPr/>
          </p:nvSpPr>
          <p:spPr bwMode="auto">
            <a:xfrm>
              <a:off x="1187450" y="4143375"/>
              <a:ext cx="36513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8" name="Line 50"/>
            <p:cNvSpPr>
              <a:spLocks noChangeAspect="1" noChangeShapeType="1"/>
            </p:cNvSpPr>
            <p:nvPr/>
          </p:nvSpPr>
          <p:spPr bwMode="auto">
            <a:xfrm flipH="1">
              <a:off x="6638925" y="4143375"/>
              <a:ext cx="33338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9" name="Line 51"/>
            <p:cNvSpPr>
              <a:spLocks noChangeAspect="1" noChangeShapeType="1"/>
            </p:cNvSpPr>
            <p:nvPr/>
          </p:nvSpPr>
          <p:spPr bwMode="auto">
            <a:xfrm>
              <a:off x="1187450" y="3730625"/>
              <a:ext cx="47625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0" name="Line 52"/>
            <p:cNvSpPr>
              <a:spLocks noChangeAspect="1" noChangeShapeType="1"/>
            </p:cNvSpPr>
            <p:nvPr/>
          </p:nvSpPr>
          <p:spPr bwMode="auto">
            <a:xfrm flipH="1">
              <a:off x="6624638" y="3730625"/>
              <a:ext cx="47625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1" name="Line 53"/>
            <p:cNvSpPr>
              <a:spLocks noChangeAspect="1" noChangeShapeType="1"/>
            </p:cNvSpPr>
            <p:nvPr/>
          </p:nvSpPr>
          <p:spPr bwMode="auto">
            <a:xfrm>
              <a:off x="1187450" y="3319463"/>
              <a:ext cx="3651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2" name="Line 54"/>
            <p:cNvSpPr>
              <a:spLocks noChangeAspect="1" noChangeShapeType="1"/>
            </p:cNvSpPr>
            <p:nvPr/>
          </p:nvSpPr>
          <p:spPr bwMode="auto">
            <a:xfrm flipH="1">
              <a:off x="6638925" y="3319463"/>
              <a:ext cx="33338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3" name="Line 55"/>
            <p:cNvSpPr>
              <a:spLocks noChangeAspect="1" noChangeShapeType="1"/>
            </p:cNvSpPr>
            <p:nvPr/>
          </p:nvSpPr>
          <p:spPr bwMode="auto">
            <a:xfrm>
              <a:off x="1187450" y="2905125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4" name="Line 56"/>
            <p:cNvSpPr>
              <a:spLocks noChangeAspect="1" noChangeShapeType="1"/>
            </p:cNvSpPr>
            <p:nvPr/>
          </p:nvSpPr>
          <p:spPr bwMode="auto">
            <a:xfrm flipH="1">
              <a:off x="6624638" y="2905125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5" name="Line 57"/>
            <p:cNvSpPr>
              <a:spLocks noChangeAspect="1" noChangeShapeType="1"/>
            </p:cNvSpPr>
            <p:nvPr/>
          </p:nvSpPr>
          <p:spPr bwMode="auto">
            <a:xfrm>
              <a:off x="1187450" y="2492375"/>
              <a:ext cx="36513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6" name="Line 58"/>
            <p:cNvSpPr>
              <a:spLocks noChangeAspect="1" noChangeShapeType="1"/>
            </p:cNvSpPr>
            <p:nvPr/>
          </p:nvSpPr>
          <p:spPr bwMode="auto">
            <a:xfrm flipH="1">
              <a:off x="6638925" y="2492375"/>
              <a:ext cx="33338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7" name="Line 59"/>
            <p:cNvSpPr>
              <a:spLocks noChangeAspect="1" noChangeShapeType="1"/>
            </p:cNvSpPr>
            <p:nvPr/>
          </p:nvSpPr>
          <p:spPr bwMode="auto">
            <a:xfrm>
              <a:off x="1187450" y="2076450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8" name="Line 60"/>
            <p:cNvSpPr>
              <a:spLocks noChangeAspect="1" noChangeShapeType="1"/>
            </p:cNvSpPr>
            <p:nvPr/>
          </p:nvSpPr>
          <p:spPr bwMode="auto">
            <a:xfrm flipH="1">
              <a:off x="6624638" y="2076450"/>
              <a:ext cx="47625" cy="158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9" name="Line 61"/>
            <p:cNvSpPr>
              <a:spLocks noChangeAspect="1" noChangeShapeType="1"/>
            </p:cNvSpPr>
            <p:nvPr/>
          </p:nvSpPr>
          <p:spPr bwMode="auto">
            <a:xfrm>
              <a:off x="1187450" y="1665288"/>
              <a:ext cx="3651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0" name="Line 62"/>
            <p:cNvSpPr>
              <a:spLocks noChangeAspect="1" noChangeShapeType="1"/>
            </p:cNvSpPr>
            <p:nvPr/>
          </p:nvSpPr>
          <p:spPr bwMode="auto">
            <a:xfrm flipH="1">
              <a:off x="6638925" y="1665288"/>
              <a:ext cx="33338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1" name="Line 63"/>
            <p:cNvSpPr>
              <a:spLocks noChangeAspect="1" noChangeShapeType="1"/>
            </p:cNvSpPr>
            <p:nvPr/>
          </p:nvSpPr>
          <p:spPr bwMode="auto">
            <a:xfrm flipH="1">
              <a:off x="6600825" y="1247775"/>
              <a:ext cx="71438" cy="317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2" name="Text Box 64"/>
            <p:cNvSpPr txBox="1">
              <a:spLocks noChangeAspect="1" noChangeArrowheads="1"/>
            </p:cNvSpPr>
            <p:nvPr/>
          </p:nvSpPr>
          <p:spPr bwMode="auto">
            <a:xfrm rot="16200000">
              <a:off x="-447921" y="3227752"/>
              <a:ext cx="2163763" cy="5191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FeO*/MgO</a:t>
              </a:r>
              <a:endPara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3" name="Text Box 65"/>
            <p:cNvSpPr txBox="1">
              <a:spLocks noChangeAspect="1" noChangeArrowheads="1"/>
            </p:cNvSpPr>
            <p:nvPr/>
          </p:nvSpPr>
          <p:spPr bwMode="auto">
            <a:xfrm>
              <a:off x="835025" y="1066800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4" name="Text Box 66"/>
            <p:cNvSpPr txBox="1">
              <a:spLocks noChangeAspect="1" noChangeArrowheads="1"/>
            </p:cNvSpPr>
            <p:nvPr/>
          </p:nvSpPr>
          <p:spPr bwMode="auto">
            <a:xfrm>
              <a:off x="835025" y="2722563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5" name="Text Box 67"/>
            <p:cNvSpPr txBox="1">
              <a:spLocks noChangeAspect="1" noChangeArrowheads="1"/>
            </p:cNvSpPr>
            <p:nvPr/>
          </p:nvSpPr>
          <p:spPr bwMode="auto">
            <a:xfrm>
              <a:off x="835025" y="189388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6" name="Text Box 68"/>
            <p:cNvSpPr txBox="1">
              <a:spLocks noChangeAspect="1" noChangeArrowheads="1"/>
            </p:cNvSpPr>
            <p:nvPr/>
          </p:nvSpPr>
          <p:spPr bwMode="auto">
            <a:xfrm>
              <a:off x="835025" y="3546475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7" name="Text Box 69"/>
            <p:cNvSpPr txBox="1">
              <a:spLocks noChangeAspect="1" noChangeArrowheads="1"/>
            </p:cNvSpPr>
            <p:nvPr/>
          </p:nvSpPr>
          <p:spPr bwMode="auto">
            <a:xfrm>
              <a:off x="835025" y="4349750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8" name="Text Box 70"/>
            <p:cNvSpPr txBox="1">
              <a:spLocks noChangeAspect="1" noChangeArrowheads="1"/>
            </p:cNvSpPr>
            <p:nvPr/>
          </p:nvSpPr>
          <p:spPr bwMode="auto">
            <a:xfrm>
              <a:off x="835025" y="523398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59" name="Text Box 71"/>
            <p:cNvSpPr txBox="1">
              <a:spLocks noChangeAspect="1" noChangeArrowheads="1"/>
            </p:cNvSpPr>
            <p:nvPr/>
          </p:nvSpPr>
          <p:spPr bwMode="auto">
            <a:xfrm>
              <a:off x="1195388" y="540543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0" name="Text Box 72"/>
            <p:cNvSpPr txBox="1">
              <a:spLocks noChangeAspect="1" noChangeArrowheads="1"/>
            </p:cNvSpPr>
            <p:nvPr/>
          </p:nvSpPr>
          <p:spPr bwMode="auto">
            <a:xfrm>
              <a:off x="2735263" y="5405438"/>
              <a:ext cx="609600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1" name="Text Box 73"/>
            <p:cNvSpPr txBox="1">
              <a:spLocks noChangeAspect="1" noChangeArrowheads="1"/>
            </p:cNvSpPr>
            <p:nvPr/>
          </p:nvSpPr>
          <p:spPr bwMode="auto">
            <a:xfrm>
              <a:off x="4298950" y="5405438"/>
              <a:ext cx="609600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2" name="Text Box 74"/>
            <p:cNvSpPr txBox="1">
              <a:spLocks noChangeAspect="1" noChangeArrowheads="1"/>
            </p:cNvSpPr>
            <p:nvPr/>
          </p:nvSpPr>
          <p:spPr bwMode="auto">
            <a:xfrm>
              <a:off x="5821363" y="5405438"/>
              <a:ext cx="611188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  <a:endPara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96363" name="Text Box 75"/>
            <p:cNvSpPr txBox="1">
              <a:spLocks noChangeAspect="1" noChangeArrowheads="1"/>
            </p:cNvSpPr>
            <p:nvPr/>
          </p:nvSpPr>
          <p:spPr bwMode="auto">
            <a:xfrm>
              <a:off x="2881312" y="5693753"/>
              <a:ext cx="2505075" cy="5191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800" baseline="-250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  <a:endPara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396367" name="Freeform 79"/>
          <p:cNvSpPr>
            <a:spLocks/>
          </p:cNvSpPr>
          <p:nvPr/>
        </p:nvSpPr>
        <p:spPr bwMode="auto">
          <a:xfrm>
            <a:off x="1861896" y="1520095"/>
            <a:ext cx="2981325" cy="2265363"/>
          </a:xfrm>
          <a:custGeom>
            <a:avLst/>
            <a:gdLst/>
            <a:ahLst/>
            <a:cxnLst>
              <a:cxn ang="0">
                <a:pos x="0" y="1427"/>
              </a:cxn>
              <a:cxn ang="0">
                <a:pos x="452" y="664"/>
              </a:cxn>
              <a:cxn ang="0">
                <a:pos x="1258" y="150"/>
              </a:cxn>
              <a:cxn ang="0">
                <a:pos x="1878" y="0"/>
              </a:cxn>
            </a:cxnLst>
            <a:rect l="0" t="0" r="r" b="b"/>
            <a:pathLst>
              <a:path w="1878" h="1427">
                <a:moveTo>
                  <a:pt x="0" y="1427"/>
                </a:moveTo>
                <a:cubicBezTo>
                  <a:pt x="121" y="1152"/>
                  <a:pt x="242" y="877"/>
                  <a:pt x="452" y="664"/>
                </a:cubicBezTo>
                <a:cubicBezTo>
                  <a:pt x="662" y="451"/>
                  <a:pt x="1020" y="261"/>
                  <a:pt x="1258" y="150"/>
                </a:cubicBezTo>
                <a:cubicBezTo>
                  <a:pt x="1496" y="39"/>
                  <a:pt x="1687" y="19"/>
                  <a:pt x="1878" y="0"/>
                </a:cubicBezTo>
              </a:path>
            </a:pathLst>
          </a:custGeom>
          <a:noFill/>
          <a:ln w="28575" cap="flat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6368" name="Freeform 80"/>
          <p:cNvSpPr>
            <a:spLocks/>
          </p:cNvSpPr>
          <p:nvPr/>
        </p:nvSpPr>
        <p:spPr bwMode="auto">
          <a:xfrm>
            <a:off x="1985721" y="2501170"/>
            <a:ext cx="3432175" cy="1758950"/>
          </a:xfrm>
          <a:custGeom>
            <a:avLst/>
            <a:gdLst/>
            <a:ahLst/>
            <a:cxnLst>
              <a:cxn ang="0">
                <a:pos x="0" y="1108"/>
              </a:cxn>
              <a:cxn ang="0">
                <a:pos x="434" y="709"/>
              </a:cxn>
              <a:cxn ang="0">
                <a:pos x="992" y="328"/>
              </a:cxn>
              <a:cxn ang="0">
                <a:pos x="1719" y="80"/>
              </a:cxn>
              <a:cxn ang="0">
                <a:pos x="2162" y="0"/>
              </a:cxn>
            </a:cxnLst>
            <a:rect l="0" t="0" r="r" b="b"/>
            <a:pathLst>
              <a:path w="2162" h="1108">
                <a:moveTo>
                  <a:pt x="0" y="1108"/>
                </a:moveTo>
                <a:cubicBezTo>
                  <a:pt x="134" y="973"/>
                  <a:pt x="269" y="839"/>
                  <a:pt x="434" y="709"/>
                </a:cubicBezTo>
                <a:cubicBezTo>
                  <a:pt x="599" y="579"/>
                  <a:pt x="778" y="433"/>
                  <a:pt x="992" y="328"/>
                </a:cubicBezTo>
                <a:cubicBezTo>
                  <a:pt x="1206" y="223"/>
                  <a:pt x="1524" y="135"/>
                  <a:pt x="1719" y="80"/>
                </a:cubicBezTo>
                <a:cubicBezTo>
                  <a:pt x="1914" y="25"/>
                  <a:pt x="2038" y="12"/>
                  <a:pt x="2162" y="0"/>
                </a:cubicBezTo>
              </a:path>
            </a:pathLst>
          </a:custGeom>
          <a:noFill/>
          <a:ln w="28575" cap="flat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6369" name="Text Box 81"/>
          <p:cNvSpPr txBox="1">
            <a:spLocks noChangeArrowheads="1"/>
          </p:cNvSpPr>
          <p:nvPr/>
        </p:nvSpPr>
        <p:spPr bwMode="auto">
          <a:xfrm>
            <a:off x="950671" y="2075720"/>
            <a:ext cx="126784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 Fe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6370" name="Text Box 82"/>
          <p:cNvSpPr txBox="1">
            <a:spLocks noChangeArrowheads="1"/>
          </p:cNvSpPr>
          <p:nvPr/>
        </p:nvSpPr>
        <p:spPr bwMode="auto">
          <a:xfrm>
            <a:off x="3354146" y="1891570"/>
            <a:ext cx="1836913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Medium Fe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6371" name="Text Box 83"/>
          <p:cNvSpPr txBox="1">
            <a:spLocks noChangeArrowheads="1"/>
          </p:cNvSpPr>
          <p:nvPr/>
        </p:nvSpPr>
        <p:spPr bwMode="auto">
          <a:xfrm>
            <a:off x="3819283" y="3017108"/>
            <a:ext cx="1199111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Low Fe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6372" name="Text Box 84"/>
          <p:cNvSpPr txBox="1">
            <a:spLocks noChangeArrowheads="1"/>
          </p:cNvSpPr>
          <p:nvPr/>
        </p:nvSpPr>
        <p:spPr bwMode="auto">
          <a:xfrm>
            <a:off x="6351346" y="2455863"/>
            <a:ext cx="2382837" cy="193899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GB" sz="2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yellow: New classification proposed by Arculus (2003, J. Petrol.).</a:t>
            </a:r>
            <a:endParaRPr lang="en-GB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5" name="Text Box 84"/>
          <p:cNvSpPr txBox="1">
            <a:spLocks noChangeArrowheads="1"/>
          </p:cNvSpPr>
          <p:nvPr/>
        </p:nvSpPr>
        <p:spPr bwMode="auto">
          <a:xfrm>
            <a:off x="0" y="5766900"/>
            <a:ext cx="9144000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 = FeO + Fe</a:t>
            </a:r>
            <a:r>
              <a:rPr lang="en-GB" sz="4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4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*0.8998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6" grpId="0">
        <p:bldAsOne/>
      </p:bldGraphic>
      <p:bldP spid="88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Text Box 2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15" name="Gruppo 14"/>
          <p:cNvGrpSpPr/>
          <p:nvPr/>
        </p:nvGrpSpPr>
        <p:grpSpPr>
          <a:xfrm>
            <a:off x="1081088" y="1047750"/>
            <a:ext cx="6402356" cy="5434331"/>
            <a:chOff x="1081088" y="1047750"/>
            <a:chExt cx="6402356" cy="5434331"/>
          </a:xfrm>
        </p:grpSpPr>
        <p:sp>
          <p:nvSpPr>
            <p:cNvPr id="395268" name="Freeform 4"/>
            <p:cNvSpPr>
              <a:spLocks/>
            </p:cNvSpPr>
            <p:nvPr/>
          </p:nvSpPr>
          <p:spPr bwMode="auto">
            <a:xfrm rot="10800000">
              <a:off x="1874838" y="1460500"/>
              <a:ext cx="5014912" cy="4486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395271" name="Rectangle 7"/>
            <p:cNvSpPr>
              <a:spLocks noChangeArrowheads="1"/>
            </p:cNvSpPr>
            <p:nvPr/>
          </p:nvSpPr>
          <p:spPr bwMode="auto">
            <a:xfrm>
              <a:off x="4052888" y="1047750"/>
              <a:ext cx="864404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FeO*</a:t>
              </a:r>
              <a:endParaRPr lang="en-GB" sz="3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5274" name="Rectangle 10"/>
            <p:cNvSpPr>
              <a:spLocks noChangeArrowheads="1"/>
            </p:cNvSpPr>
            <p:nvPr/>
          </p:nvSpPr>
          <p:spPr bwMode="auto">
            <a:xfrm>
              <a:off x="1081088" y="5989638"/>
              <a:ext cx="1703993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Na</a:t>
              </a:r>
              <a:r>
                <a:rPr lang="en-GB" sz="3200" baseline="-25000" smtClean="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O+K</a:t>
              </a:r>
              <a:r>
                <a:rPr lang="en-GB" sz="3200" baseline="-25000" smtClean="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O</a:t>
              </a:r>
              <a:endParaRPr lang="en-GB" sz="3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5275" name="Rectangle 11"/>
            <p:cNvSpPr>
              <a:spLocks noChangeArrowheads="1"/>
            </p:cNvSpPr>
            <p:nvPr/>
          </p:nvSpPr>
          <p:spPr bwMode="auto">
            <a:xfrm>
              <a:off x="6665913" y="5978525"/>
              <a:ext cx="817531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MgO</a:t>
              </a:r>
              <a:endParaRPr lang="en-GB" sz="32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95276" name="Freeform 12"/>
          <p:cNvSpPr>
            <a:spLocks/>
          </p:cNvSpPr>
          <p:nvPr/>
        </p:nvSpPr>
        <p:spPr bwMode="auto">
          <a:xfrm>
            <a:off x="3087688" y="3570288"/>
            <a:ext cx="2279650" cy="981075"/>
          </a:xfrm>
          <a:custGeom>
            <a:avLst/>
            <a:gdLst/>
            <a:ahLst/>
            <a:cxnLst>
              <a:cxn ang="0">
                <a:pos x="1436" y="460"/>
              </a:cxn>
              <a:cxn ang="0">
                <a:pos x="852" y="26"/>
              </a:cxn>
              <a:cxn ang="0">
                <a:pos x="0" y="618"/>
              </a:cxn>
            </a:cxnLst>
            <a:rect l="0" t="0" r="r" b="b"/>
            <a:pathLst>
              <a:path w="1436" h="618">
                <a:moveTo>
                  <a:pt x="1436" y="460"/>
                </a:moveTo>
                <a:cubicBezTo>
                  <a:pt x="1339" y="388"/>
                  <a:pt x="1091" y="0"/>
                  <a:pt x="852" y="26"/>
                </a:cubicBezTo>
                <a:cubicBezTo>
                  <a:pt x="613" y="52"/>
                  <a:pt x="177" y="495"/>
                  <a:pt x="0" y="618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5277" name="Text Box 13"/>
          <p:cNvSpPr txBox="1">
            <a:spLocks noChangeAspect="1" noChangeArrowheads="1"/>
          </p:cNvSpPr>
          <p:nvPr/>
        </p:nvSpPr>
        <p:spPr bwMode="auto">
          <a:xfrm>
            <a:off x="3348038" y="4267200"/>
            <a:ext cx="2225675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  <a:defRPr/>
            </a:pPr>
            <a:r>
              <a:rPr lang="en-GB" sz="2800" i="1" smtClean="0">
                <a:solidFill>
                  <a:schemeClr val="tx1"/>
                </a:solidFill>
                <a:latin typeface="Calibri" pitchFamily="34" charset="0"/>
              </a:rPr>
              <a:t>Calcalkaline Series</a:t>
            </a:r>
            <a:endParaRPr lang="en-GB" sz="2800" i="1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95278" name="Text Box 14"/>
          <p:cNvSpPr txBox="1">
            <a:spLocks noChangeAspect="1" noChangeArrowheads="1"/>
          </p:cNvSpPr>
          <p:nvPr/>
        </p:nvSpPr>
        <p:spPr bwMode="auto">
          <a:xfrm>
            <a:off x="3432175" y="2827098"/>
            <a:ext cx="1843088" cy="78566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GB" sz="2800" i="1" dirty="0" smtClean="0">
                <a:solidFill>
                  <a:schemeClr val="tx1"/>
                </a:solidFill>
                <a:latin typeface="Calibri" pitchFamily="34" charset="0"/>
              </a:rPr>
              <a:t>Tholeiitic Series</a:t>
            </a:r>
            <a:endParaRPr lang="en-GB" sz="2800" i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95279" name="Rectangle 15"/>
          <p:cNvSpPr>
            <a:spLocks noChangeArrowheads="1"/>
          </p:cNvSpPr>
          <p:nvPr/>
        </p:nvSpPr>
        <p:spPr bwMode="auto">
          <a:xfrm>
            <a:off x="5480050" y="788988"/>
            <a:ext cx="3663950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AFM Diagram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3" name="Rectangle 15"/>
          <p:cNvSpPr>
            <a:spLocks noChangeArrowheads="1"/>
          </p:cNvSpPr>
          <p:nvPr/>
        </p:nvSpPr>
        <p:spPr bwMode="auto">
          <a:xfrm>
            <a:off x="4727576" y="1503363"/>
            <a:ext cx="1492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en-GB" sz="2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O+K</a:t>
            </a:r>
            <a:r>
              <a:rPr lang="en-GB" sz="2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auto">
          <a:xfrm>
            <a:off x="6546851" y="1503363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MgO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5867400" y="2084388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cxnSp>
        <p:nvCxnSpPr>
          <p:cNvPr id="18" name="Connettore 2 17"/>
          <p:cNvCxnSpPr/>
          <p:nvPr/>
        </p:nvCxnSpPr>
        <p:spPr bwMode="auto">
          <a:xfrm flipH="1">
            <a:off x="5508104" y="1355725"/>
            <a:ext cx="267221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3" name="Connettore 2 22"/>
          <p:cNvCxnSpPr/>
          <p:nvPr/>
        </p:nvCxnSpPr>
        <p:spPr bwMode="auto">
          <a:xfrm>
            <a:off x="6197601" y="1355725"/>
            <a:ext cx="30583" cy="777131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5" name="Connettore 2 24"/>
          <p:cNvCxnSpPr/>
          <p:nvPr/>
        </p:nvCxnSpPr>
        <p:spPr bwMode="auto">
          <a:xfrm>
            <a:off x="6584951" y="1355725"/>
            <a:ext cx="219297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5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2000"/>
                                        <p:tgtEl>
                                          <p:spTgt spid="395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95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95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5276" grpId="0" animBg="1"/>
      <p:bldP spid="395277" grpId="0"/>
      <p:bldP spid="395278" grpId="0"/>
      <p:bldP spid="395279" grpId="0"/>
      <p:bldP spid="13" grpId="0"/>
      <p:bldP spid="14" grpId="0"/>
      <p:bldP spid="16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uppo 19"/>
          <p:cNvGrpSpPr/>
          <p:nvPr/>
        </p:nvGrpSpPr>
        <p:grpSpPr>
          <a:xfrm>
            <a:off x="1081088" y="1047750"/>
            <a:ext cx="6402356" cy="5434331"/>
            <a:chOff x="1081088" y="1047750"/>
            <a:chExt cx="6402356" cy="5434331"/>
          </a:xfrm>
        </p:grpSpPr>
        <p:sp>
          <p:nvSpPr>
            <p:cNvPr id="21" name="Freeform 4"/>
            <p:cNvSpPr>
              <a:spLocks/>
            </p:cNvSpPr>
            <p:nvPr/>
          </p:nvSpPr>
          <p:spPr bwMode="auto">
            <a:xfrm rot="10800000">
              <a:off x="1874838" y="1460500"/>
              <a:ext cx="5014912" cy="4486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4052888" y="1047750"/>
              <a:ext cx="864404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FeO*</a:t>
              </a:r>
              <a:endParaRPr lang="en-GB" sz="3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" name="Rectangle 10"/>
            <p:cNvSpPr>
              <a:spLocks noChangeArrowheads="1"/>
            </p:cNvSpPr>
            <p:nvPr/>
          </p:nvSpPr>
          <p:spPr bwMode="auto">
            <a:xfrm>
              <a:off x="1081088" y="5989638"/>
              <a:ext cx="1703993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Na</a:t>
              </a:r>
              <a:r>
                <a:rPr lang="en-GB" sz="3200" baseline="-25000" smtClean="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O+K</a:t>
              </a:r>
              <a:r>
                <a:rPr lang="en-GB" sz="3200" baseline="-25000" smtClean="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O</a:t>
              </a:r>
              <a:endParaRPr lang="en-GB" sz="3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" name="Rectangle 11"/>
            <p:cNvSpPr>
              <a:spLocks noChangeArrowheads="1"/>
            </p:cNvSpPr>
            <p:nvPr/>
          </p:nvSpPr>
          <p:spPr bwMode="auto">
            <a:xfrm>
              <a:off x="6665913" y="5978525"/>
              <a:ext cx="817531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MgO</a:t>
              </a:r>
              <a:endParaRPr lang="en-GB" sz="32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5" name="Freeform 12"/>
          <p:cNvSpPr>
            <a:spLocks/>
          </p:cNvSpPr>
          <p:nvPr/>
        </p:nvSpPr>
        <p:spPr bwMode="auto">
          <a:xfrm>
            <a:off x="3087688" y="3570288"/>
            <a:ext cx="2279650" cy="981075"/>
          </a:xfrm>
          <a:custGeom>
            <a:avLst/>
            <a:gdLst/>
            <a:ahLst/>
            <a:cxnLst>
              <a:cxn ang="0">
                <a:pos x="1436" y="460"/>
              </a:cxn>
              <a:cxn ang="0">
                <a:pos x="852" y="26"/>
              </a:cxn>
              <a:cxn ang="0">
                <a:pos x="0" y="618"/>
              </a:cxn>
            </a:cxnLst>
            <a:rect l="0" t="0" r="r" b="b"/>
            <a:pathLst>
              <a:path w="1436" h="618">
                <a:moveTo>
                  <a:pt x="1436" y="460"/>
                </a:moveTo>
                <a:cubicBezTo>
                  <a:pt x="1339" y="388"/>
                  <a:pt x="1091" y="0"/>
                  <a:pt x="852" y="26"/>
                </a:cubicBezTo>
                <a:cubicBezTo>
                  <a:pt x="613" y="52"/>
                  <a:pt x="177" y="495"/>
                  <a:pt x="0" y="618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6" name="Text Box 13"/>
          <p:cNvSpPr txBox="1">
            <a:spLocks noChangeAspect="1" noChangeArrowheads="1"/>
          </p:cNvSpPr>
          <p:nvPr/>
        </p:nvSpPr>
        <p:spPr bwMode="auto">
          <a:xfrm>
            <a:off x="3348038" y="4267200"/>
            <a:ext cx="2225675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  <a:defRPr/>
            </a:pPr>
            <a:r>
              <a:rPr lang="en-GB" sz="2800" i="1" smtClean="0">
                <a:solidFill>
                  <a:schemeClr val="tx1"/>
                </a:solidFill>
                <a:latin typeface="Calibri" pitchFamily="34" charset="0"/>
              </a:rPr>
              <a:t>Calcalkaline Series</a:t>
            </a:r>
            <a:endParaRPr lang="en-GB" sz="2800" i="1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7" name="Text Box 14"/>
          <p:cNvSpPr txBox="1">
            <a:spLocks noChangeAspect="1" noChangeArrowheads="1"/>
          </p:cNvSpPr>
          <p:nvPr/>
        </p:nvSpPr>
        <p:spPr bwMode="auto">
          <a:xfrm>
            <a:off x="3432175" y="2827098"/>
            <a:ext cx="1843088" cy="78566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GB" sz="2800" i="1" smtClean="0">
                <a:solidFill>
                  <a:schemeClr val="tx1"/>
                </a:solidFill>
                <a:latin typeface="Calibri" pitchFamily="34" charset="0"/>
              </a:rPr>
              <a:t>Tholeiitic Series</a:t>
            </a:r>
            <a:endParaRPr lang="en-GB" sz="2800" i="1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484354" name="Text Box 2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2705100" y="2563813"/>
            <a:ext cx="2824163" cy="2184400"/>
            <a:chOff x="1704" y="1615"/>
            <a:chExt cx="1779" cy="1376"/>
          </a:xfrm>
          <a:effectLst/>
        </p:grpSpPr>
        <p:sp>
          <p:nvSpPr>
            <p:cNvPr id="484367" name="Freeform 15"/>
            <p:cNvSpPr>
              <a:spLocks/>
            </p:cNvSpPr>
            <p:nvPr/>
          </p:nvSpPr>
          <p:spPr bwMode="auto">
            <a:xfrm>
              <a:off x="1761" y="1615"/>
              <a:ext cx="1722" cy="1288"/>
            </a:xfrm>
            <a:custGeom>
              <a:avLst/>
              <a:gdLst/>
              <a:ahLst/>
              <a:cxnLst>
                <a:cxn ang="0">
                  <a:pos x="1722" y="813"/>
                </a:cxn>
                <a:cxn ang="0">
                  <a:pos x="1385" y="388"/>
                </a:cxn>
                <a:cxn ang="0">
                  <a:pos x="1102" y="98"/>
                </a:cxn>
                <a:cxn ang="0">
                  <a:pos x="871" y="69"/>
                </a:cxn>
                <a:cxn ang="0">
                  <a:pos x="551" y="510"/>
                </a:cxn>
                <a:cxn ang="0">
                  <a:pos x="209" y="992"/>
                </a:cxn>
                <a:cxn ang="0">
                  <a:pos x="0" y="1288"/>
                </a:cxn>
              </a:cxnLst>
              <a:rect l="0" t="0" r="r" b="b"/>
              <a:pathLst>
                <a:path w="1722" h="1288">
                  <a:moveTo>
                    <a:pt x="1722" y="813"/>
                  </a:moveTo>
                  <a:cubicBezTo>
                    <a:pt x="1665" y="742"/>
                    <a:pt x="1488" y="507"/>
                    <a:pt x="1385" y="388"/>
                  </a:cubicBezTo>
                  <a:cubicBezTo>
                    <a:pt x="1282" y="269"/>
                    <a:pt x="1188" y="151"/>
                    <a:pt x="1102" y="98"/>
                  </a:cubicBezTo>
                  <a:cubicBezTo>
                    <a:pt x="1016" y="45"/>
                    <a:pt x="963" y="0"/>
                    <a:pt x="871" y="69"/>
                  </a:cubicBezTo>
                  <a:cubicBezTo>
                    <a:pt x="779" y="138"/>
                    <a:pt x="661" y="356"/>
                    <a:pt x="551" y="510"/>
                  </a:cubicBezTo>
                  <a:cubicBezTo>
                    <a:pt x="441" y="664"/>
                    <a:pt x="301" y="862"/>
                    <a:pt x="209" y="992"/>
                  </a:cubicBezTo>
                  <a:cubicBezTo>
                    <a:pt x="117" y="1121"/>
                    <a:pt x="58" y="1204"/>
                    <a:pt x="0" y="1288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84369" name="Freeform 17"/>
            <p:cNvSpPr>
              <a:spLocks/>
            </p:cNvSpPr>
            <p:nvPr/>
          </p:nvSpPr>
          <p:spPr bwMode="auto">
            <a:xfrm>
              <a:off x="1704" y="2857"/>
              <a:ext cx="135" cy="134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44"/>
                </a:cxn>
                <a:cxn ang="0">
                  <a:pos x="135" y="72"/>
                </a:cxn>
                <a:cxn ang="0">
                  <a:pos x="12" y="0"/>
                </a:cxn>
              </a:cxnLst>
              <a:rect l="0" t="0" r="r" b="b"/>
              <a:pathLst>
                <a:path w="135" h="144">
                  <a:moveTo>
                    <a:pt x="12" y="0"/>
                  </a:moveTo>
                  <a:lnTo>
                    <a:pt x="0" y="144"/>
                  </a:lnTo>
                  <a:lnTo>
                    <a:pt x="135" y="7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2679700" y="4451350"/>
            <a:ext cx="2616200" cy="693738"/>
            <a:chOff x="1688" y="2804"/>
            <a:chExt cx="1648" cy="437"/>
          </a:xfrm>
          <a:effectLst/>
        </p:grpSpPr>
        <p:sp>
          <p:nvSpPr>
            <p:cNvPr id="484368" name="Freeform 16"/>
            <p:cNvSpPr>
              <a:spLocks/>
            </p:cNvSpPr>
            <p:nvPr/>
          </p:nvSpPr>
          <p:spPr bwMode="auto">
            <a:xfrm rot="-526097">
              <a:off x="1702" y="2804"/>
              <a:ext cx="1634" cy="276"/>
            </a:xfrm>
            <a:custGeom>
              <a:avLst/>
              <a:gdLst/>
              <a:ahLst/>
              <a:cxnLst>
                <a:cxn ang="0">
                  <a:pos x="1634" y="161"/>
                </a:cxn>
                <a:cxn ang="0">
                  <a:pos x="1384" y="19"/>
                </a:cxn>
                <a:cxn ang="0">
                  <a:pos x="1083" y="44"/>
                </a:cxn>
                <a:cxn ang="0">
                  <a:pos x="666" y="169"/>
                </a:cxn>
                <a:cxn ang="0">
                  <a:pos x="106" y="445"/>
                </a:cxn>
                <a:cxn ang="0">
                  <a:pos x="31" y="520"/>
                </a:cxn>
              </a:cxnLst>
              <a:rect l="0" t="0" r="r" b="b"/>
              <a:pathLst>
                <a:path w="1634" h="520">
                  <a:moveTo>
                    <a:pt x="1634" y="161"/>
                  </a:moveTo>
                  <a:cubicBezTo>
                    <a:pt x="1555" y="99"/>
                    <a:pt x="1476" y="38"/>
                    <a:pt x="1384" y="19"/>
                  </a:cubicBezTo>
                  <a:cubicBezTo>
                    <a:pt x="1292" y="0"/>
                    <a:pt x="1203" y="19"/>
                    <a:pt x="1083" y="44"/>
                  </a:cubicBezTo>
                  <a:cubicBezTo>
                    <a:pt x="963" y="69"/>
                    <a:pt x="829" y="102"/>
                    <a:pt x="666" y="169"/>
                  </a:cubicBezTo>
                  <a:cubicBezTo>
                    <a:pt x="503" y="236"/>
                    <a:pt x="212" y="387"/>
                    <a:pt x="106" y="445"/>
                  </a:cubicBezTo>
                  <a:cubicBezTo>
                    <a:pt x="0" y="503"/>
                    <a:pt x="15" y="511"/>
                    <a:pt x="31" y="520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84370" name="Freeform 18"/>
            <p:cNvSpPr>
              <a:spLocks/>
            </p:cNvSpPr>
            <p:nvPr/>
          </p:nvSpPr>
          <p:spPr bwMode="auto">
            <a:xfrm rot="235464">
              <a:off x="1688" y="3085"/>
              <a:ext cx="158" cy="156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0" y="119"/>
                </a:cxn>
                <a:cxn ang="0">
                  <a:pos x="132" y="104"/>
                </a:cxn>
                <a:cxn ang="0">
                  <a:pos x="57" y="0"/>
                </a:cxn>
              </a:cxnLst>
              <a:rect l="0" t="0" r="r" b="b"/>
              <a:pathLst>
                <a:path w="132" h="119">
                  <a:moveTo>
                    <a:pt x="57" y="0"/>
                  </a:moveTo>
                  <a:lnTo>
                    <a:pt x="0" y="119"/>
                  </a:lnTo>
                  <a:lnTo>
                    <a:pt x="132" y="10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484375" name="Rectangle 23"/>
          <p:cNvSpPr>
            <a:spLocks noChangeArrowheads="1"/>
          </p:cNvSpPr>
          <p:nvPr/>
        </p:nvSpPr>
        <p:spPr bwMode="auto">
          <a:xfrm>
            <a:off x="209550" y="947738"/>
            <a:ext cx="3375025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en-GB" sz="30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 you know what could be the cause of Fe-enrichment (or depletion) during evolution?</a:t>
            </a:r>
            <a:endParaRPr lang="en-GB" sz="30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9" name="Rectangle 15"/>
          <p:cNvSpPr>
            <a:spLocks noChangeArrowheads="1"/>
          </p:cNvSpPr>
          <p:nvPr/>
        </p:nvSpPr>
        <p:spPr bwMode="auto">
          <a:xfrm>
            <a:off x="5480050" y="788988"/>
            <a:ext cx="3663950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AFM Diagram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4727576" y="1503363"/>
            <a:ext cx="1492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en-GB" sz="2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O+K</a:t>
            </a:r>
            <a:r>
              <a:rPr lang="en-GB" sz="2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9" name="Rectangle 15"/>
          <p:cNvSpPr>
            <a:spLocks noChangeArrowheads="1"/>
          </p:cNvSpPr>
          <p:nvPr/>
        </p:nvSpPr>
        <p:spPr bwMode="auto">
          <a:xfrm>
            <a:off x="6546851" y="1503363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MgO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0" name="Rectangle 15"/>
          <p:cNvSpPr>
            <a:spLocks noChangeArrowheads="1"/>
          </p:cNvSpPr>
          <p:nvPr/>
        </p:nvSpPr>
        <p:spPr bwMode="auto">
          <a:xfrm>
            <a:off x="5867400" y="2084388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cxnSp>
        <p:nvCxnSpPr>
          <p:cNvPr id="31" name="Connettore 2 30"/>
          <p:cNvCxnSpPr/>
          <p:nvPr/>
        </p:nvCxnSpPr>
        <p:spPr bwMode="auto">
          <a:xfrm flipH="1">
            <a:off x="5508104" y="1355725"/>
            <a:ext cx="267221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2" name="Connettore 2 31"/>
          <p:cNvCxnSpPr/>
          <p:nvPr/>
        </p:nvCxnSpPr>
        <p:spPr bwMode="auto">
          <a:xfrm>
            <a:off x="6197601" y="1355725"/>
            <a:ext cx="30583" cy="777131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3" name="Connettore 2 32"/>
          <p:cNvCxnSpPr/>
          <p:nvPr/>
        </p:nvCxnSpPr>
        <p:spPr bwMode="auto">
          <a:xfrm>
            <a:off x="6584951" y="1355725"/>
            <a:ext cx="219297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84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484375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po 14"/>
          <p:cNvGrpSpPr/>
          <p:nvPr/>
        </p:nvGrpSpPr>
        <p:grpSpPr>
          <a:xfrm>
            <a:off x="1081088" y="1047750"/>
            <a:ext cx="6402356" cy="5434331"/>
            <a:chOff x="1081088" y="1047750"/>
            <a:chExt cx="6402356" cy="5434331"/>
          </a:xfrm>
        </p:grpSpPr>
        <p:sp>
          <p:nvSpPr>
            <p:cNvPr id="16" name="Freeform 4"/>
            <p:cNvSpPr>
              <a:spLocks/>
            </p:cNvSpPr>
            <p:nvPr/>
          </p:nvSpPr>
          <p:spPr bwMode="auto">
            <a:xfrm rot="10800000">
              <a:off x="1874838" y="1460500"/>
              <a:ext cx="5014912" cy="4486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7" name="Rectangle 7"/>
            <p:cNvSpPr>
              <a:spLocks noChangeArrowheads="1"/>
            </p:cNvSpPr>
            <p:nvPr/>
          </p:nvSpPr>
          <p:spPr bwMode="auto">
            <a:xfrm>
              <a:off x="4052888" y="1047750"/>
              <a:ext cx="864404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FeO*</a:t>
              </a:r>
              <a:endParaRPr lang="en-GB" sz="3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" name="Rectangle 10"/>
            <p:cNvSpPr>
              <a:spLocks noChangeArrowheads="1"/>
            </p:cNvSpPr>
            <p:nvPr/>
          </p:nvSpPr>
          <p:spPr bwMode="auto">
            <a:xfrm>
              <a:off x="1081088" y="5989638"/>
              <a:ext cx="1703993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Na</a:t>
              </a:r>
              <a:r>
                <a:rPr lang="en-GB" sz="3200" baseline="-25000" smtClean="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O+K</a:t>
              </a:r>
              <a:r>
                <a:rPr lang="en-GB" sz="3200" baseline="-25000" smtClean="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O</a:t>
              </a:r>
              <a:endParaRPr lang="en-GB" sz="3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" name="Rectangle 11"/>
            <p:cNvSpPr>
              <a:spLocks noChangeArrowheads="1"/>
            </p:cNvSpPr>
            <p:nvPr/>
          </p:nvSpPr>
          <p:spPr bwMode="auto">
            <a:xfrm>
              <a:off x="6665913" y="5978525"/>
              <a:ext cx="817531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 smtClean="0">
                  <a:solidFill>
                    <a:schemeClr val="bg1"/>
                  </a:solidFill>
                  <a:latin typeface="Calibri" pitchFamily="34" charset="0"/>
                </a:rPr>
                <a:t>MgO</a:t>
              </a:r>
              <a:endParaRPr lang="en-GB" sz="32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2" name="Freeform 12"/>
          <p:cNvSpPr>
            <a:spLocks/>
          </p:cNvSpPr>
          <p:nvPr/>
        </p:nvSpPr>
        <p:spPr bwMode="auto">
          <a:xfrm>
            <a:off x="3087688" y="3570288"/>
            <a:ext cx="2279650" cy="981075"/>
          </a:xfrm>
          <a:custGeom>
            <a:avLst/>
            <a:gdLst/>
            <a:ahLst/>
            <a:cxnLst>
              <a:cxn ang="0">
                <a:pos x="1436" y="460"/>
              </a:cxn>
              <a:cxn ang="0">
                <a:pos x="852" y="26"/>
              </a:cxn>
              <a:cxn ang="0">
                <a:pos x="0" y="618"/>
              </a:cxn>
            </a:cxnLst>
            <a:rect l="0" t="0" r="r" b="b"/>
            <a:pathLst>
              <a:path w="1436" h="618">
                <a:moveTo>
                  <a:pt x="1436" y="460"/>
                </a:moveTo>
                <a:cubicBezTo>
                  <a:pt x="1339" y="388"/>
                  <a:pt x="1091" y="0"/>
                  <a:pt x="852" y="26"/>
                </a:cubicBezTo>
                <a:cubicBezTo>
                  <a:pt x="613" y="52"/>
                  <a:pt x="177" y="495"/>
                  <a:pt x="0" y="618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aphicFrame>
        <p:nvGraphicFramePr>
          <p:cNvPr id="20" name="Chart 5"/>
          <p:cNvGraphicFramePr>
            <a:graphicFrameLocks/>
          </p:cNvGraphicFramePr>
          <p:nvPr/>
        </p:nvGraphicFramePr>
        <p:xfrm>
          <a:off x="-411479" y="386863"/>
          <a:ext cx="9921240" cy="65705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84354" name="Text Box 2"/>
          <p:cNvSpPr txBox="1">
            <a:spLocks noChangeArrowheads="1"/>
          </p:cNvSpPr>
          <p:nvPr/>
        </p:nvSpPr>
        <p:spPr bwMode="auto">
          <a:xfrm>
            <a:off x="15875" y="698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1" name="Rectangle 23"/>
          <p:cNvSpPr>
            <a:spLocks noChangeArrowheads="1"/>
          </p:cNvSpPr>
          <p:nvPr/>
        </p:nvSpPr>
        <p:spPr bwMode="auto">
          <a:xfrm>
            <a:off x="169863" y="1343978"/>
            <a:ext cx="3338512" cy="18466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GB" sz="4000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Where do the Icelandic samples plot?</a:t>
            </a:r>
            <a:endParaRPr lang="en-GB" sz="40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2" name="Rectangle 15"/>
          <p:cNvSpPr>
            <a:spLocks noChangeArrowheads="1"/>
          </p:cNvSpPr>
          <p:nvPr/>
        </p:nvSpPr>
        <p:spPr bwMode="auto">
          <a:xfrm>
            <a:off x="5480050" y="788988"/>
            <a:ext cx="3663950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AFM Diagram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3" name="Rectangle 15"/>
          <p:cNvSpPr>
            <a:spLocks noChangeArrowheads="1"/>
          </p:cNvSpPr>
          <p:nvPr/>
        </p:nvSpPr>
        <p:spPr bwMode="auto">
          <a:xfrm>
            <a:off x="4727576" y="1503363"/>
            <a:ext cx="1492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en-GB" sz="2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O+K</a:t>
            </a:r>
            <a:r>
              <a:rPr lang="en-GB" sz="24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auto">
          <a:xfrm>
            <a:off x="6546851" y="1503363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MgO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Rectangle 15"/>
          <p:cNvSpPr>
            <a:spLocks noChangeArrowheads="1"/>
          </p:cNvSpPr>
          <p:nvPr/>
        </p:nvSpPr>
        <p:spPr bwMode="auto">
          <a:xfrm>
            <a:off x="5867400" y="2084388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cxnSp>
        <p:nvCxnSpPr>
          <p:cNvPr id="24" name="Connettore 2 23"/>
          <p:cNvCxnSpPr/>
          <p:nvPr/>
        </p:nvCxnSpPr>
        <p:spPr bwMode="auto">
          <a:xfrm flipH="1">
            <a:off x="5508104" y="1355725"/>
            <a:ext cx="267221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5" name="Connettore 2 24"/>
          <p:cNvCxnSpPr/>
          <p:nvPr/>
        </p:nvCxnSpPr>
        <p:spPr bwMode="auto">
          <a:xfrm>
            <a:off x="6197601" y="1355725"/>
            <a:ext cx="30583" cy="777131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6" name="Connettore 2 25"/>
          <p:cNvCxnSpPr/>
          <p:nvPr/>
        </p:nvCxnSpPr>
        <p:spPr bwMode="auto">
          <a:xfrm>
            <a:off x="6584951" y="1355725"/>
            <a:ext cx="219297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0" grpId="0">
        <p:bldAsOne/>
      </p:bldGraphic>
      <p:bldP spid="21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Text Box 2"/>
          <p:cNvSpPr txBox="1">
            <a:spLocks noChangeArrowheads="1"/>
          </p:cNvSpPr>
          <p:nvPr/>
        </p:nvSpPr>
        <p:spPr bwMode="auto">
          <a:xfrm>
            <a:off x="15875" y="41275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Preliminary Summary: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4243" name="Text Box 3"/>
          <p:cNvSpPr txBox="1">
            <a:spLocks noChangeArrowheads="1"/>
          </p:cNvSpPr>
          <p:nvPr/>
        </p:nvSpPr>
        <p:spPr bwMode="auto">
          <a:xfrm>
            <a:off x="169863" y="849313"/>
            <a:ext cx="8804274" cy="1279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Na-Alkaline rocks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by far the most common among the alkaline clan. Tectonic settings away from subduction zones.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9863" y="2300288"/>
            <a:ext cx="8804274" cy="884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K-Alkaline rocks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very rare. Different tectonic settings. Exotic mantle sources.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69863" y="3360738"/>
            <a:ext cx="8804274" cy="12840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by far the most common rocks on Earth. Typical rock type: basalt/basaltic andesite. Different tectonic settings.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169863" y="4727670"/>
            <a:ext cx="8804274" cy="1277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relatively common. Typical rock type: andesite. Nearly always associated to subduction zones.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4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4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4242" grpId="0"/>
      <p:bldP spid="394243" grpId="0"/>
      <p:bldP spid="4" grpId="0"/>
      <p:bldP spid="5" grpId="0"/>
      <p:bldP spid="6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66" name="Text Box 2"/>
          <p:cNvSpPr txBox="1">
            <a:spLocks noChangeArrowheads="1"/>
          </p:cNvSpPr>
          <p:nvPr/>
        </p:nvSpPr>
        <p:spPr bwMode="auto">
          <a:xfrm>
            <a:off x="15875" y="41275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Preliminary Summary: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51267" name="Text Box 3"/>
          <p:cNvSpPr txBox="1">
            <a:spLocks noChangeArrowheads="1"/>
          </p:cNvSpPr>
          <p:nvPr/>
        </p:nvSpPr>
        <p:spPr bwMode="auto">
          <a:xfrm>
            <a:off x="169863" y="849313"/>
            <a:ext cx="8804274" cy="206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Tx/>
              <a:buChar char="-"/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Ultrapotassic rocks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typically but not necessarily SiO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-undersaturated. Presence of ultrapotassic rocks SiO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-saturated to SiO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–oversaturated (e.g., </a:t>
            </a:r>
            <a:r>
              <a:rPr lang="en-GB" sz="32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9863" y="3171825"/>
            <a:ext cx="8804274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order to classify a rock as ultrapotassic we need to know the K</a:t>
            </a:r>
            <a:r>
              <a:rPr lang="en-GB" sz="32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O, Na</a:t>
            </a:r>
            <a:r>
              <a:rPr lang="en-GB" sz="32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O, SiO</a:t>
            </a:r>
            <a:r>
              <a:rPr lang="en-GB" sz="3200" baseline="-25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MgO content.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1267" grpId="0"/>
      <p:bldP spid="4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7" name="Text Box 3"/>
          <p:cNvSpPr txBox="1">
            <a:spLocks noChangeArrowheads="1"/>
          </p:cNvSpPr>
          <p:nvPr/>
        </p:nvSpPr>
        <p:spPr bwMode="auto">
          <a:xfrm>
            <a:off x="330200" y="952500"/>
            <a:ext cx="8801100" cy="5164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Carbonatites</a:t>
            </a:r>
          </a:p>
          <a:p>
            <a:pPr>
              <a:defRPr/>
            </a:pPr>
            <a:endParaRPr lang="en-GB" sz="1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sym typeface="Wingdings" pitchFamily="2" charset="2"/>
            </a:endParaRPr>
          </a:p>
          <a:p>
            <a:pPr>
              <a:spcAft>
                <a:spcPts val="1200"/>
              </a:spcAft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Carbonatites generally contain low SiO</a:t>
            </a:r>
            <a:r>
              <a:rPr lang="en-GB" sz="3200" baseline="-25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2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(0–10 wt.%) and high incompatible trace elements, which make them unique among other igneous rocks;</a:t>
            </a:r>
          </a:p>
          <a:p>
            <a:pPr>
              <a:spcAft>
                <a:spcPts val="1200"/>
              </a:spcAft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Carbonatites are igneous rock which contain more than 50 vol. % of primary carbonated minerals (e.g., dolomite, calcite, magnesite, etc.).</a:t>
            </a:r>
          </a:p>
          <a:p>
            <a:pPr>
              <a:lnSpc>
                <a:spcPct val="90000"/>
              </a:lnSpc>
              <a:spcAft>
                <a:spcPts val="1200"/>
              </a:spcAft>
              <a:defRPr/>
            </a:pP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On the Earth’s surface carbonatites are volumetrically insignificant (much less than 10</a:t>
            </a:r>
            <a:r>
              <a:rPr lang="en-GB" sz="3200" baseline="30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-9</a:t>
            </a:r>
            <a:r>
              <a:rPr lang="en-GB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%).</a:t>
            </a:r>
            <a:endParaRPr lang="en-GB" sz="1400" dirty="0" smtClean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sym typeface="Wingdings" pitchFamily="2" charset="2"/>
            </a:endParaRPr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27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2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27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274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274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27" grpId="0" uiExpand="1" build="p" autoUpdateAnimBg="0"/>
      <p:bldP spid="1127428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477" name="Rectangle 5"/>
          <p:cNvSpPr>
            <a:spLocks noChangeArrowheads="1"/>
          </p:cNvSpPr>
          <p:nvPr/>
        </p:nvSpPr>
        <p:spPr bwMode="auto">
          <a:xfrm>
            <a:off x="342900" y="752475"/>
            <a:ext cx="8483600" cy="1163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If minerals are visible, carbonatites can be classified as follows: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129478" name="Rectangle 6"/>
          <p:cNvSpPr>
            <a:spLocks noChangeArrowheads="1"/>
          </p:cNvSpPr>
          <p:nvPr/>
        </p:nvSpPr>
        <p:spPr bwMode="auto">
          <a:xfrm>
            <a:off x="342900" y="2188425"/>
            <a:ext cx="8565704" cy="4168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120000"/>
              </a:lnSpc>
              <a:buFont typeface="Wingdings" pitchFamily="2" charset="2"/>
              <a:buNone/>
              <a:defRPr/>
            </a:pPr>
            <a:r>
              <a:rPr lang="en-GB" sz="40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Sovite</a:t>
            </a:r>
            <a:r>
              <a:rPr lang="en-GB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(plutonic rock with </a:t>
            </a:r>
            <a:r>
              <a:rPr lang="en-GB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calcite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as the main carbonate mineral)</a:t>
            </a:r>
          </a:p>
          <a:p>
            <a:pPr>
              <a:lnSpc>
                <a:spcPct val="120000"/>
              </a:lnSpc>
              <a:buFont typeface="Wingdings" pitchFamily="2" charset="2"/>
              <a:buNone/>
              <a:defRPr/>
            </a:pPr>
            <a:r>
              <a:rPr lang="en-GB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Alvikite</a:t>
            </a:r>
            <a:r>
              <a:rPr lang="en-GB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(volcanic rock with </a:t>
            </a:r>
            <a:r>
              <a:rPr lang="en-GB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calcite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as the main carbonate mineral)</a:t>
            </a:r>
          </a:p>
          <a:p>
            <a:pPr>
              <a:lnSpc>
                <a:spcPct val="120000"/>
              </a:lnSpc>
              <a:buFont typeface="Wingdings" pitchFamily="2" charset="2"/>
              <a:buNone/>
              <a:defRPr/>
            </a:pPr>
            <a:r>
              <a:rPr lang="en-GB" sz="40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Beforsite</a:t>
            </a:r>
            <a:r>
              <a:rPr lang="en-GB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(rock with </a:t>
            </a:r>
            <a:r>
              <a:rPr lang="en-GB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dolomite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as the main carbonate mineral)</a:t>
            </a:r>
          </a:p>
          <a:p>
            <a:pPr>
              <a:lnSpc>
                <a:spcPct val="120000"/>
              </a:lnSpc>
              <a:buFont typeface="Wingdings" pitchFamily="2" charset="2"/>
              <a:buNone/>
              <a:defRPr/>
            </a:pPr>
            <a:r>
              <a:rPr lang="en-GB" sz="40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Ferrocarbonatite</a:t>
            </a:r>
            <a:r>
              <a:rPr lang="en-GB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(rock with </a:t>
            </a:r>
            <a:r>
              <a:rPr lang="en-GB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Fe-rich carbonate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minerals)</a:t>
            </a:r>
          </a:p>
          <a:p>
            <a:pPr marL="3675063" indent="-3675063">
              <a:lnSpc>
                <a:spcPct val="120000"/>
              </a:lnSpc>
              <a:buFont typeface="Wingdings" pitchFamily="2" charset="2"/>
              <a:buNone/>
              <a:defRPr/>
            </a:pPr>
            <a:r>
              <a:rPr lang="en-GB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Natrocarbonatite</a:t>
            </a:r>
            <a:r>
              <a:rPr lang="en-GB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(essentially made up of </a:t>
            </a:r>
            <a:r>
              <a:rPr lang="en-GB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Na-, K- and Ca- carbonate</a:t>
            </a:r>
            <a:r>
              <a:rPr lang="en-GB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minerals)</a:t>
            </a:r>
            <a:endParaRPr lang="en-GB" sz="2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Rettangolo arrotondato 4"/>
          <p:cNvSpPr/>
          <p:nvPr/>
        </p:nvSpPr>
        <p:spPr bwMode="auto">
          <a:xfrm>
            <a:off x="342901" y="2210765"/>
            <a:ext cx="7858124" cy="1551007"/>
          </a:xfrm>
          <a:prstGeom prst="roundRect">
            <a:avLst/>
          </a:prstGeom>
          <a:noFill/>
          <a:ln w="571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63631" y="1766191"/>
            <a:ext cx="2506744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n-GB" sz="2400" dirty="0" smtClean="0">
                <a:solidFill>
                  <a:schemeClr val="bg1"/>
                </a:solidFill>
                <a:latin typeface="Calibri" pitchFamily="34" charset="0"/>
              </a:rPr>
              <a:t>Ca-carbonatites</a:t>
            </a:r>
            <a:endParaRPr lang="en-GB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0" y="889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without SiO</a:t>
            </a:r>
            <a:r>
              <a:rPr lang="en-GB" sz="48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29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29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9477" grpId="0"/>
      <p:bldP spid="1129478" grpId="0"/>
      <p:bldP spid="5" grpId="0" animBg="1"/>
      <p:bldP spid="6" grpId="0"/>
    </p:bldLst>
  </p:timing>
</p:sld>
</file>

<file path=ppt/theme/theme1.xml><?xml version="1.0" encoding="utf-8"?>
<a:theme xmlns:a="http://schemas.openxmlformats.org/drawingml/2006/main" name="Struttura predefinita">
  <a:themeElements>
    <a:clrScheme name="Struttura predefinita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800" b="0" i="0" u="none" strike="noStrike" cap="none" normalizeH="0" baseline="0" smtClean="0">
            <a:ln>
              <a:noFill/>
            </a:ln>
            <a:solidFill>
              <a:srgbClr val="FFCC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800" b="0" i="0" u="none" strike="noStrike" cap="none" normalizeH="0" baseline="0" smtClean="0">
            <a:ln>
              <a:noFill/>
            </a:ln>
            <a:solidFill>
              <a:srgbClr val="FFCC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66" charset="0"/>
          </a:defRPr>
        </a:defPPr>
      </a:lstStyle>
    </a:lnDef>
  </a:objectDefaults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Struttura predefinita">
  <a:themeElements>
    <a:clrScheme name="Struttura predefinita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800" b="0" i="0" u="none" strike="noStrike" cap="none" normalizeH="0" baseline="0" smtClean="0">
            <a:ln>
              <a:noFill/>
            </a:ln>
            <a:solidFill>
              <a:srgbClr val="FFCC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800" b="0" i="0" u="none" strike="noStrike" cap="none" normalizeH="0" baseline="0" smtClean="0">
            <a:ln>
              <a:noFill/>
            </a:ln>
            <a:solidFill>
              <a:srgbClr val="FFCC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66" charset="0"/>
          </a:defRPr>
        </a:defPPr>
      </a:lstStyle>
    </a:lnDef>
  </a:objectDefaults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ema di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i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21297</TotalTime>
  <Words>10527</Words>
  <Application>Microsoft Office PowerPoint</Application>
  <PresentationFormat>Presentazione su schermo (4:3)</PresentationFormat>
  <Paragraphs>2880</Paragraphs>
  <Slides>156</Slides>
  <Notes>154</Notes>
  <HiddenSlides>26</HiddenSlides>
  <MMClips>0</MMClips>
  <ScaleCrop>false</ScaleCrop>
  <HeadingPairs>
    <vt:vector size="6" baseType="variant">
      <vt:variant>
        <vt:lpstr>Caratteri utilizzati</vt:lpstr>
      </vt:variant>
      <vt:variant>
        <vt:i4>6</vt:i4>
      </vt:variant>
      <vt:variant>
        <vt:lpstr>Tema</vt:lpstr>
      </vt:variant>
      <vt:variant>
        <vt:i4>2</vt:i4>
      </vt:variant>
      <vt:variant>
        <vt:lpstr>Titoli diapositive</vt:lpstr>
      </vt:variant>
      <vt:variant>
        <vt:i4>156</vt:i4>
      </vt:variant>
    </vt:vector>
  </HeadingPairs>
  <TitlesOfParts>
    <vt:vector size="164" baseType="lpstr">
      <vt:lpstr>ＭＳ Ｐゴシック</vt:lpstr>
      <vt:lpstr>Arial</vt:lpstr>
      <vt:lpstr>Calibri</vt:lpstr>
      <vt:lpstr>Comic Sans MS</vt:lpstr>
      <vt:lpstr>Times New Roman</vt:lpstr>
      <vt:lpstr>Wingdings</vt:lpstr>
      <vt:lpstr>Struttura predefinita</vt:lpstr>
      <vt:lpstr>1_Struttura predefinita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Pressure Effects</vt:lpstr>
      <vt:lpstr>Pressure Effects</vt:lpstr>
      <vt:lpstr>Pressure Effects</vt:lpstr>
      <vt:lpstr>Pressure Effects</vt:lpstr>
      <vt:lpstr>Pressure Effects</vt:lpstr>
      <vt:lpstr>Pressure Effects</vt:lpstr>
      <vt:lpstr>Pressure Effects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Igneous activity in the Circum-Mediterranean area during the Cenozoic  Michele Lustrino  Dipartimento di Scienze della Terra Università degli Studi di Roma La Sapienza</dc:title>
  <dc:creator>.</dc:creator>
  <cp:lastModifiedBy>Michele Lustrino</cp:lastModifiedBy>
  <cp:revision>670</cp:revision>
  <dcterms:created xsi:type="dcterms:W3CDTF">2002-09-09T09:17:52Z</dcterms:created>
  <dcterms:modified xsi:type="dcterms:W3CDTF">2020-06-10T06:57:32Z</dcterms:modified>
</cp:coreProperties>
</file>